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8D11C1E-A90A-4F9A-B9FA-26D64B42D0C8}">
  <a:tblStyle styleId="{F8D11C1E-A90A-4F9A-B9FA-26D64B42D0C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Style>
        <a:fill>
          <a:solidFill>
            <a:srgbClr val="D0DEEF"/>
          </a:solidFill>
        </a:fill>
      </a:tcStyle>
    </a:band1H>
    <a:band1V>
      <a:tcStyle>
        <a:fill>
          <a:solidFill>
            <a:srgbClr val="D0DEEF"/>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enturyGothic-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CenturyGothic-italic.fntdata"/><Relationship Id="rId21" Type="http://schemas.openxmlformats.org/officeDocument/2006/relationships/slide" Target="slides/slide15.xml"/><Relationship Id="rId43" Type="http://schemas.openxmlformats.org/officeDocument/2006/relationships/font" Target="fonts/CenturyGothic-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7" name="Shape 1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28" name="Shape 1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indent="-342900" lvl="0" marL="457200">
              <a:lnSpc>
                <a:spcPct val="115000"/>
              </a:lnSpc>
              <a:spcBef>
                <a:spcPts val="0"/>
              </a:spcBef>
              <a:spcAft>
                <a:spcPts val="1600"/>
              </a:spcAft>
              <a:buClr>
                <a:srgbClr val="595959"/>
              </a:buClr>
              <a:buSzPct val="100000"/>
              <a:buAutoNum type="arabicPeriod"/>
            </a:pPr>
            <a:r>
              <a:rPr lang="en" sz="1800">
                <a:solidFill>
                  <a:srgbClr val="595959"/>
                </a:solidFill>
              </a:rPr>
              <a:t>Insurgency description</a:t>
            </a:r>
          </a:p>
          <a:p>
            <a:pPr indent="-228600" lvl="1" marL="914400">
              <a:lnSpc>
                <a:spcPct val="115000"/>
              </a:lnSpc>
              <a:spcBef>
                <a:spcPts val="0"/>
              </a:spcBef>
              <a:spcAft>
                <a:spcPts val="1600"/>
              </a:spcAft>
              <a:buClr>
                <a:srgbClr val="595959"/>
              </a:buClr>
              <a:buAutoNum type="alphaLcPeriod"/>
            </a:pPr>
            <a:r>
              <a:rPr lang="en">
                <a:solidFill>
                  <a:srgbClr val="595959"/>
                </a:solidFill>
              </a:rPr>
              <a:t>Revolutionary Armed Forces of Colombia - The People’s Army (FARC-EP)</a:t>
            </a:r>
          </a:p>
          <a:p>
            <a:pPr indent="-228600" lvl="1" marL="914400">
              <a:lnSpc>
                <a:spcPct val="115000"/>
              </a:lnSpc>
              <a:spcBef>
                <a:spcPts val="0"/>
              </a:spcBef>
              <a:spcAft>
                <a:spcPts val="1600"/>
              </a:spcAft>
              <a:buClr>
                <a:srgbClr val="595959"/>
              </a:buClr>
              <a:buAutoNum type="alphaLcPeriod"/>
            </a:pPr>
            <a:r>
              <a:rPr lang="en">
                <a:solidFill>
                  <a:srgbClr val="595959"/>
                </a:solidFill>
              </a:rPr>
              <a:t>Marxist guerrilla group formed in the 1960s as a political movement, links to drug trade</a:t>
            </a:r>
          </a:p>
          <a:p>
            <a:pPr indent="-228600" lvl="1" marL="914400">
              <a:lnSpc>
                <a:spcPct val="115000"/>
              </a:lnSpc>
              <a:spcBef>
                <a:spcPts val="0"/>
              </a:spcBef>
              <a:spcAft>
                <a:spcPts val="1600"/>
              </a:spcAft>
              <a:buClr>
                <a:srgbClr val="595959"/>
              </a:buClr>
              <a:buAutoNum type="alphaLcPeriod"/>
            </a:pPr>
            <a:r>
              <a:rPr lang="en">
                <a:solidFill>
                  <a:srgbClr val="595959"/>
                </a:solidFill>
              </a:rPr>
              <a:t>Crimes against humanity on both sides (insurgency, government)</a:t>
            </a:r>
          </a:p>
          <a:p>
            <a:pPr indent="-228600" lvl="1" marL="914400">
              <a:lnSpc>
                <a:spcPct val="115000"/>
              </a:lnSpc>
              <a:spcBef>
                <a:spcPts val="0"/>
              </a:spcBef>
              <a:spcAft>
                <a:spcPts val="1600"/>
              </a:spcAft>
              <a:buClr>
                <a:srgbClr val="595959"/>
              </a:buClr>
              <a:buAutoNum type="alphaLcPeriod"/>
            </a:pPr>
            <a:r>
              <a:rPr lang="en">
                <a:solidFill>
                  <a:srgbClr val="595959"/>
                </a:solidFill>
              </a:rPr>
              <a:t>Finalized peace treaty with government in August 2016 but was defeated in a national referendum</a:t>
            </a:r>
          </a:p>
          <a:p>
            <a:pPr indent="-342900" lvl="0" marL="457200">
              <a:lnSpc>
                <a:spcPct val="115000"/>
              </a:lnSpc>
              <a:spcBef>
                <a:spcPts val="0"/>
              </a:spcBef>
              <a:spcAft>
                <a:spcPts val="1600"/>
              </a:spcAft>
              <a:buClr>
                <a:srgbClr val="595959"/>
              </a:buClr>
              <a:buSzPct val="100000"/>
              <a:buAutoNum type="arabicPeriod"/>
            </a:pPr>
            <a:r>
              <a:rPr lang="en" sz="1800">
                <a:solidFill>
                  <a:srgbClr val="595959"/>
                </a:solidFill>
              </a:rPr>
              <a:t>Lessons learned</a:t>
            </a:r>
          </a:p>
          <a:p>
            <a:pPr indent="-228600" lvl="1" marL="914400">
              <a:lnSpc>
                <a:spcPct val="115000"/>
              </a:lnSpc>
              <a:spcBef>
                <a:spcPts val="0"/>
              </a:spcBef>
              <a:spcAft>
                <a:spcPts val="1600"/>
              </a:spcAft>
              <a:buClr>
                <a:srgbClr val="595959"/>
              </a:buClr>
              <a:buAutoNum type="alphaLcPeriod"/>
            </a:pPr>
            <a:r>
              <a:rPr lang="en">
                <a:solidFill>
                  <a:srgbClr val="595959"/>
                </a:solidFill>
              </a:rPr>
              <a:t>Important to survey local populations to see if they are ready for reconciliation and reintegration of ex-combatants</a:t>
            </a:r>
          </a:p>
          <a:p>
            <a:pPr indent="-228600" lvl="1" marL="914400">
              <a:lnSpc>
                <a:spcPct val="115000"/>
              </a:lnSpc>
              <a:spcBef>
                <a:spcPts val="0"/>
              </a:spcBef>
              <a:spcAft>
                <a:spcPts val="1600"/>
              </a:spcAft>
              <a:buClr>
                <a:srgbClr val="595959"/>
              </a:buClr>
              <a:buAutoNum type="alphaLcPeriod"/>
            </a:pPr>
            <a:r>
              <a:rPr lang="en">
                <a:solidFill>
                  <a:srgbClr val="595959"/>
                </a:solidFill>
              </a:rPr>
              <a:t>Potential importance for punishment as a condition for reintegration. </a:t>
            </a:r>
          </a:p>
          <a:p>
            <a:pPr indent="-342900" lvl="0" marL="457200">
              <a:lnSpc>
                <a:spcPct val="115000"/>
              </a:lnSpc>
              <a:spcBef>
                <a:spcPts val="0"/>
              </a:spcBef>
              <a:spcAft>
                <a:spcPts val="1600"/>
              </a:spcAft>
              <a:buClr>
                <a:srgbClr val="595959"/>
              </a:buClr>
              <a:buSzPct val="100000"/>
              <a:buAutoNum type="arabicPeriod"/>
            </a:pPr>
            <a:r>
              <a:rPr lang="en" sz="1800">
                <a:solidFill>
                  <a:srgbClr val="595959"/>
                </a:solidFill>
              </a:rPr>
              <a:t>Applicability to Boko Haram</a:t>
            </a:r>
          </a:p>
          <a:p>
            <a:pPr indent="-228600" lvl="1" marL="914400">
              <a:lnSpc>
                <a:spcPct val="115000"/>
              </a:lnSpc>
              <a:spcBef>
                <a:spcPts val="0"/>
              </a:spcBef>
              <a:spcAft>
                <a:spcPts val="1600"/>
              </a:spcAft>
              <a:buClr>
                <a:srgbClr val="595959"/>
              </a:buClr>
              <a:buAutoNum type="alphaLcPeriod"/>
            </a:pPr>
            <a:r>
              <a:rPr lang="en">
                <a:solidFill>
                  <a:srgbClr val="595959"/>
                </a:solidFill>
              </a:rPr>
              <a:t>Reintegration of an insurgency that has been violently repressed by the government</a:t>
            </a:r>
          </a:p>
          <a:p>
            <a:pPr indent="-228600" lvl="1" marL="914400">
              <a:lnSpc>
                <a:spcPct val="115000"/>
              </a:lnSpc>
              <a:spcBef>
                <a:spcPts val="0"/>
              </a:spcBef>
              <a:spcAft>
                <a:spcPts val="1600"/>
              </a:spcAft>
              <a:buClr>
                <a:srgbClr val="595959"/>
              </a:buClr>
              <a:buAutoNum type="alphaLcPeriod"/>
            </a:pPr>
            <a:r>
              <a:rPr lang="en">
                <a:solidFill>
                  <a:srgbClr val="595959"/>
                </a:solidFill>
              </a:rPr>
              <a:t>Child soldiers, including women</a:t>
            </a:r>
          </a:p>
          <a:p>
            <a:pPr indent="-228600" lvl="1" marL="914400" rtl="0">
              <a:lnSpc>
                <a:spcPct val="115000"/>
              </a:lnSpc>
              <a:spcBef>
                <a:spcPts val="0"/>
              </a:spcBef>
              <a:spcAft>
                <a:spcPts val="1600"/>
              </a:spcAft>
              <a:buClr>
                <a:srgbClr val="595959"/>
              </a:buClr>
              <a:buAutoNum type="alphaLcPeriod"/>
            </a:pPr>
            <a:r>
              <a:rPr lang="en">
                <a:solidFill>
                  <a:srgbClr val="595959"/>
                </a:solidFill>
              </a:rPr>
              <a:t>Use of the development and environmental lenses as tools for peace-building</a:t>
            </a:r>
          </a:p>
        </p:txBody>
      </p:sp>
      <p:sp>
        <p:nvSpPr>
          <p:cNvPr id="196" name="Shape 19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3" name="Shape 20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Clr>
                <a:schemeClr val="dk1"/>
              </a:buClr>
              <a:buSzPct val="91666"/>
              <a:buFont typeface="Arial"/>
              <a:buNone/>
            </a:pPr>
            <a:r>
              <a:rPr b="1" lang="en" sz="1200">
                <a:solidFill>
                  <a:srgbClr val="595959"/>
                </a:solidFill>
              </a:rPr>
              <a:t>Insurgency Description: African National Congress (ANC)*</a:t>
            </a:r>
          </a:p>
          <a:p>
            <a:pPr indent="-298450" lvl="0" marL="457200">
              <a:spcBef>
                <a:spcPts val="0"/>
              </a:spcBef>
              <a:buClr>
                <a:srgbClr val="595959"/>
              </a:buClr>
              <a:buSzPct val="100000"/>
            </a:pPr>
            <a:r>
              <a:rPr lang="en" sz="1100">
                <a:solidFill>
                  <a:srgbClr val="595959"/>
                </a:solidFill>
              </a:rPr>
              <a:t>Began as peaceful movement representing victims of the apartheid system (Black Africans), who were denied civil and political rights, as well as subjected to inferior social services and living standards</a:t>
            </a:r>
          </a:p>
          <a:p>
            <a:pPr indent="-298450" lvl="0" marL="457200">
              <a:spcBef>
                <a:spcPts val="0"/>
              </a:spcBef>
              <a:buClr>
                <a:srgbClr val="595959"/>
              </a:buClr>
              <a:buSzPct val="100000"/>
            </a:pPr>
            <a:r>
              <a:rPr lang="en" sz="1100">
                <a:solidFill>
                  <a:srgbClr val="595959"/>
                </a:solidFill>
              </a:rPr>
              <a:t>Forced underground and violently repressed by ruling National Party - leading it to develop a militant arm (Umkhonto We Sizwe - Spear of the Nation)</a:t>
            </a:r>
          </a:p>
          <a:p>
            <a:pPr indent="-298450" lvl="0" marL="457200">
              <a:spcBef>
                <a:spcPts val="0"/>
              </a:spcBef>
              <a:buClr>
                <a:srgbClr val="595959"/>
              </a:buClr>
              <a:buSzPct val="100000"/>
            </a:pPr>
            <a:r>
              <a:rPr lang="en" sz="1100">
                <a:solidFill>
                  <a:srgbClr val="595959"/>
                </a:solidFill>
              </a:rPr>
              <a:t>Peaceful democratic transition spurred in early 1990s due to: economic decline (as a result of international sanctions/pressure); end of Cold War; NP presidential shift</a:t>
            </a:r>
          </a:p>
          <a:p>
            <a:pPr indent="-298450" lvl="0" marL="457200">
              <a:spcBef>
                <a:spcPts val="0"/>
              </a:spcBef>
              <a:buClr>
                <a:srgbClr val="595959"/>
              </a:buClr>
              <a:buSzPct val="100000"/>
            </a:pPr>
            <a:r>
              <a:rPr lang="en" sz="1100">
                <a:solidFill>
                  <a:srgbClr val="595959"/>
                </a:solidFill>
              </a:rPr>
              <a:t>Truth and Reconciliation Commission (TRC) established as a truth telling and conditional amnesty mechanism for reconstructing society</a:t>
            </a:r>
          </a:p>
          <a:p>
            <a:pPr lvl="0">
              <a:spcBef>
                <a:spcPts val="0"/>
              </a:spcBef>
              <a:buClr>
                <a:schemeClr val="dk1"/>
              </a:buClr>
              <a:buFont typeface="Arial"/>
              <a:buNone/>
            </a:pPr>
            <a:r>
              <a:t/>
            </a:r>
            <a:endParaRPr sz="600">
              <a:solidFill>
                <a:srgbClr val="595959"/>
              </a:solidFill>
            </a:endParaRPr>
          </a:p>
          <a:p>
            <a:pPr lvl="0">
              <a:spcBef>
                <a:spcPts val="0"/>
              </a:spcBef>
              <a:buClr>
                <a:schemeClr val="dk1"/>
              </a:buClr>
              <a:buSzPct val="91666"/>
              <a:buFont typeface="Arial"/>
              <a:buNone/>
            </a:pPr>
            <a:r>
              <a:rPr b="1" lang="en" sz="1200">
                <a:solidFill>
                  <a:srgbClr val="595959"/>
                </a:solidFill>
              </a:rPr>
              <a:t>Lessons Learned</a:t>
            </a:r>
          </a:p>
          <a:p>
            <a:pPr indent="-298450" lvl="0" marL="457200">
              <a:spcBef>
                <a:spcPts val="0"/>
              </a:spcBef>
              <a:buClr>
                <a:srgbClr val="595959"/>
              </a:buClr>
              <a:buSzPct val="100000"/>
            </a:pPr>
            <a:r>
              <a:rPr lang="en" sz="1100">
                <a:solidFill>
                  <a:srgbClr val="595959"/>
                </a:solidFill>
              </a:rPr>
              <a:t>Addressing Community vs. Individual Grievances: Rather than seeing apartheid as a system that acted against </a:t>
            </a:r>
            <a:r>
              <a:rPr i="1" lang="en" sz="1100">
                <a:solidFill>
                  <a:srgbClr val="595959"/>
                </a:solidFill>
              </a:rPr>
              <a:t>communities</a:t>
            </a:r>
            <a:r>
              <a:rPr lang="en" sz="1100">
                <a:solidFill>
                  <a:srgbClr val="595959"/>
                </a:solidFill>
              </a:rPr>
              <a:t>, only </a:t>
            </a:r>
            <a:r>
              <a:rPr i="1" lang="en" sz="1100">
                <a:solidFill>
                  <a:srgbClr val="595959"/>
                </a:solidFill>
              </a:rPr>
              <a:t>individual </a:t>
            </a:r>
            <a:r>
              <a:rPr lang="en" sz="1100">
                <a:solidFill>
                  <a:srgbClr val="595959"/>
                </a:solidFill>
              </a:rPr>
              <a:t>victims were acknowledged</a:t>
            </a:r>
          </a:p>
          <a:p>
            <a:pPr indent="-298450" lvl="0" marL="457200">
              <a:spcBef>
                <a:spcPts val="0"/>
              </a:spcBef>
              <a:buClr>
                <a:srgbClr val="595959"/>
              </a:buClr>
              <a:buSzPct val="100000"/>
            </a:pPr>
            <a:r>
              <a:rPr lang="en" sz="1100">
                <a:solidFill>
                  <a:srgbClr val="595959"/>
                </a:solidFill>
              </a:rPr>
              <a:t>Need for Appropriate Financial Planning: The TRC promised reparations to victims, but failed to deliver in a timely fashion (or to the level originally promised)</a:t>
            </a:r>
          </a:p>
          <a:p>
            <a:pPr indent="-298450" lvl="0" marL="457200">
              <a:spcBef>
                <a:spcPts val="0"/>
              </a:spcBef>
              <a:buClr>
                <a:srgbClr val="595959"/>
              </a:buClr>
              <a:buSzPct val="100000"/>
            </a:pPr>
            <a:r>
              <a:rPr lang="en" sz="1100">
                <a:solidFill>
                  <a:srgbClr val="595959"/>
                </a:solidFill>
              </a:rPr>
              <a:t>Challenge of Holding All Perpetrators Accountable: Only those who feared persecution applied for amnesty, leaving some perpetrators unpunished</a:t>
            </a:r>
          </a:p>
          <a:p>
            <a:pPr lvl="0">
              <a:spcBef>
                <a:spcPts val="0"/>
              </a:spcBef>
              <a:buClr>
                <a:schemeClr val="dk1"/>
              </a:buClr>
              <a:buFont typeface="Arial"/>
              <a:buNone/>
            </a:pPr>
            <a:r>
              <a:t/>
            </a:r>
            <a:endParaRPr sz="600">
              <a:solidFill>
                <a:srgbClr val="595959"/>
              </a:solidFill>
            </a:endParaRPr>
          </a:p>
          <a:p>
            <a:pPr lvl="0">
              <a:spcBef>
                <a:spcPts val="0"/>
              </a:spcBef>
              <a:buClr>
                <a:schemeClr val="dk1"/>
              </a:buClr>
              <a:buSzPct val="91666"/>
              <a:buFont typeface="Arial"/>
              <a:buNone/>
            </a:pPr>
            <a:r>
              <a:rPr b="1" lang="en" sz="1200">
                <a:solidFill>
                  <a:srgbClr val="595959"/>
                </a:solidFill>
              </a:rPr>
              <a:t>Applicability to Boko Haram</a:t>
            </a:r>
          </a:p>
          <a:p>
            <a:pPr indent="-298450" lvl="0" marL="457200">
              <a:spcBef>
                <a:spcPts val="0"/>
              </a:spcBef>
              <a:buClr>
                <a:srgbClr val="595959"/>
              </a:buClr>
              <a:buSzPct val="100000"/>
            </a:pPr>
            <a:r>
              <a:rPr lang="en" sz="1100">
                <a:solidFill>
                  <a:srgbClr val="595959"/>
                </a:solidFill>
              </a:rPr>
              <a:t>Generally NOT an applicable model given: size &amp; scale of apartheid; transition to democratic government; international support for and ultimate “victory” of the “insurgency” group</a:t>
            </a:r>
          </a:p>
          <a:p>
            <a:pPr indent="-298450" lvl="0" marL="457200">
              <a:spcBef>
                <a:spcPts val="0"/>
              </a:spcBef>
              <a:buClr>
                <a:srgbClr val="595959"/>
              </a:buClr>
              <a:buSzPct val="100000"/>
            </a:pPr>
            <a:r>
              <a:rPr lang="en" sz="1100">
                <a:solidFill>
                  <a:srgbClr val="595959"/>
                </a:solidFill>
              </a:rPr>
              <a:t>Potential components to be adapted:</a:t>
            </a:r>
          </a:p>
          <a:p>
            <a:pPr indent="-298450" lvl="1" marL="914400">
              <a:spcBef>
                <a:spcPts val="0"/>
              </a:spcBef>
              <a:buClr>
                <a:srgbClr val="595959"/>
              </a:buClr>
              <a:buSzPct val="100000"/>
            </a:pPr>
            <a:r>
              <a:rPr lang="en" sz="1100">
                <a:solidFill>
                  <a:srgbClr val="595959"/>
                </a:solidFill>
              </a:rPr>
              <a:t>Opportunity to bring multiple parties together in dialogue - Recognizing HR abuses committed by Nigerian military &amp; BH</a:t>
            </a:r>
          </a:p>
          <a:p>
            <a:pPr indent="-298450" lvl="1" marL="914400">
              <a:spcBef>
                <a:spcPts val="0"/>
              </a:spcBef>
              <a:buClr>
                <a:srgbClr val="595959"/>
              </a:buClr>
              <a:buSzPct val="100000"/>
            </a:pPr>
            <a:r>
              <a:rPr lang="en" sz="1100">
                <a:solidFill>
                  <a:srgbClr val="595959"/>
                </a:solidFill>
              </a:rPr>
              <a:t>Conditional amnesty - No blanket amnesty, only amnesty for those who confess to acts committed for a clear political purpose. Punitive justice for worst atrocities.</a:t>
            </a:r>
          </a:p>
          <a:p>
            <a:pPr indent="-298450" lvl="1" marL="914400" rtl="0">
              <a:spcBef>
                <a:spcPts val="0"/>
              </a:spcBef>
              <a:buClr>
                <a:srgbClr val="595959"/>
              </a:buClr>
              <a:buSzPct val="100000"/>
            </a:pPr>
            <a:r>
              <a:rPr lang="en" sz="1100">
                <a:solidFill>
                  <a:srgbClr val="595959"/>
                </a:solidFill>
              </a:rPr>
              <a:t>Reparations - Opportunity to acknowledge community suffering and losses (particularly given smaller scale of conflict)</a:t>
            </a:r>
          </a:p>
        </p:txBody>
      </p:sp>
      <p:sp>
        <p:nvSpPr>
          <p:cNvPr id="217" name="Shape 2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4" name="Shape 22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1" name="Shape 23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indent="-317500" lvl="0" marL="457200">
              <a:lnSpc>
                <a:spcPct val="115000"/>
              </a:lnSpc>
              <a:spcBef>
                <a:spcPts val="0"/>
              </a:spcBef>
              <a:spcAft>
                <a:spcPts val="1600"/>
              </a:spcAft>
              <a:buClr>
                <a:srgbClr val="595959"/>
              </a:buClr>
            </a:pPr>
            <a:r>
              <a:rPr lang="en">
                <a:solidFill>
                  <a:srgbClr val="595959"/>
                </a:solidFill>
              </a:rPr>
              <a:t>Insurgency Description:</a:t>
            </a:r>
          </a:p>
          <a:p>
            <a:pPr indent="-304800" lvl="1" marL="914400">
              <a:lnSpc>
                <a:spcPct val="115000"/>
              </a:lnSpc>
              <a:spcBef>
                <a:spcPts val="0"/>
              </a:spcBef>
              <a:spcAft>
                <a:spcPts val="1600"/>
              </a:spcAft>
              <a:buClr>
                <a:srgbClr val="595959"/>
              </a:buClr>
              <a:buSzPct val="100000"/>
            </a:pPr>
            <a:r>
              <a:rPr lang="en" sz="1200">
                <a:solidFill>
                  <a:srgbClr val="595959"/>
                </a:solidFill>
              </a:rPr>
              <a:t>In 2006, the Islamic Courts Union (ICU) ousted the warlords that controlled Mogadishu and expanded its influence into other parts of southern Somalia. </a:t>
            </a:r>
          </a:p>
          <a:p>
            <a:pPr indent="-304800" lvl="1" marL="914400">
              <a:lnSpc>
                <a:spcPct val="115000"/>
              </a:lnSpc>
              <a:spcBef>
                <a:spcPts val="0"/>
              </a:spcBef>
              <a:spcAft>
                <a:spcPts val="1600"/>
              </a:spcAft>
              <a:buClr>
                <a:srgbClr val="595959"/>
              </a:buClr>
              <a:buSzPct val="100000"/>
            </a:pPr>
            <a:r>
              <a:rPr lang="en" sz="1200">
                <a:solidFill>
                  <a:srgbClr val="595959"/>
                </a:solidFill>
              </a:rPr>
              <a:t>After Ethiopian troops defeated the ICU, al-Shabaab emerged as an autonomous insurgent force.</a:t>
            </a:r>
          </a:p>
          <a:p>
            <a:pPr indent="-304800" lvl="1" marL="914400">
              <a:lnSpc>
                <a:spcPct val="115000"/>
              </a:lnSpc>
              <a:spcBef>
                <a:spcPts val="0"/>
              </a:spcBef>
              <a:spcAft>
                <a:spcPts val="1600"/>
              </a:spcAft>
              <a:buClr>
                <a:srgbClr val="595959"/>
              </a:buClr>
              <a:buSzPct val="100000"/>
            </a:pPr>
            <a:r>
              <a:rPr lang="en" sz="1200">
                <a:solidFill>
                  <a:srgbClr val="595959"/>
                </a:solidFill>
              </a:rPr>
              <a:t>Initially, the militants won some popular support because of anger over the Ethiopian occupation, and because they brought law and order to areas they controlled. However, as the militants enforced their extreme interpretation of Islam, they lost that support. At the same time, African Union peacekeepers arrived to back the Somali national army in its battle against the insurgents.</a:t>
            </a:r>
          </a:p>
          <a:p>
            <a:pPr indent="-317500" lvl="0" marL="457200">
              <a:lnSpc>
                <a:spcPct val="115000"/>
              </a:lnSpc>
              <a:spcBef>
                <a:spcPts val="0"/>
              </a:spcBef>
              <a:spcAft>
                <a:spcPts val="1600"/>
              </a:spcAft>
              <a:buClr>
                <a:srgbClr val="595959"/>
              </a:buClr>
            </a:pPr>
            <a:r>
              <a:rPr lang="en">
                <a:solidFill>
                  <a:srgbClr val="595959"/>
                </a:solidFill>
              </a:rPr>
              <a:t>Lessons Learned:</a:t>
            </a:r>
          </a:p>
          <a:p>
            <a:pPr indent="-304800" lvl="1" marL="914400">
              <a:lnSpc>
                <a:spcPct val="115000"/>
              </a:lnSpc>
              <a:spcBef>
                <a:spcPts val="0"/>
              </a:spcBef>
              <a:spcAft>
                <a:spcPts val="1600"/>
              </a:spcAft>
              <a:buClr>
                <a:srgbClr val="595959"/>
              </a:buClr>
              <a:buSzPct val="100000"/>
            </a:pPr>
            <a:r>
              <a:rPr lang="en" sz="1200">
                <a:solidFill>
                  <a:srgbClr val="595959"/>
                </a:solidFill>
              </a:rPr>
              <a:t>Insurgency is ongoing, but sociologists have united around a reintegration approach for al-Shabaab combatants-- </a:t>
            </a:r>
            <a:r>
              <a:rPr i="1" lang="en" sz="1200">
                <a:solidFill>
                  <a:srgbClr val="595959"/>
                </a:solidFill>
              </a:rPr>
              <a:t>xeer. </a:t>
            </a:r>
          </a:p>
          <a:p>
            <a:pPr indent="-304800" lvl="1" marL="914400">
              <a:lnSpc>
                <a:spcPct val="115000"/>
              </a:lnSpc>
              <a:spcBef>
                <a:spcPts val="0"/>
              </a:spcBef>
              <a:spcAft>
                <a:spcPts val="1600"/>
              </a:spcAft>
              <a:buClr>
                <a:srgbClr val="595959"/>
              </a:buClr>
              <a:buSzPct val="100000"/>
            </a:pPr>
            <a:r>
              <a:rPr lang="en" sz="1200">
                <a:solidFill>
                  <a:srgbClr val="595959"/>
                </a:solidFill>
              </a:rPr>
              <a:t>Xeer, a dispute settlement mechanism based on clan/family customary law and elements of Sharia law, is the body of law derived from the Koran and from the teaching and examples of the Prophet Mohammed. The Xeer system is still the most commonly used and reinforced justice mechanism. </a:t>
            </a:r>
          </a:p>
          <a:p>
            <a:pPr indent="-304800" lvl="0" marL="457200">
              <a:lnSpc>
                <a:spcPct val="115000"/>
              </a:lnSpc>
              <a:spcBef>
                <a:spcPts val="0"/>
              </a:spcBef>
              <a:spcAft>
                <a:spcPts val="1600"/>
              </a:spcAft>
              <a:buClr>
                <a:srgbClr val="595959"/>
              </a:buClr>
            </a:pPr>
            <a:r>
              <a:rPr lang="en">
                <a:solidFill>
                  <a:srgbClr val="595959"/>
                </a:solidFill>
              </a:rPr>
              <a:t>Applicability to Boko Haram:</a:t>
            </a:r>
          </a:p>
          <a:p>
            <a:pPr indent="-304800" lvl="1" marL="914400">
              <a:lnSpc>
                <a:spcPct val="115000"/>
              </a:lnSpc>
              <a:spcBef>
                <a:spcPts val="0"/>
              </a:spcBef>
              <a:spcAft>
                <a:spcPts val="1600"/>
              </a:spcAft>
              <a:buClr>
                <a:srgbClr val="595959"/>
              </a:buClr>
              <a:buSzPct val="100000"/>
            </a:pPr>
            <a:r>
              <a:rPr lang="en" sz="1200">
                <a:solidFill>
                  <a:srgbClr val="595959"/>
                </a:solidFill>
              </a:rPr>
              <a:t>Somalis use Xeer to solve perhaps 80-90% of all the controversies involving crimes, especially in rural areas where lack of transportation and tradition prevent people from using other justice mechanisms. </a:t>
            </a:r>
          </a:p>
          <a:p>
            <a:pPr indent="-304800" lvl="1" marL="914400">
              <a:lnSpc>
                <a:spcPct val="115000"/>
              </a:lnSpc>
              <a:spcBef>
                <a:spcPts val="0"/>
              </a:spcBef>
              <a:spcAft>
                <a:spcPts val="1600"/>
              </a:spcAft>
              <a:buClr>
                <a:srgbClr val="595959"/>
              </a:buClr>
              <a:buSzPct val="100000"/>
            </a:pPr>
            <a:r>
              <a:rPr lang="en" sz="1200">
                <a:solidFill>
                  <a:srgbClr val="595959"/>
                </a:solidFill>
              </a:rPr>
              <a:t>This may be applicable in a Nigerian context, especially in areas where Boko Haram soldiers have been recruited. The North is heavily Islamic, and perhaps xeer can be used after de-radicalized soldiers return.</a:t>
            </a:r>
          </a:p>
          <a:p>
            <a:pPr lvl="0">
              <a:lnSpc>
                <a:spcPct val="115000"/>
              </a:lnSpc>
              <a:spcBef>
                <a:spcPts val="0"/>
              </a:spcBef>
              <a:spcAft>
                <a:spcPts val="1600"/>
              </a:spcAft>
              <a:buClr>
                <a:schemeClr val="dk1"/>
              </a:buClr>
              <a:buFont typeface="Arial"/>
              <a:buNone/>
            </a:pPr>
            <a:r>
              <a:t/>
            </a:r>
            <a:endParaRPr sz="1200">
              <a:solidFill>
                <a:srgbClr val="595959"/>
              </a:solidFill>
            </a:endParaRPr>
          </a:p>
          <a:p>
            <a:pPr lvl="0">
              <a:spcBef>
                <a:spcPts val="0"/>
              </a:spcBef>
              <a:buNone/>
            </a:pPr>
            <a:r>
              <a:t/>
            </a:r>
            <a:endParaRPr/>
          </a:p>
        </p:txBody>
      </p:sp>
      <p:sp>
        <p:nvSpPr>
          <p:cNvPr id="238" name="Shape 23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5" name="Shape 2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2" name="Shape 2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lnSpc>
                <a:spcPct val="115000"/>
              </a:lnSpc>
              <a:spcBef>
                <a:spcPts val="0"/>
              </a:spcBef>
              <a:spcAft>
                <a:spcPts val="1600"/>
              </a:spcAft>
              <a:buClr>
                <a:schemeClr val="dk1"/>
              </a:buClr>
              <a:buSzPct val="61111"/>
              <a:buFont typeface="Arial"/>
              <a:buNone/>
            </a:pPr>
            <a:r>
              <a:rPr lang="en" sz="1800">
                <a:solidFill>
                  <a:srgbClr val="595959"/>
                </a:solidFill>
              </a:rPr>
              <a:t>Insurgency Description:</a:t>
            </a:r>
            <a:r>
              <a:rPr lang="en" sz="1200">
                <a:solidFill>
                  <a:schemeClr val="dk1"/>
                </a:solidFill>
                <a:latin typeface="Calibri"/>
                <a:ea typeface="Calibri"/>
                <a:cs typeface="Calibri"/>
                <a:sym typeface="Calibri"/>
              </a:rPr>
              <a:t>Dissatisfied by marginalization of Northern Mali, a Tuareg rebel group called the Mouvement Nationale pour la Liberation de l’Azawad (MNLA) began attacks in Northern Mali in January 2012. A military coup in March 2012 and a military encounter with the rebels gave room for a take-over by a loose coalition of jihadist groups (linked with Al-Qaeda) and the Tuareg rebels. Notable among them were the Ansar Dine and the Mouvement pour l’unicité et le Jihad en Afrique de l’Ouest (MUJAO). A peace accord between rebel groups and the government was reached June 2015, but disarmament and reintegration is yet to happen. </a:t>
            </a:r>
          </a:p>
          <a:p>
            <a:pPr lvl="0">
              <a:lnSpc>
                <a:spcPct val="115000"/>
              </a:lnSpc>
              <a:spcBef>
                <a:spcPts val="0"/>
              </a:spcBef>
              <a:spcAft>
                <a:spcPts val="1600"/>
              </a:spcAft>
              <a:buClr>
                <a:schemeClr val="dk1"/>
              </a:buClr>
              <a:buSzPct val="61111"/>
              <a:buFont typeface="Arial"/>
              <a:buNone/>
            </a:pPr>
            <a:r>
              <a:rPr lang="en" sz="1800">
                <a:solidFill>
                  <a:srgbClr val="595959"/>
                </a:solidFill>
              </a:rPr>
              <a:t>Lessons Learned: </a:t>
            </a:r>
            <a:r>
              <a:rPr lang="en" sz="1200">
                <a:solidFill>
                  <a:schemeClr val="dk1"/>
                </a:solidFill>
                <a:latin typeface="Calibri"/>
                <a:ea typeface="Calibri"/>
                <a:cs typeface="Calibri"/>
                <a:sym typeface="Calibri"/>
              </a:rPr>
              <a:t>Although Mali outlined expectations for DDR in the Accord pour la paix, no timetable or definition of success was established. Over a year after the peace agreement, Mali continues to experience violence and the civilian population is losing faith in the ability of the government to disarm rebels and maintain peace. Mali highlights the dangers of delay in initiating DDR. </a:t>
            </a:r>
          </a:p>
          <a:p>
            <a:pPr lvl="0" rtl="0">
              <a:lnSpc>
                <a:spcPct val="115000"/>
              </a:lnSpc>
              <a:spcBef>
                <a:spcPts val="0"/>
              </a:spcBef>
              <a:spcAft>
                <a:spcPts val="1600"/>
              </a:spcAft>
              <a:buNone/>
            </a:pPr>
            <a:r>
              <a:rPr lang="en" sz="1800">
                <a:solidFill>
                  <a:srgbClr val="595959"/>
                </a:solidFill>
              </a:rPr>
              <a:t>Applicability to Boko Haram: If Nigeria is to negotiate a peace deal with Boko Haram, it should establish and follow a timetable for DDR.</a:t>
            </a:r>
          </a:p>
        </p:txBody>
      </p:sp>
      <p:sp>
        <p:nvSpPr>
          <p:cNvPr id="259" name="Shape 25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5" name="Shape 13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6" name="Shape 26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3" name="Shape 2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0" name="Shape 28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8" name="Shape 2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5" name="Shape 29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2" name="Shape 3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9" name="Shape 3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lnSpc>
                <a:spcPct val="115000"/>
              </a:lnSpc>
              <a:spcBef>
                <a:spcPts val="0"/>
              </a:spcBef>
              <a:spcAft>
                <a:spcPts val="1600"/>
              </a:spcAft>
              <a:buClr>
                <a:schemeClr val="dk1"/>
              </a:buClr>
              <a:buFont typeface="Arial"/>
              <a:buNone/>
            </a:pPr>
            <a:r>
              <a:rPr lang="en">
                <a:solidFill>
                  <a:srgbClr val="595959"/>
                </a:solidFill>
              </a:rPr>
              <a:t>Environmental analysis - </a:t>
            </a:r>
          </a:p>
          <a:p>
            <a:pPr indent="-228600" lvl="0" marL="457200">
              <a:lnSpc>
                <a:spcPct val="115000"/>
              </a:lnSpc>
              <a:spcBef>
                <a:spcPts val="0"/>
              </a:spcBef>
              <a:spcAft>
                <a:spcPts val="1600"/>
              </a:spcAft>
              <a:buClr>
                <a:srgbClr val="595959"/>
              </a:buClr>
              <a:buAutoNum type="arabicPeriod"/>
            </a:pPr>
            <a:r>
              <a:rPr lang="en">
                <a:solidFill>
                  <a:srgbClr val="595959"/>
                </a:solidFill>
              </a:rPr>
              <a:t>A strategic transboundary resource - Cameroon, Chad, Nigeria and Niger</a:t>
            </a:r>
          </a:p>
          <a:p>
            <a:pPr indent="-228600" lvl="0" marL="457200">
              <a:lnSpc>
                <a:spcPct val="115000"/>
              </a:lnSpc>
              <a:spcBef>
                <a:spcPts val="0"/>
              </a:spcBef>
              <a:spcAft>
                <a:spcPts val="1600"/>
              </a:spcAft>
              <a:buClr>
                <a:srgbClr val="595959"/>
              </a:buClr>
              <a:buAutoNum type="arabicPeriod"/>
            </a:pPr>
            <a:r>
              <a:rPr lang="en">
                <a:solidFill>
                  <a:srgbClr val="595959"/>
                </a:solidFill>
              </a:rPr>
              <a:t>Climate change and unsustainable resource exploitation is shrinking the lake  - drought, over-grazing, increasing  population</a:t>
            </a:r>
          </a:p>
          <a:p>
            <a:pPr indent="-228600" lvl="0" marL="457200">
              <a:lnSpc>
                <a:spcPct val="115000"/>
              </a:lnSpc>
              <a:spcBef>
                <a:spcPts val="0"/>
              </a:spcBef>
              <a:spcAft>
                <a:spcPts val="1600"/>
              </a:spcAft>
              <a:buClr>
                <a:srgbClr val="595959"/>
              </a:buClr>
              <a:buAutoNum type="arabicPeriod"/>
            </a:pPr>
            <a:r>
              <a:rPr lang="en">
                <a:solidFill>
                  <a:srgbClr val="595959"/>
                </a:solidFill>
              </a:rPr>
              <a:t>LCBC - regulate use; manage conflict; lake restoration</a:t>
            </a:r>
          </a:p>
          <a:p>
            <a:pPr indent="-228600" lvl="0" marL="457200">
              <a:lnSpc>
                <a:spcPct val="115000"/>
              </a:lnSpc>
              <a:spcBef>
                <a:spcPts val="0"/>
              </a:spcBef>
              <a:spcAft>
                <a:spcPts val="1600"/>
              </a:spcAft>
              <a:buClr>
                <a:srgbClr val="595959"/>
              </a:buClr>
              <a:buAutoNum type="arabicPeriod"/>
            </a:pPr>
            <a:r>
              <a:rPr lang="en">
                <a:solidFill>
                  <a:srgbClr val="595959"/>
                </a:solidFill>
              </a:rPr>
              <a:t>Ecological security - human security - food security - IDPs - poverty </a:t>
            </a:r>
          </a:p>
          <a:p>
            <a:pPr indent="-228600" lvl="0" marL="457200" rtl="0">
              <a:lnSpc>
                <a:spcPct val="115000"/>
              </a:lnSpc>
              <a:spcBef>
                <a:spcPts val="0"/>
              </a:spcBef>
              <a:spcAft>
                <a:spcPts val="1600"/>
              </a:spcAft>
              <a:buClr>
                <a:srgbClr val="595959"/>
              </a:buClr>
              <a:buAutoNum type="arabicPeriod"/>
            </a:pPr>
            <a:r>
              <a:rPr lang="en">
                <a:solidFill>
                  <a:srgbClr val="595959"/>
                </a:solidFill>
              </a:rPr>
              <a:t>Geographic scope for rehabilitation/reintegration efforts</a:t>
            </a:r>
          </a:p>
        </p:txBody>
      </p:sp>
      <p:sp>
        <p:nvSpPr>
          <p:cNvPr id="316" name="Shape 3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lnSpc>
                <a:spcPct val="115000"/>
              </a:lnSpc>
              <a:spcBef>
                <a:spcPts val="0"/>
              </a:spcBef>
              <a:spcAft>
                <a:spcPts val="1600"/>
              </a:spcAft>
              <a:buClr>
                <a:schemeClr val="dk1"/>
              </a:buClr>
              <a:buFont typeface="Arial"/>
              <a:buNone/>
            </a:pPr>
            <a:r>
              <a:rPr lang="en">
                <a:solidFill>
                  <a:srgbClr val="595959"/>
                </a:solidFill>
              </a:rPr>
              <a:t>Links between climate change and extremism:</a:t>
            </a:r>
          </a:p>
          <a:p>
            <a:pPr indent="-228600" lvl="0" marL="457200">
              <a:lnSpc>
                <a:spcPct val="115000"/>
              </a:lnSpc>
              <a:spcBef>
                <a:spcPts val="0"/>
              </a:spcBef>
              <a:spcAft>
                <a:spcPts val="1600"/>
              </a:spcAft>
              <a:buClr>
                <a:srgbClr val="595959"/>
              </a:buClr>
              <a:buAutoNum type="arabicPeriod"/>
            </a:pPr>
            <a:r>
              <a:rPr lang="en">
                <a:solidFill>
                  <a:srgbClr val="595959"/>
                </a:solidFill>
              </a:rPr>
              <a:t>Climate change as a ‘threat multiplier’ - exacerbate risk factors</a:t>
            </a:r>
          </a:p>
          <a:p>
            <a:pPr indent="-228600" lvl="0" marL="457200">
              <a:lnSpc>
                <a:spcPct val="115000"/>
              </a:lnSpc>
              <a:spcBef>
                <a:spcPts val="0"/>
              </a:spcBef>
              <a:spcAft>
                <a:spcPts val="1600"/>
              </a:spcAft>
              <a:buClr>
                <a:srgbClr val="595959"/>
              </a:buClr>
              <a:buAutoNum type="arabicPeriod"/>
            </a:pPr>
            <a:r>
              <a:rPr lang="en">
                <a:solidFill>
                  <a:srgbClr val="595959"/>
                </a:solidFill>
              </a:rPr>
              <a:t>More unpredictability in climate patterns, which is impacting migration, infrastructural damage from extreme events, disease</a:t>
            </a:r>
          </a:p>
          <a:p>
            <a:pPr indent="-228600" lvl="0" marL="457200">
              <a:lnSpc>
                <a:spcPct val="115000"/>
              </a:lnSpc>
              <a:spcBef>
                <a:spcPts val="0"/>
              </a:spcBef>
              <a:spcAft>
                <a:spcPts val="1600"/>
              </a:spcAft>
              <a:buClr>
                <a:srgbClr val="595959"/>
              </a:buClr>
              <a:buAutoNum type="arabicPeriod"/>
            </a:pPr>
            <a:r>
              <a:rPr lang="en">
                <a:solidFill>
                  <a:srgbClr val="595959"/>
                </a:solidFill>
              </a:rPr>
              <a:t>Climate change also alters food supply through impacts on food production and tillable land availability</a:t>
            </a:r>
          </a:p>
          <a:p>
            <a:pPr indent="-228600" lvl="0" marL="457200" rtl="0">
              <a:lnSpc>
                <a:spcPct val="115000"/>
              </a:lnSpc>
              <a:spcBef>
                <a:spcPts val="0"/>
              </a:spcBef>
              <a:spcAft>
                <a:spcPts val="1600"/>
              </a:spcAft>
              <a:buClr>
                <a:srgbClr val="595959"/>
              </a:buClr>
              <a:buAutoNum type="arabicPeriod"/>
            </a:pPr>
            <a:r>
              <a:rPr lang="en">
                <a:solidFill>
                  <a:srgbClr val="595959"/>
                </a:solidFill>
              </a:rPr>
              <a:t>Relationship under exploration</a:t>
            </a:r>
          </a:p>
        </p:txBody>
      </p:sp>
      <p:sp>
        <p:nvSpPr>
          <p:cNvPr id="323" name="Shape 3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http://www.internal-displacement.org/assets/publications/2015/20151208-root-causes-displacement.pdf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7" name="Shape 14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0" name="Shape 34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Clr>
                <a:schemeClr val="dk1"/>
              </a:buClr>
              <a:buSzPct val="91666"/>
              <a:buFont typeface="Arial"/>
              <a:buNone/>
            </a:pPr>
            <a:r>
              <a:rPr b="1" lang="en" sz="1200">
                <a:solidFill>
                  <a:srgbClr val="595959"/>
                </a:solidFill>
              </a:rPr>
              <a:t>Conflict Description: Islamic Salvation Front (FIS) </a:t>
            </a:r>
          </a:p>
          <a:p>
            <a:pPr indent="-298450" lvl="0" marL="457200" rtl="0">
              <a:spcBef>
                <a:spcPts val="0"/>
              </a:spcBef>
              <a:buClr>
                <a:srgbClr val="595959"/>
              </a:buClr>
              <a:buSzPct val="100000"/>
            </a:pPr>
            <a:r>
              <a:rPr lang="en" sz="1100">
                <a:solidFill>
                  <a:srgbClr val="595959"/>
                </a:solidFill>
              </a:rPr>
              <a:t>Conflict was a result of a split of the Algerian Liberation Front (FLN), the ruling and only party, into Arab secularists (mostly military elite) and Reform Islamists during the 1970s-1980s.Reform Islamists, FIS, used pubic appeal to gain political power for the purposes of revising social justice, redistributing  political power from the uniparty system. </a:t>
            </a:r>
          </a:p>
          <a:p>
            <a:pPr indent="-298450" lvl="0" marL="457200" rtl="0">
              <a:spcBef>
                <a:spcPts val="0"/>
              </a:spcBef>
              <a:buClr>
                <a:srgbClr val="595959"/>
              </a:buClr>
              <a:buSzPct val="100000"/>
            </a:pPr>
            <a:r>
              <a:rPr lang="en" sz="1100">
                <a:solidFill>
                  <a:srgbClr val="595959"/>
                </a:solidFill>
              </a:rPr>
              <a:t>In 1989, FLN leadership allowed for increased political participation. FIS gained a vast majority of seats in the 1991 municipal and general elections, in response to this threat the FLN military seized power, cancelled election results, and brutally suppressed the FIS. FIS militant groups and other Islamic splinter groups responded with violence against government forces and civilian populace.</a:t>
            </a:r>
          </a:p>
          <a:p>
            <a:pPr indent="-298450" lvl="0" marL="457200" rtl="0">
              <a:spcBef>
                <a:spcPts val="0"/>
              </a:spcBef>
              <a:buClr>
                <a:srgbClr val="595959"/>
              </a:buClr>
              <a:buSzPct val="100000"/>
            </a:pPr>
            <a:r>
              <a:rPr lang="en" sz="1100">
                <a:solidFill>
                  <a:srgbClr val="595959"/>
                </a:solidFill>
              </a:rPr>
              <a:t>2006 Referendum: The Charter for Peace and National Reconciliation created amnesty for terrorist groups and governmental forces, with exclusions for individuals that committed rape, set off explosives in public places, or carried out assassinations.</a:t>
            </a:r>
          </a:p>
          <a:p>
            <a:pPr lvl="0" rtl="0">
              <a:spcBef>
                <a:spcPts val="0"/>
              </a:spcBef>
              <a:buClr>
                <a:schemeClr val="dk1"/>
              </a:buClr>
              <a:buFont typeface="Arial"/>
              <a:buNone/>
            </a:pPr>
            <a:r>
              <a:t/>
            </a:r>
            <a:endParaRPr sz="600">
              <a:solidFill>
                <a:srgbClr val="595959"/>
              </a:solidFill>
            </a:endParaRPr>
          </a:p>
          <a:p>
            <a:pPr lvl="0" rtl="0">
              <a:spcBef>
                <a:spcPts val="0"/>
              </a:spcBef>
              <a:buClr>
                <a:schemeClr val="dk1"/>
              </a:buClr>
              <a:buSzPct val="91666"/>
              <a:buFont typeface="Arial"/>
              <a:buNone/>
            </a:pPr>
            <a:r>
              <a:rPr b="1" lang="en" sz="1200">
                <a:solidFill>
                  <a:srgbClr val="595959"/>
                </a:solidFill>
              </a:rPr>
              <a:t>Lessons Learned</a:t>
            </a:r>
          </a:p>
          <a:p>
            <a:pPr indent="-298450" lvl="0" marL="457200" rtl="0">
              <a:spcBef>
                <a:spcPts val="0"/>
              </a:spcBef>
              <a:buClr>
                <a:srgbClr val="595959"/>
              </a:buClr>
              <a:buSzPct val="100000"/>
            </a:pPr>
            <a:r>
              <a:rPr lang="en" sz="1100">
                <a:solidFill>
                  <a:srgbClr val="595959"/>
                </a:solidFill>
              </a:rPr>
              <a:t>National Reconciliation was a method to the RESET the country with additional political concessions to Islamic traditionalists. This form of reconciliation did not lead to the creation of additional institutions. Current governmental institutions were utilized to support incentives and transitional justice as required. </a:t>
            </a:r>
          </a:p>
          <a:p>
            <a:pPr indent="-298450" lvl="0" marL="457200" rtl="0">
              <a:spcBef>
                <a:spcPts val="0"/>
              </a:spcBef>
              <a:buClr>
                <a:srgbClr val="595959"/>
              </a:buClr>
              <a:buSzPct val="100000"/>
            </a:pPr>
            <a:r>
              <a:rPr lang="en" sz="1100">
                <a:solidFill>
                  <a:srgbClr val="595959"/>
                </a:solidFill>
              </a:rPr>
              <a:t>National classification of the conflict as a ‘Civil War’ instead of an insurgency supported an international strategic message for support and set the conditions to issue national reconciliation. This implies the national government’s recognition of wrongdoing.</a:t>
            </a:r>
          </a:p>
          <a:p>
            <a:pPr indent="-298450" lvl="0" marL="457200" rtl="0">
              <a:spcBef>
                <a:spcPts val="0"/>
              </a:spcBef>
              <a:buClr>
                <a:srgbClr val="595959"/>
              </a:buClr>
              <a:buSzPct val="100000"/>
            </a:pPr>
            <a:r>
              <a:rPr lang="en" sz="1100">
                <a:solidFill>
                  <a:srgbClr val="595959"/>
                </a:solidFill>
              </a:rPr>
              <a:t>Reconciliation was offered from a position of Government strength. FIS and splinter groups were weakened but able to continue a protracted struggle. This indicates after a protracted defeat campaign, national reconciliation is a path to conflict termination. </a:t>
            </a:r>
          </a:p>
          <a:p>
            <a:pPr lvl="0" rtl="0">
              <a:spcBef>
                <a:spcPts val="0"/>
              </a:spcBef>
              <a:buClr>
                <a:schemeClr val="dk1"/>
              </a:buClr>
              <a:buFont typeface="Arial"/>
              <a:buNone/>
            </a:pPr>
            <a:r>
              <a:t/>
            </a:r>
            <a:endParaRPr sz="600">
              <a:solidFill>
                <a:srgbClr val="595959"/>
              </a:solidFill>
            </a:endParaRPr>
          </a:p>
          <a:p>
            <a:pPr lvl="0" rtl="0">
              <a:spcBef>
                <a:spcPts val="0"/>
              </a:spcBef>
              <a:buClr>
                <a:schemeClr val="dk1"/>
              </a:buClr>
              <a:buSzPct val="91666"/>
              <a:buFont typeface="Arial"/>
              <a:buNone/>
            </a:pPr>
            <a:r>
              <a:rPr b="1" lang="en" sz="1200">
                <a:solidFill>
                  <a:srgbClr val="595959"/>
                </a:solidFill>
              </a:rPr>
              <a:t>Applicability to Boko Haram</a:t>
            </a:r>
          </a:p>
          <a:p>
            <a:pPr indent="-298450" lvl="0" marL="457200" rtl="0">
              <a:spcBef>
                <a:spcPts val="0"/>
              </a:spcBef>
              <a:buClr>
                <a:srgbClr val="595959"/>
              </a:buClr>
              <a:buSzPct val="100000"/>
            </a:pPr>
            <a:r>
              <a:rPr lang="en" sz="1100">
                <a:solidFill>
                  <a:srgbClr val="595959"/>
                </a:solidFill>
              </a:rPr>
              <a:t>Generally NOT an applicable model given the scope, conflict classification, and method to conclude the conflict. However, the use of a national reconciliation referendum could prove as an acceptable way to absolve government and insurgent forces while simultaneously appealing to the victims of the conflict. </a:t>
            </a:r>
          </a:p>
          <a:p>
            <a:pPr indent="-298450" lvl="0" marL="457200" rtl="0">
              <a:spcBef>
                <a:spcPts val="0"/>
              </a:spcBef>
              <a:buClr>
                <a:srgbClr val="595959"/>
              </a:buClr>
              <a:buSzPct val="100000"/>
            </a:pPr>
            <a:r>
              <a:rPr lang="en" sz="1100">
                <a:solidFill>
                  <a:srgbClr val="595959"/>
                </a:solidFill>
              </a:rPr>
              <a:t>The drivers of the Algerian Civil War are remarkably similar to the drivers of the Nigeria Boko Haram conflict. Understanding and recognizing these drivers would provide extensive value to stable country. </a:t>
            </a:r>
          </a:p>
        </p:txBody>
      </p:sp>
      <p:sp>
        <p:nvSpPr>
          <p:cNvPr id="353" name="Shape 3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0" name="Shape 3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7" name="Shape 36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1200" u="none" cap="none" strike="noStrike">
                <a:solidFill>
                  <a:schemeClr val="dk1"/>
                </a:solidFill>
                <a:latin typeface="Century Gothic"/>
                <a:ea typeface="Century Gothic"/>
                <a:cs typeface="Century Gothic"/>
                <a:sym typeface="Century Gothic"/>
              </a:rPr>
              <a:t>National reconciliation referendum could prove as an acceptable way to absolve government and insurgent forces while simultaneously appealing to the victims of the conflict.</a:t>
            </a:r>
          </a:p>
        </p:txBody>
      </p:sp>
      <p:sp>
        <p:nvSpPr>
          <p:cNvPr id="368" name="Shape 36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7" name="Shape 1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Char char="-"/>
            </a:pPr>
            <a:r>
              <a:rPr lang="en" sz="1600">
                <a:solidFill>
                  <a:srgbClr val="595959"/>
                </a:solidFill>
              </a:rPr>
              <a:t>30 year conflict between GAM and GoI</a:t>
            </a:r>
          </a:p>
          <a:p>
            <a:pPr indent="-330200" lvl="0" marL="457200" rtl="0">
              <a:lnSpc>
                <a:spcPct val="115000"/>
              </a:lnSpc>
              <a:spcBef>
                <a:spcPts val="0"/>
              </a:spcBef>
              <a:buClr>
                <a:srgbClr val="595959"/>
              </a:buClr>
              <a:buSzPct val="100000"/>
              <a:buChar char="-"/>
            </a:pPr>
            <a:r>
              <a:rPr lang="en" sz="1600">
                <a:solidFill>
                  <a:srgbClr val="595959"/>
                </a:solidFill>
              </a:rPr>
              <a:t>Ended with 2004 tsunami and signing of Helsinki Memorandum of Understanding</a:t>
            </a:r>
          </a:p>
          <a:p>
            <a:pPr indent="-330200" lvl="0" marL="457200" rtl="0">
              <a:lnSpc>
                <a:spcPct val="115000"/>
              </a:lnSpc>
              <a:spcBef>
                <a:spcPts val="0"/>
              </a:spcBef>
              <a:buClr>
                <a:srgbClr val="595959"/>
              </a:buClr>
              <a:buSzPct val="100000"/>
              <a:buChar char="-"/>
            </a:pPr>
            <a:r>
              <a:rPr lang="en" sz="1600">
                <a:solidFill>
                  <a:srgbClr val="595959"/>
                </a:solidFill>
              </a:rPr>
              <a:t>Re-integration efforts focused on economic and political factors and less on social factors</a:t>
            </a:r>
          </a:p>
        </p:txBody>
      </p:sp>
      <p:sp>
        <p:nvSpPr>
          <p:cNvPr id="174" name="Shape 1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indent="-228600" lvl="0" marL="457200" rtl="0">
              <a:spcBef>
                <a:spcPts val="0"/>
              </a:spcBef>
              <a:buChar char="-"/>
            </a:pPr>
            <a:r>
              <a:rPr lang="en"/>
              <a:t>Difficulty identifying fighter and victim populations</a:t>
            </a:r>
          </a:p>
          <a:p>
            <a:pPr indent="-228600" lvl="0" marL="457200">
              <a:spcBef>
                <a:spcPts val="0"/>
              </a:spcBef>
              <a:buChar char="-"/>
            </a:pPr>
            <a:r>
              <a:rPr lang="en"/>
              <a:t>Individual allocations -&gt; community-based projects</a:t>
            </a:r>
          </a:p>
        </p:txBody>
      </p:sp>
      <p:sp>
        <p:nvSpPr>
          <p:cNvPr id="182" name="Shape 18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indent="-228600" lvl="0" marL="457200" rtl="0">
              <a:spcBef>
                <a:spcPts val="0"/>
              </a:spcBef>
              <a:buChar char="-"/>
            </a:pPr>
            <a:r>
              <a:rPr lang="en"/>
              <a:t>Tsunami</a:t>
            </a:r>
          </a:p>
          <a:p>
            <a:pPr indent="-228600" lvl="0" marL="457200" rtl="0">
              <a:spcBef>
                <a:spcPts val="0"/>
              </a:spcBef>
              <a:buChar char="-"/>
            </a:pPr>
            <a:r>
              <a:rPr lang="en"/>
              <a:t>Widespread poverty &amp; corruption</a:t>
            </a:r>
          </a:p>
          <a:p>
            <a:pPr indent="-228600" lvl="0" marL="457200" rtl="0">
              <a:spcBef>
                <a:spcPts val="0"/>
              </a:spcBef>
              <a:buChar char="-"/>
            </a:pPr>
            <a:r>
              <a:rPr lang="en"/>
              <a:t>Military abuses - TRC</a:t>
            </a:r>
          </a:p>
          <a:p>
            <a:pPr indent="-228600" lvl="0" marL="457200">
              <a:spcBef>
                <a:spcPts val="0"/>
              </a:spcBef>
              <a:buChar char="-"/>
            </a:pPr>
            <a:r>
              <a:rPr lang="en"/>
              <a:t>Political representation and community acceptance</a:t>
            </a:r>
          </a:p>
        </p:txBody>
      </p:sp>
      <p:sp>
        <p:nvSpPr>
          <p:cNvPr id="189" name="Shape 18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1143000" y="841772"/>
            <a:ext cx="6858000" cy="1790700"/>
          </a:xfrm>
          <a:prstGeom prst="rect">
            <a:avLst/>
          </a:prstGeom>
          <a:noFill/>
          <a:ln>
            <a:noFill/>
          </a:ln>
        </p:spPr>
        <p:txBody>
          <a:bodyPr anchorCtr="0" anchor="b" bIns="68575" lIns="68575" rIns="68575" tIns="6857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58" name="Shape 58"/>
          <p:cNvSpPr txBox="1"/>
          <p:nvPr>
            <p:ph idx="1" type="subTitle"/>
          </p:nvPr>
        </p:nvSpPr>
        <p:spPr>
          <a:xfrm>
            <a:off x="1143000" y="2701528"/>
            <a:ext cx="6858000" cy="1241821"/>
          </a:xfrm>
          <a:prstGeom prst="rect">
            <a:avLst/>
          </a:prstGeom>
          <a:noFill/>
          <a:ln>
            <a:noFill/>
          </a:ln>
        </p:spPr>
        <p:txBody>
          <a:bodyPr anchorCtr="0" anchor="t" bIns="68575" lIns="68575" rIns="68575" tIns="68575"/>
          <a:lstStyle>
            <a:lvl1pPr indent="0" lvl="0" marL="0" marR="0" rtl="0" algn="ctr">
              <a:lnSpc>
                <a:spcPct val="90000"/>
              </a:lnSpc>
              <a:spcBef>
                <a:spcPts val="80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buClr>
                <a:schemeClr val="dk1"/>
              </a:buClr>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64" name="Shape 64"/>
          <p:cNvSpPr txBox="1"/>
          <p:nvPr>
            <p:ph idx="1" type="body"/>
          </p:nvPr>
        </p:nvSpPr>
        <p:spPr>
          <a:xfrm>
            <a:off x="628650" y="1369218"/>
            <a:ext cx="7886699" cy="3263503"/>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623887" y="1282303"/>
            <a:ext cx="7886699" cy="2139552"/>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70" name="Shape 70"/>
          <p:cNvSpPr txBox="1"/>
          <p:nvPr>
            <p:ph idx="1" type="body"/>
          </p:nvPr>
        </p:nvSpPr>
        <p:spPr>
          <a:xfrm>
            <a:off x="623887" y="3442097"/>
            <a:ext cx="7886699" cy="1125140"/>
          </a:xfrm>
          <a:prstGeom prst="rect">
            <a:avLst/>
          </a:prstGeom>
          <a:noFill/>
          <a:ln>
            <a:noFill/>
          </a:ln>
        </p:spPr>
        <p:txBody>
          <a:bodyPr anchorCtr="0" anchor="t" bIns="68575" lIns="68575" rIns="68575" tIns="68575"/>
          <a:lstStyle>
            <a:lvl1pPr indent="0" lvl="0" marL="0" marR="0" rtl="0" algn="l">
              <a:lnSpc>
                <a:spcPct val="90000"/>
              </a:lnSpc>
              <a:spcBef>
                <a:spcPts val="80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buClr>
                <a:srgbClr val="888888"/>
              </a:buClr>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76" name="Shape 76"/>
          <p:cNvSpPr txBox="1"/>
          <p:nvPr>
            <p:ph idx="1" type="body"/>
          </p:nvPr>
        </p:nvSpPr>
        <p:spPr>
          <a:xfrm>
            <a:off x="628650" y="1369218"/>
            <a:ext cx="3886200" cy="3263503"/>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8"/>
            <a:ext cx="3886200" cy="3263503"/>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62984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83" name="Shape 83"/>
          <p:cNvSpPr txBox="1"/>
          <p:nvPr>
            <p:ph idx="1" type="body"/>
          </p:nvPr>
        </p:nvSpPr>
        <p:spPr>
          <a:xfrm>
            <a:off x="629840" y="1260872"/>
            <a:ext cx="3868340" cy="617934"/>
          </a:xfrm>
          <a:prstGeom prst="rect">
            <a:avLst/>
          </a:prstGeom>
          <a:noFill/>
          <a:ln>
            <a:noFill/>
          </a:ln>
        </p:spPr>
        <p:txBody>
          <a:bodyPr anchorCtr="0" anchor="b" bIns="68575" lIns="68575" rIns="68575"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0" y="1878806"/>
            <a:ext cx="3868340" cy="2763441"/>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390" cy="617934"/>
          </a:xfrm>
          <a:prstGeom prst="rect">
            <a:avLst/>
          </a:prstGeom>
          <a:noFill/>
          <a:ln>
            <a:noFill/>
          </a:ln>
        </p:spPr>
        <p:txBody>
          <a:bodyPr anchorCtr="0" anchor="b" bIns="68575" lIns="68575" rIns="68575"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390" cy="2763441"/>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92" name="Shape 92"/>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629840" y="342900"/>
            <a:ext cx="2949177" cy="1200149"/>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01" name="Shape 101"/>
          <p:cNvSpPr txBox="1"/>
          <p:nvPr>
            <p:ph idx="1" type="body"/>
          </p:nvPr>
        </p:nvSpPr>
        <p:spPr>
          <a:xfrm>
            <a:off x="3887390" y="740568"/>
            <a:ext cx="4629149" cy="3655218"/>
          </a:xfrm>
          <a:prstGeom prst="rect">
            <a:avLst/>
          </a:prstGeom>
          <a:noFill/>
          <a:ln>
            <a:noFill/>
          </a:ln>
        </p:spPr>
        <p:txBody>
          <a:bodyPr anchorCtr="0" anchor="t" bIns="68575" lIns="68575" rIns="68575" tIns="68575"/>
          <a:lstStyle>
            <a:lvl1pPr indent="-25400" lvl="0" marL="177800" marR="0" rtl="0" algn="l">
              <a:lnSpc>
                <a:spcPct val="90000"/>
              </a:lnSpc>
              <a:spcBef>
                <a:spcPts val="8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20700" marR="0" rtl="0" algn="l">
              <a:lnSpc>
                <a:spcPct val="90000"/>
              </a:lnSpc>
              <a:spcBef>
                <a:spcPts val="4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629840" y="1543050"/>
            <a:ext cx="2949177" cy="2858691"/>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629840" y="342900"/>
            <a:ext cx="2949177" cy="1200149"/>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08" name="Shape 108"/>
          <p:cNvSpPr/>
          <p:nvPr>
            <p:ph idx="2" type="pic"/>
          </p:nvPr>
        </p:nvSpPr>
        <p:spPr>
          <a:xfrm>
            <a:off x="3887390" y="740568"/>
            <a:ext cx="4629149" cy="3655218"/>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SzPct val="45833"/>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ct val="5238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ct val="61111"/>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629840" y="1543050"/>
            <a:ext cx="2949177" cy="2858691"/>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15" name="Shape 115"/>
          <p:cNvSpPr txBox="1"/>
          <p:nvPr>
            <p:ph idx="1" type="body"/>
          </p:nvPr>
        </p:nvSpPr>
        <p:spPr>
          <a:xfrm rot="5400000">
            <a:off x="2940248" y="-942379"/>
            <a:ext cx="3263503" cy="7886699"/>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350073" y="1467445"/>
            <a:ext cx="4358878" cy="1971674"/>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21" name="Shape 121"/>
          <p:cNvSpPr txBox="1"/>
          <p:nvPr>
            <p:ph idx="1" type="body"/>
          </p:nvPr>
        </p:nvSpPr>
        <p:spPr>
          <a:xfrm rot="5400000">
            <a:off x="1349573" y="-447079"/>
            <a:ext cx="4358878" cy="5800724"/>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
        <p:nvSpPr>
          <p:cNvPr id="52" name="Shape 52"/>
          <p:cNvSpPr txBox="1"/>
          <p:nvPr>
            <p:ph idx="1" type="body"/>
          </p:nvPr>
        </p:nvSpPr>
        <p:spPr>
          <a:xfrm>
            <a:off x="628650" y="1369218"/>
            <a:ext cx="7886699" cy="3263503"/>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0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0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p:nvPr/>
        </p:nvSpPr>
        <p:spPr>
          <a:xfrm>
            <a:off x="0" y="0"/>
            <a:ext cx="9144000" cy="3582402"/>
          </a:xfrm>
          <a:prstGeom prst="rect">
            <a:avLst/>
          </a:prstGeom>
          <a:solidFill>
            <a:srgbClr val="002060"/>
          </a:solidFill>
          <a:ln cap="flat" cmpd="sng" w="12700">
            <a:solidFill>
              <a:srgbClr val="42719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1" name="Shape 131"/>
          <p:cNvSpPr txBox="1"/>
          <p:nvPr/>
        </p:nvSpPr>
        <p:spPr>
          <a:xfrm>
            <a:off x="6045868" y="2788318"/>
            <a:ext cx="3167313" cy="669413"/>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i="0" lang="en" sz="2400" u="none" cap="none" strike="noStrike">
                <a:solidFill>
                  <a:srgbClr val="F2F2F2"/>
                </a:solidFill>
                <a:latin typeface="Century Gothic"/>
                <a:ea typeface="Century Gothic"/>
                <a:cs typeface="Century Gothic"/>
                <a:sym typeface="Century Gothic"/>
              </a:rPr>
              <a:t>Boko Haram</a:t>
            </a:r>
          </a:p>
          <a:p>
            <a:pPr indent="0" lvl="0" marL="0" marR="0" rtl="0" algn="l">
              <a:spcBef>
                <a:spcPts val="0"/>
              </a:spcBef>
              <a:buSzPct val="25000"/>
              <a:buNone/>
            </a:pPr>
            <a:r>
              <a:rPr b="1" lang="en" sz="1500">
                <a:solidFill>
                  <a:srgbClr val="F2F2F2"/>
                </a:solidFill>
                <a:latin typeface="Century Gothic"/>
                <a:ea typeface="Century Gothic"/>
                <a:cs typeface="Century Gothic"/>
                <a:sym typeface="Century Gothic"/>
              </a:rPr>
              <a:t>A Path to Reintegration</a:t>
            </a:r>
          </a:p>
        </p:txBody>
      </p:sp>
      <p:sp>
        <p:nvSpPr>
          <p:cNvPr id="132" name="Shape 132"/>
          <p:cNvSpPr txBox="1"/>
          <p:nvPr/>
        </p:nvSpPr>
        <p:spPr>
          <a:xfrm>
            <a:off x="6027820" y="3654591"/>
            <a:ext cx="3844089" cy="276999"/>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lang="en" sz="1400">
                <a:solidFill>
                  <a:srgbClr val="00208F"/>
                </a:solidFill>
                <a:latin typeface="Century Gothic"/>
                <a:ea typeface="Century Gothic"/>
                <a:cs typeface="Century Gothic"/>
                <a:sym typeface="Century Gothic"/>
              </a:rPr>
              <a:t>Jackson Institute, Yale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Colombia</a:t>
            </a:r>
          </a:p>
        </p:txBody>
      </p:sp>
      <p:sp>
        <p:nvSpPr>
          <p:cNvPr id="199" name="Shape 199"/>
          <p:cNvSpPr txBox="1"/>
          <p:nvPr/>
        </p:nvSpPr>
        <p:spPr>
          <a:xfrm>
            <a:off x="619625" y="956510"/>
            <a:ext cx="7131719" cy="2250615"/>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Insurgency: Revolutionary Armed Forces of Colombia - The People’s Army (FARC-EP)</a:t>
            </a:r>
          </a:p>
          <a:p>
            <a:pPr indent="0" lvl="0" marL="0" marR="0" rtl="0" algn="l">
              <a:spcBef>
                <a:spcPts val="0"/>
              </a:spcBef>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Marxist guerrilla group formed in the 1960s as a political movement</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Links to drug trade</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Crimes against humanity on both sides (insurgency, government)</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Finalized peace treaty with government in August 2016 but was defeated in a national referendum</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p:txBody>
      </p:sp>
      <p:graphicFrame>
        <p:nvGraphicFramePr>
          <p:cNvPr id="200" name="Shape 200"/>
          <p:cNvGraphicFramePr/>
          <p:nvPr/>
        </p:nvGraphicFramePr>
        <p:xfrm>
          <a:off x="6152518" y="222712"/>
          <a:ext cx="2999999" cy="3000000"/>
        </p:xfrm>
        <a:graphic>
          <a:graphicData uri="http://schemas.openxmlformats.org/drawingml/2006/table">
            <a:tbl>
              <a:tblPr bandRow="1" firstRow="1">
                <a:noFill/>
                <a:tableStyleId>{F8D11C1E-A90A-4F9A-B9FA-26D64B42D0C8}</a:tableStyleId>
              </a:tblPr>
              <a:tblGrid>
                <a:gridCol w="997150"/>
                <a:gridCol w="997150"/>
                <a:gridCol w="99715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Colombia</a:t>
            </a:r>
          </a:p>
        </p:txBody>
      </p:sp>
      <p:sp>
        <p:nvSpPr>
          <p:cNvPr id="206" name="Shape 206"/>
          <p:cNvSpPr txBox="1"/>
          <p:nvPr/>
        </p:nvSpPr>
        <p:spPr>
          <a:xfrm>
            <a:off x="619625" y="956510"/>
            <a:ext cx="7438524" cy="1627368"/>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Lessons Learned</a:t>
            </a:r>
          </a:p>
          <a:p>
            <a:pPr indent="0" lvl="0" marL="0" marR="0" rtl="0" algn="l">
              <a:spcBef>
                <a:spcPts val="0"/>
              </a:spcBef>
              <a:buNone/>
            </a:pPr>
            <a:r>
              <a:t/>
            </a:r>
            <a:endParaRPr sz="1400">
              <a:solidFill>
                <a:schemeClr val="dk1"/>
              </a:solidFill>
              <a:latin typeface="Calibri"/>
              <a:ea typeface="Calibri"/>
              <a:cs typeface="Calibri"/>
              <a:sym typeface="Calibri"/>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Important to survey local populations to see if they are ready for reconciliation and reintegration of ex-combatants</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Potential importance for punishment as a condition for reintegration</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p:txBody>
      </p:sp>
      <p:graphicFrame>
        <p:nvGraphicFramePr>
          <p:cNvPr id="207" name="Shape 207"/>
          <p:cNvGraphicFramePr/>
          <p:nvPr/>
        </p:nvGraphicFramePr>
        <p:xfrm>
          <a:off x="6102568" y="222712"/>
          <a:ext cx="2999999" cy="3000000"/>
        </p:xfrm>
        <a:graphic>
          <a:graphicData uri="http://schemas.openxmlformats.org/drawingml/2006/table">
            <a:tbl>
              <a:tblPr bandRow="1" firstRow="1">
                <a:noFill/>
                <a:tableStyleId>{F8D11C1E-A90A-4F9A-B9FA-26D64B42D0C8}</a:tableStyleId>
              </a:tblPr>
              <a:tblGrid>
                <a:gridCol w="1013800"/>
                <a:gridCol w="1013800"/>
                <a:gridCol w="10138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Colombia</a:t>
            </a:r>
          </a:p>
        </p:txBody>
      </p:sp>
      <p:sp>
        <p:nvSpPr>
          <p:cNvPr id="213" name="Shape 213"/>
          <p:cNvSpPr txBox="1"/>
          <p:nvPr/>
        </p:nvSpPr>
        <p:spPr>
          <a:xfrm>
            <a:off x="619625" y="956510"/>
            <a:ext cx="7438524" cy="1731242"/>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Applicability to Boko Haram</a:t>
            </a:r>
          </a:p>
          <a:p>
            <a:pPr indent="-215900" lvl="0" marL="215900" marR="0" rtl="0" algn="l">
              <a:lnSpc>
                <a:spcPct val="150000"/>
              </a:lnSpc>
              <a:spcBef>
                <a:spcPts val="0"/>
              </a:spcBef>
              <a:buClr>
                <a:schemeClr val="dk1"/>
              </a:buClr>
              <a:buFont typeface="Noto Sans Symbols"/>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Reintegration of an insurgency that has been violently repressed by the government</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Child soldiers, including women</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Use of the development and environmental lenses as tools for peace-building </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p:txBody>
      </p:sp>
      <p:graphicFrame>
        <p:nvGraphicFramePr>
          <p:cNvPr id="214" name="Shape 214"/>
          <p:cNvGraphicFramePr/>
          <p:nvPr/>
        </p:nvGraphicFramePr>
        <p:xfrm>
          <a:off x="6060943" y="222712"/>
          <a:ext cx="2999999" cy="3000000"/>
        </p:xfrm>
        <a:graphic>
          <a:graphicData uri="http://schemas.openxmlformats.org/drawingml/2006/table">
            <a:tbl>
              <a:tblPr bandRow="1" firstRow="1">
                <a:noFill/>
                <a:tableStyleId>{F8D11C1E-A90A-4F9A-B9FA-26D64B42D0C8}</a:tableStyleId>
              </a:tblPr>
              <a:tblGrid>
                <a:gridCol w="1027675"/>
                <a:gridCol w="1027675"/>
                <a:gridCol w="1027675"/>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00208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South Africa</a:t>
            </a:r>
          </a:p>
        </p:txBody>
      </p:sp>
      <p:sp>
        <p:nvSpPr>
          <p:cNvPr id="220" name="Shape 220"/>
          <p:cNvSpPr txBox="1"/>
          <p:nvPr/>
        </p:nvSpPr>
        <p:spPr>
          <a:xfrm>
            <a:off x="619625" y="956510"/>
            <a:ext cx="7131719" cy="3600985"/>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Insurgency: African National Congress (ANC)*</a:t>
            </a:r>
          </a:p>
          <a:p>
            <a:pPr indent="0" lvl="0" marL="0" marR="0" rtl="0" algn="l">
              <a:spcBef>
                <a:spcPts val="0"/>
              </a:spcBef>
              <a:buNone/>
            </a:pPr>
            <a:r>
              <a:t/>
            </a:r>
            <a:endParaRPr b="1">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Began as peaceful movement representing victims of the apartheid system (Black Africans), who were denied civil and political rights, as well as subjected to inferior social services and living standards</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Forced underground and violently repressed by ruling National Party - leading it to develop a militant arm (Umkhonto We Sizwe - Spear of the Nation)</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Peaceful democratic transition spurred in early 1990s due to: economic decline (as a result of international sanctions/pressure); end of Cold War; NP presidential shift</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Truth and Reconciliation Commission (TRC) established as a truth telling and conditional amnesty mechanism for reconstructing society</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p:txBody>
      </p:sp>
      <p:graphicFrame>
        <p:nvGraphicFramePr>
          <p:cNvPr id="221" name="Shape 221"/>
          <p:cNvGraphicFramePr/>
          <p:nvPr/>
        </p:nvGraphicFramePr>
        <p:xfrm>
          <a:off x="6152518" y="222712"/>
          <a:ext cx="2999999" cy="3000000"/>
        </p:xfrm>
        <a:graphic>
          <a:graphicData uri="http://schemas.openxmlformats.org/drawingml/2006/table">
            <a:tbl>
              <a:tblPr bandRow="1" firstRow="1">
                <a:noFill/>
                <a:tableStyleId>{F8D11C1E-A90A-4F9A-B9FA-26D64B42D0C8}</a:tableStyleId>
              </a:tblPr>
              <a:tblGrid>
                <a:gridCol w="997150"/>
                <a:gridCol w="997150"/>
                <a:gridCol w="99715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South Africa</a:t>
            </a:r>
          </a:p>
        </p:txBody>
      </p:sp>
      <p:sp>
        <p:nvSpPr>
          <p:cNvPr id="227" name="Shape 227"/>
          <p:cNvSpPr txBox="1"/>
          <p:nvPr/>
        </p:nvSpPr>
        <p:spPr>
          <a:xfrm>
            <a:off x="619625" y="956510"/>
            <a:ext cx="7131719" cy="2666114"/>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Lessons Learned</a:t>
            </a:r>
          </a:p>
          <a:p>
            <a:pPr indent="0" lvl="0" marL="0" marR="0" rtl="0" algn="l">
              <a:spcBef>
                <a:spcPts val="0"/>
              </a:spcBef>
              <a:buNone/>
            </a:pPr>
            <a:r>
              <a:t/>
            </a:r>
            <a:endParaRPr b="0"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Addressing Community vs. Individual Grievances: Rather than seeing apartheid as a system that acted against </a:t>
            </a:r>
            <a:r>
              <a:rPr i="1" lang="en" sz="1400">
                <a:solidFill>
                  <a:schemeClr val="dk1"/>
                </a:solidFill>
                <a:latin typeface="Century Gothic"/>
                <a:ea typeface="Century Gothic"/>
                <a:cs typeface="Century Gothic"/>
                <a:sym typeface="Century Gothic"/>
              </a:rPr>
              <a:t>communities</a:t>
            </a:r>
            <a:r>
              <a:rPr lang="en" sz="1400">
                <a:solidFill>
                  <a:schemeClr val="dk1"/>
                </a:solidFill>
                <a:latin typeface="Century Gothic"/>
                <a:ea typeface="Century Gothic"/>
                <a:cs typeface="Century Gothic"/>
                <a:sym typeface="Century Gothic"/>
              </a:rPr>
              <a:t>, only </a:t>
            </a:r>
            <a:r>
              <a:rPr i="1" lang="en" sz="1400">
                <a:solidFill>
                  <a:schemeClr val="dk1"/>
                </a:solidFill>
                <a:latin typeface="Century Gothic"/>
                <a:ea typeface="Century Gothic"/>
                <a:cs typeface="Century Gothic"/>
                <a:sym typeface="Century Gothic"/>
              </a:rPr>
              <a:t>individual </a:t>
            </a:r>
            <a:r>
              <a:rPr lang="en" sz="1400">
                <a:solidFill>
                  <a:schemeClr val="dk1"/>
                </a:solidFill>
                <a:latin typeface="Century Gothic"/>
                <a:ea typeface="Century Gothic"/>
                <a:cs typeface="Century Gothic"/>
                <a:sym typeface="Century Gothic"/>
              </a:rPr>
              <a:t>victims were acknowledged</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Need for Appropriate Financial Planning: The TRC promised reparations to victims, but failed to deliver in a timely fashion (or to the level originally promised)</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Challenge of Holding All Perpetrators Accountable: Only those who feared persecution applied for amnesty, leaving some perpetrators unpunished</a:t>
            </a:r>
          </a:p>
        </p:txBody>
      </p:sp>
      <p:graphicFrame>
        <p:nvGraphicFramePr>
          <p:cNvPr id="228" name="Shape 228"/>
          <p:cNvGraphicFramePr/>
          <p:nvPr/>
        </p:nvGraphicFramePr>
        <p:xfrm>
          <a:off x="6102568" y="222712"/>
          <a:ext cx="2999999" cy="3000000"/>
        </p:xfrm>
        <a:graphic>
          <a:graphicData uri="http://schemas.openxmlformats.org/drawingml/2006/table">
            <a:tbl>
              <a:tblPr bandRow="1" firstRow="1">
                <a:noFill/>
                <a:tableStyleId>{F8D11C1E-A90A-4F9A-B9FA-26D64B42D0C8}</a:tableStyleId>
              </a:tblPr>
              <a:tblGrid>
                <a:gridCol w="1013800"/>
                <a:gridCol w="1013800"/>
                <a:gridCol w="10138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South Africa</a:t>
            </a:r>
          </a:p>
        </p:txBody>
      </p:sp>
      <p:sp>
        <p:nvSpPr>
          <p:cNvPr id="234" name="Shape 234"/>
          <p:cNvSpPr txBox="1"/>
          <p:nvPr/>
        </p:nvSpPr>
        <p:spPr>
          <a:xfrm>
            <a:off x="619625" y="956510"/>
            <a:ext cx="7131719" cy="3912609"/>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Applicability to Boko Haram</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Generally NOT an applicable model given: size &amp; scale of apartheid; transition to democratic government; international support for and ultimate “victory” of the “insurgency” group</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Potential components to be adapted:</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Opportunity to bring multiple parties together in dialogue - Recognizing HR abuses committed by Nigerian military &amp; BH</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Conditional amnesty - No blanket amnesty, only amnesty for those who confess to acts committed for a clear political purpose. Punitive justice for worst atrocities.</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Reparations - Opportunity to acknowledge community suffering and losses (particularly given smaller scale of conflict)</a:t>
            </a:r>
          </a:p>
        </p:txBody>
      </p:sp>
      <p:graphicFrame>
        <p:nvGraphicFramePr>
          <p:cNvPr id="235" name="Shape 235"/>
          <p:cNvGraphicFramePr/>
          <p:nvPr/>
        </p:nvGraphicFramePr>
        <p:xfrm>
          <a:off x="6060943" y="222712"/>
          <a:ext cx="2999999" cy="3000000"/>
        </p:xfrm>
        <a:graphic>
          <a:graphicData uri="http://schemas.openxmlformats.org/drawingml/2006/table">
            <a:tbl>
              <a:tblPr bandRow="1" firstRow="1">
                <a:noFill/>
                <a:tableStyleId>{F8D11C1E-A90A-4F9A-B9FA-26D64B42D0C8}</a:tableStyleId>
              </a:tblPr>
              <a:tblGrid>
                <a:gridCol w="1027675"/>
                <a:gridCol w="1027675"/>
                <a:gridCol w="1027675"/>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00208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nvSpPr>
        <p:spPr>
          <a:xfrm>
            <a:off x="628650" y="337012"/>
            <a:ext cx="412683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Somalia</a:t>
            </a:r>
          </a:p>
        </p:txBody>
      </p:sp>
      <p:sp>
        <p:nvSpPr>
          <p:cNvPr id="241" name="Shape 241"/>
          <p:cNvSpPr txBox="1"/>
          <p:nvPr/>
        </p:nvSpPr>
        <p:spPr>
          <a:xfrm>
            <a:off x="619625" y="956510"/>
            <a:ext cx="7131719" cy="2977738"/>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Insurgency: al-Shabaab</a:t>
            </a:r>
          </a:p>
          <a:p>
            <a:pPr indent="0" lvl="0" marL="0" marR="0" rtl="0" algn="l">
              <a:spcBef>
                <a:spcPts val="0"/>
              </a:spcBef>
              <a:buNone/>
            </a:pPr>
            <a:r>
              <a:t/>
            </a:r>
            <a:endParaRPr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In 2006, the Islamic Courts Union (ICU) ousted the warlords that controlled Mogadishu and expanded its influence into other parts of southern Somalia</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After Ethiopian troops defeated the ICU, al-Shabaab emerged as an autonomous insurgent force</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Initially</a:t>
            </a:r>
            <a:r>
              <a:rPr lang="en">
                <a:solidFill>
                  <a:schemeClr val="dk1"/>
                </a:solidFill>
                <a:latin typeface="Century Gothic"/>
                <a:ea typeface="Century Gothic"/>
                <a:cs typeface="Century Gothic"/>
                <a:sym typeface="Century Gothic"/>
              </a:rPr>
              <a:t>,</a:t>
            </a:r>
            <a:r>
              <a:rPr lang="en" sz="1400">
                <a:solidFill>
                  <a:schemeClr val="dk1"/>
                </a:solidFill>
                <a:latin typeface="Century Gothic"/>
                <a:ea typeface="Century Gothic"/>
                <a:cs typeface="Century Gothic"/>
                <a:sym typeface="Century Gothic"/>
              </a:rPr>
              <a:t> popular support because of anger over the Ethiopian occupation and establishment of law and order</a:t>
            </a:r>
            <a:r>
              <a:rPr lang="en" sz="1100"/>
              <a:t>, </a:t>
            </a:r>
            <a:r>
              <a:rPr lang="en">
                <a:solidFill>
                  <a:schemeClr val="dk1"/>
                </a:solidFill>
                <a:latin typeface="Century Gothic"/>
                <a:ea typeface="Century Gothic"/>
                <a:cs typeface="Century Gothic"/>
                <a:sym typeface="Century Gothic"/>
              </a:rPr>
              <a:t>but lo</a:t>
            </a:r>
            <a:r>
              <a:rPr lang="en" sz="1400">
                <a:solidFill>
                  <a:schemeClr val="dk1"/>
                </a:solidFill>
                <a:latin typeface="Century Gothic"/>
                <a:ea typeface="Century Gothic"/>
                <a:cs typeface="Century Gothic"/>
                <a:sym typeface="Century Gothic"/>
              </a:rPr>
              <a:t>st support, as the militants </a:t>
            </a:r>
            <a:r>
              <a:rPr lang="en">
                <a:solidFill>
                  <a:schemeClr val="dk1"/>
                </a:solidFill>
                <a:latin typeface="Century Gothic"/>
                <a:ea typeface="Century Gothic"/>
                <a:cs typeface="Century Gothic"/>
                <a:sym typeface="Century Gothic"/>
              </a:rPr>
              <a:t>forced</a:t>
            </a:r>
            <a:r>
              <a:rPr lang="en" sz="1400">
                <a:solidFill>
                  <a:schemeClr val="dk1"/>
                </a:solidFill>
                <a:latin typeface="Century Gothic"/>
                <a:ea typeface="Century Gothic"/>
                <a:cs typeface="Century Gothic"/>
                <a:sym typeface="Century Gothic"/>
              </a:rPr>
              <a:t> their extreme interpretation of Islam</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African Union peacekeepers backed Somali national army in its battle--insurgency remains ongoing</a:t>
            </a:r>
          </a:p>
        </p:txBody>
      </p:sp>
      <p:graphicFrame>
        <p:nvGraphicFramePr>
          <p:cNvPr id="242" name="Shape 242"/>
          <p:cNvGraphicFramePr/>
          <p:nvPr/>
        </p:nvGraphicFramePr>
        <p:xfrm>
          <a:off x="6152518" y="222712"/>
          <a:ext cx="2999999" cy="3000000"/>
        </p:xfrm>
        <a:graphic>
          <a:graphicData uri="http://schemas.openxmlformats.org/drawingml/2006/table">
            <a:tbl>
              <a:tblPr bandRow="1" firstRow="1">
                <a:noFill/>
                <a:tableStyleId>{F8D11C1E-A90A-4F9A-B9FA-26D64B42D0C8}</a:tableStyleId>
              </a:tblPr>
              <a:tblGrid>
                <a:gridCol w="997150"/>
                <a:gridCol w="997150"/>
                <a:gridCol w="99715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nvSpPr>
        <p:spPr>
          <a:xfrm>
            <a:off x="628650" y="337012"/>
            <a:ext cx="412683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Somalia</a:t>
            </a:r>
          </a:p>
        </p:txBody>
      </p:sp>
      <p:sp>
        <p:nvSpPr>
          <p:cNvPr id="248" name="Shape 248"/>
          <p:cNvSpPr txBox="1"/>
          <p:nvPr/>
        </p:nvSpPr>
        <p:spPr>
          <a:xfrm>
            <a:off x="619625" y="956510"/>
            <a:ext cx="7131719" cy="2666114"/>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Lessons Learned</a:t>
            </a:r>
          </a:p>
          <a:p>
            <a:pPr indent="0" lvl="0" marL="0" marR="0" rtl="0" algn="l">
              <a:spcBef>
                <a:spcPts val="0"/>
              </a:spcBef>
              <a:buNone/>
            </a:pPr>
            <a:r>
              <a:t/>
            </a:r>
            <a:endParaRPr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Sociol</a:t>
            </a:r>
            <a:r>
              <a:rPr lang="en">
                <a:solidFill>
                  <a:schemeClr val="dk1"/>
                </a:solidFill>
                <a:latin typeface="Century Gothic"/>
                <a:ea typeface="Century Gothic"/>
                <a:cs typeface="Century Gothic"/>
                <a:sym typeface="Century Gothic"/>
              </a:rPr>
              <a:t>o</a:t>
            </a:r>
            <a:r>
              <a:rPr lang="en" sz="1400">
                <a:solidFill>
                  <a:schemeClr val="dk1"/>
                </a:solidFill>
                <a:latin typeface="Century Gothic"/>
                <a:ea typeface="Century Gothic"/>
                <a:cs typeface="Century Gothic"/>
                <a:sym typeface="Century Gothic"/>
              </a:rPr>
              <a:t>gists have united around reintegration approach for al-Shabaab combatants-- </a:t>
            </a:r>
            <a:r>
              <a:rPr i="1" lang="en" sz="1400">
                <a:solidFill>
                  <a:schemeClr val="dk1"/>
                </a:solidFill>
                <a:latin typeface="Century Gothic"/>
                <a:ea typeface="Century Gothic"/>
                <a:cs typeface="Century Gothic"/>
                <a:sym typeface="Century Gothic"/>
              </a:rPr>
              <a:t>xeer </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Xeer, a dispute settlement mechanism based on clan/family customary law and elements of Sharia law</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The body of law derived from the </a:t>
            </a:r>
            <a:r>
              <a:rPr lang="en">
                <a:solidFill>
                  <a:schemeClr val="dk1"/>
                </a:solidFill>
                <a:latin typeface="Century Gothic"/>
                <a:ea typeface="Century Gothic"/>
                <a:cs typeface="Century Gothic"/>
                <a:sym typeface="Century Gothic"/>
              </a:rPr>
              <a:t>Qur’an</a:t>
            </a:r>
            <a:r>
              <a:rPr b="0" i="0" lang="en" sz="1400" u="none" cap="none" strike="noStrike">
                <a:solidFill>
                  <a:schemeClr val="dk1"/>
                </a:solidFill>
                <a:latin typeface="Century Gothic"/>
                <a:ea typeface="Century Gothic"/>
                <a:cs typeface="Century Gothic"/>
                <a:sym typeface="Century Gothic"/>
              </a:rPr>
              <a:t> and from the teaching and examples of the Prophet Mohammed</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Xeer system is most commonly used and reinforced justice mechanism. </a:t>
            </a:r>
          </a:p>
        </p:txBody>
      </p:sp>
      <p:graphicFrame>
        <p:nvGraphicFramePr>
          <p:cNvPr id="249" name="Shape 249"/>
          <p:cNvGraphicFramePr/>
          <p:nvPr/>
        </p:nvGraphicFramePr>
        <p:xfrm>
          <a:off x="6102568" y="222712"/>
          <a:ext cx="2999999" cy="3000000"/>
        </p:xfrm>
        <a:graphic>
          <a:graphicData uri="http://schemas.openxmlformats.org/drawingml/2006/table">
            <a:tbl>
              <a:tblPr bandRow="1" firstRow="1">
                <a:noFill/>
                <a:tableStyleId>{F8D11C1E-A90A-4F9A-B9FA-26D64B42D0C8}</a:tableStyleId>
              </a:tblPr>
              <a:tblGrid>
                <a:gridCol w="1013800"/>
                <a:gridCol w="1013800"/>
                <a:gridCol w="10138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nvSpPr>
        <p:spPr>
          <a:xfrm>
            <a:off x="628650" y="337012"/>
            <a:ext cx="412683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Somalia</a:t>
            </a:r>
          </a:p>
        </p:txBody>
      </p:sp>
      <p:sp>
        <p:nvSpPr>
          <p:cNvPr id="255" name="Shape 255"/>
          <p:cNvSpPr txBox="1"/>
          <p:nvPr/>
        </p:nvSpPr>
        <p:spPr>
          <a:xfrm>
            <a:off x="619625" y="956510"/>
            <a:ext cx="7131719" cy="2146741"/>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Applicability to Boko Haram</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Somalis use Xeer to solve perhaps 80-90% of all the controversies involving crimes, especially in rural areas where lack of transportation and tradition prevent people from using other justice mechanisms</a:t>
            </a:r>
            <a:r>
              <a:rPr lang="en">
                <a:solidFill>
                  <a:schemeClr val="dk1"/>
                </a:solidFill>
                <a:latin typeface="Century Gothic"/>
                <a:ea typeface="Century Gothic"/>
                <a:cs typeface="Century Gothic"/>
                <a:sym typeface="Century Gothic"/>
              </a:rPr>
              <a:t>--much like state and community-based Nigeria</a:t>
            </a:r>
          </a:p>
          <a:p>
            <a:pPr indent="-215900" lvl="0" marL="215900" marR="0" rtl="0" algn="l">
              <a:lnSpc>
                <a:spcPct val="150000"/>
              </a:lnSpc>
              <a:spcBef>
                <a:spcPts val="0"/>
              </a:spcBef>
              <a:buClr>
                <a:schemeClr val="dk1"/>
              </a:buClr>
              <a:buSzPct val="100000"/>
              <a:buFont typeface="Noto Sans Symbols"/>
              <a:buChar char="▪"/>
            </a:pPr>
            <a:r>
              <a:rPr b="1" lang="en" sz="1400">
                <a:solidFill>
                  <a:schemeClr val="dk1"/>
                </a:solidFill>
                <a:latin typeface="Century Gothic"/>
                <a:ea typeface="Century Gothic"/>
                <a:cs typeface="Century Gothic"/>
                <a:sym typeface="Century Gothic"/>
              </a:rPr>
              <a:t>Conclusion</a:t>
            </a:r>
            <a:r>
              <a:rPr lang="en" sz="1400">
                <a:solidFill>
                  <a:schemeClr val="dk1"/>
                </a:solidFill>
                <a:latin typeface="Century Gothic"/>
                <a:ea typeface="Century Gothic"/>
                <a:cs typeface="Century Gothic"/>
                <a:sym typeface="Century Gothic"/>
              </a:rPr>
              <a:t>: Applicable in Nigerian context, especially in areas where Boko Haram soldiers have been recruited, as the North is heavily Islamic</a:t>
            </a:r>
          </a:p>
          <a:p>
            <a:pPr indent="-298450" lvl="1" marL="914400" marR="0" rtl="0" algn="l">
              <a:lnSpc>
                <a:spcPct val="150000"/>
              </a:lnSpc>
              <a:spcBef>
                <a:spcPts val="0"/>
              </a:spcBef>
              <a:buClr>
                <a:schemeClr val="dk1"/>
              </a:buClr>
              <a:buFont typeface="Century Gothic"/>
            </a:pPr>
            <a:r>
              <a:rPr lang="en">
                <a:solidFill>
                  <a:schemeClr val="dk1"/>
                </a:solidFill>
                <a:latin typeface="Century Gothic"/>
                <a:ea typeface="Century Gothic"/>
                <a:cs typeface="Century Gothic"/>
                <a:sym typeface="Century Gothic"/>
              </a:rPr>
              <a:t>Especially relevant to populations who were forced into fighting--perhaps child soldiers, Chibok girls, etc. </a:t>
            </a:r>
          </a:p>
          <a:p>
            <a:pPr indent="-298450" lvl="1" marL="914400" marR="0" rtl="0" algn="l">
              <a:lnSpc>
                <a:spcPct val="150000"/>
              </a:lnSpc>
              <a:spcBef>
                <a:spcPts val="0"/>
              </a:spcBef>
              <a:buClr>
                <a:schemeClr val="dk1"/>
              </a:buClr>
              <a:buFont typeface="Century Gothic"/>
            </a:pPr>
            <a:r>
              <a:rPr lang="en">
                <a:solidFill>
                  <a:schemeClr val="dk1"/>
                </a:solidFill>
                <a:latin typeface="Century Gothic"/>
                <a:ea typeface="Century Gothic"/>
                <a:cs typeface="Century Gothic"/>
                <a:sym typeface="Century Gothic"/>
              </a:rPr>
              <a:t>Could end cycle of recruitment</a:t>
            </a:r>
          </a:p>
        </p:txBody>
      </p:sp>
      <p:graphicFrame>
        <p:nvGraphicFramePr>
          <p:cNvPr id="256" name="Shape 256"/>
          <p:cNvGraphicFramePr/>
          <p:nvPr/>
        </p:nvGraphicFramePr>
        <p:xfrm>
          <a:off x="6060943" y="222712"/>
          <a:ext cx="2999999" cy="3000000"/>
        </p:xfrm>
        <a:graphic>
          <a:graphicData uri="http://schemas.openxmlformats.org/drawingml/2006/table">
            <a:tbl>
              <a:tblPr bandRow="1" firstRow="1">
                <a:noFill/>
                <a:tableStyleId>{F8D11C1E-A90A-4F9A-B9FA-26D64B42D0C8}</a:tableStyleId>
              </a:tblPr>
              <a:tblGrid>
                <a:gridCol w="1027675"/>
                <a:gridCol w="1027675"/>
                <a:gridCol w="1027675"/>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00208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Mali</a:t>
            </a:r>
          </a:p>
        </p:txBody>
      </p:sp>
      <p:sp>
        <p:nvSpPr>
          <p:cNvPr id="262" name="Shape 262"/>
          <p:cNvSpPr txBox="1"/>
          <p:nvPr/>
        </p:nvSpPr>
        <p:spPr>
          <a:xfrm>
            <a:off x="619625" y="956510"/>
            <a:ext cx="7285122" cy="3081612"/>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Insurgency Description: Mouvement Nationale pour la Liberation de l’Azawad (MNLA)</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Tuareg rebel group called the began attacks in Northern Mali in January 2012 </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Military coup in March 2012 and a military encounter with the rebels -&gt; take-over by a loose coalition of jihadist groups (linked with Al-Qaeda) and the Tuareg rebels</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Notable Jihadist Group: Ansar Dine and the Mouvement pour l’unicité et le Jihad en Afrique de l’Ouest (MUJAO)</a:t>
            </a:r>
          </a:p>
          <a:p>
            <a:pPr indent="-215900" lvl="1" marL="2159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Peace accord between rebel groups and the government was reached June 2015, but disarmament and reintegration is yet to happen</a:t>
            </a:r>
          </a:p>
          <a:p>
            <a:pPr indent="0" lvl="0" marL="0" marR="0" rtl="0" algn="l">
              <a:lnSpc>
                <a:spcPct val="150000"/>
              </a:lnSpc>
              <a:spcBef>
                <a:spcPts val="0"/>
              </a:spcBef>
              <a:buNone/>
            </a:pPr>
            <a:r>
              <a:t/>
            </a:r>
            <a:endParaRPr b="1" sz="1400">
              <a:solidFill>
                <a:srgbClr val="00208F"/>
              </a:solidFill>
              <a:latin typeface="Century Gothic"/>
              <a:ea typeface="Century Gothic"/>
              <a:cs typeface="Century Gothic"/>
              <a:sym typeface="Century Gothic"/>
            </a:endParaRPr>
          </a:p>
        </p:txBody>
      </p:sp>
      <p:graphicFrame>
        <p:nvGraphicFramePr>
          <p:cNvPr id="263" name="Shape 263"/>
          <p:cNvGraphicFramePr/>
          <p:nvPr/>
        </p:nvGraphicFramePr>
        <p:xfrm>
          <a:off x="6152518" y="222712"/>
          <a:ext cx="2999999" cy="3000000"/>
        </p:xfrm>
        <a:graphic>
          <a:graphicData uri="http://schemas.openxmlformats.org/drawingml/2006/table">
            <a:tbl>
              <a:tblPr bandRow="1" firstRow="1">
                <a:noFill/>
                <a:tableStyleId>{F8D11C1E-A90A-4F9A-B9FA-26D64B42D0C8}</a:tableStyleId>
              </a:tblPr>
              <a:tblGrid>
                <a:gridCol w="997150"/>
                <a:gridCol w="997150"/>
                <a:gridCol w="99715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i="0" lang="en" sz="2000" u="none" cap="none" strike="noStrike">
                <a:solidFill>
                  <a:srgbClr val="00208F"/>
                </a:solidFill>
                <a:latin typeface="Century Gothic"/>
                <a:ea typeface="Century Gothic"/>
                <a:cs typeface="Century Gothic"/>
                <a:sym typeface="Century Gothic"/>
              </a:rPr>
              <a:t>Our Approach</a:t>
            </a:r>
          </a:p>
        </p:txBody>
      </p:sp>
      <p:sp>
        <p:nvSpPr>
          <p:cNvPr id="138" name="Shape 138"/>
          <p:cNvSpPr txBox="1"/>
          <p:nvPr/>
        </p:nvSpPr>
        <p:spPr>
          <a:xfrm>
            <a:off x="303797" y="2210802"/>
            <a:ext cx="1696452" cy="276999"/>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lang="en" sz="1400">
                <a:solidFill>
                  <a:srgbClr val="262626"/>
                </a:solidFill>
                <a:latin typeface="Century Gothic"/>
                <a:ea typeface="Century Gothic"/>
                <a:cs typeface="Century Gothic"/>
                <a:sym typeface="Century Gothic"/>
              </a:rPr>
              <a:t>Analysis of Models</a:t>
            </a:r>
          </a:p>
        </p:txBody>
      </p:sp>
      <p:sp>
        <p:nvSpPr>
          <p:cNvPr id="139" name="Shape 139"/>
          <p:cNvSpPr/>
          <p:nvPr/>
        </p:nvSpPr>
        <p:spPr>
          <a:xfrm>
            <a:off x="2012281" y="2170400"/>
            <a:ext cx="415089" cy="375850"/>
          </a:xfrm>
          <a:prstGeom prst="rightArrow">
            <a:avLst>
              <a:gd fmla="val 50000" name="adj1"/>
              <a:gd fmla="val 50000" name="adj2"/>
            </a:avLst>
          </a:prstGeom>
          <a:solidFill>
            <a:srgbClr val="757070"/>
          </a:solidFill>
          <a:ln cap="flat" cmpd="sng" w="12700">
            <a:solidFill>
              <a:srgbClr val="7F7F7F"/>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140" name="Shape 140"/>
          <p:cNvSpPr txBox="1"/>
          <p:nvPr/>
        </p:nvSpPr>
        <p:spPr>
          <a:xfrm>
            <a:off x="2553703" y="2106927"/>
            <a:ext cx="1696452" cy="484748"/>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400">
                <a:solidFill>
                  <a:srgbClr val="262626"/>
                </a:solidFill>
                <a:latin typeface="Century Gothic"/>
                <a:ea typeface="Century Gothic"/>
                <a:cs typeface="Century Gothic"/>
                <a:sym typeface="Century Gothic"/>
              </a:rPr>
              <a:t>Identify Strengths and Weaknesses</a:t>
            </a:r>
          </a:p>
        </p:txBody>
      </p:sp>
      <p:sp>
        <p:nvSpPr>
          <p:cNvPr id="141" name="Shape 141"/>
          <p:cNvSpPr/>
          <p:nvPr/>
        </p:nvSpPr>
        <p:spPr>
          <a:xfrm>
            <a:off x="4340392" y="2170400"/>
            <a:ext cx="415089" cy="375850"/>
          </a:xfrm>
          <a:prstGeom prst="rightArrow">
            <a:avLst>
              <a:gd fmla="val 50000" name="adj1"/>
              <a:gd fmla="val 50000" name="adj2"/>
            </a:avLst>
          </a:prstGeom>
          <a:solidFill>
            <a:srgbClr val="757070"/>
          </a:solidFill>
          <a:ln cap="flat" cmpd="sng" w="12700">
            <a:solidFill>
              <a:srgbClr val="7F7F7F"/>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142" name="Shape 142"/>
          <p:cNvSpPr txBox="1"/>
          <p:nvPr/>
        </p:nvSpPr>
        <p:spPr>
          <a:xfrm>
            <a:off x="4845718" y="2106926"/>
            <a:ext cx="1696452" cy="484748"/>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400">
                <a:solidFill>
                  <a:srgbClr val="262626"/>
                </a:solidFill>
                <a:latin typeface="Century Gothic"/>
                <a:ea typeface="Century Gothic"/>
                <a:cs typeface="Century Gothic"/>
                <a:sym typeface="Century Gothic"/>
              </a:rPr>
              <a:t>Applicability to Boko Haram</a:t>
            </a:r>
          </a:p>
        </p:txBody>
      </p:sp>
      <p:sp>
        <p:nvSpPr>
          <p:cNvPr id="143" name="Shape 143"/>
          <p:cNvSpPr/>
          <p:nvPr/>
        </p:nvSpPr>
        <p:spPr>
          <a:xfrm>
            <a:off x="6542171" y="2170400"/>
            <a:ext cx="415089" cy="375850"/>
          </a:xfrm>
          <a:prstGeom prst="rightArrow">
            <a:avLst>
              <a:gd fmla="val 50000" name="adj1"/>
              <a:gd fmla="val 50000" name="adj2"/>
            </a:avLst>
          </a:prstGeom>
          <a:solidFill>
            <a:srgbClr val="757070"/>
          </a:solidFill>
          <a:ln cap="flat" cmpd="sng" w="12700">
            <a:solidFill>
              <a:srgbClr val="7F7F7F"/>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144" name="Shape 144"/>
          <p:cNvSpPr txBox="1"/>
          <p:nvPr/>
        </p:nvSpPr>
        <p:spPr>
          <a:xfrm>
            <a:off x="6957260" y="2210801"/>
            <a:ext cx="1861887" cy="276999"/>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400">
                <a:solidFill>
                  <a:srgbClr val="262626"/>
                </a:solidFill>
                <a:latin typeface="Century Gothic"/>
                <a:ea typeface="Century Gothic"/>
                <a:cs typeface="Century Gothic"/>
                <a:sym typeface="Century Gothic"/>
              </a:rPr>
              <a:t>Recommendations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Mali</a:t>
            </a:r>
          </a:p>
        </p:txBody>
      </p:sp>
      <p:sp>
        <p:nvSpPr>
          <p:cNvPr id="269" name="Shape 269"/>
          <p:cNvSpPr txBox="1"/>
          <p:nvPr/>
        </p:nvSpPr>
        <p:spPr>
          <a:xfrm>
            <a:off x="619625" y="956510"/>
            <a:ext cx="7339264" cy="2458364"/>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Lessons Learned</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Although Mali outlined expectations for DDR in the Accord pour la paix, no timetable or definition of success was established. </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Mali continues to experience violence </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The civilian population is losing faith in the ability of the government to disarm rebels and maintain peace</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Dangers of delay in initiating DDR. </a:t>
            </a:r>
          </a:p>
        </p:txBody>
      </p:sp>
      <p:graphicFrame>
        <p:nvGraphicFramePr>
          <p:cNvPr id="270" name="Shape 270"/>
          <p:cNvGraphicFramePr/>
          <p:nvPr/>
        </p:nvGraphicFramePr>
        <p:xfrm>
          <a:off x="6102568" y="222712"/>
          <a:ext cx="2999999" cy="3000000"/>
        </p:xfrm>
        <a:graphic>
          <a:graphicData uri="http://schemas.openxmlformats.org/drawingml/2006/table">
            <a:tbl>
              <a:tblPr bandRow="1" firstRow="1">
                <a:noFill/>
                <a:tableStyleId>{F8D11C1E-A90A-4F9A-B9FA-26D64B42D0C8}</a:tableStyleId>
              </a:tblPr>
              <a:tblGrid>
                <a:gridCol w="1013800"/>
                <a:gridCol w="1013800"/>
                <a:gridCol w="10138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Mali</a:t>
            </a:r>
          </a:p>
        </p:txBody>
      </p:sp>
      <p:sp>
        <p:nvSpPr>
          <p:cNvPr id="276" name="Shape 276"/>
          <p:cNvSpPr txBox="1"/>
          <p:nvPr/>
        </p:nvSpPr>
        <p:spPr>
          <a:xfrm>
            <a:off x="619625" y="956510"/>
            <a:ext cx="7131719" cy="121187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Applicability to Boko Haram</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If Nigeria is to negotiate a peace deal with Boko Haram, it should establish and follow a timetable for DDR</a:t>
            </a:r>
          </a:p>
          <a:p>
            <a:pPr indent="-215900" lvl="0" marL="215900" marR="0" rtl="0" algn="l">
              <a:lnSpc>
                <a:spcPct val="150000"/>
              </a:lnSpc>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To avoid continued armed conflict experienced by Mali, disarmament should occur early on</a:t>
            </a:r>
          </a:p>
          <a:p>
            <a:pPr indent="-215900" lvl="0" marL="215900" marR="0" rtl="0" algn="l">
              <a:lnSpc>
                <a:spcPct val="150000"/>
              </a:lnSpc>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Mali has a geopolitical situation similar to that of Nigeria</a:t>
            </a:r>
          </a:p>
          <a:p>
            <a:pPr indent="0" lvl="0" marL="0" marR="0" rtl="0" algn="l">
              <a:lnSpc>
                <a:spcPct val="150000"/>
              </a:lnSpc>
              <a:spcBef>
                <a:spcPts val="0"/>
              </a:spcBef>
              <a:buNone/>
            </a:pPr>
            <a:r>
              <a:t/>
            </a:r>
            <a:endParaRPr>
              <a:solidFill>
                <a:schemeClr val="dk1"/>
              </a:solidFill>
              <a:latin typeface="Century Gothic"/>
              <a:ea typeface="Century Gothic"/>
              <a:cs typeface="Century Gothic"/>
              <a:sym typeface="Century Gothic"/>
            </a:endParaRPr>
          </a:p>
        </p:txBody>
      </p:sp>
      <p:graphicFrame>
        <p:nvGraphicFramePr>
          <p:cNvPr id="277" name="Shape 277"/>
          <p:cNvGraphicFramePr/>
          <p:nvPr/>
        </p:nvGraphicFramePr>
        <p:xfrm>
          <a:off x="6060943" y="222712"/>
          <a:ext cx="2999999" cy="3000000"/>
        </p:xfrm>
        <a:graphic>
          <a:graphicData uri="http://schemas.openxmlformats.org/drawingml/2006/table">
            <a:tbl>
              <a:tblPr bandRow="1" firstRow="1">
                <a:noFill/>
                <a:tableStyleId>{F8D11C1E-A90A-4F9A-B9FA-26D64B42D0C8}</a:tableStyleId>
              </a:tblPr>
              <a:tblGrid>
                <a:gridCol w="1027675"/>
                <a:gridCol w="1027675"/>
                <a:gridCol w="1027675"/>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00208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nvSpPr>
        <p:spPr>
          <a:xfrm>
            <a:off x="628650" y="337012"/>
            <a:ext cx="412683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Nigeria – Niger Delta</a:t>
            </a:r>
          </a:p>
        </p:txBody>
      </p:sp>
      <p:graphicFrame>
        <p:nvGraphicFramePr>
          <p:cNvPr id="283" name="Shape 283"/>
          <p:cNvGraphicFramePr/>
          <p:nvPr/>
        </p:nvGraphicFramePr>
        <p:xfrm>
          <a:off x="6152518" y="222712"/>
          <a:ext cx="2999999" cy="3000000"/>
        </p:xfrm>
        <a:graphic>
          <a:graphicData uri="http://schemas.openxmlformats.org/drawingml/2006/table">
            <a:tbl>
              <a:tblPr bandRow="1" firstRow="1">
                <a:noFill/>
                <a:tableStyleId>{F8D11C1E-A90A-4F9A-B9FA-26D64B42D0C8}</a:tableStyleId>
              </a:tblPr>
              <a:tblGrid>
                <a:gridCol w="997150"/>
                <a:gridCol w="997150"/>
                <a:gridCol w="99715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
        <p:nvSpPr>
          <p:cNvPr id="284" name="Shape 284"/>
          <p:cNvSpPr txBox="1"/>
          <p:nvPr/>
        </p:nvSpPr>
        <p:spPr>
          <a:xfrm>
            <a:off x="619625" y="956510"/>
            <a:ext cx="7285200" cy="2146800"/>
          </a:xfrm>
          <a:prstGeom prst="rect">
            <a:avLst/>
          </a:prstGeom>
          <a:noFill/>
          <a:ln>
            <a:noFill/>
          </a:ln>
        </p:spPr>
        <p:txBody>
          <a:bodyPr anchorCtr="0" anchor="t" bIns="34275" lIns="68575" rIns="68575" tIns="34275">
            <a:noAutofit/>
          </a:bodyPr>
          <a:lstStyle/>
          <a:p>
            <a:pPr indent="0" lvl="0" marL="0" marR="0" rtl="0" algn="l">
              <a:spcBef>
                <a:spcPts val="0"/>
              </a:spcBef>
              <a:buNone/>
            </a:pPr>
            <a:r>
              <a:rPr b="1" lang="en">
                <a:solidFill>
                  <a:srgbClr val="00208F"/>
                </a:solidFill>
                <a:latin typeface="Century Gothic"/>
                <a:ea typeface="Century Gothic"/>
                <a:cs typeface="Century Gothic"/>
                <a:sym typeface="Century Gothic"/>
              </a:rPr>
              <a:t>Insurgency: </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spcAft>
                <a:spcPts val="0"/>
              </a:spcAft>
              <a:buClr>
                <a:schemeClr val="dk1"/>
              </a:buClr>
              <a:buFont typeface="Noto Sans Symbols"/>
              <a:buChar char="▪"/>
            </a:pPr>
            <a:r>
              <a:rPr lang="en">
                <a:solidFill>
                  <a:schemeClr val="dk1"/>
                </a:solidFill>
                <a:latin typeface="Century Gothic"/>
                <a:ea typeface="Century Gothic"/>
                <a:cs typeface="Century Gothic"/>
                <a:sym typeface="Century Gothic"/>
              </a:rPr>
              <a:t>Political &amp; Economic </a:t>
            </a:r>
          </a:p>
          <a:p>
            <a:pPr indent="-215900" lvl="0" marL="215900" marR="0" rtl="0" algn="l">
              <a:lnSpc>
                <a:spcPct val="150000"/>
              </a:lnSpc>
              <a:spcBef>
                <a:spcPts val="0"/>
              </a:spcBef>
              <a:spcAft>
                <a:spcPts val="0"/>
              </a:spcAft>
              <a:buClr>
                <a:schemeClr val="dk1"/>
              </a:buClr>
              <a:buFont typeface="Century Gothic"/>
              <a:buChar char="▪"/>
            </a:pPr>
            <a:r>
              <a:rPr lang="en">
                <a:solidFill>
                  <a:schemeClr val="dk1"/>
                </a:solidFill>
                <a:latin typeface="Century Gothic"/>
                <a:ea typeface="Century Gothic"/>
                <a:cs typeface="Century Gothic"/>
                <a:sym typeface="Century Gothic"/>
              </a:rPr>
              <a:t>Resource Control: Oil</a:t>
            </a:r>
          </a:p>
          <a:p>
            <a:pPr indent="-215900" lvl="0" marL="215900" marR="0" rtl="0" algn="l">
              <a:lnSpc>
                <a:spcPct val="150000"/>
              </a:lnSpc>
              <a:spcBef>
                <a:spcPts val="0"/>
              </a:spcBef>
              <a:spcAft>
                <a:spcPts val="0"/>
              </a:spcAft>
              <a:buClr>
                <a:schemeClr val="dk1"/>
              </a:buClr>
              <a:buFont typeface="Century Gothic"/>
              <a:buChar char="▪"/>
            </a:pPr>
            <a:r>
              <a:rPr lang="en">
                <a:solidFill>
                  <a:schemeClr val="dk1"/>
                </a:solidFill>
                <a:latin typeface="Century Gothic"/>
                <a:ea typeface="Century Gothic"/>
                <a:cs typeface="Century Gothic"/>
                <a:sym typeface="Century Gothic"/>
              </a:rPr>
              <a:t>Non-Religious </a:t>
            </a:r>
          </a:p>
          <a:p>
            <a:pPr lvl="0" marR="0" rtl="0" algn="l">
              <a:lnSpc>
                <a:spcPct val="150000"/>
              </a:lnSpc>
              <a:spcBef>
                <a:spcPts val="0"/>
              </a:spcBef>
              <a:spcAft>
                <a:spcPts val="0"/>
              </a:spcAft>
              <a:buNone/>
            </a:pPr>
            <a:r>
              <a:t/>
            </a:r>
            <a:endParaRPr>
              <a:solidFill>
                <a:schemeClr val="dk1"/>
              </a:solidFill>
              <a:latin typeface="Century Gothic"/>
              <a:ea typeface="Century Gothic"/>
              <a:cs typeface="Century Gothic"/>
              <a:sym typeface="Century Gothic"/>
            </a:endParaRPr>
          </a:p>
        </p:txBody>
      </p:sp>
      <p:pic>
        <p:nvPicPr>
          <p:cNvPr id="285" name="Shape 285"/>
          <p:cNvPicPr preferRelativeResize="0"/>
          <p:nvPr/>
        </p:nvPicPr>
        <p:blipFill>
          <a:blip r:embed="rId3">
            <a:alphaModFix/>
          </a:blip>
          <a:stretch>
            <a:fillRect/>
          </a:stretch>
        </p:blipFill>
        <p:spPr>
          <a:xfrm>
            <a:off x="3830801" y="1806049"/>
            <a:ext cx="4437625" cy="27118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nvSpPr>
        <p:spPr>
          <a:xfrm>
            <a:off x="628650" y="337012"/>
            <a:ext cx="412683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Nigeria – Niger Delta</a:t>
            </a:r>
          </a:p>
        </p:txBody>
      </p:sp>
      <p:graphicFrame>
        <p:nvGraphicFramePr>
          <p:cNvPr id="291" name="Shape 291"/>
          <p:cNvGraphicFramePr/>
          <p:nvPr/>
        </p:nvGraphicFramePr>
        <p:xfrm>
          <a:off x="6102568" y="222712"/>
          <a:ext cx="2999999" cy="3000000"/>
        </p:xfrm>
        <a:graphic>
          <a:graphicData uri="http://schemas.openxmlformats.org/drawingml/2006/table">
            <a:tbl>
              <a:tblPr bandRow="1" firstRow="1">
                <a:noFill/>
                <a:tableStyleId>{F8D11C1E-A90A-4F9A-B9FA-26D64B42D0C8}</a:tableStyleId>
              </a:tblPr>
              <a:tblGrid>
                <a:gridCol w="1013800"/>
                <a:gridCol w="1013800"/>
                <a:gridCol w="10138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
        <p:nvSpPr>
          <p:cNvPr id="292" name="Shape 292"/>
          <p:cNvSpPr txBox="1"/>
          <p:nvPr/>
        </p:nvSpPr>
        <p:spPr>
          <a:xfrm>
            <a:off x="619625" y="956510"/>
            <a:ext cx="7339200" cy="16908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Lessons Learned</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Font typeface="Noto Sans Symbols"/>
              <a:buChar char="▪"/>
            </a:pPr>
            <a:r>
              <a:rPr lang="en">
                <a:solidFill>
                  <a:schemeClr val="dk1"/>
                </a:solidFill>
                <a:latin typeface="Century Gothic"/>
                <a:ea typeface="Century Gothic"/>
                <a:cs typeface="Century Gothic"/>
                <a:sym typeface="Century Gothic"/>
              </a:rPr>
              <a:t>Popular with Local Population</a:t>
            </a:r>
          </a:p>
          <a:p>
            <a:pPr indent="-215900" lvl="0" marL="215900" marR="0" rtl="0" algn="l">
              <a:lnSpc>
                <a:spcPct val="150000"/>
              </a:lnSpc>
              <a:spcBef>
                <a:spcPts val="0"/>
              </a:spcBef>
              <a:buClr>
                <a:schemeClr val="dk1"/>
              </a:buClr>
              <a:buFont typeface="Noto Sans Symbols"/>
              <a:buChar char="▪"/>
            </a:pPr>
            <a:r>
              <a:rPr lang="en">
                <a:solidFill>
                  <a:schemeClr val="dk1"/>
                </a:solidFill>
                <a:latin typeface="Century Gothic"/>
                <a:ea typeface="Century Gothic"/>
                <a:cs typeface="Century Gothic"/>
                <a:sym typeface="Century Gothic"/>
              </a:rPr>
              <a:t>Cycle of demands from Unemployed Youths</a:t>
            </a:r>
          </a:p>
          <a:p>
            <a:pPr indent="-215900" lvl="0" marL="215900" marR="0" rtl="0" algn="l">
              <a:lnSpc>
                <a:spcPct val="150000"/>
              </a:lnSpc>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No Guarantee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graphicFrame>
        <p:nvGraphicFramePr>
          <p:cNvPr id="297" name="Shape 297"/>
          <p:cNvGraphicFramePr/>
          <p:nvPr/>
        </p:nvGraphicFramePr>
        <p:xfrm>
          <a:off x="6060943" y="222712"/>
          <a:ext cx="2999999" cy="3000000"/>
        </p:xfrm>
        <a:graphic>
          <a:graphicData uri="http://schemas.openxmlformats.org/drawingml/2006/table">
            <a:tbl>
              <a:tblPr bandRow="1" firstRow="1">
                <a:noFill/>
                <a:tableStyleId>{F8D11C1E-A90A-4F9A-B9FA-26D64B42D0C8}</a:tableStyleId>
              </a:tblPr>
              <a:tblGrid>
                <a:gridCol w="1027675"/>
                <a:gridCol w="1027675"/>
                <a:gridCol w="1027675"/>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00208F"/>
                    </a:solidFill>
                  </a:tcPr>
                </a:tc>
              </a:tr>
            </a:tbl>
          </a:graphicData>
        </a:graphic>
      </p:graphicFrame>
      <p:sp>
        <p:nvSpPr>
          <p:cNvPr id="298" name="Shape 298"/>
          <p:cNvSpPr txBox="1"/>
          <p:nvPr/>
        </p:nvSpPr>
        <p:spPr>
          <a:xfrm>
            <a:off x="628650" y="337012"/>
            <a:ext cx="412683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Nigeria – Niger Delta</a:t>
            </a:r>
          </a:p>
        </p:txBody>
      </p:sp>
      <p:sp>
        <p:nvSpPr>
          <p:cNvPr id="299" name="Shape 299"/>
          <p:cNvSpPr txBox="1"/>
          <p:nvPr/>
        </p:nvSpPr>
        <p:spPr>
          <a:xfrm>
            <a:off x="619625" y="956510"/>
            <a:ext cx="7131600" cy="1211999"/>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Applicability to Boko Haram</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rtl="0">
              <a:lnSpc>
                <a:spcPct val="150000"/>
              </a:lnSpc>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Question of Amnesty</a:t>
            </a:r>
          </a:p>
          <a:p>
            <a:pPr indent="-215900" lvl="0" marL="215900" rtl="0">
              <a:lnSpc>
                <a:spcPct val="150000"/>
              </a:lnSpc>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High costs of program need to be considered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nvSpPr>
        <p:spPr>
          <a:xfrm>
            <a:off x="628650" y="337012"/>
            <a:ext cx="412683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Nigeria – Operation Safe Corridor</a:t>
            </a:r>
          </a:p>
        </p:txBody>
      </p:sp>
      <p:graphicFrame>
        <p:nvGraphicFramePr>
          <p:cNvPr id="305" name="Shape 305"/>
          <p:cNvGraphicFramePr/>
          <p:nvPr/>
        </p:nvGraphicFramePr>
        <p:xfrm>
          <a:off x="6198268" y="222712"/>
          <a:ext cx="3000000" cy="3000000"/>
        </p:xfrm>
        <a:graphic>
          <a:graphicData uri="http://schemas.openxmlformats.org/drawingml/2006/table">
            <a:tbl>
              <a:tblPr bandRow="1" firstRow="1">
                <a:noFill/>
                <a:tableStyleId>{F8D11C1E-A90A-4F9A-B9FA-26D64B42D0C8}</a:tableStyleId>
              </a:tblPr>
              <a:tblGrid>
                <a:gridCol w="981900"/>
                <a:gridCol w="981900"/>
                <a:gridCol w="9819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Model</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t/>
                      </a:r>
                      <a:endParaRPr b="0" sz="1100" u="none" cap="none" strike="noStrike">
                        <a:latin typeface="Century Gothic"/>
                        <a:ea typeface="Century Gothic"/>
                        <a:cs typeface="Century Gothic"/>
                        <a:sym typeface="Century Gothic"/>
                      </a:endParaRPr>
                    </a:p>
                  </a:txBody>
                  <a:tcPr marT="34300" marB="34300" marR="68600" marL="68600">
                    <a:solidFill>
                      <a:srgbClr val="757070"/>
                    </a:solidFill>
                  </a:tcPr>
                </a:tc>
              </a:tr>
            </a:tbl>
          </a:graphicData>
        </a:graphic>
      </p:graphicFrame>
      <p:sp>
        <p:nvSpPr>
          <p:cNvPr id="306" name="Shape 306"/>
          <p:cNvSpPr txBox="1"/>
          <p:nvPr/>
        </p:nvSpPr>
        <p:spPr>
          <a:xfrm>
            <a:off x="619625" y="956510"/>
            <a:ext cx="7285122" cy="2146741"/>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Model: Operation Safe Corridor</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Goals:</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Provide an alternative to fighting</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Assist FGN in formalized DDR program</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De-radicalization/trade training</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Assist in ending hostilities in NE Nigeria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graphicFrame>
        <p:nvGraphicFramePr>
          <p:cNvPr id="311" name="Shape 311"/>
          <p:cNvGraphicFramePr/>
          <p:nvPr/>
        </p:nvGraphicFramePr>
        <p:xfrm>
          <a:off x="6035968" y="222712"/>
          <a:ext cx="2999999" cy="3000000"/>
        </p:xfrm>
        <a:graphic>
          <a:graphicData uri="http://schemas.openxmlformats.org/drawingml/2006/table">
            <a:tbl>
              <a:tblPr bandRow="1" firstRow="1">
                <a:noFill/>
                <a:tableStyleId>{F8D11C1E-A90A-4F9A-B9FA-26D64B42D0C8}</a:tableStyleId>
              </a:tblPr>
              <a:tblGrid>
                <a:gridCol w="1036000"/>
                <a:gridCol w="1036000"/>
                <a:gridCol w="10360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Model</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t/>
                      </a:r>
                      <a:endParaRPr b="0" sz="1100" u="none" cap="none" strike="noStrike">
                        <a:latin typeface="Century Gothic"/>
                        <a:ea typeface="Century Gothic"/>
                        <a:cs typeface="Century Gothic"/>
                        <a:sym typeface="Century Gothic"/>
                      </a:endParaRPr>
                    </a:p>
                  </a:txBody>
                  <a:tcPr marT="34300" marB="34300" marR="68600" marL="68600">
                    <a:solidFill>
                      <a:srgbClr val="757070"/>
                    </a:solidFill>
                  </a:tcPr>
                </a:tc>
              </a:tr>
            </a:tbl>
          </a:graphicData>
        </a:graphic>
      </p:graphicFrame>
      <p:sp>
        <p:nvSpPr>
          <p:cNvPr id="312" name="Shape 312"/>
          <p:cNvSpPr txBox="1"/>
          <p:nvPr/>
        </p:nvSpPr>
        <p:spPr>
          <a:xfrm>
            <a:off x="628650" y="337012"/>
            <a:ext cx="412683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Nigeria – Operation Safe Corridor</a:t>
            </a:r>
          </a:p>
        </p:txBody>
      </p:sp>
      <p:sp>
        <p:nvSpPr>
          <p:cNvPr id="313" name="Shape 313"/>
          <p:cNvSpPr txBox="1"/>
          <p:nvPr/>
        </p:nvSpPr>
        <p:spPr>
          <a:xfrm>
            <a:off x="619625" y="956510"/>
            <a:ext cx="7339264" cy="1690655"/>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Lessons Learned / Potential Problems</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Military-run/location</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Lack of community support</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Not in conjunction with large-scale aid program</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Lacks judicial process for prosecuting former militants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nvSpPr>
        <p:spPr>
          <a:xfrm>
            <a:off x="619625" y="181886"/>
            <a:ext cx="4126800" cy="6195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Lake Chad Basin</a:t>
            </a:r>
          </a:p>
        </p:txBody>
      </p:sp>
      <p:sp>
        <p:nvSpPr>
          <p:cNvPr id="319" name="Shape 319"/>
          <p:cNvSpPr txBox="1"/>
          <p:nvPr/>
        </p:nvSpPr>
        <p:spPr>
          <a:xfrm>
            <a:off x="619625" y="801375"/>
            <a:ext cx="4760700" cy="41871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Environmental Analysis</a:t>
            </a:r>
          </a:p>
          <a:p>
            <a:pPr indent="0" lvl="0" marL="0" marR="0" rtl="0" algn="l">
              <a:lnSpc>
                <a:spcPct val="150000"/>
              </a:lnSpc>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A strategic transboundary resource - Cameroon, Chad, Nigeria and Niger</a:t>
            </a:r>
          </a:p>
          <a:p>
            <a:pPr indent="-215900" lvl="0" marL="215900" marR="0" rtl="0">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Climate change and unsustainable resource exploitation is shrinking the lake  - drought, over-grazing, increasing  population</a:t>
            </a:r>
          </a:p>
          <a:p>
            <a:pPr indent="-215900" lvl="0" marL="215900" marR="0" rtl="0">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LCBC - regulate use; manage conflict; lake restoration</a:t>
            </a:r>
          </a:p>
          <a:p>
            <a:pPr indent="-215900" lvl="0" marL="215900" marR="0" rtl="0">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Ecological security - human security - food security - IDPs - poverty </a:t>
            </a:r>
          </a:p>
          <a:p>
            <a:pPr indent="-215900" lvl="0" marL="215900" marR="0" rtl="0">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Geographic scope for rehabilitation/reintegration efforts.</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p:txBody>
      </p:sp>
      <p:pic>
        <p:nvPicPr>
          <p:cNvPr id="320" name="Shape 320"/>
          <p:cNvPicPr preferRelativeResize="0"/>
          <p:nvPr/>
        </p:nvPicPr>
        <p:blipFill>
          <a:blip r:embed="rId3">
            <a:alphaModFix/>
          </a:blip>
          <a:stretch>
            <a:fillRect/>
          </a:stretch>
        </p:blipFill>
        <p:spPr>
          <a:xfrm>
            <a:off x="5380325" y="1288612"/>
            <a:ext cx="3682401" cy="32126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nvSpPr>
        <p:spPr>
          <a:xfrm>
            <a:off x="628650" y="337011"/>
            <a:ext cx="4126831" cy="619497"/>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Lake Chad Basin</a:t>
            </a:r>
          </a:p>
        </p:txBody>
      </p:sp>
      <p:sp>
        <p:nvSpPr>
          <p:cNvPr id="326" name="Shape 326"/>
          <p:cNvSpPr txBox="1"/>
          <p:nvPr/>
        </p:nvSpPr>
        <p:spPr>
          <a:xfrm>
            <a:off x="619625" y="956500"/>
            <a:ext cx="7348800" cy="33927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Climate Change and Extremism – </a:t>
            </a:r>
            <a:r>
              <a:rPr b="1" lang="en">
                <a:solidFill>
                  <a:srgbClr val="00208F"/>
                </a:solidFill>
                <a:latin typeface="Century Gothic"/>
                <a:ea typeface="Century Gothic"/>
                <a:cs typeface="Century Gothic"/>
                <a:sym typeface="Century Gothic"/>
              </a:rPr>
              <a:t>implications of shrinking Lake Chad on radicalization</a:t>
            </a:r>
          </a:p>
          <a:p>
            <a:pPr indent="0" lvl="0" marL="0" marR="0" rtl="0" algn="l">
              <a:lnSpc>
                <a:spcPct val="150000"/>
              </a:lnSpc>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Climate change as a ‘threat multiplier’ - exacerbate risk factors</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More unpredictability in climate patterns, which is impacting migration, infrastructural damage from extreme events, malnutrition, disease</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Climate change also alters food supply through impacts on food production and tillable land availability</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Relationship under explorati</a:t>
            </a:r>
            <a:r>
              <a:rPr lang="en">
                <a:solidFill>
                  <a:schemeClr val="dk1"/>
                </a:solidFill>
                <a:latin typeface="Century Gothic"/>
                <a:ea typeface="Century Gothic"/>
                <a:cs typeface="Century Gothic"/>
                <a:sym typeface="Century Gothic"/>
              </a:rPr>
              <a:t>on</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pic>
        <p:nvPicPr>
          <p:cNvPr id="331" name="Shape 331"/>
          <p:cNvPicPr preferRelativeResize="0"/>
          <p:nvPr/>
        </p:nvPicPr>
        <p:blipFill>
          <a:blip r:embed="rId3">
            <a:alphaModFix/>
          </a:blip>
          <a:stretch>
            <a:fillRect/>
          </a:stretch>
        </p:blipFill>
        <p:spPr>
          <a:xfrm>
            <a:off x="1979750" y="273849"/>
            <a:ext cx="4847791" cy="47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i="0" lang="en" sz="2000" u="none" cap="none" strike="noStrike">
                <a:solidFill>
                  <a:srgbClr val="00208F"/>
                </a:solidFill>
                <a:latin typeface="Century Gothic"/>
                <a:ea typeface="Century Gothic"/>
                <a:cs typeface="Century Gothic"/>
                <a:sym typeface="Century Gothic"/>
              </a:rPr>
              <a:t>Models</a:t>
            </a:r>
          </a:p>
        </p:txBody>
      </p:sp>
      <p:sp>
        <p:nvSpPr>
          <p:cNvPr id="150" name="Shape 150"/>
          <p:cNvSpPr txBox="1"/>
          <p:nvPr/>
        </p:nvSpPr>
        <p:spPr>
          <a:xfrm>
            <a:off x="721900" y="1155025"/>
            <a:ext cx="4829700" cy="3497100"/>
          </a:xfrm>
          <a:prstGeom prst="rect">
            <a:avLst/>
          </a:prstGeom>
          <a:noFill/>
          <a:ln>
            <a:noFill/>
          </a:ln>
        </p:spPr>
        <p:txBody>
          <a:bodyPr anchorCtr="0" anchor="t" bIns="34275" lIns="68575" rIns="68575" tIns="34275">
            <a:noAutofit/>
          </a:bodyPr>
          <a:lstStyle/>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Aceh, Indonesia</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Sri Lanka</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Colombia</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South Africa</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Somalia</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Algeria</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Mali</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Niger Delta, Nigeria</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Operation Safe Corridor, Nigeria</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Environmental Factors: Lake Chad Basin Region</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idx="1" type="body"/>
          </p:nvPr>
        </p:nvSpPr>
        <p:spPr>
          <a:xfrm>
            <a:off x="628650" y="1015374"/>
            <a:ext cx="7886700" cy="3688800"/>
          </a:xfrm>
          <a:prstGeom prst="rect">
            <a:avLst/>
          </a:prstGeom>
        </p:spPr>
        <p:txBody>
          <a:bodyPr anchorCtr="0" anchor="t" bIns="68575" lIns="68575" rIns="68575" tIns="68575">
            <a:noAutofit/>
          </a:bodyPr>
          <a:lstStyle/>
          <a:p>
            <a:pPr indent="-317500" lvl="0" marL="457200" rtl="0">
              <a:lnSpc>
                <a:spcPct val="150000"/>
              </a:lnSpc>
              <a:spcBef>
                <a:spcPts val="0"/>
              </a:spcBef>
              <a:buSzPct val="100000"/>
              <a:buFont typeface="Century Gothic"/>
              <a:buAutoNum type="arabicPeriod"/>
            </a:pPr>
            <a:r>
              <a:rPr lang="en" sz="1400">
                <a:latin typeface="Century Gothic"/>
                <a:ea typeface="Century Gothic"/>
                <a:cs typeface="Century Gothic"/>
                <a:sym typeface="Century Gothic"/>
              </a:rPr>
              <a:t>What are the US State Department’s objectives on Boko Haram? Does reintegration have a transitional justice component and what problems might that pose in northern Nigeria?</a:t>
            </a:r>
          </a:p>
          <a:p>
            <a:pPr indent="-317500" lvl="0" marL="457200" rtl="0">
              <a:lnSpc>
                <a:spcPct val="150000"/>
              </a:lnSpc>
              <a:spcBef>
                <a:spcPts val="0"/>
              </a:spcBef>
              <a:buSzPct val="100000"/>
              <a:buFont typeface="Century Gothic"/>
              <a:buAutoNum type="arabicPeriod"/>
            </a:pPr>
            <a:r>
              <a:rPr lang="en" sz="1400">
                <a:latin typeface="Century Gothic"/>
                <a:ea typeface="Century Gothic"/>
                <a:cs typeface="Century Gothic"/>
                <a:sym typeface="Century Gothic"/>
              </a:rPr>
              <a:t>How do you see the situation with Boko Haram in light of your experiences in the foreign service?</a:t>
            </a:r>
          </a:p>
          <a:p>
            <a:pPr indent="-317500" lvl="0" marL="457200" rtl="0">
              <a:lnSpc>
                <a:spcPct val="150000"/>
              </a:lnSpc>
              <a:spcBef>
                <a:spcPts val="0"/>
              </a:spcBef>
              <a:buSzPct val="100000"/>
              <a:buFont typeface="Century Gothic"/>
              <a:buAutoNum type="arabicPeriod"/>
            </a:pPr>
            <a:r>
              <a:rPr lang="en" sz="1400">
                <a:latin typeface="Century Gothic"/>
                <a:ea typeface="Century Gothic"/>
                <a:cs typeface="Century Gothic"/>
                <a:sym typeface="Century Gothic"/>
              </a:rPr>
              <a:t>How do you see the conflict with Boko Haram ending? </a:t>
            </a:r>
          </a:p>
          <a:p>
            <a:pPr indent="-317500" lvl="0" marL="457200" rtl="0">
              <a:lnSpc>
                <a:spcPct val="150000"/>
              </a:lnSpc>
              <a:spcBef>
                <a:spcPts val="0"/>
              </a:spcBef>
              <a:buSzPct val="100000"/>
              <a:buFont typeface="Century Gothic"/>
              <a:buAutoNum type="arabicPeriod"/>
            </a:pPr>
            <a:r>
              <a:rPr lang="en" sz="1400">
                <a:latin typeface="Century Gothic"/>
                <a:ea typeface="Century Gothic"/>
                <a:cs typeface="Century Gothic"/>
                <a:sym typeface="Century Gothic"/>
              </a:rPr>
              <a:t>What resources does Nigeria need to bring Boko Haram and humanitarian crises to an end, and to reintegrate fighters?</a:t>
            </a:r>
          </a:p>
          <a:p>
            <a:pPr indent="-317500" lvl="0" marL="457200" rtl="0">
              <a:lnSpc>
                <a:spcPct val="150000"/>
              </a:lnSpc>
              <a:spcBef>
                <a:spcPts val="0"/>
              </a:spcBef>
              <a:buSzPct val="100000"/>
              <a:buFont typeface="Century Gothic"/>
              <a:buAutoNum type="arabicPeriod"/>
            </a:pPr>
            <a:r>
              <a:rPr lang="en" sz="1400">
                <a:latin typeface="Century Gothic"/>
                <a:ea typeface="Century Gothic"/>
                <a:cs typeface="Century Gothic"/>
                <a:sym typeface="Century Gothic"/>
              </a:rPr>
              <a:t>Anything else we should consider when making our recommendations?</a:t>
            </a:r>
          </a:p>
        </p:txBody>
      </p:sp>
      <p:sp>
        <p:nvSpPr>
          <p:cNvPr id="337" name="Shape 337"/>
          <p:cNvSpPr txBox="1"/>
          <p:nvPr/>
        </p:nvSpPr>
        <p:spPr>
          <a:xfrm>
            <a:off x="628650" y="337011"/>
            <a:ext cx="4126800" cy="6195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Questions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nvSpPr>
        <p:spPr>
          <a:xfrm>
            <a:off x="5736054" y="3107283"/>
            <a:ext cx="4126831" cy="619497"/>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Thank You.</a:t>
            </a:r>
          </a:p>
        </p:txBody>
      </p:sp>
      <p:sp>
        <p:nvSpPr>
          <p:cNvPr id="343" name="Shape 343"/>
          <p:cNvSpPr/>
          <p:nvPr/>
        </p:nvSpPr>
        <p:spPr>
          <a:xfrm flipH="1" rot="10800000">
            <a:off x="0" y="3582402"/>
            <a:ext cx="9144000" cy="1561097"/>
          </a:xfrm>
          <a:prstGeom prst="rect">
            <a:avLst/>
          </a:prstGeom>
          <a:solidFill>
            <a:srgbClr val="002060"/>
          </a:solidFill>
          <a:ln cap="flat" cmpd="sng" w="12700">
            <a:solidFill>
              <a:srgbClr val="42719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344" name="Shape 344"/>
          <p:cNvSpPr txBox="1"/>
          <p:nvPr/>
        </p:nvSpPr>
        <p:spPr>
          <a:xfrm>
            <a:off x="5736054" y="3426056"/>
            <a:ext cx="4126831" cy="619497"/>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lt1"/>
              </a:buClr>
              <a:buSzPct val="25000"/>
              <a:buFont typeface="Century Gothic"/>
              <a:buNone/>
            </a:pPr>
            <a:r>
              <a:rPr lang="en" sz="1200">
                <a:solidFill>
                  <a:schemeClr val="lt1"/>
                </a:solidFill>
                <a:latin typeface="Century Gothic"/>
                <a:ea typeface="Century Gothic"/>
                <a:cs typeface="Century Gothic"/>
                <a:sym typeface="Century Gothic"/>
              </a:rPr>
              <a:t>What Questions Do You Have?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nvSpPr>
        <p:spPr>
          <a:xfrm>
            <a:off x="628650" y="337025"/>
            <a:ext cx="3790800" cy="3579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Survey Questions</a:t>
            </a:r>
          </a:p>
        </p:txBody>
      </p:sp>
      <p:sp>
        <p:nvSpPr>
          <p:cNvPr id="350" name="Shape 350"/>
          <p:cNvSpPr txBox="1"/>
          <p:nvPr/>
        </p:nvSpPr>
        <p:spPr>
          <a:xfrm>
            <a:off x="516000" y="1058300"/>
            <a:ext cx="7979100" cy="3534600"/>
          </a:xfrm>
          <a:prstGeom prst="rect">
            <a:avLst/>
          </a:prstGeom>
          <a:noFill/>
          <a:ln>
            <a:noFill/>
          </a:ln>
        </p:spPr>
        <p:txBody>
          <a:bodyPr anchorCtr="0" anchor="ctr" bIns="91425" lIns="91425" rIns="91425" tIns="91425">
            <a:noAutofit/>
          </a:bodyPr>
          <a:lstStyle/>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I would forgive former Boko Haram soldiers. </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Should all Boko Haram insurgents be punished? </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Should punishment be a condition for their return? </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If a future opportunity arose to disarm and reintegrate Boko Haram fighters into your community, would you welcome it?  </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Would you support amnesty for Boko Haram </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Would you welcome former Boko Haram into your community?</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In addition to Boko Haram, do you believe that the Nigerian Military needs to be held accountable for its actions against civilians?</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How strongly do you agree with the following statement: I would accept Boko Haram combatants back into my village, if ,my community received we receive monetary support to do so. </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Do you agree or disagree - No Boko Haram fighter should be reintegrated into society until all the Chibok girls are returned.</a:t>
            </a:r>
          </a:p>
          <a:p>
            <a:pPr indent="-298450" lvl="0" marL="457200" rtl="0">
              <a:lnSpc>
                <a:spcPct val="150000"/>
              </a:lnSpc>
              <a:spcBef>
                <a:spcPts val="0"/>
              </a:spcBef>
              <a:buClr>
                <a:schemeClr val="dk1"/>
              </a:buClr>
              <a:buSzPct val="100000"/>
              <a:buFont typeface="Century Gothic"/>
              <a:buAutoNum type="arabicPeriod"/>
            </a:pPr>
            <a:r>
              <a:rPr lang="en" sz="1100">
                <a:solidFill>
                  <a:schemeClr val="dk1"/>
                </a:solidFill>
                <a:latin typeface="Century Gothic"/>
                <a:ea typeface="Century Gothic"/>
                <a:cs typeface="Century Gothic"/>
                <a:sym typeface="Century Gothic"/>
              </a:rPr>
              <a:t>Do you agree or disagree - Someone in my family was killed or injured by Boko Haram.</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nvSpPr>
        <p:spPr>
          <a:xfrm>
            <a:off x="628650" y="337012"/>
            <a:ext cx="2241000" cy="3579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Algeria</a:t>
            </a:r>
          </a:p>
        </p:txBody>
      </p:sp>
      <p:sp>
        <p:nvSpPr>
          <p:cNvPr id="356" name="Shape 356"/>
          <p:cNvSpPr txBox="1"/>
          <p:nvPr/>
        </p:nvSpPr>
        <p:spPr>
          <a:xfrm>
            <a:off x="619625" y="956510"/>
            <a:ext cx="7131600" cy="33933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Insurgency: Islamic Salvation Front (FIS)</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gn="l">
              <a:spcBef>
                <a:spcPts val="0"/>
              </a:spcBef>
              <a:buClr>
                <a:schemeClr val="dk1"/>
              </a:buClr>
              <a:buFont typeface="Noto Sans Symbols"/>
              <a:buChar char="▪"/>
            </a:pPr>
            <a:r>
              <a:rPr lang="en">
                <a:solidFill>
                  <a:schemeClr val="dk1"/>
                </a:solidFill>
                <a:latin typeface="Century Gothic"/>
                <a:ea typeface="Century Gothic"/>
                <a:cs typeface="Century Gothic"/>
                <a:sym typeface="Century Gothic"/>
              </a:rPr>
              <a:t>S</a:t>
            </a:r>
            <a:r>
              <a:rPr lang="en" sz="1400">
                <a:solidFill>
                  <a:schemeClr val="dk1"/>
                </a:solidFill>
                <a:latin typeface="Century Gothic"/>
                <a:ea typeface="Century Gothic"/>
                <a:cs typeface="Century Gothic"/>
                <a:sym typeface="Century Gothic"/>
              </a:rPr>
              <a:t>plit of the Algerian Liberation Front (FLN), the ruling and only party, into Arab secularists (mostly military elite) and Reform Islamists during the 1970s-1980s.</a:t>
            </a:r>
          </a:p>
          <a:p>
            <a:pPr indent="-215900" lvl="0" marL="215900" marR="0" rtl="0" algn="l">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Reform Islamists, FIS, used pubic appeal to gain political power for the purposes of revising social justice, redistributing  political power from the uniparty system. </a:t>
            </a:r>
          </a:p>
          <a:p>
            <a:pPr indent="-215900" lvl="0" marL="215900" marR="0" rtl="0" algn="l">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In 1989, FLN leadership allowed for increased political participation. FIS gained a vast majority of seats in the 1991 municipal and general elections, in response to this threat the FLN military seized power, cancelled election results, and brutally suppressed the FIS. FIS militant groups and other Islamic splinter groups responded with violence against government forces and civilian populace.</a:t>
            </a:r>
          </a:p>
          <a:p>
            <a:pPr indent="-215900" lvl="0" marL="215900" marR="0" rtl="0" algn="l">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2006 Referendum: The Charter for Peace and National Reconciliation created amnesty for terrorist groups and governmental forces, with exclusions for individuals that committed rape, set off explosives in public places, or carried out assassinations.</a:t>
            </a:r>
          </a:p>
        </p:txBody>
      </p:sp>
      <p:graphicFrame>
        <p:nvGraphicFramePr>
          <p:cNvPr id="357" name="Shape 357"/>
          <p:cNvGraphicFramePr/>
          <p:nvPr/>
        </p:nvGraphicFramePr>
        <p:xfrm>
          <a:off x="6152518" y="222712"/>
          <a:ext cx="2999999" cy="3000000"/>
        </p:xfrm>
        <a:graphic>
          <a:graphicData uri="http://schemas.openxmlformats.org/drawingml/2006/table">
            <a:tbl>
              <a:tblPr bandRow="1" firstRow="1">
                <a:noFill/>
                <a:tableStyleId>{F8D11C1E-A90A-4F9A-B9FA-26D64B42D0C8}</a:tableStyleId>
              </a:tblPr>
              <a:tblGrid>
                <a:gridCol w="997150"/>
                <a:gridCol w="997150"/>
                <a:gridCol w="99715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nvSpPr>
        <p:spPr>
          <a:xfrm>
            <a:off x="628650" y="337012"/>
            <a:ext cx="2241000" cy="3579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Algeria</a:t>
            </a:r>
          </a:p>
        </p:txBody>
      </p:sp>
      <p:sp>
        <p:nvSpPr>
          <p:cNvPr id="363" name="Shape 363"/>
          <p:cNvSpPr txBox="1"/>
          <p:nvPr/>
        </p:nvSpPr>
        <p:spPr>
          <a:xfrm>
            <a:off x="619625" y="956510"/>
            <a:ext cx="7131600" cy="42243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Lessons Learned</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National Reconciliation was a method to the RESET the country with additional political concessions to Islamic traditionalists. This form of reconciliation did not lead to the creation of additional institutions. Current governmental institutions were utilized to support incentives and transitional justice as required. </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National classification of the conflict as a ‘Civil War’ instead of an insurgency supported an international strategic message for support and set the conditions to issue national reconciliation. This implies the national government’s recognition of wrongdoing.</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Reconciliation was offered from a position of Government strength. FIS and splinter groups were weakened but able to continue a protracted struggle. This indicates after a protracted defeat campaign, national reconciliation is a path to conflict termination. </a:t>
            </a:r>
          </a:p>
        </p:txBody>
      </p:sp>
      <p:graphicFrame>
        <p:nvGraphicFramePr>
          <p:cNvPr id="364" name="Shape 364"/>
          <p:cNvGraphicFramePr/>
          <p:nvPr/>
        </p:nvGraphicFramePr>
        <p:xfrm>
          <a:off x="6102568" y="222712"/>
          <a:ext cx="2999999" cy="3000000"/>
        </p:xfrm>
        <a:graphic>
          <a:graphicData uri="http://schemas.openxmlformats.org/drawingml/2006/table">
            <a:tbl>
              <a:tblPr bandRow="1" firstRow="1">
                <a:noFill/>
                <a:tableStyleId>{F8D11C1E-A90A-4F9A-B9FA-26D64B42D0C8}</a:tableStyleId>
              </a:tblPr>
              <a:tblGrid>
                <a:gridCol w="1013800"/>
                <a:gridCol w="1013800"/>
                <a:gridCol w="10138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nvSpPr>
        <p:spPr>
          <a:xfrm>
            <a:off x="628650" y="337012"/>
            <a:ext cx="2241000" cy="3579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Algeria</a:t>
            </a:r>
          </a:p>
        </p:txBody>
      </p:sp>
      <p:sp>
        <p:nvSpPr>
          <p:cNvPr id="371" name="Shape 371"/>
          <p:cNvSpPr txBox="1"/>
          <p:nvPr/>
        </p:nvSpPr>
        <p:spPr>
          <a:xfrm>
            <a:off x="619625" y="956510"/>
            <a:ext cx="7131600" cy="29778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Applicability to Boko Haram</a:t>
            </a:r>
          </a:p>
          <a:p>
            <a:pPr indent="-215900" lvl="0" marL="215900" marR="0" rtl="0" algn="l">
              <a:lnSpc>
                <a:spcPct val="150000"/>
              </a:lnSpc>
              <a:spcBef>
                <a:spcPts val="0"/>
              </a:spcBef>
              <a:buClr>
                <a:schemeClr val="dk1"/>
              </a:buClr>
              <a:buFont typeface="Noto Sans Symbols"/>
              <a:buNone/>
            </a:pPr>
            <a:r>
              <a:t/>
            </a:r>
            <a:endParaRPr sz="1400">
              <a:solidFill>
                <a:schemeClr val="dk1"/>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Similarities: Drivers of the conflict</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Poverty</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Religion</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Marginalization by government</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Conclusion: Generally NOT an applicable model given the scope, conflict classification, and method to conclude the conflict. </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Recommend: National reconciliation referendum could be useful instrument</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p:txBody>
      </p:sp>
      <p:graphicFrame>
        <p:nvGraphicFramePr>
          <p:cNvPr id="372" name="Shape 372"/>
          <p:cNvGraphicFramePr/>
          <p:nvPr/>
        </p:nvGraphicFramePr>
        <p:xfrm>
          <a:off x="6060943" y="222712"/>
          <a:ext cx="2999999" cy="3000000"/>
        </p:xfrm>
        <a:graphic>
          <a:graphicData uri="http://schemas.openxmlformats.org/drawingml/2006/table">
            <a:tbl>
              <a:tblPr bandRow="1" firstRow="1">
                <a:noFill/>
                <a:tableStyleId>{F8D11C1E-A90A-4F9A-B9FA-26D64B42D0C8}</a:tableStyleId>
              </a:tblPr>
              <a:tblGrid>
                <a:gridCol w="1027675"/>
                <a:gridCol w="1027675"/>
                <a:gridCol w="1027675"/>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00208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Sri Lanka</a:t>
            </a:r>
          </a:p>
        </p:txBody>
      </p:sp>
      <p:sp>
        <p:nvSpPr>
          <p:cNvPr id="156" name="Shape 156"/>
          <p:cNvSpPr txBox="1"/>
          <p:nvPr/>
        </p:nvSpPr>
        <p:spPr>
          <a:xfrm>
            <a:off x="619625" y="956510"/>
            <a:ext cx="7799472" cy="1731242"/>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Insurgency: Sri Lankan Civil War</a:t>
            </a:r>
          </a:p>
          <a:p>
            <a:pPr indent="-215900" lvl="0" marL="215900" marR="0" rtl="0" algn="l">
              <a:spcBef>
                <a:spcPts val="0"/>
              </a:spcBef>
              <a:buClr>
                <a:schemeClr val="dk1"/>
              </a:buClr>
              <a:buFont typeface="Noto Sans Symbols"/>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Sri Lankan Civil War lasted 25+ years</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The LTTE (Liberation Tigers of Tamil Eelam) combatants rose up against the discrimination of the Tamil population by the government</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Insurgency ended in defeat of the LTTE combatants by the government forces in 2009</a:t>
            </a:r>
          </a:p>
        </p:txBody>
      </p:sp>
      <p:graphicFrame>
        <p:nvGraphicFramePr>
          <p:cNvPr id="157" name="Shape 157"/>
          <p:cNvGraphicFramePr/>
          <p:nvPr/>
        </p:nvGraphicFramePr>
        <p:xfrm>
          <a:off x="6152518" y="222712"/>
          <a:ext cx="2999999" cy="3000000"/>
        </p:xfrm>
        <a:graphic>
          <a:graphicData uri="http://schemas.openxmlformats.org/drawingml/2006/table">
            <a:tbl>
              <a:tblPr bandRow="1" firstRow="1">
                <a:noFill/>
                <a:tableStyleId>{F8D11C1E-A90A-4F9A-B9FA-26D64B42D0C8}</a:tableStyleId>
              </a:tblPr>
              <a:tblGrid>
                <a:gridCol w="997150"/>
                <a:gridCol w="997150"/>
                <a:gridCol w="99715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Sri Lanka</a:t>
            </a:r>
          </a:p>
        </p:txBody>
      </p:sp>
      <p:sp>
        <p:nvSpPr>
          <p:cNvPr id="163" name="Shape 163"/>
          <p:cNvSpPr/>
          <p:nvPr/>
        </p:nvSpPr>
        <p:spPr>
          <a:xfrm>
            <a:off x="628650" y="916455"/>
            <a:ext cx="7230978" cy="2071721"/>
          </a:xfrm>
          <a:prstGeom prst="rect">
            <a:avLst/>
          </a:prstGeom>
          <a:noFill/>
          <a:ln>
            <a:noFill/>
          </a:ln>
        </p:spPr>
        <p:txBody>
          <a:bodyPr anchorCtr="0" anchor="t" bIns="34275" lIns="68575" rIns="68575" tIns="34275">
            <a:noAutofit/>
          </a:bodyPr>
          <a:lstStyle/>
          <a:p>
            <a:pPr indent="0" lvl="0" marL="0" marR="0" rtl="0" algn="l">
              <a:spcBef>
                <a:spcPts val="0"/>
              </a:spcBef>
              <a:spcAft>
                <a:spcPts val="0"/>
              </a:spcAft>
              <a:buSzPct val="25000"/>
              <a:buNone/>
            </a:pPr>
            <a:r>
              <a:rPr b="1" i="0" lang="en" sz="1400" u="none" strike="noStrike">
                <a:solidFill>
                  <a:srgbClr val="00208F"/>
                </a:solidFill>
                <a:latin typeface="Century Gothic"/>
                <a:ea typeface="Century Gothic"/>
                <a:cs typeface="Century Gothic"/>
                <a:sym typeface="Century Gothic"/>
              </a:rPr>
              <a:t>Lessons Learned</a:t>
            </a:r>
          </a:p>
          <a:p>
            <a:pPr indent="0" lvl="0" marL="0" marR="0" rtl="0" algn="l">
              <a:spcBef>
                <a:spcPts val="200"/>
              </a:spcBef>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b="0" i="0" lang="en" sz="1400" u="none" strike="noStrike">
                <a:solidFill>
                  <a:schemeClr val="dk1"/>
                </a:solidFill>
                <a:latin typeface="Century Gothic"/>
                <a:ea typeface="Century Gothic"/>
                <a:cs typeface="Century Gothic"/>
                <a:sym typeface="Century Gothic"/>
              </a:rPr>
              <a:t>Community and private company engagement can be employed to improve reintegration </a:t>
            </a:r>
            <a:r>
              <a:rPr b="1" i="0" lang="en" sz="1400" u="none" strike="noStrike">
                <a:solidFill>
                  <a:schemeClr val="dk1"/>
                </a:solidFill>
                <a:latin typeface="Century Gothic"/>
                <a:ea typeface="Century Gothic"/>
                <a:cs typeface="Century Gothic"/>
                <a:sym typeface="Century Gothic"/>
              </a:rPr>
              <a:t>and</a:t>
            </a:r>
            <a:r>
              <a:rPr b="0" i="0" lang="en" sz="1400" u="none" strike="noStrike">
                <a:solidFill>
                  <a:schemeClr val="dk1"/>
                </a:solidFill>
                <a:latin typeface="Century Gothic"/>
                <a:ea typeface="Century Gothic"/>
                <a:cs typeface="Century Gothic"/>
                <a:sym typeface="Century Gothic"/>
              </a:rPr>
              <a:t> lower costs</a:t>
            </a:r>
          </a:p>
          <a:p>
            <a:pPr indent="-215900" lvl="0" marL="215900" marR="0" rtl="0" algn="l">
              <a:lnSpc>
                <a:spcPct val="150000"/>
              </a:lnSpc>
              <a:spcBef>
                <a:spcPts val="0"/>
              </a:spcBef>
              <a:buClr>
                <a:schemeClr val="dk1"/>
              </a:buClr>
              <a:buSzPct val="100000"/>
              <a:buFont typeface="Noto Sans Symbols"/>
              <a:buChar char="▪"/>
            </a:pPr>
            <a:r>
              <a:rPr b="0" i="0" lang="en" sz="1400" u="none" strike="noStrike">
                <a:solidFill>
                  <a:schemeClr val="dk1"/>
                </a:solidFill>
                <a:latin typeface="Century Gothic"/>
                <a:ea typeface="Century Gothic"/>
                <a:cs typeface="Century Gothic"/>
                <a:sym typeface="Century Gothic"/>
              </a:rPr>
              <a:t>Relevance of punishment important for local population (controversy still relevant)</a:t>
            </a:r>
          </a:p>
          <a:p>
            <a:pPr indent="-215900" lvl="0" marL="215900" marR="0" rtl="0" algn="l">
              <a:lnSpc>
                <a:spcPct val="150000"/>
              </a:lnSpc>
              <a:spcBef>
                <a:spcPts val="0"/>
              </a:spcBef>
              <a:buClr>
                <a:schemeClr val="dk1"/>
              </a:buClr>
              <a:buSzPct val="100000"/>
              <a:buFont typeface="Noto Sans Symbols"/>
              <a:buChar char="▪"/>
            </a:pPr>
            <a:r>
              <a:rPr b="0" i="0" lang="en" sz="1400" u="none" strike="noStrike">
                <a:solidFill>
                  <a:schemeClr val="dk1"/>
                </a:solidFill>
                <a:latin typeface="Century Gothic"/>
                <a:ea typeface="Century Gothic"/>
                <a:cs typeface="Century Gothic"/>
                <a:sym typeface="Century Gothic"/>
              </a:rPr>
              <a:t>Recreational activities important for ex-combatants to be reintegrated</a:t>
            </a:r>
          </a:p>
          <a:p>
            <a:pPr indent="-215900" lvl="0" marL="215900" marR="0" rtl="0" algn="l">
              <a:lnSpc>
                <a:spcPct val="150000"/>
              </a:lnSpc>
              <a:spcBef>
                <a:spcPts val="0"/>
              </a:spcBef>
              <a:buClr>
                <a:schemeClr val="dk1"/>
              </a:buClr>
              <a:buSzPct val="100000"/>
              <a:buFont typeface="Noto Sans Symbols"/>
              <a:buChar char="▪"/>
            </a:pPr>
            <a:r>
              <a:rPr b="0" i="0" lang="en" sz="1400" u="none" strike="noStrike">
                <a:solidFill>
                  <a:schemeClr val="dk1"/>
                </a:solidFill>
                <a:latin typeface="Century Gothic"/>
                <a:ea typeface="Century Gothic"/>
                <a:cs typeface="Century Gothic"/>
                <a:sym typeface="Century Gothic"/>
              </a:rPr>
              <a:t>Difficult economic/employment situation makes reintegration efforts less effective</a:t>
            </a:r>
          </a:p>
        </p:txBody>
      </p:sp>
      <p:graphicFrame>
        <p:nvGraphicFramePr>
          <p:cNvPr id="164" name="Shape 164"/>
          <p:cNvGraphicFramePr/>
          <p:nvPr/>
        </p:nvGraphicFramePr>
        <p:xfrm>
          <a:off x="6102568" y="222712"/>
          <a:ext cx="2999999" cy="3000000"/>
        </p:xfrm>
        <a:graphic>
          <a:graphicData uri="http://schemas.openxmlformats.org/drawingml/2006/table">
            <a:tbl>
              <a:tblPr bandRow="1" firstRow="1">
                <a:noFill/>
                <a:tableStyleId>{F8D11C1E-A90A-4F9A-B9FA-26D64B42D0C8}</a:tableStyleId>
              </a:tblPr>
              <a:tblGrid>
                <a:gridCol w="1013800"/>
                <a:gridCol w="1013800"/>
                <a:gridCol w="10138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Sri Lanka</a:t>
            </a:r>
          </a:p>
        </p:txBody>
      </p:sp>
      <p:sp>
        <p:nvSpPr>
          <p:cNvPr id="170" name="Shape 170"/>
          <p:cNvSpPr txBox="1"/>
          <p:nvPr/>
        </p:nvSpPr>
        <p:spPr>
          <a:xfrm>
            <a:off x="619625" y="956510"/>
            <a:ext cx="7799472" cy="3289361"/>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Applicability to Boko Haram</a:t>
            </a:r>
          </a:p>
          <a:p>
            <a:pPr indent="-215900" lvl="0" marL="215900" marR="0" rtl="0" algn="l">
              <a:spcBef>
                <a:spcPts val="0"/>
              </a:spcBef>
              <a:buClr>
                <a:schemeClr val="dk1"/>
              </a:buClr>
              <a:buFont typeface="Noto Sans Symbols"/>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Similarities:</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LTTE combatants took captive members of local population</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Commitment of suicide attacks</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Presence of child soldiers</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Limited financial means to be able to afford rehabilitation program</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Local (north-eastern) population was against reintegration of combatants</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Differences:</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Predominantly an ethnic conflict - disagreement of relevance of religion</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Civil used terrorist strategies, but LTTEs were not (solely) a terror organization</a:t>
            </a:r>
          </a:p>
        </p:txBody>
      </p:sp>
      <p:graphicFrame>
        <p:nvGraphicFramePr>
          <p:cNvPr id="171" name="Shape 171"/>
          <p:cNvGraphicFramePr/>
          <p:nvPr/>
        </p:nvGraphicFramePr>
        <p:xfrm>
          <a:off x="6060943" y="222712"/>
          <a:ext cx="2999999" cy="3000000"/>
        </p:xfrm>
        <a:graphic>
          <a:graphicData uri="http://schemas.openxmlformats.org/drawingml/2006/table">
            <a:tbl>
              <a:tblPr bandRow="1" firstRow="1">
                <a:noFill/>
                <a:tableStyleId>{F8D11C1E-A90A-4F9A-B9FA-26D64B42D0C8}</a:tableStyleId>
              </a:tblPr>
              <a:tblGrid>
                <a:gridCol w="1027675"/>
                <a:gridCol w="1027675"/>
                <a:gridCol w="1027675"/>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00208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Aceh, Indonesia</a:t>
            </a:r>
          </a:p>
        </p:txBody>
      </p:sp>
      <p:graphicFrame>
        <p:nvGraphicFramePr>
          <p:cNvPr id="177" name="Shape 177"/>
          <p:cNvGraphicFramePr/>
          <p:nvPr/>
        </p:nvGraphicFramePr>
        <p:xfrm>
          <a:off x="6152518" y="222712"/>
          <a:ext cx="2999999" cy="3000000"/>
        </p:xfrm>
        <a:graphic>
          <a:graphicData uri="http://schemas.openxmlformats.org/drawingml/2006/table">
            <a:tbl>
              <a:tblPr bandRow="1" firstRow="1">
                <a:noFill/>
                <a:tableStyleId>{F8D11C1E-A90A-4F9A-B9FA-26D64B42D0C8}</a:tableStyleId>
              </a:tblPr>
              <a:tblGrid>
                <a:gridCol w="997150"/>
                <a:gridCol w="997150"/>
                <a:gridCol w="99715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
        <p:nvSpPr>
          <p:cNvPr id="178" name="Shape 178"/>
          <p:cNvSpPr txBox="1"/>
          <p:nvPr/>
        </p:nvSpPr>
        <p:spPr>
          <a:xfrm>
            <a:off x="619625" y="956510"/>
            <a:ext cx="6725652" cy="1315744"/>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Insurgency: Free Aceh Movement (GAM)</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Driven by economic, cultural, and political grievances</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Peace resolution spurred by </a:t>
            </a:r>
            <a:r>
              <a:rPr lang="en">
                <a:solidFill>
                  <a:schemeClr val="dk1"/>
                </a:solidFill>
                <a:latin typeface="Century Gothic"/>
                <a:ea typeface="Century Gothic"/>
                <a:cs typeface="Century Gothic"/>
                <a:sym typeface="Century Gothic"/>
              </a:rPr>
              <a:t>the </a:t>
            </a:r>
            <a:r>
              <a:rPr lang="en" sz="1400">
                <a:solidFill>
                  <a:schemeClr val="dk1"/>
                </a:solidFill>
                <a:latin typeface="Century Gothic"/>
                <a:ea typeface="Century Gothic"/>
                <a:cs typeface="Century Gothic"/>
                <a:sym typeface="Century Gothic"/>
              </a:rPr>
              <a:t>2004 Indian Ocean tsunami that hit Aceh</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p:txBody>
      </p:sp>
      <p:pic>
        <p:nvPicPr>
          <p:cNvPr descr="https://lh3.googleusercontent.com/AZL7XIPely0S_53M7I8tJMxo7rIMzzfAlSUg6J8I124mjgD2smj-ADPx5AgmjRTZf_mRChCyQa5Ul1aDnWfBiyM06ZZ0rLjkdhZJmgRoBzqC3ltZAhf2hv8DDA3ee1rbPPe24D2bYiU" id="179" name="Shape 179"/>
          <p:cNvPicPr preferRelativeResize="0"/>
          <p:nvPr/>
        </p:nvPicPr>
        <p:blipFill rotWithShape="1">
          <a:blip r:embed="rId3">
            <a:alphaModFix/>
          </a:blip>
          <a:srcRect b="0" l="0" r="0" t="0"/>
          <a:stretch/>
        </p:blipFill>
        <p:spPr>
          <a:xfrm>
            <a:off x="4626140" y="2777452"/>
            <a:ext cx="3916349" cy="14996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Aceh, Indonesia</a:t>
            </a:r>
          </a:p>
        </p:txBody>
      </p:sp>
      <p:graphicFrame>
        <p:nvGraphicFramePr>
          <p:cNvPr id="185" name="Shape 185"/>
          <p:cNvGraphicFramePr/>
          <p:nvPr/>
        </p:nvGraphicFramePr>
        <p:xfrm>
          <a:off x="6102568" y="222712"/>
          <a:ext cx="2999999" cy="3000000"/>
        </p:xfrm>
        <a:graphic>
          <a:graphicData uri="http://schemas.openxmlformats.org/drawingml/2006/table">
            <a:tbl>
              <a:tblPr bandRow="1" firstRow="1">
                <a:noFill/>
                <a:tableStyleId>{F8D11C1E-A90A-4F9A-B9FA-26D64B42D0C8}</a:tableStyleId>
              </a:tblPr>
              <a:tblGrid>
                <a:gridCol w="1013800"/>
                <a:gridCol w="1013800"/>
                <a:gridCol w="1013800"/>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00208F"/>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757070"/>
                    </a:solidFill>
                  </a:tcPr>
                </a:tc>
              </a:tr>
            </a:tbl>
          </a:graphicData>
        </a:graphic>
      </p:graphicFrame>
      <p:sp>
        <p:nvSpPr>
          <p:cNvPr id="186" name="Shape 186"/>
          <p:cNvSpPr txBox="1"/>
          <p:nvPr/>
        </p:nvSpPr>
        <p:spPr>
          <a:xfrm>
            <a:off x="619625" y="956510"/>
            <a:ext cx="6987340" cy="1419619"/>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Lessons Learned</a:t>
            </a:r>
          </a:p>
          <a:p>
            <a:pPr indent="0" lvl="0" marL="0" marR="0" rtl="0" algn="l">
              <a:spcBef>
                <a:spcPts val="0"/>
              </a:spcBef>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Difficulty of identifying former fighter and victim populations</a:t>
            </a:r>
          </a:p>
          <a:p>
            <a:pPr indent="-215900" lvl="0" marL="215900" marR="0" rtl="0" algn="l">
              <a:lnSpc>
                <a:spcPct val="150000"/>
              </a:lnSpc>
              <a:spcBef>
                <a:spcPts val="0"/>
              </a:spcBef>
              <a:buClr>
                <a:schemeClr val="dk1"/>
              </a:buClr>
              <a:buFont typeface="Noto Sans Symbols"/>
              <a:buChar char="▪"/>
            </a:pPr>
            <a:r>
              <a:rPr lang="en">
                <a:solidFill>
                  <a:schemeClr val="dk1"/>
                </a:solidFill>
                <a:latin typeface="Century Gothic"/>
                <a:ea typeface="Century Gothic"/>
                <a:cs typeface="Century Gothic"/>
                <a:sym typeface="Century Gothic"/>
              </a:rPr>
              <a:t>E</a:t>
            </a:r>
            <a:r>
              <a:rPr lang="en" sz="1400">
                <a:solidFill>
                  <a:schemeClr val="dk1"/>
                </a:solidFill>
                <a:latin typeface="Century Gothic"/>
                <a:ea typeface="Century Gothic"/>
                <a:cs typeface="Century Gothic"/>
                <a:sym typeface="Century Gothic"/>
              </a:rPr>
              <a:t>xperimentation with community-based approaches</a:t>
            </a:r>
          </a:p>
          <a:p>
            <a:pPr indent="-215900" lvl="0" marL="215900" marR="0" rtl="0" algn="l">
              <a:lnSpc>
                <a:spcPct val="150000"/>
              </a:lnSpc>
              <a:spcBef>
                <a:spcPts val="0"/>
              </a:spcBef>
              <a:buClr>
                <a:schemeClr val="dk1"/>
              </a:buClr>
              <a:buFont typeface="Noto Sans Symbols"/>
              <a:buChar char="▪"/>
            </a:pPr>
            <a:r>
              <a:rPr lang="en">
                <a:solidFill>
                  <a:schemeClr val="dk1"/>
                </a:solidFill>
                <a:latin typeface="Century Gothic"/>
                <a:ea typeface="Century Gothic"/>
                <a:cs typeface="Century Gothic"/>
                <a:sym typeface="Century Gothic"/>
              </a:rPr>
              <a:t>C</a:t>
            </a:r>
            <a:r>
              <a:rPr lang="en" sz="1400">
                <a:solidFill>
                  <a:schemeClr val="dk1"/>
                </a:solidFill>
                <a:latin typeface="Century Gothic"/>
                <a:ea typeface="Century Gothic"/>
                <a:cs typeface="Century Gothic"/>
                <a:sym typeface="Century Gothic"/>
              </a:rPr>
              <a:t>riticism over the lack of a human rights or truth and reconciliation commission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nvSpPr>
        <p:spPr>
          <a:xfrm>
            <a:off x="628650" y="337012"/>
            <a:ext cx="2240881" cy="357814"/>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rgbClr val="00208F"/>
              </a:buClr>
              <a:buSzPct val="25000"/>
              <a:buFont typeface="Century Gothic"/>
              <a:buNone/>
            </a:pPr>
            <a:r>
              <a:rPr b="1" lang="en" sz="2000">
                <a:solidFill>
                  <a:srgbClr val="00208F"/>
                </a:solidFill>
                <a:latin typeface="Century Gothic"/>
                <a:ea typeface="Century Gothic"/>
                <a:cs typeface="Century Gothic"/>
                <a:sym typeface="Century Gothic"/>
              </a:rPr>
              <a:t>Aceh, Indonesia</a:t>
            </a:r>
          </a:p>
        </p:txBody>
      </p:sp>
      <p:sp>
        <p:nvSpPr>
          <p:cNvPr id="192" name="Shape 192"/>
          <p:cNvSpPr txBox="1"/>
          <p:nvPr/>
        </p:nvSpPr>
        <p:spPr>
          <a:xfrm>
            <a:off x="619625" y="956510"/>
            <a:ext cx="6987340" cy="3289361"/>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lang="en" sz="1400">
                <a:solidFill>
                  <a:srgbClr val="00208F"/>
                </a:solidFill>
                <a:latin typeface="Century Gothic"/>
                <a:ea typeface="Century Gothic"/>
                <a:cs typeface="Century Gothic"/>
                <a:sym typeface="Century Gothic"/>
              </a:rPr>
              <a:t>Applicability to Boko Haram</a:t>
            </a:r>
          </a:p>
          <a:p>
            <a:pPr indent="-215900" lvl="0" marL="215900" marR="0" rtl="0" algn="l">
              <a:spcBef>
                <a:spcPts val="0"/>
              </a:spcBef>
              <a:buClr>
                <a:schemeClr val="dk1"/>
              </a:buClr>
              <a:buFont typeface="Noto Sans Symbols"/>
              <a:buNone/>
            </a:pPr>
            <a:r>
              <a:t/>
            </a:r>
            <a:endParaRPr b="1" sz="1400">
              <a:solidFill>
                <a:srgbClr val="00208F"/>
              </a:solidFill>
              <a:latin typeface="Century Gothic"/>
              <a:ea typeface="Century Gothic"/>
              <a:cs typeface="Century Gothic"/>
              <a:sym typeface="Century Gothic"/>
            </a:endParaRP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Similarities: </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Widespread poverty</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Military abuses</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Oil</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Religious aspect to insurgency</a:t>
            </a:r>
          </a:p>
          <a:p>
            <a:pPr indent="-215900" lvl="0" marL="215900" marR="0" rtl="0" algn="l">
              <a:lnSpc>
                <a:spcPct val="150000"/>
              </a:lnSpc>
              <a:spcBef>
                <a:spcPts val="0"/>
              </a:spcBef>
              <a:buClr>
                <a:schemeClr val="dk1"/>
              </a:buClr>
              <a:buSzPct val="100000"/>
              <a:buFont typeface="Noto Sans Symbols"/>
              <a:buChar char="▪"/>
            </a:pPr>
            <a:r>
              <a:rPr lang="en" sz="1400">
                <a:solidFill>
                  <a:schemeClr val="dk1"/>
                </a:solidFill>
                <a:latin typeface="Century Gothic"/>
                <a:ea typeface="Century Gothic"/>
                <a:cs typeface="Century Gothic"/>
                <a:sym typeface="Century Gothic"/>
              </a:rPr>
              <a:t>Differences: </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Tsunami and resulting foreign aid</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Political representation provided to GAM</a:t>
            </a:r>
          </a:p>
          <a:p>
            <a:pPr indent="-215900" lvl="1" marL="558800" marR="0" rtl="0" algn="l">
              <a:lnSpc>
                <a:spcPct val="150000"/>
              </a:lnSpc>
              <a:spcBef>
                <a:spcPts val="0"/>
              </a:spcBef>
              <a:buClr>
                <a:schemeClr val="dk1"/>
              </a:buClr>
              <a:buSzPct val="100000"/>
              <a:buFont typeface="Noto Sans Symbols"/>
              <a:buChar char="▪"/>
            </a:pPr>
            <a:r>
              <a:rPr b="0" i="0" lang="en" sz="1400" u="none" cap="none" strike="noStrike">
                <a:solidFill>
                  <a:schemeClr val="dk1"/>
                </a:solidFill>
                <a:latin typeface="Century Gothic"/>
                <a:ea typeface="Century Gothic"/>
                <a:cs typeface="Century Gothic"/>
                <a:sym typeface="Century Gothic"/>
              </a:rPr>
              <a:t>Community acceptance of GAM and ex-fighters</a:t>
            </a:r>
          </a:p>
        </p:txBody>
      </p:sp>
      <p:graphicFrame>
        <p:nvGraphicFramePr>
          <p:cNvPr id="193" name="Shape 193"/>
          <p:cNvGraphicFramePr/>
          <p:nvPr/>
        </p:nvGraphicFramePr>
        <p:xfrm>
          <a:off x="6060943" y="222712"/>
          <a:ext cx="2999999" cy="3000000"/>
        </p:xfrm>
        <a:graphic>
          <a:graphicData uri="http://schemas.openxmlformats.org/drawingml/2006/table">
            <a:tbl>
              <a:tblPr bandRow="1" firstRow="1">
                <a:noFill/>
                <a:tableStyleId>{F8D11C1E-A90A-4F9A-B9FA-26D64B42D0C8}</a:tableStyleId>
              </a:tblPr>
              <a:tblGrid>
                <a:gridCol w="1027675"/>
                <a:gridCol w="1027675"/>
                <a:gridCol w="1027675"/>
              </a:tblGrid>
              <a:tr h="155075">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Insurgency</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Lessons</a:t>
                      </a:r>
                    </a:p>
                  </a:txBody>
                  <a:tcPr marT="34300" marB="34300" marR="68600" marL="68600">
                    <a:solidFill>
                      <a:srgbClr val="757070"/>
                    </a:solidFill>
                  </a:tcPr>
                </a:tc>
                <a:tc>
                  <a:txBody>
                    <a:bodyPr>
                      <a:noAutofit/>
                    </a:bodyPr>
                    <a:lstStyle/>
                    <a:p>
                      <a:pPr indent="0" lvl="0" marL="0" marR="0" rtl="0" algn="l">
                        <a:spcBef>
                          <a:spcPts val="0"/>
                        </a:spcBef>
                        <a:buSzPct val="25000"/>
                        <a:buNone/>
                      </a:pPr>
                      <a:r>
                        <a:rPr b="0" lang="en" sz="1100" u="none" cap="none" strike="noStrike">
                          <a:latin typeface="Century Gothic"/>
                          <a:ea typeface="Century Gothic"/>
                          <a:cs typeface="Century Gothic"/>
                          <a:sym typeface="Century Gothic"/>
                        </a:rPr>
                        <a:t>Applicability</a:t>
                      </a:r>
                    </a:p>
                  </a:txBody>
                  <a:tcPr marT="34300" marB="34300" marR="68600" marL="68600">
                    <a:solidFill>
                      <a:srgbClr val="00208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