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3"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10/6/2016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417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460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6079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6653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7492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0170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328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6129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160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65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854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698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858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380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203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042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74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10/6/2016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826782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Boko haram and Nigeria’s paradox: Winning the battles but losing the war</a:t>
            </a:r>
            <a:endParaRPr lang="en-US" dirty="0"/>
          </a:p>
        </p:txBody>
      </p:sp>
      <p:sp>
        <p:nvSpPr>
          <p:cNvPr id="3" name="Subtitle 2"/>
          <p:cNvSpPr>
            <a:spLocks noGrp="1"/>
          </p:cNvSpPr>
          <p:nvPr>
            <p:ph type="subTitle" idx="1"/>
          </p:nvPr>
        </p:nvSpPr>
        <p:spPr/>
        <p:txBody>
          <a:bodyPr/>
          <a:lstStyle/>
          <a:p>
            <a:r>
              <a:rPr lang="en-US" dirty="0" smtClean="0"/>
              <a:t>Justin Crocker</a:t>
            </a:r>
          </a:p>
          <a:p>
            <a:r>
              <a:rPr lang="en-US" dirty="0" smtClean="0"/>
              <a:t>September 8, 2016</a:t>
            </a:r>
            <a:endParaRPr lang="en-US" dirty="0"/>
          </a:p>
        </p:txBody>
      </p:sp>
      <p:pic>
        <p:nvPicPr>
          <p:cNvPr id="1026" name="Picture 2" descr="Image result for boko ha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2907" y="3509963"/>
            <a:ext cx="6317531" cy="315876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473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discussion</a:t>
            </a:r>
            <a:endParaRPr lang="en-US" dirty="0"/>
          </a:p>
        </p:txBody>
      </p:sp>
      <p:sp>
        <p:nvSpPr>
          <p:cNvPr id="3" name="Content Placeholder 2"/>
          <p:cNvSpPr>
            <a:spLocks noGrp="1"/>
          </p:cNvSpPr>
          <p:nvPr>
            <p:ph idx="1"/>
          </p:nvPr>
        </p:nvSpPr>
        <p:spPr/>
        <p:txBody>
          <a:bodyPr/>
          <a:lstStyle/>
          <a:p>
            <a:r>
              <a:rPr lang="en-US" dirty="0" smtClean="0"/>
              <a:t>Nigeria prior to Boko Haram</a:t>
            </a:r>
          </a:p>
          <a:p>
            <a:r>
              <a:rPr lang="en-US" dirty="0" smtClean="0"/>
              <a:t>Boko Haram’s emergence</a:t>
            </a:r>
          </a:p>
          <a:p>
            <a:r>
              <a:rPr lang="en-US" dirty="0" smtClean="0"/>
              <a:t>Boko Haram 2010-2015</a:t>
            </a:r>
          </a:p>
          <a:p>
            <a:r>
              <a:rPr lang="en-US" dirty="0" smtClean="0"/>
              <a:t>President </a:t>
            </a:r>
            <a:r>
              <a:rPr lang="en-US" dirty="0" err="1" smtClean="0"/>
              <a:t>Buhari’s</a:t>
            </a:r>
            <a:r>
              <a:rPr lang="en-US" dirty="0" smtClean="0"/>
              <a:t> election and Boko Haram since 2015</a:t>
            </a:r>
          </a:p>
          <a:p>
            <a:r>
              <a:rPr lang="en-US" dirty="0" smtClean="0"/>
              <a:t>The current landscape of Boko Haram and northern Nigeria</a:t>
            </a:r>
            <a:endParaRPr lang="en-US" dirty="0"/>
          </a:p>
        </p:txBody>
      </p:sp>
    </p:spTree>
    <p:extLst>
      <p:ext uri="{BB962C8B-B14F-4D97-AF65-F5344CB8AC3E}">
        <p14:creationId xmlns:p14="http://schemas.microsoft.com/office/powerpoint/2010/main" val="138979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Nigeria prior to </a:t>
            </a:r>
            <a:r>
              <a:rPr lang="en-US" dirty="0" err="1" smtClean="0"/>
              <a:t>boko</a:t>
            </a:r>
            <a:r>
              <a:rPr lang="en-US" dirty="0" smtClean="0"/>
              <a:t> haram</a:t>
            </a:r>
            <a:endParaRPr lang="en-US" dirty="0"/>
          </a:p>
        </p:txBody>
      </p:sp>
      <p:sp>
        <p:nvSpPr>
          <p:cNvPr id="3" name="Content Placeholder 2"/>
          <p:cNvSpPr>
            <a:spLocks noGrp="1"/>
          </p:cNvSpPr>
          <p:nvPr>
            <p:ph idx="1"/>
          </p:nvPr>
        </p:nvSpPr>
        <p:spPr/>
        <p:txBody>
          <a:bodyPr>
            <a:normAutofit/>
          </a:bodyPr>
          <a:lstStyle/>
          <a:p>
            <a:r>
              <a:rPr lang="en-US" dirty="0" smtClean="0"/>
              <a:t>The introduction of Islam to Nigeria, Dan </a:t>
            </a:r>
            <a:r>
              <a:rPr lang="en-US" dirty="0" err="1" smtClean="0"/>
              <a:t>Fodio</a:t>
            </a:r>
            <a:r>
              <a:rPr lang="en-US" dirty="0" smtClean="0"/>
              <a:t> and the </a:t>
            </a:r>
            <a:r>
              <a:rPr lang="en-US" dirty="0" err="1" smtClean="0"/>
              <a:t>Sokoto</a:t>
            </a:r>
            <a:r>
              <a:rPr lang="en-US" dirty="0" smtClean="0"/>
              <a:t> Caliphate</a:t>
            </a:r>
          </a:p>
          <a:p>
            <a:r>
              <a:rPr lang="en-US" dirty="0" smtClean="0"/>
              <a:t>British colonialization of Nigeria</a:t>
            </a:r>
          </a:p>
          <a:p>
            <a:r>
              <a:rPr lang="en-US" dirty="0" smtClean="0"/>
              <a:t>The amalgamation of Nigeria</a:t>
            </a:r>
          </a:p>
          <a:p>
            <a:r>
              <a:rPr lang="en-US" dirty="0" smtClean="0"/>
              <a:t>The Niger Delta, oil and the resource curse</a:t>
            </a:r>
          </a:p>
          <a:p>
            <a:pPr lvl="1"/>
            <a:r>
              <a:rPr lang="en-US" dirty="0" smtClean="0"/>
              <a:t>Underdevelopment, unemployment and poverty in Nigeria</a:t>
            </a:r>
          </a:p>
          <a:p>
            <a:pPr lvl="1"/>
            <a:r>
              <a:rPr lang="en-US" dirty="0" smtClean="0"/>
              <a:t>Why is Nigeria getting richer while Nigerians are getting poorer?</a:t>
            </a:r>
          </a:p>
          <a:p>
            <a:pPr lvl="1"/>
            <a:endParaRPr lang="en-US" dirty="0" smtClean="0"/>
          </a:p>
          <a:p>
            <a:pPr lvl="1"/>
            <a:endParaRPr lang="en-US" dirty="0" smtClean="0"/>
          </a:p>
          <a:p>
            <a:endParaRPr lang="en-US" dirty="0"/>
          </a:p>
          <a:p>
            <a:pPr lvl="1"/>
            <a:endParaRPr lang="en-US" dirty="0" smtClean="0"/>
          </a:p>
          <a:p>
            <a:endParaRPr lang="en-US" dirty="0"/>
          </a:p>
          <a:p>
            <a:pPr lvl="1"/>
            <a:endParaRPr lang="en-US" dirty="0"/>
          </a:p>
        </p:txBody>
      </p:sp>
      <p:pic>
        <p:nvPicPr>
          <p:cNvPr id="2050"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0362" y="2934929"/>
            <a:ext cx="2979174" cy="3723968"/>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505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emergence of </a:t>
            </a:r>
            <a:r>
              <a:rPr lang="en-US" dirty="0" err="1" smtClean="0"/>
              <a:t>boko</a:t>
            </a:r>
            <a:r>
              <a:rPr lang="en-US" dirty="0" smtClean="0"/>
              <a:t> haram</a:t>
            </a:r>
            <a:endParaRPr lang="en-US" dirty="0"/>
          </a:p>
        </p:txBody>
      </p:sp>
      <p:sp>
        <p:nvSpPr>
          <p:cNvPr id="3" name="Content Placeholder 2"/>
          <p:cNvSpPr>
            <a:spLocks noGrp="1"/>
          </p:cNvSpPr>
          <p:nvPr>
            <p:ph idx="1"/>
          </p:nvPr>
        </p:nvSpPr>
        <p:spPr/>
        <p:txBody>
          <a:bodyPr/>
          <a:lstStyle/>
          <a:p>
            <a:r>
              <a:rPr lang="en-US" dirty="0"/>
              <a:t>Mohammad </a:t>
            </a:r>
            <a:r>
              <a:rPr lang="en-US" dirty="0" smtClean="0"/>
              <a:t>Yusuf and rising Islamic fundamentalism in the LCB</a:t>
            </a:r>
          </a:p>
          <a:p>
            <a:r>
              <a:rPr lang="en-US" dirty="0"/>
              <a:t>Ibn </a:t>
            </a:r>
            <a:r>
              <a:rPr lang="en-US" dirty="0" err="1"/>
              <a:t>Taimiyyah</a:t>
            </a:r>
            <a:r>
              <a:rPr lang="en-US" dirty="0"/>
              <a:t> </a:t>
            </a:r>
            <a:r>
              <a:rPr lang="en-US" dirty="0" err="1"/>
              <a:t>Masijid</a:t>
            </a:r>
            <a:r>
              <a:rPr lang="en-US" dirty="0"/>
              <a:t> </a:t>
            </a:r>
            <a:r>
              <a:rPr lang="en-US" dirty="0" smtClean="0"/>
              <a:t>in Maiduguri</a:t>
            </a:r>
          </a:p>
          <a:p>
            <a:r>
              <a:rPr lang="en-US" dirty="0" smtClean="0"/>
              <a:t>“Boko Haram”, “Nigerian Taliban”</a:t>
            </a:r>
          </a:p>
          <a:p>
            <a:r>
              <a:rPr lang="en-US" dirty="0" smtClean="0"/>
              <a:t>July 2009 and Yusuf’s extrajudicial killing</a:t>
            </a:r>
            <a:endParaRPr lang="en-US" dirty="0"/>
          </a:p>
          <a:p>
            <a:endParaRPr lang="en-US" dirty="0"/>
          </a:p>
        </p:txBody>
      </p:sp>
      <p:pic>
        <p:nvPicPr>
          <p:cNvPr id="3074" name="Picture 2" descr="Image result for muhammad yusu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181" y="3174206"/>
            <a:ext cx="4414172" cy="331062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045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Boko haram 2010-2015</a:t>
            </a:r>
            <a:endParaRPr lang="en-US" dirty="0"/>
          </a:p>
        </p:txBody>
      </p:sp>
      <p:sp>
        <p:nvSpPr>
          <p:cNvPr id="3" name="Content Placeholder 2"/>
          <p:cNvSpPr>
            <a:spLocks noGrp="1"/>
          </p:cNvSpPr>
          <p:nvPr>
            <p:ph idx="1"/>
          </p:nvPr>
        </p:nvSpPr>
        <p:spPr>
          <a:xfrm>
            <a:off x="1141413" y="2249487"/>
            <a:ext cx="7766614" cy="3541714"/>
          </a:xfrm>
        </p:spPr>
        <p:txBody>
          <a:bodyPr>
            <a:normAutofit lnSpcReduction="10000"/>
          </a:bodyPr>
          <a:lstStyle/>
          <a:p>
            <a:r>
              <a:rPr lang="en-US" dirty="0" err="1" smtClean="0"/>
              <a:t>Abubakar</a:t>
            </a:r>
            <a:r>
              <a:rPr lang="en-US" dirty="0" smtClean="0"/>
              <a:t> </a:t>
            </a:r>
            <a:r>
              <a:rPr lang="en-US" dirty="0" err="1" smtClean="0"/>
              <a:t>Shekau</a:t>
            </a:r>
            <a:r>
              <a:rPr lang="en-US" dirty="0" smtClean="0"/>
              <a:t> and Boko Haram’s reemergence in 2010</a:t>
            </a:r>
          </a:p>
          <a:p>
            <a:r>
              <a:rPr lang="en-US" dirty="0" smtClean="0"/>
              <a:t>Boko Haram’s expansion</a:t>
            </a:r>
          </a:p>
          <a:p>
            <a:r>
              <a:rPr lang="en-US" dirty="0" smtClean="0"/>
              <a:t>Nigeria’s initial response to Boko Haram</a:t>
            </a:r>
          </a:p>
          <a:p>
            <a:pPr lvl="1"/>
            <a:r>
              <a:rPr lang="en-US" dirty="0" smtClean="0"/>
              <a:t>Human rights abuse allegations</a:t>
            </a:r>
          </a:p>
          <a:p>
            <a:r>
              <a:rPr lang="en-US" dirty="0" smtClean="0"/>
              <a:t>The Chibok girls, terror lists and Nigeria’s politicization of Boko Haram</a:t>
            </a:r>
          </a:p>
          <a:p>
            <a:r>
              <a:rPr lang="en-US" dirty="0" smtClean="0"/>
              <a:t>Formal allegiance to the Islamic State (January 2015)</a:t>
            </a:r>
          </a:p>
        </p:txBody>
      </p:sp>
      <p:pic>
        <p:nvPicPr>
          <p:cNvPr id="4098" name="Picture 2" descr="Image result for boko haram leader abubakar shek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8027" y="2354581"/>
            <a:ext cx="3086100" cy="42672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621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Boko Haram’s ultimate objective</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Taken from an open letter from </a:t>
            </a:r>
            <a:r>
              <a:rPr lang="en-US" dirty="0" err="1" smtClean="0"/>
              <a:t>Abubakar</a:t>
            </a:r>
            <a:r>
              <a:rPr lang="en-US" dirty="0" smtClean="0"/>
              <a:t> </a:t>
            </a:r>
            <a:r>
              <a:rPr lang="en-US" dirty="0" err="1" smtClean="0"/>
              <a:t>Shekau</a:t>
            </a:r>
            <a:r>
              <a:rPr lang="en-US" dirty="0" smtClean="0"/>
              <a:t> to the Nigerian government in August 2011:</a:t>
            </a:r>
          </a:p>
          <a:p>
            <a:pPr marL="0" indent="0">
              <a:buNone/>
            </a:pPr>
            <a:r>
              <a:rPr lang="en-US" sz="2000" dirty="0" smtClean="0"/>
              <a:t>“The reasons [for our attacks] are clear: 1. The Nigerian government is a </a:t>
            </a:r>
            <a:r>
              <a:rPr lang="en-US" sz="2000" dirty="0" err="1" smtClean="0"/>
              <a:t>kufur</a:t>
            </a:r>
            <a:r>
              <a:rPr lang="en-US" sz="2000" dirty="0" smtClean="0"/>
              <a:t> (infidel) system serving both [the] United Nations and [the] Christian Association of Nigeria (CAN); 2. We, the </a:t>
            </a:r>
            <a:r>
              <a:rPr lang="en-US" sz="2000" dirty="0" err="1" smtClean="0"/>
              <a:t>Jama’atu</a:t>
            </a:r>
            <a:r>
              <a:rPr lang="en-US" sz="2000" dirty="0" smtClean="0"/>
              <a:t> </a:t>
            </a:r>
            <a:r>
              <a:rPr lang="en-US" sz="2000" dirty="0" err="1" smtClean="0"/>
              <a:t>Ahlisunnah</a:t>
            </a:r>
            <a:r>
              <a:rPr lang="en-US" sz="2000" dirty="0" smtClean="0"/>
              <a:t> </a:t>
            </a:r>
            <a:r>
              <a:rPr lang="en-US" sz="2000" dirty="0" err="1" smtClean="0"/>
              <a:t>Lidda’awati</a:t>
            </a:r>
            <a:r>
              <a:rPr lang="en-US" sz="2000" dirty="0" smtClean="0"/>
              <a:t> </a:t>
            </a:r>
            <a:r>
              <a:rPr lang="en-US" sz="2000" dirty="0" err="1" smtClean="0"/>
              <a:t>Wal</a:t>
            </a:r>
            <a:r>
              <a:rPr lang="en-US" sz="2000" dirty="0" smtClean="0"/>
              <a:t>-Jihad are Muslims and are from the Northern part of the country who spent eight years agitating for Islamic State, striving to bring back to the ways of our creator where justice, discipline, good morals, love and care, peace and progress etc. will prevail.”</a:t>
            </a:r>
            <a:endParaRPr lang="en-US" dirty="0"/>
          </a:p>
        </p:txBody>
      </p:sp>
    </p:spTree>
    <p:extLst>
      <p:ext uri="{BB962C8B-B14F-4D97-AF65-F5344CB8AC3E}">
        <p14:creationId xmlns:p14="http://schemas.microsoft.com/office/powerpoint/2010/main" val="2830892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President </a:t>
            </a:r>
            <a:r>
              <a:rPr lang="en-US" dirty="0" err="1" smtClean="0"/>
              <a:t>buhari’s</a:t>
            </a:r>
            <a:r>
              <a:rPr lang="en-US" dirty="0" smtClean="0"/>
              <a:t> election and book haram since 2015</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President </a:t>
            </a:r>
            <a:r>
              <a:rPr lang="en-US" dirty="0" err="1" smtClean="0"/>
              <a:t>Buhari’s</a:t>
            </a:r>
            <a:r>
              <a:rPr lang="en-US" dirty="0" smtClean="0"/>
              <a:t> reinvigorated counter-Boko Haram efforts since May 2015</a:t>
            </a:r>
          </a:p>
          <a:p>
            <a:r>
              <a:rPr lang="en-US" dirty="0" smtClean="0"/>
              <a:t>The current landscape of Boko Haram and Northeast Nigeria</a:t>
            </a:r>
          </a:p>
          <a:p>
            <a:pPr lvl="1"/>
            <a:r>
              <a:rPr lang="en-US" dirty="0" smtClean="0"/>
              <a:t>Boko Haram’s reduced footprint in </a:t>
            </a:r>
            <a:r>
              <a:rPr lang="en-US" dirty="0" err="1" smtClean="0"/>
              <a:t>Borno</a:t>
            </a:r>
            <a:endParaRPr lang="en-US" dirty="0" smtClean="0"/>
          </a:p>
          <a:p>
            <a:pPr lvl="1"/>
            <a:r>
              <a:rPr lang="en-US" dirty="0" smtClean="0"/>
              <a:t>Expansion efforts into Niger and Cameroon?</a:t>
            </a:r>
          </a:p>
          <a:p>
            <a:pPr lvl="1"/>
            <a:r>
              <a:rPr lang="en-US" dirty="0" smtClean="0"/>
              <a:t>Emerging humanitarian crisis</a:t>
            </a:r>
          </a:p>
          <a:p>
            <a:pPr lvl="1"/>
            <a:r>
              <a:rPr lang="en-US" dirty="0" smtClean="0"/>
              <a:t>Middle belt conflict: adding to potential Boko Haram recruits?</a:t>
            </a:r>
          </a:p>
          <a:p>
            <a:pPr lvl="1"/>
            <a:r>
              <a:rPr lang="en-US" dirty="0" smtClean="0"/>
              <a:t>Operation Safe Corridor</a:t>
            </a:r>
          </a:p>
          <a:p>
            <a:pPr lvl="1"/>
            <a:r>
              <a:rPr lang="en-US" dirty="0" smtClean="0"/>
              <a:t>Whole-of-government approach to defeating Boko Haram</a:t>
            </a:r>
          </a:p>
          <a:p>
            <a:r>
              <a:rPr lang="en-US" dirty="0" smtClean="0"/>
              <a:t>Boko Haram reemergence?</a:t>
            </a:r>
          </a:p>
          <a:p>
            <a:r>
              <a:rPr lang="en-US" dirty="0" smtClean="0"/>
              <a:t>Split within Boko Haram; influences from </a:t>
            </a:r>
            <a:r>
              <a:rPr lang="en-US" dirty="0" err="1" smtClean="0"/>
              <a:t>Ansaru</a:t>
            </a:r>
            <a:r>
              <a:rPr lang="en-US" dirty="0" smtClean="0"/>
              <a:t> and AQIM</a:t>
            </a:r>
          </a:p>
          <a:p>
            <a:pPr lvl="1"/>
            <a:endParaRPr lang="en-US" dirty="0" smtClean="0"/>
          </a:p>
          <a:p>
            <a:endParaRPr lang="en-US" dirty="0"/>
          </a:p>
        </p:txBody>
      </p:sp>
      <p:pic>
        <p:nvPicPr>
          <p:cNvPr id="4" name="Picture 3"/>
          <p:cNvPicPr>
            <a:picLocks noChangeAspect="1"/>
          </p:cNvPicPr>
          <p:nvPr/>
        </p:nvPicPr>
        <p:blipFill>
          <a:blip r:embed="rId2"/>
          <a:stretch>
            <a:fillRect/>
          </a:stretch>
        </p:blipFill>
        <p:spPr>
          <a:xfrm>
            <a:off x="7246266" y="3549111"/>
            <a:ext cx="4749196" cy="3151905"/>
          </a:xfrm>
          <a:prstGeom prst="rect">
            <a:avLst/>
          </a:prstGeom>
          <a:ln w="38100">
            <a:solidFill>
              <a:schemeClr val="bg1"/>
            </a:solidFill>
          </a:ln>
        </p:spPr>
      </p:pic>
    </p:spTree>
    <p:extLst>
      <p:ext uri="{BB962C8B-B14F-4D97-AF65-F5344CB8AC3E}">
        <p14:creationId xmlns:p14="http://schemas.microsoft.com/office/powerpoint/2010/main" val="1486927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safe corridor</a:t>
            </a:r>
            <a:endParaRPr lang="en-US" dirty="0"/>
          </a:p>
        </p:txBody>
      </p:sp>
      <p:sp>
        <p:nvSpPr>
          <p:cNvPr id="3" name="Content Placeholder 2"/>
          <p:cNvSpPr>
            <a:spLocks noGrp="1"/>
          </p:cNvSpPr>
          <p:nvPr>
            <p:ph idx="1"/>
          </p:nvPr>
        </p:nvSpPr>
        <p:spPr>
          <a:xfrm>
            <a:off x="1141412" y="2249486"/>
            <a:ext cx="9905999" cy="4151313"/>
          </a:xfrm>
        </p:spPr>
        <p:txBody>
          <a:bodyPr>
            <a:normAutofit fontScale="92500" lnSpcReduction="20000"/>
          </a:bodyPr>
          <a:lstStyle/>
          <a:p>
            <a:r>
              <a:rPr lang="en-US" dirty="0" smtClean="0"/>
              <a:t>Developed in 2013 as Nigeria’s DDR program</a:t>
            </a:r>
          </a:p>
          <a:p>
            <a:r>
              <a:rPr lang="en-US" dirty="0" smtClean="0"/>
              <a:t>Designed as a 12-week program; religious de-radicalization &amp; vocational </a:t>
            </a:r>
            <a:r>
              <a:rPr lang="en-US" dirty="0" err="1" smtClean="0"/>
              <a:t>trianing</a:t>
            </a:r>
            <a:endParaRPr lang="en-US" dirty="0" smtClean="0"/>
          </a:p>
          <a:p>
            <a:r>
              <a:rPr lang="en-US" dirty="0" smtClean="0"/>
              <a:t>Approximately 1000 surrendered militants are currently in the program</a:t>
            </a:r>
          </a:p>
          <a:p>
            <a:r>
              <a:rPr lang="en-US" dirty="0" smtClean="0"/>
              <a:t>Located in </a:t>
            </a:r>
            <a:r>
              <a:rPr lang="en-US" dirty="0" err="1" smtClean="0"/>
              <a:t>Giwa</a:t>
            </a:r>
            <a:r>
              <a:rPr lang="en-US" dirty="0" smtClean="0"/>
              <a:t> Barracks, Maiduguri</a:t>
            </a:r>
          </a:p>
          <a:p>
            <a:r>
              <a:rPr lang="en-US" dirty="0" smtClean="0"/>
              <a:t>Potential problems with OSC</a:t>
            </a:r>
          </a:p>
          <a:p>
            <a:pPr lvl="1"/>
            <a:r>
              <a:rPr lang="en-US" dirty="0" smtClean="0"/>
              <a:t>Doesn’t address local grievances &amp; desires of revenge</a:t>
            </a:r>
          </a:p>
          <a:p>
            <a:pPr lvl="1"/>
            <a:r>
              <a:rPr lang="en-US" dirty="0" smtClean="0"/>
              <a:t>Legal status of surrendered combatants</a:t>
            </a:r>
          </a:p>
          <a:p>
            <a:pPr lvl="1"/>
            <a:r>
              <a:rPr lang="en-US" dirty="0" smtClean="0"/>
              <a:t>How are conscripts treated? Child soldiers?</a:t>
            </a:r>
          </a:p>
          <a:p>
            <a:pPr lvl="1"/>
            <a:r>
              <a:rPr lang="en-US" dirty="0" smtClean="0"/>
              <a:t>No defined process for determining whether a former militant is rehabilitated</a:t>
            </a:r>
          </a:p>
          <a:p>
            <a:pPr lvl="1"/>
            <a:r>
              <a:rPr lang="en-US" dirty="0" smtClean="0"/>
              <a:t>Focused on </a:t>
            </a:r>
            <a:r>
              <a:rPr lang="en-US" dirty="0"/>
              <a:t>religious </a:t>
            </a:r>
            <a:r>
              <a:rPr lang="en-US" dirty="0" smtClean="0"/>
              <a:t>de-radicalization; may be ignoring underlying causes of insurgency</a:t>
            </a:r>
            <a:endParaRPr lang="en-US" dirty="0"/>
          </a:p>
        </p:txBody>
      </p:sp>
    </p:spTree>
    <p:extLst>
      <p:ext uri="{BB962C8B-B14F-4D97-AF65-F5344CB8AC3E}">
        <p14:creationId xmlns:p14="http://schemas.microsoft.com/office/powerpoint/2010/main" val="1277335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only pictures of me in Nigeria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72" y="1622322"/>
            <a:ext cx="3739539" cy="4866968"/>
          </a:xfrm>
          <a:prstGeom prst="rect">
            <a:avLst/>
          </a:prstGeom>
          <a:ln w="28575">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502" y="1622322"/>
            <a:ext cx="7326852" cy="4866968"/>
          </a:xfrm>
          <a:prstGeom prst="rect">
            <a:avLst/>
          </a:prstGeom>
          <a:ln w="28575">
            <a:solidFill>
              <a:schemeClr val="tx1"/>
            </a:solidFill>
          </a:ln>
        </p:spPr>
      </p:pic>
    </p:spTree>
    <p:extLst>
      <p:ext uri="{BB962C8B-B14F-4D97-AF65-F5344CB8AC3E}">
        <p14:creationId xmlns:p14="http://schemas.microsoft.com/office/powerpoint/2010/main" val="3578879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1513</TotalTime>
  <Words>472</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Boko haram and Nigeria’s paradox: Winning the battles but losing the war</vt:lpstr>
      <vt:lpstr>Outline of discussion</vt:lpstr>
      <vt:lpstr>Nigeria prior to boko haram</vt:lpstr>
      <vt:lpstr>The emergence of boko haram</vt:lpstr>
      <vt:lpstr>Boko haram 2010-2015</vt:lpstr>
      <vt:lpstr>What is Boko Haram’s ultimate objective?</vt:lpstr>
      <vt:lpstr>President buhari’s election and book haram since 2015</vt:lpstr>
      <vt:lpstr>Operation safe corridor</vt:lpstr>
      <vt:lpstr>The only pictures of me in Nigeria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Boko haram and Nigeria’s paradox: Winning the battles but losing the war</dc:title>
  <dc:creator>Justin Crocker</dc:creator>
  <cp:lastModifiedBy>Justin Crocker</cp:lastModifiedBy>
  <cp:revision>14</cp:revision>
  <dcterms:created xsi:type="dcterms:W3CDTF">2016-09-07T17:36:59Z</dcterms:created>
  <dcterms:modified xsi:type="dcterms:W3CDTF">2016-10-06T14:36:07Z</dcterms:modified>
</cp:coreProperties>
</file>