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5143500" cx="9144000"/>
  <p:notesSz cx="6858000" cy="9144000"/>
  <p:embeddedFontLst>
    <p:embeddedFont>
      <p:font typeface="Average"/>
      <p:regular r:id="rId6"/>
    </p:embeddedFont>
    <p:embeddedFont>
      <p:font typeface="Oswald"/>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verage-regular.fntdata"/><Relationship Id="rId7" Type="http://schemas.openxmlformats.org/officeDocument/2006/relationships/font" Target="fonts/Oswald-regular.fntdata"/><Relationship Id="rId8" Type="http://schemas.openxmlformats.org/officeDocument/2006/relationships/font" Target="fonts/Oswa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58675"/>
            <a:ext cx="8520600" cy="572700"/>
          </a:xfrm>
          <a:prstGeom prst="rect">
            <a:avLst/>
          </a:prstGeom>
        </p:spPr>
        <p:txBody>
          <a:bodyPr anchorCtr="0" anchor="t" bIns="91425" lIns="91425" rIns="91425" tIns="91425">
            <a:noAutofit/>
          </a:bodyPr>
          <a:lstStyle/>
          <a:p>
            <a:pPr lvl="0">
              <a:spcBef>
                <a:spcPts val="0"/>
              </a:spcBef>
              <a:buNone/>
            </a:pPr>
            <a:r>
              <a:rPr lang="en"/>
              <a:t>Somalia</a:t>
            </a:r>
          </a:p>
        </p:txBody>
      </p:sp>
      <p:sp>
        <p:nvSpPr>
          <p:cNvPr id="60" name="Shape 60"/>
          <p:cNvSpPr txBox="1"/>
          <p:nvPr>
            <p:ph idx="1" type="body"/>
          </p:nvPr>
        </p:nvSpPr>
        <p:spPr>
          <a:xfrm>
            <a:off x="311700" y="499800"/>
            <a:ext cx="8520600" cy="3782100"/>
          </a:xfrm>
          <a:prstGeom prst="rect">
            <a:avLst/>
          </a:prstGeom>
        </p:spPr>
        <p:txBody>
          <a:bodyPr anchorCtr="0" anchor="t" bIns="91425" lIns="91425" rIns="91425" tIns="91425">
            <a:noAutofit/>
          </a:bodyPr>
          <a:lstStyle/>
          <a:p>
            <a:pPr indent="-317500" lvl="0" marL="457200" rtl="0">
              <a:spcBef>
                <a:spcPts val="0"/>
              </a:spcBef>
              <a:buSzPct val="100000"/>
            </a:pPr>
            <a:r>
              <a:rPr lang="en" sz="1400"/>
              <a:t>Insurgency Description:</a:t>
            </a:r>
          </a:p>
          <a:p>
            <a:pPr indent="-304800" lvl="1" marL="914400" rtl="0">
              <a:spcBef>
                <a:spcPts val="0"/>
              </a:spcBef>
              <a:buSzPct val="100000"/>
            </a:pPr>
            <a:r>
              <a:rPr lang="en" sz="1200"/>
              <a:t>In 2006, the Islamic Courts Union (ICU) ousted the warlords that controlled Mogadishu and expanded its influence into other parts of southern Somalia. </a:t>
            </a:r>
          </a:p>
          <a:p>
            <a:pPr indent="-304800" lvl="1" marL="914400" rtl="0">
              <a:spcBef>
                <a:spcPts val="0"/>
              </a:spcBef>
              <a:buSzPct val="100000"/>
            </a:pPr>
            <a:r>
              <a:rPr lang="en" sz="1200"/>
              <a:t>After Ethiopian troops defeated the ICU, al-Shabaab emerged as an autonomous insurgent force.</a:t>
            </a:r>
          </a:p>
          <a:p>
            <a:pPr indent="-304800" lvl="1" marL="914400" rtl="0">
              <a:spcBef>
                <a:spcPts val="0"/>
              </a:spcBef>
              <a:buSzPct val="100000"/>
            </a:pPr>
            <a:r>
              <a:rPr lang="en" sz="1200"/>
              <a:t>Initially, the militants won some popular support because of anger over the Ethiopian occupation, and because they brought law and order to areas they controlled. However, as the militants enforced their extreme interpretation of Islam, they lost that support. At the same time, African Union peacekeepers arrived to back the Somali national army in its battle against the insurgents.</a:t>
            </a:r>
          </a:p>
          <a:p>
            <a:pPr indent="-317500" lvl="0" marL="457200" rtl="0">
              <a:spcBef>
                <a:spcPts val="0"/>
              </a:spcBef>
              <a:buSzPct val="100000"/>
            </a:pPr>
            <a:r>
              <a:rPr lang="en" sz="1400"/>
              <a:t>Lessons Learned:</a:t>
            </a:r>
          </a:p>
          <a:p>
            <a:pPr indent="-304800" lvl="1" marL="914400" rtl="0">
              <a:spcBef>
                <a:spcPts val="0"/>
              </a:spcBef>
              <a:buSzPct val="100000"/>
            </a:pPr>
            <a:r>
              <a:rPr lang="en" sz="1200"/>
              <a:t>Insurgency is ongoing, but sociologists have united around a reintegration approach for al-Shabaab combatants-- </a:t>
            </a:r>
            <a:r>
              <a:rPr i="1" lang="en" sz="1200"/>
              <a:t>xeer. </a:t>
            </a:r>
          </a:p>
          <a:p>
            <a:pPr indent="-304800" lvl="1" marL="914400" rtl="0">
              <a:spcBef>
                <a:spcPts val="0"/>
              </a:spcBef>
              <a:buSzPct val="100000"/>
            </a:pPr>
            <a:r>
              <a:rPr lang="en" sz="1200"/>
              <a:t>Xeer, a dispute settlement mechanism based on clan/family customary law and elements of Sharia law, is the body of law derived from the Koran and from the teaching and examples of the Prophet Mohammed. The Xeer system is still the most commonly used and reinforced justice mechanism. </a:t>
            </a:r>
          </a:p>
          <a:p>
            <a:pPr indent="-304800" lvl="0" marL="457200" rtl="0">
              <a:spcBef>
                <a:spcPts val="0"/>
              </a:spcBef>
              <a:buSzPct val="85714"/>
            </a:pPr>
            <a:r>
              <a:rPr lang="en" sz="1400"/>
              <a:t>Applicability to Boko Haram:</a:t>
            </a:r>
          </a:p>
          <a:p>
            <a:pPr indent="-304800" lvl="1" marL="914400" rtl="0">
              <a:spcBef>
                <a:spcPts val="0"/>
              </a:spcBef>
              <a:buSzPct val="100000"/>
            </a:pPr>
            <a:r>
              <a:rPr lang="en" sz="1200"/>
              <a:t>Somalis use Xeer to solve perhaps 80-90% of all the controversies involving crimes, especially in rural areas where lack of transportation and tradition prevent people from using other justice mechanisms. </a:t>
            </a:r>
          </a:p>
          <a:p>
            <a:pPr indent="-304800" lvl="1" marL="914400" rtl="0">
              <a:spcBef>
                <a:spcPts val="0"/>
              </a:spcBef>
              <a:buSzPct val="100000"/>
            </a:pPr>
            <a:r>
              <a:rPr lang="en" sz="1200"/>
              <a:t>This may be applicable in a Nigerian context, especially in areas where Boko Haram soldiers have been recruited. The North is heavily Islamic, and perhaps xeer can be used after de-radicalized soldiers return.</a:t>
            </a:r>
          </a:p>
          <a:p>
            <a:pPr indent="0" lvl="0" marL="0" rtl="0">
              <a:spcBef>
                <a:spcPts val="0"/>
              </a:spcBef>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