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10"/>
  </p:notesMasterIdLst>
  <p:sldIdLst>
    <p:sldId id="256" r:id="rId2"/>
    <p:sldId id="257" r:id="rId3"/>
    <p:sldId id="261" r:id="rId4"/>
    <p:sldId id="258" r:id="rId5"/>
    <p:sldId id="262" r:id="rId6"/>
    <p:sldId id="263" r:id="rId7"/>
    <p:sldId id="259" r:id="rId8"/>
    <p:sldId id="260"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562" autoAdjust="0"/>
  </p:normalViewPr>
  <p:slideViewPr>
    <p:cSldViewPr snapToGrid="0" snapToObjects="1">
      <p:cViewPr varScale="1">
        <p:scale>
          <a:sx n="73" d="100"/>
          <a:sy n="73" d="100"/>
        </p:scale>
        <p:origin x="-2120"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7679C4-C531-6F4C-AACF-E360A653A0D8}" type="datetimeFigureOut">
              <a:rPr lang="en-US" smtClean="0"/>
              <a:t>11/3/16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A63C3C-B551-BA45-8B12-1B810CDE7F58}" type="slidenum">
              <a:rPr lang="en-US" smtClean="0"/>
              <a:t>‹#›</a:t>
            </a:fld>
            <a:endParaRPr lang="en-US"/>
          </a:p>
        </p:txBody>
      </p:sp>
    </p:spTree>
    <p:extLst>
      <p:ext uri="{BB962C8B-B14F-4D97-AF65-F5344CB8AC3E}">
        <p14:creationId xmlns:p14="http://schemas.microsoft.com/office/powerpoint/2010/main" val="233980826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overcomingapartheid.msu.edu/terms.php%2365-253-5" TargetMode="External"/><Relationship Id="rId4" Type="http://schemas.openxmlformats.org/officeDocument/2006/relationships/hyperlink" Target="http://overcomingapartheid.msu.edu/terms.php%2365-253-42" TargetMode="External"/><Relationship Id="rId5" Type="http://schemas.openxmlformats.org/officeDocument/2006/relationships/hyperlink" Target="http://overcomingapartheid.msu.edu/people.php?id=65-251-7F" TargetMode="External"/><Relationship Id="rId6" Type="http://schemas.openxmlformats.org/officeDocument/2006/relationships/hyperlink" Target="http://overcomingapartheid.msu.edu/people.php?id=65-251-81" TargetMode="External"/><Relationship Id="rId7" Type="http://schemas.openxmlformats.org/officeDocument/2006/relationships/hyperlink" Target="http://overcomingapartheid.msu.edu/people.php?id=65-251-7B" TargetMode="External"/><Relationship Id="rId8" Type="http://schemas.openxmlformats.org/officeDocument/2006/relationships/hyperlink" Target="http://overcomingapartheid.msu.edu/terms.php%2365-253-10" TargetMode="External"/><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overcomingapartheid.msu.edu/terms.php%2365-253-3" TargetMode="External"/><Relationship Id="rId4" Type="http://schemas.openxmlformats.org/officeDocument/2006/relationships/hyperlink" Target="http://overcomingapartheid.msu.edu/people.php?id=65-251-85" TargetMode="External"/><Relationship Id="rId5" Type="http://schemas.openxmlformats.org/officeDocument/2006/relationships/hyperlink" Target="http://overcomingapartheid.msu.edu/terms.php%2365-253-5" TargetMode="External"/><Relationship Id="rId6" Type="http://schemas.openxmlformats.org/officeDocument/2006/relationships/hyperlink" Target="http://overcomingapartheid.msu.edu/people.php?id=65-251-41" TargetMode="External"/><Relationship Id="rId7" Type="http://schemas.openxmlformats.org/officeDocument/2006/relationships/hyperlink" Target="http://overcomingapartheid.msu.edu/terms.php%2365-253-5E" TargetMode="External"/><Relationship Id="rId8" Type="http://schemas.openxmlformats.org/officeDocument/2006/relationships/hyperlink" Target="http://overcomingapartheid.msu.edu/terms.php%2365-253-58" TargetMode="External"/><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Gibson</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creation of the Truth and Reconciliation Commission, with the power to grant amnesty, was the price the liberation forces had to pay in order to secure a peaceful transition to a majority rule” (541)</a:t>
            </a:r>
          </a:p>
          <a:p>
            <a:r>
              <a:rPr lang="en-US" sz="1200" b="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Gibson 2</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included broad objectives such as “creating a collective memory for the society, establishing and nurturing a culture of human rights in South Africa, transforming the society, and enhancing reconciliation, in addition to granting amnesty to those admitting to involvement in gross human rights violations” (412-413)</a:t>
            </a:r>
          </a:p>
          <a:p>
            <a:r>
              <a:rPr lang="en-US" sz="1200" kern="1200" dirty="0" smtClean="0">
                <a:solidFill>
                  <a:schemeClr val="tx1"/>
                </a:solidFill>
                <a:effectLst/>
                <a:latin typeface="+mn-lt"/>
                <a:ea typeface="+mn-ea"/>
                <a:cs typeface="+mn-cs"/>
              </a:rPr>
              <a:t> </a:t>
            </a:r>
          </a:p>
          <a:p>
            <a:r>
              <a:rPr lang="en-US" sz="1200" b="1" kern="1200" dirty="0" err="1" smtClean="0">
                <a:solidFill>
                  <a:schemeClr val="tx1"/>
                </a:solidFill>
                <a:effectLst/>
                <a:latin typeface="+mn-lt"/>
                <a:ea typeface="+mn-ea"/>
                <a:cs typeface="+mn-cs"/>
              </a:rPr>
              <a:t>Asmal</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“although the ANC rejected all ideas of a blanket amnesty, part of the rationale for setting up the Truth and Reconciliation Commission (TRC) was the need to prevent further alienation of right-wing elements” (11)</a:t>
            </a:r>
          </a:p>
          <a:p>
            <a:pPr lvl="0"/>
            <a:r>
              <a:rPr lang="en-US" sz="1200" kern="1200" dirty="0" smtClean="0">
                <a:solidFill>
                  <a:schemeClr val="tx1"/>
                </a:solidFill>
                <a:effectLst/>
                <a:latin typeface="+mn-lt"/>
                <a:ea typeface="+mn-ea"/>
                <a:cs typeface="+mn-cs"/>
              </a:rPr>
              <a:t>“the crucial requirement of the South African transition (was) the need to reconstruct society and to abolish the horrendous inequalities which were produced by the apartheid system” (11)</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Llewellyn</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Despite election of government of “national unity” in 1994, needed more to “make unity a reality”. “The transition to a past marred by human rights abuses to one based on the principles of democracy and respect for human rights could not be had simply by a transition in government” (366)</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December 1995 – 2002 (originally set to end in 1998, but was extended) (USIP)</a:t>
            </a:r>
          </a:p>
          <a:p>
            <a:endParaRPr lang="en-US" dirty="0"/>
          </a:p>
        </p:txBody>
      </p:sp>
      <p:sp>
        <p:nvSpPr>
          <p:cNvPr id="4" name="Slide Number Placeholder 3"/>
          <p:cNvSpPr>
            <a:spLocks noGrp="1"/>
          </p:cNvSpPr>
          <p:nvPr>
            <p:ph type="sldNum" sz="quarter" idx="10"/>
          </p:nvPr>
        </p:nvSpPr>
        <p:spPr/>
        <p:txBody>
          <a:bodyPr/>
          <a:lstStyle/>
          <a:p>
            <a:fld id="{73A63C3C-B551-BA45-8B12-1B810CDE7F58}" type="slidenum">
              <a:rPr lang="en-US" smtClean="0"/>
              <a:t>2</a:t>
            </a:fld>
            <a:endParaRPr lang="en-US"/>
          </a:p>
        </p:txBody>
      </p:sp>
    </p:spTree>
    <p:extLst>
      <p:ext uri="{BB962C8B-B14F-4D97-AF65-F5344CB8AC3E}">
        <p14:creationId xmlns:p14="http://schemas.microsoft.com/office/powerpoint/2010/main" val="3819080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USIP</a:t>
            </a:r>
            <a:endParaRPr lang="en-US" sz="1600" kern="1200" dirty="0" smtClean="0">
              <a:solidFill>
                <a:schemeClr val="tx1"/>
              </a:solidFill>
              <a:effectLst/>
              <a:latin typeface="+mn-lt"/>
              <a:ea typeface="+mn-ea"/>
              <a:cs typeface="+mn-cs"/>
            </a:endParaRPr>
          </a:p>
          <a:p>
            <a:pPr lvl="0"/>
            <a:r>
              <a:rPr lang="en-US" sz="1200" i="1" kern="1200" dirty="0" smtClean="0">
                <a:solidFill>
                  <a:schemeClr val="tx1"/>
                </a:solidFill>
                <a:effectLst/>
                <a:latin typeface="+mn-lt"/>
                <a:ea typeface="+mn-ea"/>
                <a:cs typeface="+mn-cs"/>
              </a:rPr>
              <a:t>“Apartheid was a system of legally enforced racial segregation in South Africa between 1948 and 1990. The National Party that controlled the government formalized and expanded segregationist policies that had existed less formally under colonial rule. Institutionalized racism stripped South African blacks of their civil and political rights and instituted segregated education, health care, and all other public services, only providing inferior standards for blacks and other non-Afrikaans. Internal resistance was met with police brutality, administrative detention, torture, and limitations on freedom of expression. Opposition groups, such as the African National Congress (ANC) and other movements, were banned and were violently repressed.</a:t>
            </a:r>
            <a:endParaRPr lang="en-US" sz="1600" kern="1200" dirty="0" smtClean="0">
              <a:solidFill>
                <a:schemeClr val="tx1"/>
              </a:solidFill>
              <a:effectLst/>
              <a:latin typeface="+mn-lt"/>
              <a:ea typeface="+mn-ea"/>
              <a:cs typeface="+mn-cs"/>
            </a:endParaRPr>
          </a:p>
          <a:p>
            <a:pPr lvl="0"/>
            <a:r>
              <a:rPr lang="en-US" sz="1200" i="1" kern="1200" dirty="0" smtClean="0">
                <a:solidFill>
                  <a:schemeClr val="tx1"/>
                </a:solidFill>
                <a:effectLst/>
                <a:latin typeface="+mn-lt"/>
                <a:ea typeface="+mn-ea"/>
                <a:cs typeface="+mn-cs"/>
              </a:rPr>
              <a:t>After a series of international sanctions – and the end of the Cold War – a mostly peaceful transition from the Apartheid system started with a series of negotiations between the government party and the ANC between 1990 and 1993. Democratic elections were held in 1994, and an interim constitution was passed. The Truth and Reconciliation Commission was set up by the newly elected parliament and was endorsed by opposition leader Nelson Mandela and other prominent South African figures.”</a:t>
            </a:r>
            <a:endParaRPr lang="en-US" sz="16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US" sz="1600" kern="1200" dirty="0" smtClean="0">
              <a:solidFill>
                <a:schemeClr val="tx1"/>
              </a:solidFill>
              <a:effectLst/>
              <a:latin typeface="+mn-lt"/>
              <a:ea typeface="+mn-ea"/>
              <a:cs typeface="+mn-cs"/>
            </a:endParaRPr>
          </a:p>
          <a:p>
            <a:r>
              <a:rPr lang="en-US" sz="1200" b="1" kern="1200" dirty="0" err="1" smtClean="0">
                <a:solidFill>
                  <a:schemeClr val="tx1"/>
                </a:solidFill>
                <a:effectLst/>
                <a:latin typeface="+mn-lt"/>
                <a:ea typeface="+mn-ea"/>
                <a:cs typeface="+mn-cs"/>
              </a:rPr>
              <a:t>Asmal</a:t>
            </a:r>
            <a:endParaRPr lang="en-US" sz="16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1948 – National Party election win “inaugurated a period of consolidation and caution as apartheid’s whites-only electoral majority was stabilized” (9)</a:t>
            </a:r>
            <a:endParaRPr lang="en-US" sz="16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‘50s – civic agitation against apartheid -&gt; led to banning of liberation movements (ushered in period of underground activity, starting 1960)</a:t>
            </a:r>
            <a:endParaRPr lang="en-US" sz="16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1976 – student uprising in Soweto</a:t>
            </a:r>
            <a:endParaRPr lang="en-US" sz="16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1980s – growing agitation</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United Democratic Movement – aim to make South Africa ‘ungovernable’</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Growing economic sanctions from abroad – impact on business leaders</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1989 – F. W. de Klerk assumed presidency, recognized Botha’s aggressive use of force not working; began move towards transition (still with minimal black control of government in mind)</a:t>
            </a:r>
            <a:endParaRPr lang="en-US" sz="16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1990s</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Release of Mandela</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Increase in National Party’s use of force through hit squads; innocent civilians killed; trying to frame conflict as black-against-black violence</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Bloodiest period of apartheid between 1990-94</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1994 – ANC election victory (63% majority vote)</a:t>
            </a:r>
            <a:endParaRPr lang="en-US" sz="16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US" sz="16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Llewellyn</a:t>
            </a:r>
            <a:endParaRPr lang="en-US" sz="16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system of apartheid introduced by the National Party (NP) government in 1948 was maintained and perpetuated by acts of manipulation, coercion, and violence. The result was a country premised on lies, secrecy, and the abuse of basic human rights. South Africa endured decades of war waged for liberation from this racial oppression. Apartheid was an all-pervasive system seemingly secure and unstoppable” (365)</a:t>
            </a:r>
            <a:endParaRPr lang="en-US" sz="16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3A63C3C-B551-BA45-8B12-1B810CDE7F58}" type="slidenum">
              <a:rPr lang="en-US" smtClean="0"/>
              <a:t>3</a:t>
            </a:fld>
            <a:endParaRPr lang="en-US"/>
          </a:p>
        </p:txBody>
      </p:sp>
    </p:spTree>
    <p:extLst>
      <p:ext uri="{BB962C8B-B14F-4D97-AF65-F5344CB8AC3E}">
        <p14:creationId xmlns:p14="http://schemas.microsoft.com/office/powerpoint/2010/main" val="32290155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MSU</a:t>
            </a:r>
          </a:p>
          <a:p>
            <a:pPr marL="171450" lvl="0" indent="-171450">
              <a:buFont typeface="Arial"/>
              <a:buChar char="•"/>
            </a:pPr>
            <a:r>
              <a:rPr lang="en-US" sz="1200" kern="1200" dirty="0" smtClean="0">
                <a:solidFill>
                  <a:schemeClr val="tx1"/>
                </a:solidFill>
                <a:effectLst/>
                <a:latin typeface="+mn-lt"/>
                <a:ea typeface="+mn-ea"/>
                <a:cs typeface="+mn-cs"/>
              </a:rPr>
              <a:t>Early African political movements, most notably the </a:t>
            </a:r>
            <a:r>
              <a:rPr lang="en-US" sz="1200" kern="1200" dirty="0" smtClean="0">
                <a:solidFill>
                  <a:schemeClr val="tx1"/>
                </a:solidFill>
                <a:effectLst/>
                <a:latin typeface="+mn-lt"/>
                <a:ea typeface="+mn-ea"/>
                <a:cs typeface="+mn-cs"/>
                <a:hlinkClick r:id="rId3" tooltip="header=[African National Congress (ANC):] body=[Founded in 1912 as the South African Native National Congress (SANNC), the ANC initially worked within the law to eliminate racial oppression. The ANC was banned in 1960 by the Afrikaner government, but cont"/>
              </a:rPr>
              <a:t>African National Congress</a:t>
            </a:r>
            <a:r>
              <a:rPr lang="en-US" sz="1200" kern="1200" dirty="0" smtClean="0">
                <a:solidFill>
                  <a:schemeClr val="tx1"/>
                </a:solidFill>
                <a:effectLst/>
                <a:latin typeface="+mn-lt"/>
                <a:ea typeface="+mn-ea"/>
                <a:cs typeface="+mn-cs"/>
              </a:rPr>
              <a:t> (founded in 1912 and known also as the ANC or “Congress”), emphasized a strategy of peaceful constitutional protest to try to incorporate Africans more fully into colonial society. This strategy reflected a heavy influence by </a:t>
            </a:r>
            <a:r>
              <a:rPr lang="en-US" sz="1200" kern="1200" dirty="0" smtClean="0">
                <a:solidFill>
                  <a:schemeClr val="tx1"/>
                </a:solidFill>
                <a:effectLst/>
                <a:latin typeface="+mn-lt"/>
                <a:ea typeface="+mn-ea"/>
                <a:cs typeface="+mn-cs"/>
                <a:hlinkClick r:id="rId4"/>
              </a:rPr>
              <a:t>liberal</a:t>
            </a:r>
            <a:r>
              <a:rPr lang="en-US" sz="1200" kern="1200" dirty="0" smtClean="0">
                <a:solidFill>
                  <a:schemeClr val="tx1"/>
                </a:solidFill>
                <a:effectLst/>
                <a:latin typeface="+mn-lt"/>
                <a:ea typeface="+mn-ea"/>
                <a:cs typeface="+mn-cs"/>
              </a:rPr>
              <a:t> democratic and Christian philosophies. Pre-1949 ANC politics were moderate, seeking greater influence for Africans within the existing government.</a:t>
            </a:r>
          </a:p>
          <a:p>
            <a:pPr marL="171450" indent="-171450">
              <a:buFont typeface="Arial"/>
              <a:buChar char="•"/>
            </a:pPr>
            <a:r>
              <a:rPr lang="en-US" sz="1200" kern="1200" dirty="0" smtClean="0">
                <a:solidFill>
                  <a:schemeClr val="tx1"/>
                </a:solidFill>
                <a:effectLst/>
                <a:latin typeface="+mn-lt"/>
                <a:ea typeface="+mn-ea"/>
                <a:cs typeface="+mn-cs"/>
              </a:rPr>
              <a:t>The composition of the ANC changed over time. Early ANC leaders were largely drawn from the educated, Christian, black elite—people such as </a:t>
            </a:r>
            <a:r>
              <a:rPr lang="en-US" sz="1200" kern="1200" dirty="0" smtClean="0">
                <a:solidFill>
                  <a:schemeClr val="tx1"/>
                </a:solidFill>
                <a:effectLst/>
                <a:latin typeface="+mn-lt"/>
                <a:ea typeface="+mn-ea"/>
                <a:cs typeface="+mn-cs"/>
                <a:hlinkClick r:id="rId5"/>
              </a:rPr>
              <a:t>John Dube</a:t>
            </a:r>
            <a:r>
              <a:rPr lang="en-US" sz="1200" kern="1200" dirty="0" smtClean="0">
                <a:solidFill>
                  <a:schemeClr val="tx1"/>
                </a:solidFill>
                <a:effectLst/>
                <a:latin typeface="+mn-lt"/>
                <a:ea typeface="+mn-ea"/>
                <a:cs typeface="+mn-cs"/>
              </a:rPr>
              <a:t> and </a:t>
            </a:r>
            <a:r>
              <a:rPr lang="en-US" sz="1200" kern="1200" dirty="0" smtClean="0">
                <a:solidFill>
                  <a:schemeClr val="tx1"/>
                </a:solidFill>
                <a:effectLst/>
                <a:latin typeface="+mn-lt"/>
                <a:ea typeface="+mn-ea"/>
                <a:cs typeface="+mn-cs"/>
                <a:hlinkClick r:id="rId6"/>
              </a:rPr>
              <a:t>Pixley Seme</a:t>
            </a:r>
            <a:r>
              <a:rPr lang="en-US" sz="1200" kern="1200" dirty="0" smtClean="0">
                <a:solidFill>
                  <a:schemeClr val="tx1"/>
                </a:solidFill>
                <a:effectLst/>
                <a:latin typeface="+mn-lt"/>
                <a:ea typeface="+mn-ea"/>
                <a:cs typeface="+mn-cs"/>
              </a:rPr>
              <a:t> (both educated in the U.S.). Most were relatively well-off economically. Others, such as the largely self-educated </a:t>
            </a:r>
            <a:r>
              <a:rPr lang="en-US" sz="1200" kern="1200" dirty="0" smtClean="0">
                <a:solidFill>
                  <a:schemeClr val="tx1"/>
                </a:solidFill>
                <a:effectLst/>
                <a:latin typeface="+mn-lt"/>
                <a:ea typeface="+mn-ea"/>
                <a:cs typeface="+mn-cs"/>
                <a:hlinkClick r:id="rId7"/>
              </a:rPr>
              <a:t>Solomon Plaatje</a:t>
            </a:r>
            <a:r>
              <a:rPr lang="en-US" sz="1200" kern="1200" dirty="0" smtClean="0">
                <a:solidFill>
                  <a:schemeClr val="tx1"/>
                </a:solidFill>
                <a:effectLst/>
                <a:latin typeface="+mn-lt"/>
                <a:ea typeface="+mn-ea"/>
                <a:cs typeface="+mn-cs"/>
              </a:rPr>
              <a:t>, came from far less privileged backgrounds. Significantly, the colonial basis of South African society meant that all blacks were oppressed, hence the ANC’s appeal to a wide range of social classes. By the 1950s, with growing industrialization and the urbanization of Africans, the ANC began attracting a large number of black workers. </a:t>
            </a:r>
            <a:r>
              <a:rPr lang="en-US" dirty="0" smtClean="0">
                <a:effectLst/>
              </a:rPr>
              <a:t> </a:t>
            </a:r>
          </a:p>
          <a:p>
            <a:pPr marL="171450" marR="0" lvl="0" indent="-171450" algn="l" defTabSz="457200" rtl="0" eaLnBrk="1" fontAlgn="auto" latinLnBrk="0" hangingPunct="1">
              <a:lnSpc>
                <a:spcPct val="100000"/>
              </a:lnSpc>
              <a:spcBef>
                <a:spcPts val="0"/>
              </a:spcBef>
              <a:spcAft>
                <a:spcPts val="0"/>
              </a:spcAft>
              <a:buClrTx/>
              <a:buSzTx/>
              <a:buFont typeface="Arial"/>
              <a:buChar char="•"/>
              <a:tabLst/>
              <a:defRPr/>
            </a:pPr>
            <a:r>
              <a:rPr lang="en-US" sz="1200" kern="1200" dirty="0" smtClean="0">
                <a:solidFill>
                  <a:schemeClr val="tx1"/>
                </a:solidFill>
                <a:effectLst/>
                <a:latin typeface="+mn-lt"/>
                <a:ea typeface="+mn-ea"/>
                <a:cs typeface="+mn-cs"/>
              </a:rPr>
              <a:t>The apartheid government repeatedly met peaceful protests with violent repression. </a:t>
            </a:r>
            <a:r>
              <a:rPr lang="en-US" sz="1200" kern="1200" dirty="0" err="1" smtClean="0">
                <a:solidFill>
                  <a:schemeClr val="tx1"/>
                </a:solidFill>
                <a:effectLst/>
                <a:latin typeface="+mn-lt"/>
                <a:ea typeface="+mn-ea"/>
                <a:cs typeface="+mn-cs"/>
              </a:rPr>
              <a:t>Bannings</a:t>
            </a:r>
            <a:r>
              <a:rPr lang="en-US" sz="1200" kern="1200" dirty="0" smtClean="0">
                <a:solidFill>
                  <a:schemeClr val="tx1"/>
                </a:solidFill>
                <a:effectLst/>
                <a:latin typeface="+mn-lt"/>
                <a:ea typeface="+mn-ea"/>
                <a:cs typeface="+mn-cs"/>
              </a:rPr>
              <a:t>, detentions, and harassment of liberation movement leaders and activists became commonplace. The most brutal example of repression from this period was the Sharpeville Massacre of March 21, 1960, when policemen killed at least sixty-nine defenseless people—many of whom were shot in the back—during a peaceful PAC demonstration against pass laws. In the immediate aftermath of Sharpeville, the apartheid government declared a State of Emergency and banned the ANC and PAC. </a:t>
            </a:r>
          </a:p>
          <a:p>
            <a:pPr marL="171450" marR="0" lvl="0" indent="-171450" algn="l" defTabSz="457200" rtl="0" eaLnBrk="1" fontAlgn="auto" latinLnBrk="0" hangingPunct="1">
              <a:lnSpc>
                <a:spcPct val="100000"/>
              </a:lnSpc>
              <a:spcBef>
                <a:spcPts val="0"/>
              </a:spcBef>
              <a:spcAft>
                <a:spcPts val="0"/>
              </a:spcAft>
              <a:buClrTx/>
              <a:buSzTx/>
              <a:buFont typeface="Arial"/>
              <a:buChar char="•"/>
              <a:tabLst/>
              <a:defRPr/>
            </a:pPr>
            <a:r>
              <a:rPr lang="en-US" sz="1200" kern="1200" dirty="0" smtClean="0">
                <a:solidFill>
                  <a:schemeClr val="tx1"/>
                </a:solidFill>
                <a:effectLst/>
                <a:latin typeface="+mn-lt"/>
                <a:ea typeface="+mn-ea"/>
                <a:cs typeface="+mn-cs"/>
              </a:rPr>
              <a:t>Forced underground, the ANC and its allies adopted new tactics. Most significantly, the movements launched a campaign of armed struggle. The ANC had always advocated non-violent methods, so debates over the use of violence were acrimonious</a:t>
            </a:r>
          </a:p>
          <a:p>
            <a:pPr marL="171450" marR="0" lvl="0" indent="-171450" algn="l" defTabSz="457200" rtl="0" eaLnBrk="1" fontAlgn="auto" latinLnBrk="0" hangingPunct="1">
              <a:lnSpc>
                <a:spcPct val="100000"/>
              </a:lnSpc>
              <a:spcBef>
                <a:spcPts val="0"/>
              </a:spcBef>
              <a:spcAft>
                <a:spcPts val="0"/>
              </a:spcAft>
              <a:buClrTx/>
              <a:buSzTx/>
              <a:buFont typeface="Arial"/>
              <a:buChar char="•"/>
              <a:tabLst/>
              <a:defRPr/>
            </a:pPr>
            <a:r>
              <a:rPr lang="en-US" sz="1200" kern="1200" dirty="0" smtClean="0">
                <a:solidFill>
                  <a:schemeClr val="tx1"/>
                </a:solidFill>
                <a:effectLst/>
                <a:latin typeface="+mn-lt"/>
                <a:ea typeface="+mn-ea"/>
                <a:cs typeface="+mn-cs"/>
              </a:rPr>
              <a:t>In December 1961, Mandela became the commander-in-chief of the ANC’s new armed wing: </a:t>
            </a:r>
            <a:r>
              <a:rPr lang="en-US" sz="1200" kern="1200" dirty="0" smtClean="0">
                <a:solidFill>
                  <a:schemeClr val="tx1"/>
                </a:solidFill>
                <a:effectLst/>
                <a:latin typeface="+mn-lt"/>
                <a:ea typeface="+mn-ea"/>
                <a:cs typeface="+mn-cs"/>
                <a:hlinkClick r:id="rId8"/>
              </a:rPr>
              <a:t>Umkhonto We Sizwe</a:t>
            </a:r>
            <a:r>
              <a:rPr lang="en-US" sz="1200" kern="1200" dirty="0" smtClean="0">
                <a:solidFill>
                  <a:schemeClr val="tx1"/>
                </a:solidFill>
                <a:effectLst/>
                <a:latin typeface="+mn-lt"/>
                <a:ea typeface="+mn-ea"/>
                <a:cs typeface="+mn-cs"/>
              </a:rPr>
              <a:t> (“Spear of the Nation,” or MK).</a:t>
            </a:r>
          </a:p>
          <a:p>
            <a:pPr marL="171450" marR="0" lvl="0" indent="-171450" algn="l" defTabSz="457200" rtl="0" eaLnBrk="1" fontAlgn="auto" latinLnBrk="0" hangingPunct="1">
              <a:lnSpc>
                <a:spcPct val="100000"/>
              </a:lnSpc>
              <a:spcBef>
                <a:spcPts val="0"/>
              </a:spcBef>
              <a:spcAft>
                <a:spcPts val="0"/>
              </a:spcAft>
              <a:buClrTx/>
              <a:buSzTx/>
              <a:buFont typeface="Arial"/>
              <a:buChar char="•"/>
              <a:tabLst/>
              <a:defRPr/>
            </a:pPr>
            <a:endParaRPr lang="en-US" sz="1200" kern="1200" dirty="0" smtClean="0">
              <a:solidFill>
                <a:schemeClr val="tx1"/>
              </a:solidFill>
              <a:effectLst/>
              <a:latin typeface="+mn-lt"/>
              <a:ea typeface="+mn-ea"/>
              <a:cs typeface="+mn-cs"/>
            </a:endParaRPr>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73A63C3C-B551-BA45-8B12-1B810CDE7F58}" type="slidenum">
              <a:rPr lang="en-US" smtClean="0"/>
              <a:t>4</a:t>
            </a:fld>
            <a:endParaRPr lang="en-US"/>
          </a:p>
        </p:txBody>
      </p:sp>
    </p:spTree>
    <p:extLst>
      <p:ext uri="{BB962C8B-B14F-4D97-AF65-F5344CB8AC3E}">
        <p14:creationId xmlns:p14="http://schemas.microsoft.com/office/powerpoint/2010/main" val="22023571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i="1" kern="1200" dirty="0" smtClean="0">
                <a:solidFill>
                  <a:schemeClr val="tx1"/>
                </a:solidFill>
                <a:effectLst/>
                <a:latin typeface="+mn-lt"/>
                <a:ea typeface="+mn-ea"/>
                <a:cs typeface="+mn-cs"/>
              </a:rPr>
              <a:t>USIP</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kern="1200" dirty="0" smtClean="0">
                <a:solidFill>
                  <a:schemeClr val="tx1"/>
                </a:solidFill>
                <a:effectLst/>
                <a:latin typeface="+mn-lt"/>
                <a:ea typeface="+mn-ea"/>
                <a:cs typeface="+mn-cs"/>
              </a:rPr>
              <a:t>After a series of international sanctions – and the end of the Cold War – a mostly peaceful transition from the Apartheid system started with a series of negotiations between the government party and the ANC between 1990 and 1993. Democratic elections were held in 1994, and an interim constitution was passed. The Truth and Reconciliation Commission was set up by the newly elected parliament and was endorsed by opposition leader Nelson Mandela and other prominent South African figures.”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i="1" kern="1200" dirty="0" smtClean="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i="1" kern="1200" dirty="0" smtClean="0">
                <a:solidFill>
                  <a:schemeClr val="tx1"/>
                </a:solidFill>
                <a:effectLst/>
                <a:latin typeface="+mn-lt"/>
                <a:ea typeface="+mn-ea"/>
                <a:cs typeface="+mn-cs"/>
              </a:rPr>
              <a:t>MSU</a:t>
            </a:r>
            <a:endParaRPr lang="en-US" sz="1200" b="0" i="1" kern="1200" dirty="0" smtClean="0">
              <a:solidFill>
                <a:schemeClr val="tx1"/>
              </a:solidFill>
              <a:effectLst/>
              <a:latin typeface="+mn-lt"/>
              <a:ea typeface="+mn-ea"/>
              <a:cs typeface="+mn-cs"/>
            </a:endParaRPr>
          </a:p>
          <a:p>
            <a:pPr marL="171450" lvl="0" indent="-171450">
              <a:buFont typeface="Arial"/>
              <a:buChar char="•"/>
            </a:pPr>
            <a:r>
              <a:rPr lang="en-US" sz="1200" kern="1200" dirty="0" smtClean="0">
                <a:solidFill>
                  <a:schemeClr val="tx1"/>
                </a:solidFill>
                <a:effectLst/>
                <a:latin typeface="+mn-lt"/>
                <a:ea typeface="+mn-ea"/>
                <a:cs typeface="+mn-cs"/>
              </a:rPr>
              <a:t>increased international sanctions and isolation that threatened to cripple the South African economy. Financial sanctions were very effective. Banks ceased rolling over loans, which led to a flight of capital from the country and a plunge in the value of the South Africa’s currency, the rand. In 1986, the United States, Europe, and the British Commonwealth imposed comprehensive sanctions, although oil and arms continued to reach the apartheid state secretly. Cultural and sporting boycotts further isolated the white community</a:t>
            </a:r>
          </a:p>
          <a:p>
            <a:pPr marL="171450" lvl="0" indent="-171450">
              <a:buFont typeface="Arial"/>
              <a:buChar char="•"/>
            </a:pPr>
            <a:r>
              <a:rPr lang="en-US" sz="1200" kern="1200" dirty="0" smtClean="0">
                <a:solidFill>
                  <a:schemeClr val="tx1"/>
                </a:solidFill>
                <a:effectLst/>
                <a:latin typeface="+mn-lt"/>
                <a:ea typeface="+mn-ea"/>
                <a:cs typeface="+mn-cs"/>
              </a:rPr>
              <a:t>By the late 1980s, the struggle between the South African government and the liberation movements had reached a stalemate. </a:t>
            </a:r>
          </a:p>
          <a:p>
            <a:pPr marL="171450" lvl="0" indent="-171450">
              <a:buFont typeface="Arial"/>
              <a:buChar char="•"/>
            </a:pPr>
            <a:r>
              <a:rPr lang="en-US" sz="1200" kern="1200" dirty="0" smtClean="0">
                <a:solidFill>
                  <a:schemeClr val="tx1"/>
                </a:solidFill>
                <a:effectLst/>
                <a:latin typeface="+mn-lt"/>
                <a:ea typeface="+mn-ea"/>
                <a:cs typeface="+mn-cs"/>
              </a:rPr>
              <a:t>The final stage of </a:t>
            </a:r>
            <a:r>
              <a:rPr lang="en-US" sz="1200" kern="1200" dirty="0" smtClean="0">
                <a:solidFill>
                  <a:schemeClr val="tx1"/>
                </a:solidFill>
                <a:effectLst/>
                <a:latin typeface="+mn-lt"/>
                <a:ea typeface="+mn-ea"/>
                <a:cs typeface="+mn-cs"/>
                <a:hlinkClick r:id="rId3"/>
              </a:rPr>
              <a:t>apartheid</a:t>
            </a:r>
            <a:r>
              <a:rPr lang="en-US" sz="1200" kern="1200" dirty="0" smtClean="0">
                <a:solidFill>
                  <a:schemeClr val="tx1"/>
                </a:solidFill>
                <a:effectLst/>
                <a:latin typeface="+mn-lt"/>
                <a:ea typeface="+mn-ea"/>
                <a:cs typeface="+mn-cs"/>
              </a:rPr>
              <a:t>'s demise happened so quickly as to have taken many people in South Africa and throughout the world by surprise. The release of </a:t>
            </a:r>
            <a:r>
              <a:rPr lang="en-US" sz="1200" kern="1200" dirty="0" smtClean="0">
                <a:solidFill>
                  <a:schemeClr val="tx1"/>
                </a:solidFill>
                <a:effectLst/>
                <a:latin typeface="+mn-lt"/>
                <a:ea typeface="+mn-ea"/>
                <a:cs typeface="+mn-cs"/>
                <a:hlinkClick r:id="rId4"/>
              </a:rPr>
              <a:t>Nelson Mandela</a:t>
            </a:r>
            <a:r>
              <a:rPr lang="en-US" sz="1200" kern="1200" dirty="0" smtClean="0">
                <a:solidFill>
                  <a:schemeClr val="tx1"/>
                </a:solidFill>
                <a:effectLst/>
                <a:latin typeface="+mn-lt"/>
                <a:ea typeface="+mn-ea"/>
                <a:cs typeface="+mn-cs"/>
              </a:rPr>
              <a:t> in February 1990 and the lifting of the ban of the </a:t>
            </a:r>
            <a:r>
              <a:rPr lang="en-US" sz="1200" kern="1200" dirty="0" smtClean="0">
                <a:solidFill>
                  <a:schemeClr val="tx1"/>
                </a:solidFill>
                <a:effectLst/>
                <a:latin typeface="+mn-lt"/>
                <a:ea typeface="+mn-ea"/>
                <a:cs typeface="+mn-cs"/>
                <a:hlinkClick r:id="rId5"/>
              </a:rPr>
              <a:t>African National Congress</a:t>
            </a:r>
            <a:r>
              <a:rPr lang="en-US" sz="1200" kern="1200" dirty="0" smtClean="0">
                <a:solidFill>
                  <a:schemeClr val="tx1"/>
                </a:solidFill>
                <a:effectLst/>
                <a:latin typeface="+mn-lt"/>
                <a:ea typeface="+mn-ea"/>
                <a:cs typeface="+mn-cs"/>
              </a:rPr>
              <a:t> (ANC) and other liberation movements led to a protracted series of negotiations out of which emerged a democratic constitution and the first free election in the country's history</a:t>
            </a:r>
          </a:p>
          <a:p>
            <a:pPr marL="171450" lvl="0" indent="-171450">
              <a:buFont typeface="Arial"/>
              <a:buChar char="•"/>
            </a:pPr>
            <a:r>
              <a:rPr lang="en-US" sz="1200" kern="1200" dirty="0" smtClean="0">
                <a:solidFill>
                  <a:schemeClr val="tx1"/>
                </a:solidFill>
                <a:effectLst/>
                <a:latin typeface="+mn-lt"/>
                <a:ea typeface="+mn-ea"/>
                <a:cs typeface="+mn-cs"/>
              </a:rPr>
              <a:t>The assumption of the South African presidency by </a:t>
            </a:r>
            <a:r>
              <a:rPr lang="en-US" sz="1200" kern="1200" dirty="0" smtClean="0">
                <a:solidFill>
                  <a:schemeClr val="tx1"/>
                </a:solidFill>
                <a:effectLst/>
                <a:latin typeface="+mn-lt"/>
                <a:ea typeface="+mn-ea"/>
                <a:cs typeface="+mn-cs"/>
                <a:hlinkClick r:id="rId6"/>
              </a:rPr>
              <a:t>F. W. de Klerk</a:t>
            </a:r>
            <a:r>
              <a:rPr lang="en-US" sz="1200" kern="1200" dirty="0" smtClean="0">
                <a:solidFill>
                  <a:schemeClr val="tx1"/>
                </a:solidFill>
                <a:effectLst/>
                <a:latin typeface="+mn-lt"/>
                <a:ea typeface="+mn-ea"/>
                <a:cs typeface="+mn-cs"/>
              </a:rPr>
              <a:t> in 1989 had offered an opportunity for change.</a:t>
            </a:r>
          </a:p>
          <a:p>
            <a:pPr marL="171450" lvl="0" indent="-171450">
              <a:buFont typeface="Arial"/>
              <a:buChar char="•"/>
            </a:pPr>
            <a:r>
              <a:rPr lang="en-US" sz="1200" kern="1200" dirty="0" smtClean="0">
                <a:solidFill>
                  <a:schemeClr val="tx1"/>
                </a:solidFill>
                <a:effectLst/>
                <a:latin typeface="+mn-lt"/>
                <a:ea typeface="+mn-ea"/>
                <a:cs typeface="+mn-cs"/>
              </a:rPr>
              <a:t>The </a:t>
            </a:r>
            <a:r>
              <a:rPr lang="en-US" sz="1200" kern="1200" dirty="0" smtClean="0">
                <a:solidFill>
                  <a:schemeClr val="tx1"/>
                </a:solidFill>
                <a:effectLst/>
                <a:latin typeface="+mn-lt"/>
                <a:ea typeface="+mn-ea"/>
                <a:cs typeface="+mn-cs"/>
                <a:hlinkClick r:id="rId7"/>
              </a:rPr>
              <a:t>Convention for a Democratic South Africa</a:t>
            </a:r>
            <a:r>
              <a:rPr lang="en-US" sz="1200" kern="1200" dirty="0" smtClean="0">
                <a:solidFill>
                  <a:schemeClr val="tx1"/>
                </a:solidFill>
                <a:effectLst/>
                <a:latin typeface="+mn-lt"/>
                <a:ea typeface="+mn-ea"/>
                <a:cs typeface="+mn-cs"/>
              </a:rPr>
              <a:t> (CODESA) met from December 1991 until May 1992 as a forum to negotiate a new constitution. It succeeded in developing effective processes of consultation. All parties were represented, but the ANC and </a:t>
            </a:r>
            <a:r>
              <a:rPr lang="en-US" sz="1200" kern="1200" dirty="0" smtClean="0">
                <a:solidFill>
                  <a:schemeClr val="tx1"/>
                </a:solidFill>
                <a:effectLst/>
                <a:latin typeface="+mn-lt"/>
                <a:ea typeface="+mn-ea"/>
                <a:cs typeface="+mn-cs"/>
                <a:hlinkClick r:id="rId8" tooltip="header=[National Party (NP):] body=[Afrikaner nationalist party founded in 1914 by Barry Hertzog. Came together with the Purified National Party to win the 1948 elections that ushered in apartheid. The party lost power to the ANC in 1994, returned in 1997"/>
              </a:rPr>
              <a:t>National </a:t>
            </a:r>
            <a:r>
              <a:rPr lang="en-US" sz="1200" kern="1200" dirty="0" err="1" smtClean="0">
                <a:solidFill>
                  <a:schemeClr val="tx1"/>
                </a:solidFill>
                <a:effectLst/>
                <a:latin typeface="+mn-lt"/>
                <a:ea typeface="+mn-ea"/>
                <a:cs typeface="+mn-cs"/>
                <a:hlinkClick r:id="rId8" tooltip="header=[National Party (NP):] body=[Afrikaner nationalist party founded in 1914 by Barry Hertzog. Came together with the Purified National Party to win the 1948 elections that ushered in apartheid. The party lost power to the ANC in 1994, returned in 1997"/>
              </a:rPr>
              <a:t>Party</a:t>
            </a:r>
            <a:r>
              <a:rPr lang="en-US" sz="1200" kern="1200" dirty="0" err="1" smtClean="0">
                <a:solidFill>
                  <a:schemeClr val="tx1"/>
                </a:solidFill>
                <a:effectLst/>
                <a:latin typeface="+mn-lt"/>
                <a:ea typeface="+mn-ea"/>
                <a:cs typeface="+mn-cs"/>
              </a:rPr>
              <a:t>dominated</a:t>
            </a:r>
            <a:r>
              <a:rPr lang="en-US" sz="1200" kern="1200" dirty="0" smtClean="0">
                <a:solidFill>
                  <a:schemeClr val="tx1"/>
                </a:solidFill>
                <a:effectLst/>
                <a:latin typeface="+mn-lt"/>
                <a:ea typeface="+mn-ea"/>
                <a:cs typeface="+mn-cs"/>
              </a:rPr>
              <a:t> talks.</a:t>
            </a:r>
          </a:p>
          <a:p>
            <a:pPr marL="171450" marR="0" lvl="0" indent="-171450" algn="l" defTabSz="457200" rtl="0" eaLnBrk="1" fontAlgn="auto" latinLnBrk="0" hangingPunct="1">
              <a:lnSpc>
                <a:spcPct val="100000"/>
              </a:lnSpc>
              <a:spcBef>
                <a:spcPts val="0"/>
              </a:spcBef>
              <a:spcAft>
                <a:spcPts val="0"/>
              </a:spcAft>
              <a:buClrTx/>
              <a:buSzTx/>
              <a:buFont typeface="Arial"/>
              <a:buChar char="•"/>
              <a:tabLst/>
              <a:defRPr/>
            </a:pPr>
            <a:r>
              <a:rPr lang="en-US" sz="1200" kern="1200" dirty="0" smtClean="0">
                <a:solidFill>
                  <a:schemeClr val="tx1"/>
                </a:solidFill>
                <a:effectLst/>
                <a:latin typeface="+mn-lt"/>
                <a:ea typeface="+mn-ea"/>
                <a:cs typeface="+mn-cs"/>
              </a:rPr>
              <a:t>The rapidly changing international situation powerfully influenced these momentous events. The end of the Cold War encouraged the NP to believe that communism was no longer a viable force. At the same time, the collapse of Soviet Communism denied the ANC a major source of material support, thus encouraging the movement to negotiate. The southern African region was also changing. The military defeat of South Africa in Angola had a major impact, undermining the confidence of white South Africans that they could hold on to power indefinitely. The ANC had continuing support from the neighboring "frontline states" and could point to a peaceful transition to independence in Namibia in 1990, which South Africa had illegally occupied since 1946. Moreover, South Africa was under enormous strain due to international financial sanctions and ongoing instability inside the country</a:t>
            </a:r>
          </a:p>
          <a:p>
            <a:pPr marL="171450" lvl="0" indent="-171450">
              <a:buFont typeface="Arial"/>
              <a:buChar char="•"/>
            </a:pPr>
            <a:endParaRPr lang="en-US" sz="1200" kern="1200" dirty="0" smtClean="0">
              <a:solidFill>
                <a:schemeClr val="tx1"/>
              </a:solidFill>
              <a:effectLst/>
              <a:latin typeface="+mn-lt"/>
              <a:ea typeface="+mn-ea"/>
              <a:cs typeface="+mn-cs"/>
            </a:endParaRPr>
          </a:p>
          <a:p>
            <a:pPr marL="171450" marR="0" lvl="0" indent="-171450" algn="l" defTabSz="457200" rtl="0" eaLnBrk="1" fontAlgn="auto" latinLnBrk="0" hangingPunct="1">
              <a:lnSpc>
                <a:spcPct val="100000"/>
              </a:lnSpc>
              <a:spcBef>
                <a:spcPts val="0"/>
              </a:spcBef>
              <a:spcAft>
                <a:spcPts val="0"/>
              </a:spcAft>
              <a:buClrTx/>
              <a:buSzTx/>
              <a:buFont typeface="Arial"/>
              <a:buChar char="•"/>
              <a:tabLst/>
              <a:defRPr/>
            </a:pPr>
            <a:endParaRPr lang="en-US" sz="1200" b="1" kern="1200" dirty="0" smtClean="0">
              <a:solidFill>
                <a:schemeClr val="tx1"/>
              </a:solidFill>
              <a:effectLst/>
              <a:latin typeface="+mn-lt"/>
              <a:ea typeface="+mn-ea"/>
              <a:cs typeface="+mn-cs"/>
            </a:endParaRP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Gibson</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creation of the Truth and Reconciliation Commission, with the power to grant amnesty, was the price the liberation forces had to pay in order to secure a peaceful transition to a majority rule” (541)</a:t>
            </a:r>
          </a:p>
          <a:p>
            <a:r>
              <a:rPr lang="en-US" sz="1200" b="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Gibson 2</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included broad objectives such as “creating a collective memory for the society, establishing and nurturing a culture of human rights in South Africa, transforming the society, and enhancing reconciliation, in addition to granting amnesty to those admitting to involvement in gross human rights violations” (412-413)</a:t>
            </a:r>
          </a:p>
          <a:p>
            <a:r>
              <a:rPr lang="en-US" sz="1200" kern="1200" dirty="0" smtClean="0">
                <a:solidFill>
                  <a:schemeClr val="tx1"/>
                </a:solidFill>
                <a:effectLst/>
                <a:latin typeface="+mn-lt"/>
                <a:ea typeface="+mn-ea"/>
                <a:cs typeface="+mn-cs"/>
              </a:rPr>
              <a:t> </a:t>
            </a:r>
          </a:p>
          <a:p>
            <a:r>
              <a:rPr lang="en-US" sz="1200" b="1" kern="1200" dirty="0" err="1" smtClean="0">
                <a:solidFill>
                  <a:schemeClr val="tx1"/>
                </a:solidFill>
                <a:effectLst/>
                <a:latin typeface="+mn-lt"/>
                <a:ea typeface="+mn-ea"/>
                <a:cs typeface="+mn-cs"/>
              </a:rPr>
              <a:t>Asmal</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“although the ANC rejected all ideas of a blanket amnesty, part of the rationale for setting up the Truth and Reconciliation Commission (TRC) was the need to prevent further alienation of right-wing elements” (11)</a:t>
            </a:r>
          </a:p>
          <a:p>
            <a:pPr lvl="0"/>
            <a:r>
              <a:rPr lang="en-US" sz="1200" kern="1200" dirty="0" smtClean="0">
                <a:solidFill>
                  <a:schemeClr val="tx1"/>
                </a:solidFill>
                <a:effectLst/>
                <a:latin typeface="+mn-lt"/>
                <a:ea typeface="+mn-ea"/>
                <a:cs typeface="+mn-cs"/>
              </a:rPr>
              <a:t>“the crucial requirement of the South African transition (was) the need to reconstruct society and to abolish the horrendous inequalities which were produced by the apartheid system” (11)</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Llewellyn</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Despite election of government of “national unity” in 1994, needed more to “make unity a reality”. “The transition to a past marred by human rights abuses to one based on the principles of democracy and respect for human rights could not be had simply by a transition in government” (366)</a:t>
            </a:r>
          </a:p>
          <a:p>
            <a:endParaRPr lang="en-US" dirty="0"/>
          </a:p>
        </p:txBody>
      </p:sp>
      <p:sp>
        <p:nvSpPr>
          <p:cNvPr id="4" name="Slide Number Placeholder 3"/>
          <p:cNvSpPr>
            <a:spLocks noGrp="1"/>
          </p:cNvSpPr>
          <p:nvPr>
            <p:ph type="sldNum" sz="quarter" idx="10"/>
          </p:nvPr>
        </p:nvSpPr>
        <p:spPr/>
        <p:txBody>
          <a:bodyPr/>
          <a:lstStyle/>
          <a:p>
            <a:fld id="{73A63C3C-B551-BA45-8B12-1B810CDE7F58}" type="slidenum">
              <a:rPr lang="en-US" smtClean="0"/>
              <a:t>5</a:t>
            </a:fld>
            <a:endParaRPr lang="en-US"/>
          </a:p>
        </p:txBody>
      </p:sp>
    </p:spTree>
    <p:extLst>
      <p:ext uri="{BB962C8B-B14F-4D97-AF65-F5344CB8AC3E}">
        <p14:creationId xmlns:p14="http://schemas.microsoft.com/office/powerpoint/2010/main" val="38996813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err="1" smtClean="0">
                <a:solidFill>
                  <a:schemeClr val="tx1"/>
                </a:solidFill>
                <a:effectLst/>
                <a:latin typeface="+mn-lt"/>
                <a:ea typeface="+mn-ea"/>
                <a:cs typeface="+mn-cs"/>
              </a:rPr>
              <a:t>Asmal</a:t>
            </a:r>
            <a:endParaRPr lang="en-US" sz="16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“while (the TRC) conferred amnesty in respect of criminal and civil liability for human rights abuses, this was subject to various important criteria, notably requirements that there be full disclosure of the facts surrounding the abuse; that the abuse be associated with a political objective (as opposed to for instance to motivation for personal gain); and that the abuse was proportionate to the political goal that it sought to advance” (1-2)</a:t>
            </a:r>
            <a:endParaRPr lang="en-US" sz="16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US" sz="16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Llewellyn</a:t>
            </a:r>
            <a:endParaRPr lang="en-US" sz="16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a:t>
            </a:r>
            <a:r>
              <a:rPr lang="en-US" sz="1200" i="1" kern="1200" dirty="0" smtClean="0">
                <a:solidFill>
                  <a:schemeClr val="tx1"/>
                </a:solidFill>
                <a:effectLst/>
                <a:latin typeface="+mn-lt"/>
                <a:ea typeface="+mn-ea"/>
                <a:cs typeface="+mn-cs"/>
              </a:rPr>
              <a:t>Individuals</a:t>
            </a:r>
            <a:r>
              <a:rPr lang="en-US" sz="1200" kern="1200" dirty="0" smtClean="0">
                <a:solidFill>
                  <a:schemeClr val="tx1"/>
                </a:solidFill>
                <a:effectLst/>
                <a:latin typeface="+mn-lt"/>
                <a:ea typeface="+mn-ea"/>
                <a:cs typeface="+mn-cs"/>
              </a:rPr>
              <a:t> had to apply for amnesty for </a:t>
            </a:r>
            <a:r>
              <a:rPr lang="en-US" sz="1200" i="1" kern="1200" dirty="0" smtClean="0">
                <a:solidFill>
                  <a:schemeClr val="tx1"/>
                </a:solidFill>
                <a:effectLst/>
                <a:latin typeface="+mn-lt"/>
                <a:ea typeface="+mn-ea"/>
                <a:cs typeface="+mn-cs"/>
              </a:rPr>
              <a:t>specific acts</a:t>
            </a:r>
            <a:r>
              <a:rPr lang="en-US" sz="1200" kern="1200" dirty="0" smtClean="0">
                <a:solidFill>
                  <a:schemeClr val="tx1"/>
                </a:solidFill>
                <a:effectLst/>
                <a:latin typeface="+mn-lt"/>
                <a:ea typeface="+mn-ea"/>
                <a:cs typeface="+mn-cs"/>
              </a:rPr>
              <a:t>. Such acts must have been committed in pursuit of a political objective; must have occurred before the cut-off date provided for in the Act; application must have been made before the deadline; and individuals were required to offer full disclosure to the commission” (367)</a:t>
            </a:r>
            <a:endParaRPr lang="en-US" sz="16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US" sz="16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Cornell</a:t>
            </a:r>
            <a:endParaRPr lang="en-US" sz="16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“A successful application for amnesty had to meet the following criteria:</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A violation of human rights must have occurred. Less serious crimes would not be forgiven.</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The act had to occur within a specified time period (1960-1994)</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The violation had to be ‘associated with a political objective.’ As part of this criterion, the applicant had to be an affiliate of one of the political parties to the conflict, e.g. NP or ANC. To determine whether the act was political, the Committee could consider the motive, objective, whether it was directed against the state or an individual, whether it was committed on behalf of a political organization, and the proportional relationship between the act and the political objective</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The applicant had to admit fault (possibly with an excuse/justification like self defense)</a:t>
            </a:r>
            <a:endParaRPr lang="en-US" sz="16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applicant had to make a ‘full disclosure of the relevant facts’”</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73A63C3C-B551-BA45-8B12-1B810CDE7F58}" type="slidenum">
              <a:rPr lang="en-US" smtClean="0"/>
              <a:t>6</a:t>
            </a:fld>
            <a:endParaRPr lang="en-US"/>
          </a:p>
        </p:txBody>
      </p:sp>
    </p:spTree>
    <p:extLst>
      <p:ext uri="{BB962C8B-B14F-4D97-AF65-F5344CB8AC3E}">
        <p14:creationId xmlns:p14="http://schemas.microsoft.com/office/powerpoint/2010/main" val="1040538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51DEABC-D766-4322-8E78-B830FAE35C72}" type="datetime4">
              <a:rPr lang="en-US" smtClean="0"/>
              <a:pPr/>
              <a:t>November 3, 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F38DF745-7D3F-47F4-83A3-874385CFAA69}"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131F9E-604E-4343-9F29-EF72E8231CAD}" type="datetime4">
              <a:rPr lang="en-US" smtClean="0"/>
              <a:pPr/>
              <a:t>November 3,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A8E1CE-37F8-4102-8DF9-852A0A51F293}" type="datetime4">
              <a:rPr lang="en-US" smtClean="0"/>
              <a:pPr/>
              <a:t>November 3,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33F43-3E86-47E4-BFBB-2476D384E1C6}" type="datetime4">
              <a:rPr lang="en-US" smtClean="0"/>
              <a:pPr/>
              <a:t>November 3,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751663BA-01FC-4367-B6F3-ABB2645D55F1}" type="datetime4">
              <a:rPr lang="en-US" smtClean="0"/>
              <a:pPr/>
              <a:t>November 3, 2016</a:t>
            </a:fld>
            <a:endParaRPr lang="en-US" dirty="0"/>
          </a:p>
        </p:txBody>
      </p:sp>
      <p:sp>
        <p:nvSpPr>
          <p:cNvPr id="8" name="Slide Number Placeholder 7"/>
          <p:cNvSpPr>
            <a:spLocks noGrp="1"/>
          </p:cNvSpPr>
          <p:nvPr>
            <p:ph type="sldNum" sz="quarter" idx="11"/>
          </p:nvPr>
        </p:nvSpPr>
        <p:spPr/>
        <p:txBody>
          <a:bodyPr/>
          <a:lstStyle/>
          <a:p>
            <a:fld id="{F38DF745-7D3F-47F4-83A3-874385CFAA69}"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9B19C71-EC74-44AF-B27E-FC7DC3C3A61D}" type="datetime4">
              <a:rPr lang="en-US" smtClean="0"/>
              <a:pPr/>
              <a:t>November 3, 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A5CDA29-3CBE-48EA-92AE-A996835462BA}" type="datetime4">
              <a:rPr lang="en-US" smtClean="0"/>
              <a:pPr/>
              <a:t>November 3, 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29EC054-3869-4501-B163-1BBFDE8DCE04}" type="datetime4">
              <a:rPr lang="en-US" smtClean="0"/>
              <a:pPr/>
              <a:t>November 3, 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63D831-56C1-49CF-8EF7-8B9A98402BCD}" type="datetime4">
              <a:rPr lang="en-US" smtClean="0"/>
              <a:pPr/>
              <a:t>November 3, 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AD5615-7F4F-4584-84D5-CC95918C321F}" type="datetime4">
              <a:rPr lang="en-US" smtClean="0"/>
              <a:pPr/>
              <a:t>November 3, 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EA923-9BEE-48CE-9F28-5B525F399BAD}" type="datetime4">
              <a:rPr lang="en-US" smtClean="0"/>
              <a:pPr/>
              <a:t>November 3, 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F38DF745-7D3F-47F4-83A3-874385CFAA69}" type="slidenum">
              <a:rPr lang="en-US" smtClean="0"/>
              <a:pPr/>
              <a:t>‹#›</a:t>
            </a:fld>
            <a:endParaRPr lang="en-US" dirty="0"/>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7D0EFEE-2756-4A20-BF2A-63F0A94F99AC}" type="datetime4">
              <a:rPr lang="en-US" smtClean="0"/>
              <a:pPr/>
              <a:t>November 3, 2016</a:t>
            </a:fld>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F38DF745-7D3F-47F4-83A3-874385CFAA69}" type="slidenum">
              <a:rPr lang="en-US" smtClean="0"/>
              <a:pPr/>
              <a:t>‹#›</a:t>
            </a:fld>
            <a:endParaRPr lang="en-US" dirty="0"/>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hf sldNum="0" hdr="0" ft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South Africa</a:t>
            </a:r>
            <a:endParaRPr lang="en-US" dirty="0"/>
          </a:p>
        </p:txBody>
      </p:sp>
      <p:sp>
        <p:nvSpPr>
          <p:cNvPr id="3" name="Subtitle 2"/>
          <p:cNvSpPr>
            <a:spLocks noGrp="1"/>
          </p:cNvSpPr>
          <p:nvPr>
            <p:ph type="subTitle" idx="1"/>
          </p:nvPr>
        </p:nvSpPr>
        <p:spPr>
          <a:xfrm>
            <a:off x="457199" y="4800600"/>
            <a:ext cx="7458177" cy="914400"/>
          </a:xfrm>
        </p:spPr>
        <p:txBody>
          <a:bodyPr/>
          <a:lstStyle/>
          <a:p>
            <a:r>
              <a:rPr lang="en-US" dirty="0" smtClean="0"/>
              <a:t>Truth and reconciliation Commission</a:t>
            </a:r>
            <a:endParaRPr lang="en-US" dirty="0"/>
          </a:p>
        </p:txBody>
      </p:sp>
      <p:pic>
        <p:nvPicPr>
          <p:cNvPr id="4" name="Picture 3"/>
          <p:cNvPicPr>
            <a:picLocks noChangeAspect="1"/>
          </p:cNvPicPr>
          <p:nvPr/>
        </p:nvPicPr>
        <p:blipFill>
          <a:blip r:embed="rId2"/>
          <a:stretch>
            <a:fillRect/>
          </a:stretch>
        </p:blipFill>
        <p:spPr>
          <a:xfrm>
            <a:off x="5462474" y="1384364"/>
            <a:ext cx="3357511" cy="2237467"/>
          </a:xfrm>
          <a:prstGeom prst="rect">
            <a:avLst/>
          </a:prstGeom>
        </p:spPr>
      </p:pic>
    </p:spTree>
    <p:extLst>
      <p:ext uri="{BB962C8B-B14F-4D97-AF65-F5344CB8AC3E}">
        <p14:creationId xmlns:p14="http://schemas.microsoft.com/office/powerpoint/2010/main" val="623606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TRC?</a:t>
            </a:r>
            <a:endParaRPr lang="en-US" dirty="0"/>
          </a:p>
        </p:txBody>
      </p:sp>
      <p:sp>
        <p:nvSpPr>
          <p:cNvPr id="3" name="Content Placeholder 2"/>
          <p:cNvSpPr>
            <a:spLocks noGrp="1"/>
          </p:cNvSpPr>
          <p:nvPr>
            <p:ph idx="1"/>
          </p:nvPr>
        </p:nvSpPr>
        <p:spPr/>
        <p:txBody>
          <a:bodyPr/>
          <a:lstStyle/>
          <a:p>
            <a:pPr marL="342900" indent="-342900">
              <a:buFont typeface="Arial"/>
              <a:buChar char="•"/>
            </a:pPr>
            <a:r>
              <a:rPr lang="en-US" dirty="0"/>
              <a:t>Truth telling and conditional amnesty </a:t>
            </a:r>
            <a:r>
              <a:rPr lang="en-US" dirty="0" smtClean="0"/>
              <a:t>program designed to:</a:t>
            </a:r>
          </a:p>
          <a:p>
            <a:pPr marL="800100" lvl="1" indent="-342900">
              <a:buFont typeface="Arial"/>
              <a:buChar char="•"/>
            </a:pPr>
            <a:r>
              <a:rPr lang="en-US" i="1" dirty="0"/>
              <a:t>R</a:t>
            </a:r>
            <a:r>
              <a:rPr lang="en-US" i="1" dirty="0" smtClean="0"/>
              <a:t>econstruct society and to abolish the horrendous inequalities which were produced by the apartheid system</a:t>
            </a:r>
          </a:p>
          <a:p>
            <a:pPr lvl="1" indent="0">
              <a:buNone/>
            </a:pPr>
            <a:r>
              <a:rPr lang="en-US" i="1" dirty="0" smtClean="0"/>
              <a:t> </a:t>
            </a:r>
          </a:p>
          <a:p>
            <a:pPr marL="342900" indent="-342900">
              <a:buFont typeface="Arial"/>
              <a:buChar char="•"/>
            </a:pPr>
            <a:r>
              <a:rPr lang="en-US" dirty="0" smtClean="0"/>
              <a:t>Established by the National Unity and Reconciliation Act in 1994</a:t>
            </a:r>
          </a:p>
          <a:p>
            <a:endParaRPr lang="en-US" dirty="0" smtClean="0"/>
          </a:p>
          <a:p>
            <a:pPr marL="342900" indent="-342900">
              <a:buFont typeface="Arial"/>
              <a:buChar char="•"/>
            </a:pPr>
            <a:r>
              <a:rPr lang="en-US" dirty="0" smtClean="0"/>
              <a:t>Timeline: Dec. 2005 – 2002*</a:t>
            </a:r>
          </a:p>
          <a:p>
            <a:endParaRPr lang="en-US" dirty="0" smtClean="0"/>
          </a:p>
          <a:p>
            <a:endParaRPr lang="en-US" dirty="0"/>
          </a:p>
        </p:txBody>
      </p:sp>
    </p:spTree>
    <p:extLst>
      <p:ext uri="{BB962C8B-B14F-4D97-AF65-F5344CB8AC3E}">
        <p14:creationId xmlns:p14="http://schemas.microsoft.com/office/powerpoint/2010/main" val="2462496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Background: </a:t>
            </a:r>
            <a:br>
              <a:rPr lang="en-US" dirty="0" smtClean="0"/>
            </a:br>
            <a:r>
              <a:rPr lang="en-US" dirty="0" smtClean="0"/>
              <a:t>The Apartheid System</a:t>
            </a:r>
            <a:endParaRPr lang="en-US" dirty="0"/>
          </a:p>
        </p:txBody>
      </p:sp>
      <p:sp>
        <p:nvSpPr>
          <p:cNvPr id="3" name="Content Placeholder 2"/>
          <p:cNvSpPr>
            <a:spLocks noGrp="1"/>
          </p:cNvSpPr>
          <p:nvPr>
            <p:ph idx="1"/>
          </p:nvPr>
        </p:nvSpPr>
        <p:spPr/>
        <p:txBody>
          <a:bodyPr>
            <a:normAutofit lnSpcReduction="10000"/>
          </a:bodyPr>
          <a:lstStyle/>
          <a:p>
            <a:pPr marL="342900" indent="-342900">
              <a:buFont typeface="Arial"/>
              <a:buChar char="•"/>
            </a:pPr>
            <a:r>
              <a:rPr lang="en-US" dirty="0" smtClean="0"/>
              <a:t>“System of legally enforced racial segregation”</a:t>
            </a:r>
          </a:p>
          <a:p>
            <a:endParaRPr lang="en-US" dirty="0" smtClean="0"/>
          </a:p>
          <a:p>
            <a:pPr marL="342900" indent="-342900">
              <a:buFont typeface="Arial"/>
              <a:buChar char="•"/>
            </a:pPr>
            <a:r>
              <a:rPr lang="en-US" dirty="0" smtClean="0"/>
              <a:t>South African blacks:</a:t>
            </a:r>
          </a:p>
          <a:p>
            <a:pPr marL="800100" lvl="1" indent="-342900">
              <a:buFont typeface="Arial"/>
              <a:buChar char="•"/>
            </a:pPr>
            <a:r>
              <a:rPr lang="en-US" dirty="0"/>
              <a:t>D</a:t>
            </a:r>
            <a:r>
              <a:rPr lang="en-US" dirty="0" smtClean="0"/>
              <a:t>enied civil and political rights; </a:t>
            </a:r>
          </a:p>
          <a:p>
            <a:pPr marL="800100" lvl="1" indent="-342900">
              <a:buFont typeface="Arial"/>
              <a:buChar char="•"/>
            </a:pPr>
            <a:r>
              <a:rPr lang="en-US" dirty="0"/>
              <a:t>S</a:t>
            </a:r>
            <a:r>
              <a:rPr lang="en-US" dirty="0" smtClean="0"/>
              <a:t>ubjected to inferior social services and living standards;</a:t>
            </a:r>
          </a:p>
          <a:p>
            <a:pPr marL="800100" lvl="1" indent="-342900">
              <a:buFont typeface="Arial"/>
              <a:buChar char="•"/>
            </a:pPr>
            <a:r>
              <a:rPr lang="en-US" dirty="0" smtClean="0"/>
              <a:t>Pushed to the margins of society</a:t>
            </a:r>
          </a:p>
          <a:p>
            <a:pPr lvl="1" indent="0">
              <a:buNone/>
            </a:pPr>
            <a:endParaRPr lang="en-US" dirty="0" smtClean="0"/>
          </a:p>
          <a:p>
            <a:pPr marL="342900" indent="-342900">
              <a:buFont typeface="Arial"/>
              <a:buChar char="•"/>
            </a:pPr>
            <a:r>
              <a:rPr lang="en-US" dirty="0" smtClean="0"/>
              <a:t>Resistance movements and freedom of expression strongly (and violently) repressed by the National Party</a:t>
            </a:r>
          </a:p>
          <a:p>
            <a:endParaRPr lang="en-US" dirty="0" smtClean="0"/>
          </a:p>
          <a:p>
            <a:pPr marL="342900" indent="-342900">
              <a:buFont typeface="Arial"/>
              <a:buChar char="•"/>
            </a:pPr>
            <a:r>
              <a:rPr lang="en-US" dirty="0" smtClean="0"/>
              <a:t>Timeline: 1948 – 1990*</a:t>
            </a:r>
          </a:p>
          <a:p>
            <a:pPr marL="342900" indent="-342900">
              <a:buFont typeface="Arial"/>
              <a:buChar char="•"/>
            </a:pPr>
            <a:endParaRPr lang="en-US" dirty="0"/>
          </a:p>
        </p:txBody>
      </p:sp>
    </p:spTree>
    <p:extLst>
      <p:ext uri="{BB962C8B-B14F-4D97-AF65-F5344CB8AC3E}">
        <p14:creationId xmlns:p14="http://schemas.microsoft.com/office/powerpoint/2010/main" val="1548389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Insurgency Description*</a:t>
            </a:r>
            <a:endParaRPr lang="en-US" dirty="0"/>
          </a:p>
        </p:txBody>
      </p:sp>
      <p:sp>
        <p:nvSpPr>
          <p:cNvPr id="3" name="Content Placeholder 2"/>
          <p:cNvSpPr>
            <a:spLocks noGrp="1"/>
          </p:cNvSpPr>
          <p:nvPr>
            <p:ph idx="1"/>
          </p:nvPr>
        </p:nvSpPr>
        <p:spPr/>
        <p:txBody>
          <a:bodyPr>
            <a:normAutofit fontScale="92500"/>
          </a:bodyPr>
          <a:lstStyle/>
          <a:p>
            <a:pPr marL="342900" indent="-342900">
              <a:buFont typeface="Arial"/>
              <a:buChar char="•"/>
            </a:pPr>
            <a:r>
              <a:rPr lang="en-US" dirty="0" smtClean="0"/>
              <a:t>African National Congress (ANC):</a:t>
            </a:r>
          </a:p>
          <a:p>
            <a:pPr marL="800100" lvl="1" indent="-342900">
              <a:buFont typeface="Arial"/>
              <a:buChar char="•"/>
            </a:pPr>
            <a:r>
              <a:rPr lang="en-US" dirty="0" smtClean="0"/>
              <a:t>Recognized as the representative party of apartheid’s victims</a:t>
            </a:r>
          </a:p>
          <a:p>
            <a:pPr marL="800100" lvl="1" indent="-342900">
              <a:buFont typeface="Arial"/>
              <a:buChar char="•"/>
            </a:pPr>
            <a:r>
              <a:rPr lang="en-US" dirty="0" smtClean="0"/>
              <a:t>Began as a peaceful movement that acted through protests </a:t>
            </a:r>
          </a:p>
          <a:p>
            <a:pPr marL="800100" lvl="1" indent="-342900">
              <a:buFont typeface="Arial"/>
              <a:buChar char="•"/>
            </a:pPr>
            <a:r>
              <a:rPr lang="en-US" dirty="0" smtClean="0"/>
              <a:t>Strategies and composition shifted over time</a:t>
            </a:r>
          </a:p>
          <a:p>
            <a:pPr marL="800100" lvl="1" indent="-342900">
              <a:buFont typeface="Arial"/>
              <a:buChar char="•"/>
            </a:pPr>
            <a:r>
              <a:rPr lang="en-US" dirty="0" smtClean="0"/>
              <a:t>Forced underground in 1960 (in response to Sharpeville </a:t>
            </a:r>
            <a:r>
              <a:rPr lang="en-US" dirty="0" err="1" smtClean="0"/>
              <a:t>Masacre</a:t>
            </a:r>
            <a:r>
              <a:rPr lang="en-US" dirty="0" smtClean="0"/>
              <a:t>)</a:t>
            </a:r>
          </a:p>
          <a:p>
            <a:pPr marL="800100" lvl="1" indent="-342900">
              <a:buFont typeface="Arial"/>
              <a:buChar char="•"/>
            </a:pPr>
            <a:r>
              <a:rPr lang="en-US" dirty="0" err="1" smtClean="0"/>
              <a:t>Umkhonto</a:t>
            </a:r>
            <a:r>
              <a:rPr lang="en-US" dirty="0" smtClean="0"/>
              <a:t> We </a:t>
            </a:r>
            <a:r>
              <a:rPr lang="en-US" dirty="0" err="1" smtClean="0"/>
              <a:t>Sizwe</a:t>
            </a:r>
            <a:r>
              <a:rPr lang="en-US" dirty="0"/>
              <a:t> </a:t>
            </a:r>
            <a:r>
              <a:rPr lang="en-US" dirty="0" smtClean="0"/>
              <a:t>(Spear of the Nation / MK) – ANC’s militant arm</a:t>
            </a:r>
          </a:p>
          <a:p>
            <a:pPr lvl="1" indent="0">
              <a:buNone/>
            </a:pPr>
            <a:endParaRPr lang="en-US" dirty="0" smtClean="0"/>
          </a:p>
          <a:p>
            <a:pPr marL="342900" indent="-342900">
              <a:buFont typeface="Arial"/>
              <a:buChar char="•"/>
            </a:pPr>
            <a:r>
              <a:rPr lang="en-US" dirty="0" smtClean="0"/>
              <a:t>National Party:</a:t>
            </a:r>
          </a:p>
          <a:p>
            <a:pPr marL="800100" lvl="1" indent="-342900">
              <a:buFont typeface="Arial"/>
              <a:buChar char="•"/>
            </a:pPr>
            <a:r>
              <a:rPr lang="en-US" dirty="0" smtClean="0"/>
              <a:t>Perpetrators of apartheid</a:t>
            </a:r>
          </a:p>
          <a:p>
            <a:pPr marL="800100" lvl="1" indent="-342900">
              <a:buFont typeface="Arial"/>
              <a:buChar char="•"/>
            </a:pPr>
            <a:r>
              <a:rPr lang="en-US" dirty="0" smtClean="0"/>
              <a:t>Political leaders throughout the entire apartheid era (‘48-’90) </a:t>
            </a:r>
            <a:endParaRPr lang="en-US" dirty="0"/>
          </a:p>
        </p:txBody>
      </p:sp>
    </p:spTree>
    <p:extLst>
      <p:ext uri="{BB962C8B-B14F-4D97-AF65-F5344CB8AC3E}">
        <p14:creationId xmlns:p14="http://schemas.microsoft.com/office/powerpoint/2010/main" val="2414370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Impetus for Peace &amp; Reintegration</a:t>
            </a:r>
            <a:endParaRPr lang="en-US" dirty="0"/>
          </a:p>
        </p:txBody>
      </p:sp>
      <p:sp>
        <p:nvSpPr>
          <p:cNvPr id="3" name="Content Placeholder 2"/>
          <p:cNvSpPr>
            <a:spLocks noGrp="1"/>
          </p:cNvSpPr>
          <p:nvPr>
            <p:ph idx="1"/>
          </p:nvPr>
        </p:nvSpPr>
        <p:spPr/>
        <p:txBody>
          <a:bodyPr>
            <a:normAutofit fontScale="85000" lnSpcReduction="10000"/>
          </a:bodyPr>
          <a:lstStyle/>
          <a:p>
            <a:pPr marL="342900" indent="-342900">
              <a:buFont typeface="Arial"/>
              <a:buChar char="•"/>
            </a:pPr>
            <a:r>
              <a:rPr lang="en-US" dirty="0" smtClean="0"/>
              <a:t>Pathway to Peace: Early 1990s</a:t>
            </a:r>
          </a:p>
          <a:p>
            <a:pPr marL="800100" lvl="1" indent="-342900">
              <a:buFont typeface="Arial"/>
              <a:buChar char="•"/>
            </a:pPr>
            <a:r>
              <a:rPr lang="en-US" dirty="0" smtClean="0"/>
              <a:t>SA suffering economically (increased international sanctions/pressure against the regime)</a:t>
            </a:r>
          </a:p>
          <a:p>
            <a:pPr marL="800100" lvl="1" indent="-342900">
              <a:buFont typeface="Arial"/>
              <a:buChar char="•"/>
            </a:pPr>
            <a:r>
              <a:rPr lang="en-US" dirty="0" smtClean="0"/>
              <a:t>1989: F.W. de Klerk replaces Botha as NP President</a:t>
            </a:r>
          </a:p>
          <a:p>
            <a:pPr marL="800100" lvl="1" indent="-342900">
              <a:buFont typeface="Arial"/>
              <a:buChar char="•"/>
            </a:pPr>
            <a:r>
              <a:rPr lang="en-US" dirty="0" smtClean="0"/>
              <a:t>End of the Cold War</a:t>
            </a:r>
          </a:p>
          <a:p>
            <a:pPr marL="800100" lvl="1" indent="-342900">
              <a:buFont typeface="Arial"/>
              <a:buChar char="•"/>
            </a:pPr>
            <a:r>
              <a:rPr lang="en-US" dirty="0" smtClean="0"/>
              <a:t>1990: Mandela released</a:t>
            </a:r>
          </a:p>
          <a:p>
            <a:pPr marL="800100" lvl="1" indent="-342900">
              <a:buFont typeface="Arial"/>
              <a:buChar char="•"/>
            </a:pPr>
            <a:r>
              <a:rPr lang="en-US" dirty="0" smtClean="0"/>
              <a:t>1991-1992: CODESA</a:t>
            </a:r>
          </a:p>
          <a:p>
            <a:pPr marL="800100" lvl="1" indent="-342900">
              <a:buFont typeface="Arial"/>
              <a:buChar char="•"/>
            </a:pPr>
            <a:r>
              <a:rPr lang="en-US" dirty="0" smtClean="0"/>
              <a:t>1994: Democratic Elections</a:t>
            </a:r>
          </a:p>
          <a:p>
            <a:pPr lvl="1" indent="0">
              <a:buNone/>
            </a:pPr>
            <a:endParaRPr lang="en-US" dirty="0" smtClean="0"/>
          </a:p>
          <a:p>
            <a:pPr marL="342900" indent="-342900">
              <a:buFont typeface="Arial"/>
              <a:buChar char="•"/>
            </a:pPr>
            <a:r>
              <a:rPr lang="en-US" dirty="0" smtClean="0"/>
              <a:t>Pathway to Amnesty: TRC</a:t>
            </a:r>
          </a:p>
          <a:p>
            <a:pPr marL="800100" lvl="1" indent="-342900">
              <a:buFont typeface="Arial"/>
              <a:buChar char="•"/>
            </a:pPr>
            <a:r>
              <a:rPr lang="en-US" dirty="0" smtClean="0"/>
              <a:t>For peaceful democratic transition, NP required amnesty</a:t>
            </a:r>
          </a:p>
          <a:p>
            <a:pPr marL="800100" lvl="1" indent="-342900">
              <a:buFont typeface="Arial"/>
              <a:buChar char="•"/>
            </a:pPr>
            <a:r>
              <a:rPr lang="en-US" dirty="0" smtClean="0"/>
              <a:t>Massive number of human rights abuses &amp; perpetrators</a:t>
            </a:r>
          </a:p>
          <a:p>
            <a:pPr marL="800100" lvl="1" indent="-342900">
              <a:buFont typeface="Arial"/>
              <a:buChar char="•"/>
            </a:pPr>
            <a:r>
              <a:rPr lang="en-US" dirty="0" smtClean="0"/>
              <a:t>Desire to create a collective memory (avoid amnesia and acknowledge the past)</a:t>
            </a:r>
          </a:p>
          <a:p>
            <a:pPr marL="800100" lvl="1" indent="-342900">
              <a:buFont typeface="Arial"/>
              <a:buChar char="•"/>
            </a:pPr>
            <a:r>
              <a:rPr lang="en-US" dirty="0" smtClean="0"/>
              <a:t>Focus on restorative over criminal justice</a:t>
            </a:r>
          </a:p>
          <a:p>
            <a:pPr marL="800100" lvl="1" indent="-342900">
              <a:buFont typeface="Arial"/>
              <a:buChar char="•"/>
            </a:pPr>
            <a:endParaRPr lang="en-US" dirty="0" smtClean="0"/>
          </a:p>
          <a:p>
            <a:pPr marL="342900" indent="-342900">
              <a:buFont typeface="Arial"/>
              <a:buChar char="•"/>
            </a:pPr>
            <a:endParaRPr lang="en-US" dirty="0"/>
          </a:p>
        </p:txBody>
      </p:sp>
    </p:spTree>
    <p:extLst>
      <p:ext uri="{BB962C8B-B14F-4D97-AF65-F5344CB8AC3E}">
        <p14:creationId xmlns:p14="http://schemas.microsoft.com/office/powerpoint/2010/main" val="1845125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1371600"/>
          </a:xfrm>
        </p:spPr>
        <p:txBody>
          <a:bodyPr>
            <a:normAutofit fontScale="90000"/>
          </a:bodyPr>
          <a:lstStyle/>
          <a:p>
            <a:r>
              <a:rPr lang="en-US" dirty="0" smtClean="0"/>
              <a:t>Criteria for reintegration &amp; Reparations</a:t>
            </a:r>
            <a:endParaRPr lang="en-US" dirty="0"/>
          </a:p>
        </p:txBody>
      </p:sp>
      <p:sp>
        <p:nvSpPr>
          <p:cNvPr id="3" name="Content Placeholder 2"/>
          <p:cNvSpPr>
            <a:spLocks noGrp="1"/>
          </p:cNvSpPr>
          <p:nvPr>
            <p:ph idx="1"/>
          </p:nvPr>
        </p:nvSpPr>
        <p:spPr/>
        <p:txBody>
          <a:bodyPr>
            <a:normAutofit fontScale="92500" lnSpcReduction="20000"/>
          </a:bodyPr>
          <a:lstStyle/>
          <a:p>
            <a:pPr marL="342900" indent="-342900">
              <a:buFont typeface="Arial"/>
              <a:buChar char="•"/>
            </a:pPr>
            <a:r>
              <a:rPr lang="en-US" dirty="0" smtClean="0"/>
              <a:t>Applications for Amnesty</a:t>
            </a:r>
          </a:p>
          <a:p>
            <a:pPr marL="800100" lvl="1" indent="-342900">
              <a:buFont typeface="Arial"/>
              <a:buChar char="•"/>
            </a:pPr>
            <a:r>
              <a:rPr lang="en-US" dirty="0" smtClean="0"/>
              <a:t>Individuals could apply for amnesty for any act </a:t>
            </a:r>
            <a:r>
              <a:rPr lang="en-US" i="1" dirty="0" smtClean="0"/>
              <a:t>“committed in pursuit of a political objective”</a:t>
            </a:r>
          </a:p>
          <a:p>
            <a:pPr marL="800100" lvl="1" indent="-342900">
              <a:buFont typeface="Arial"/>
              <a:buChar char="•"/>
            </a:pPr>
            <a:r>
              <a:rPr lang="en-US" dirty="0" smtClean="0"/>
              <a:t>Applicant had to admit fault</a:t>
            </a:r>
          </a:p>
          <a:p>
            <a:pPr marL="800100" lvl="1" indent="-342900">
              <a:buFont typeface="Arial"/>
              <a:buChar char="•"/>
            </a:pPr>
            <a:r>
              <a:rPr lang="en-US" dirty="0"/>
              <a:t>Requirement for full </a:t>
            </a:r>
            <a:r>
              <a:rPr lang="en-US" dirty="0" smtClean="0"/>
              <a:t>disclosure</a:t>
            </a:r>
          </a:p>
          <a:p>
            <a:pPr marL="800100" lvl="1" indent="-342900">
              <a:buFont typeface="Arial"/>
              <a:buChar char="•"/>
            </a:pPr>
            <a:r>
              <a:rPr lang="en-US" dirty="0" smtClean="0"/>
              <a:t>No side was exempt (NP &amp; ANC had to apply)</a:t>
            </a:r>
          </a:p>
          <a:p>
            <a:pPr marL="800100" lvl="1" indent="-342900">
              <a:buFont typeface="Arial"/>
              <a:buChar char="•"/>
            </a:pPr>
            <a:r>
              <a:rPr lang="en-US" dirty="0" smtClean="0"/>
              <a:t>Cut off period: Acts perpetrated between 1960-1994</a:t>
            </a:r>
          </a:p>
          <a:p>
            <a:pPr marL="800100" lvl="1" indent="-342900">
              <a:buFont typeface="Arial"/>
              <a:buChar char="•"/>
            </a:pPr>
            <a:r>
              <a:rPr lang="en-US" dirty="0" smtClean="0"/>
              <a:t>7,000+ applications received (849 accepted; 5,392 rejected)*</a:t>
            </a:r>
          </a:p>
          <a:p>
            <a:pPr lvl="1" indent="0">
              <a:buNone/>
            </a:pPr>
            <a:endParaRPr lang="en-US" dirty="0" smtClean="0"/>
          </a:p>
          <a:p>
            <a:pPr marL="342900" indent="-342900">
              <a:buFont typeface="Arial"/>
              <a:buChar char="•"/>
            </a:pPr>
            <a:r>
              <a:rPr lang="en-US" dirty="0" smtClean="0"/>
              <a:t>Statements of Human Rights Violations</a:t>
            </a:r>
          </a:p>
          <a:p>
            <a:pPr marL="800100" lvl="1" indent="-342900">
              <a:buFont typeface="Arial"/>
              <a:buChar char="•"/>
            </a:pPr>
            <a:r>
              <a:rPr lang="en-US" dirty="0" smtClean="0"/>
              <a:t>Human Rights Violations (HRV) Committee responsible for assigning “victim status” to individuals who came forward to TRC with a statement</a:t>
            </a:r>
          </a:p>
          <a:p>
            <a:pPr marL="800100" lvl="1" indent="-342900">
              <a:buFont typeface="Arial"/>
              <a:buChar char="•"/>
            </a:pPr>
            <a:r>
              <a:rPr lang="en-US" dirty="0" smtClean="0"/>
              <a:t>Requirement for reparations</a:t>
            </a:r>
          </a:p>
          <a:p>
            <a:pPr marL="800100" lvl="1" indent="-342900">
              <a:buFont typeface="Arial"/>
              <a:buChar char="•"/>
            </a:pPr>
            <a:r>
              <a:rPr lang="en-US" dirty="0" smtClean="0"/>
              <a:t>20,000+ statements received from victims and their families</a:t>
            </a:r>
            <a:endParaRPr lang="en-US" dirty="0"/>
          </a:p>
        </p:txBody>
      </p:sp>
    </p:spTree>
    <p:extLst>
      <p:ext uri="{BB962C8B-B14F-4D97-AF65-F5344CB8AC3E}">
        <p14:creationId xmlns:p14="http://schemas.microsoft.com/office/powerpoint/2010/main" val="1801709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Lessons Learned</a:t>
            </a:r>
            <a:endParaRPr lang="en-US" dirty="0"/>
          </a:p>
        </p:txBody>
      </p:sp>
      <p:sp>
        <p:nvSpPr>
          <p:cNvPr id="3" name="Content Placeholder 2"/>
          <p:cNvSpPr>
            <a:spLocks noGrp="1"/>
          </p:cNvSpPr>
          <p:nvPr>
            <p:ph idx="1"/>
          </p:nvPr>
        </p:nvSpPr>
        <p:spPr/>
        <p:txBody>
          <a:bodyPr>
            <a:normAutofit lnSpcReduction="10000"/>
          </a:bodyPr>
          <a:lstStyle/>
          <a:p>
            <a:pPr marL="342900" indent="-342900">
              <a:buFont typeface="Arial"/>
              <a:buChar char="•"/>
            </a:pPr>
            <a:r>
              <a:rPr lang="en-US" dirty="0" smtClean="0"/>
              <a:t>Victims: Community vs. Individual Level</a:t>
            </a:r>
          </a:p>
          <a:p>
            <a:pPr marL="800100" lvl="1" indent="-342900">
              <a:buFont typeface="Arial"/>
              <a:buChar char="•"/>
            </a:pPr>
            <a:r>
              <a:rPr lang="en-US" dirty="0" smtClean="0"/>
              <a:t>Rather than seeing apartheid as a system that acted against </a:t>
            </a:r>
            <a:r>
              <a:rPr lang="en-US" i="1" dirty="0" smtClean="0"/>
              <a:t>communities</a:t>
            </a:r>
            <a:r>
              <a:rPr lang="en-US" dirty="0" smtClean="0"/>
              <a:t>, only </a:t>
            </a:r>
            <a:r>
              <a:rPr lang="en-US" i="1" dirty="0" smtClean="0"/>
              <a:t>individual </a:t>
            </a:r>
            <a:r>
              <a:rPr lang="en-US" dirty="0" smtClean="0"/>
              <a:t>victims were acknowledged</a:t>
            </a:r>
          </a:p>
          <a:p>
            <a:pPr lvl="1" indent="0">
              <a:buNone/>
            </a:pPr>
            <a:endParaRPr lang="en-US" dirty="0" smtClean="0"/>
          </a:p>
          <a:p>
            <a:pPr marL="342900" indent="-342900">
              <a:buFont typeface="Arial"/>
              <a:buChar char="•"/>
            </a:pPr>
            <a:r>
              <a:rPr lang="en-US" dirty="0" smtClean="0"/>
              <a:t>Need for Appropriate Financial Planning</a:t>
            </a:r>
          </a:p>
          <a:p>
            <a:pPr marL="800100" lvl="1" indent="-342900">
              <a:buFont typeface="Arial"/>
              <a:buChar char="•"/>
            </a:pPr>
            <a:r>
              <a:rPr lang="en-US" dirty="0" smtClean="0"/>
              <a:t>Reparation payments slow and lower than originally promised</a:t>
            </a:r>
          </a:p>
          <a:p>
            <a:pPr lvl="1" indent="0">
              <a:buNone/>
            </a:pPr>
            <a:endParaRPr lang="en-US" dirty="0" smtClean="0"/>
          </a:p>
          <a:p>
            <a:pPr marL="342900" indent="-342900">
              <a:buFont typeface="Arial"/>
              <a:buChar char="•"/>
            </a:pPr>
            <a:r>
              <a:rPr lang="en-US" dirty="0" smtClean="0"/>
              <a:t>Challenge of Holding all Perpetrators Accountable</a:t>
            </a:r>
          </a:p>
          <a:p>
            <a:pPr marL="800100" lvl="1" indent="-342900">
              <a:buFont typeface="Arial"/>
              <a:buChar char="•"/>
            </a:pPr>
            <a:r>
              <a:rPr lang="en-US" dirty="0" smtClean="0"/>
              <a:t>Some Perpetrators Left Unpunished</a:t>
            </a:r>
          </a:p>
          <a:p>
            <a:pPr marL="800100" lvl="1" indent="-342900">
              <a:buFont typeface="Arial"/>
              <a:buChar char="•"/>
            </a:pPr>
            <a:r>
              <a:rPr lang="en-US" dirty="0" smtClean="0"/>
              <a:t>Only those who feared prosecution applied for amnesty</a:t>
            </a:r>
          </a:p>
          <a:p>
            <a:pPr marL="800100" lvl="1" indent="-342900">
              <a:buFont typeface="Arial"/>
              <a:buChar char="•"/>
            </a:pPr>
            <a:endParaRPr lang="en-US" dirty="0"/>
          </a:p>
          <a:p>
            <a:pPr marL="800100" lvl="1" indent="-342900">
              <a:buFont typeface="Arial"/>
              <a:buChar char="•"/>
            </a:pPr>
            <a:endParaRPr lang="en-US" dirty="0"/>
          </a:p>
        </p:txBody>
      </p:sp>
    </p:spTree>
    <p:extLst>
      <p:ext uri="{BB962C8B-B14F-4D97-AF65-F5344CB8AC3E}">
        <p14:creationId xmlns:p14="http://schemas.microsoft.com/office/powerpoint/2010/main" val="3325642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1371600"/>
          </a:xfrm>
        </p:spPr>
        <p:txBody>
          <a:bodyPr>
            <a:normAutofit/>
          </a:bodyPr>
          <a:lstStyle/>
          <a:p>
            <a:r>
              <a:rPr lang="en-US" dirty="0" smtClean="0"/>
              <a:t>Applicability in Nigeria (For </a:t>
            </a:r>
            <a:r>
              <a:rPr lang="en-US" dirty="0" err="1" smtClean="0"/>
              <a:t>Boko</a:t>
            </a:r>
            <a:r>
              <a:rPr lang="en-US" dirty="0" smtClean="0"/>
              <a:t> Haram)</a:t>
            </a:r>
            <a:endParaRPr lang="en-US" dirty="0"/>
          </a:p>
        </p:txBody>
      </p:sp>
      <p:sp>
        <p:nvSpPr>
          <p:cNvPr id="3" name="Content Placeholder 2"/>
          <p:cNvSpPr>
            <a:spLocks noGrp="1"/>
          </p:cNvSpPr>
          <p:nvPr>
            <p:ph idx="1"/>
          </p:nvPr>
        </p:nvSpPr>
        <p:spPr>
          <a:xfrm>
            <a:off x="457200" y="1752600"/>
            <a:ext cx="7620000" cy="4718360"/>
          </a:xfrm>
        </p:spPr>
        <p:txBody>
          <a:bodyPr>
            <a:normAutofit fontScale="85000" lnSpcReduction="20000"/>
          </a:bodyPr>
          <a:lstStyle/>
          <a:p>
            <a:pPr marL="342900" indent="-342900">
              <a:buFont typeface="Arial"/>
              <a:buChar char="•"/>
            </a:pPr>
            <a:r>
              <a:rPr lang="en-US" dirty="0" smtClean="0"/>
              <a:t>Generally NOT an applicable model for Nigeria, given:</a:t>
            </a:r>
          </a:p>
          <a:p>
            <a:pPr marL="800100" lvl="1" indent="-342900">
              <a:buFont typeface="Arial"/>
              <a:buChar char="•"/>
            </a:pPr>
            <a:r>
              <a:rPr lang="en-US" dirty="0" smtClean="0"/>
              <a:t>Massive size and scale</a:t>
            </a:r>
          </a:p>
          <a:p>
            <a:pPr marL="800100" lvl="1" indent="-342900">
              <a:buFont typeface="Arial"/>
              <a:buChar char="•"/>
            </a:pPr>
            <a:r>
              <a:rPr lang="en-US" dirty="0"/>
              <a:t>T</a:t>
            </a:r>
            <a:r>
              <a:rPr lang="en-US" dirty="0" smtClean="0"/>
              <a:t>ransition to newly democratic government</a:t>
            </a:r>
          </a:p>
          <a:p>
            <a:pPr marL="800100" lvl="1" indent="-342900">
              <a:buFont typeface="Arial"/>
              <a:buChar char="•"/>
            </a:pPr>
            <a:r>
              <a:rPr lang="en-US" dirty="0" smtClean="0"/>
              <a:t>International support for &amp; ultimate “victory” of the “insurgency” group</a:t>
            </a:r>
          </a:p>
          <a:p>
            <a:pPr lvl="1" indent="0">
              <a:buNone/>
            </a:pPr>
            <a:endParaRPr lang="en-US" dirty="0" smtClean="0"/>
          </a:p>
          <a:p>
            <a:pPr marL="342900" indent="-342900">
              <a:buFont typeface="Arial"/>
              <a:buChar char="•"/>
            </a:pPr>
            <a:r>
              <a:rPr lang="en-US" dirty="0" smtClean="0"/>
              <a:t>Potential Aspects to be Adapted:</a:t>
            </a:r>
          </a:p>
          <a:p>
            <a:pPr marL="800100" lvl="1" indent="-342900">
              <a:buFont typeface="Arial"/>
              <a:buChar char="•"/>
            </a:pPr>
            <a:r>
              <a:rPr lang="en-US" dirty="0" smtClean="0"/>
              <a:t>Opportunity to bring multiple parties together in dialogue</a:t>
            </a:r>
          </a:p>
          <a:p>
            <a:pPr marL="1485900" lvl="2" indent="-342900">
              <a:buFont typeface="Arial"/>
              <a:buChar char="•"/>
            </a:pPr>
            <a:r>
              <a:rPr lang="en-US" dirty="0" err="1" smtClean="0"/>
              <a:t>Boko</a:t>
            </a:r>
            <a:r>
              <a:rPr lang="en-US" dirty="0" smtClean="0"/>
              <a:t> Haram and Nigerian Military both accused of human rights abuses – opportunity for all voices/sides to be heard</a:t>
            </a:r>
          </a:p>
          <a:p>
            <a:pPr marL="800100" lvl="1" indent="-342900">
              <a:buFont typeface="Arial"/>
              <a:buChar char="•"/>
            </a:pPr>
            <a:r>
              <a:rPr lang="en-US" dirty="0" smtClean="0"/>
              <a:t>Conditional Amnesty</a:t>
            </a:r>
          </a:p>
          <a:p>
            <a:pPr marL="1485900" lvl="2" indent="-342900">
              <a:buFont typeface="Arial"/>
              <a:buChar char="•"/>
            </a:pPr>
            <a:r>
              <a:rPr lang="en-US" dirty="0" smtClean="0"/>
              <a:t>No blanket amnesty – only for acts acknowledged &amp; committed with clear political aim</a:t>
            </a:r>
          </a:p>
          <a:p>
            <a:pPr marL="1485900" lvl="2" indent="-342900">
              <a:buFont typeface="Arial"/>
              <a:buChar char="•"/>
            </a:pPr>
            <a:r>
              <a:rPr lang="en-US" dirty="0" smtClean="0"/>
              <a:t>Worst atrocities brought to justice</a:t>
            </a:r>
          </a:p>
          <a:p>
            <a:pPr marL="1485900" lvl="2" indent="-342900">
              <a:buFont typeface="Arial"/>
              <a:buChar char="•"/>
            </a:pPr>
            <a:r>
              <a:rPr lang="en-US" dirty="0" smtClean="0"/>
              <a:t>Establishes truth for community</a:t>
            </a:r>
          </a:p>
          <a:p>
            <a:pPr marL="800100" lvl="1" indent="-342900">
              <a:buFont typeface="Arial"/>
              <a:buChar char="•"/>
            </a:pPr>
            <a:r>
              <a:rPr lang="en-US" dirty="0" smtClean="0"/>
              <a:t>Reparations</a:t>
            </a:r>
          </a:p>
          <a:p>
            <a:pPr marL="1485900" lvl="2" indent="-342900">
              <a:buFont typeface="Arial"/>
              <a:buChar char="•"/>
            </a:pPr>
            <a:r>
              <a:rPr lang="en-US" dirty="0" smtClean="0"/>
              <a:t>Opportunity to acknowledge community suffering and losses</a:t>
            </a:r>
          </a:p>
          <a:p>
            <a:pPr marL="1485900" lvl="2" indent="-342900">
              <a:buFont typeface="Arial"/>
              <a:buChar char="•"/>
            </a:pPr>
            <a:r>
              <a:rPr lang="en-US" dirty="0" smtClean="0"/>
              <a:t>Take into consideration lessons learned from SA – failure to deliver in timely manner</a:t>
            </a:r>
          </a:p>
          <a:p>
            <a:pPr marL="1485900" lvl="2" indent="-342900">
              <a:buFont typeface="Arial"/>
              <a:buChar char="•"/>
            </a:pPr>
            <a:endParaRPr lang="en-US" dirty="0"/>
          </a:p>
          <a:p>
            <a:pPr lvl="2" indent="0">
              <a:buNone/>
            </a:pPr>
            <a:endParaRPr lang="en-US" dirty="0" smtClean="0"/>
          </a:p>
          <a:p>
            <a:pPr marL="800100" lvl="1" indent="-342900">
              <a:buFont typeface="Arial"/>
              <a:buChar char="•"/>
            </a:pPr>
            <a:endParaRPr lang="en-US" dirty="0"/>
          </a:p>
          <a:p>
            <a:pPr marL="800100" lvl="1" indent="-342900">
              <a:buFont typeface="Arial"/>
              <a:buChar char="•"/>
            </a:pPr>
            <a:endParaRPr lang="en-US" dirty="0"/>
          </a:p>
        </p:txBody>
      </p:sp>
    </p:spTree>
    <p:extLst>
      <p:ext uri="{BB962C8B-B14F-4D97-AF65-F5344CB8AC3E}">
        <p14:creationId xmlns:p14="http://schemas.microsoft.com/office/powerpoint/2010/main" val="13571098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115</TotalTime>
  <Words>1116</Words>
  <Application>Microsoft Macintosh PowerPoint</Application>
  <PresentationFormat>On-screen Show (4:3)</PresentationFormat>
  <Paragraphs>169</Paragraphs>
  <Slides>8</Slides>
  <Notes>5</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Essential</vt:lpstr>
      <vt:lpstr>South Africa</vt:lpstr>
      <vt:lpstr>What is the TRC?</vt:lpstr>
      <vt:lpstr>Background:  The Apartheid System</vt:lpstr>
      <vt:lpstr>Insurgency Description*</vt:lpstr>
      <vt:lpstr>Impetus for Peace &amp; Reintegration</vt:lpstr>
      <vt:lpstr>Criteria for reintegration &amp; Reparations</vt:lpstr>
      <vt:lpstr>Lessons Learned</vt:lpstr>
      <vt:lpstr>Applicability in Nigeria (For Boko Haram)</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South Africa</dc:title>
  <dc:creator>Aprille Knox</dc:creator>
  <cp:lastModifiedBy>Aprille Knox</cp:lastModifiedBy>
  <cp:revision>10</cp:revision>
  <dcterms:created xsi:type="dcterms:W3CDTF">2016-11-03T14:11:15Z</dcterms:created>
  <dcterms:modified xsi:type="dcterms:W3CDTF">2016-11-03T16:07:10Z</dcterms:modified>
</cp:coreProperties>
</file>