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wdp" ContentType="image/vnd.ms-photo"/>
  <Default Extension="bin" ContentType="audio/unknown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3" r:id="rId7"/>
    <p:sldId id="264" r:id="rId8"/>
    <p:sldId id="265" r:id="rId9"/>
    <p:sldId id="261" r:id="rId10"/>
    <p:sldId id="262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4"/>
    <a:srgbClr val="C8C8C8"/>
    <a:srgbClr val="EFF0F1"/>
    <a:srgbClr val="BC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6"/>
    <p:restoredTop sz="94624"/>
  </p:normalViewPr>
  <p:slideViewPr>
    <p:cSldViewPr snapToGrid="0" snapToObjects="1">
      <p:cViewPr varScale="1">
        <p:scale>
          <a:sx n="112" d="100"/>
          <a:sy n="112" d="100"/>
        </p:scale>
        <p:origin x="200" y="6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C8671-4B8F-E14A-8546-EB6353EC952D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45F5E-98F5-3242-8A7E-BC9425D85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7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point out the first suicide attack here, because the Black Tigers, the LTTE suicide bombing force is widely acknowledged to have invented the suicide jacket</a:t>
            </a:r>
            <a:r>
              <a:rPr lang="en-US" baseline="0" dirty="0" smtClean="0"/>
              <a:t> and perfected the art of suicide bombing (National Framework Proposal for Reintegration, Sri Lanka)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45F5E-98F5-3242-8A7E-BC9425D85B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3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PARC = Protective Accommodation</a:t>
            </a:r>
            <a:r>
              <a:rPr lang="en-US" baseline="0" dirty="0" smtClean="0"/>
              <a:t> and Rehabilitation 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45F5E-98F5-3242-8A7E-BC9425D85B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8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PARC = Protective Accommodation</a:t>
            </a:r>
            <a:r>
              <a:rPr lang="en-US" baseline="0" dirty="0" smtClean="0"/>
              <a:t> </a:t>
            </a:r>
            <a:r>
              <a:rPr lang="en-US" baseline="0" smtClean="0"/>
              <a:t>and Rehabilitation Center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45F5E-98F5-3242-8A7E-BC9425D85B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80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E80B-97D1-AD47-B8F5-C22B3E268B75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B20E-5E8C-AD4F-9C1A-CBA952835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E80B-97D1-AD47-B8F5-C22B3E268B75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B20E-5E8C-AD4F-9C1A-CBA952835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5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E80B-97D1-AD47-B8F5-C22B3E268B75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B20E-5E8C-AD4F-9C1A-CBA952835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4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E80B-97D1-AD47-B8F5-C22B3E268B75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B20E-5E8C-AD4F-9C1A-CBA952835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8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E80B-97D1-AD47-B8F5-C22B3E268B75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B20E-5E8C-AD4F-9C1A-CBA952835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9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E80B-97D1-AD47-B8F5-C22B3E268B75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B20E-5E8C-AD4F-9C1A-CBA952835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0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E80B-97D1-AD47-B8F5-C22B3E268B75}" type="datetimeFigureOut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B20E-5E8C-AD4F-9C1A-CBA952835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7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E80B-97D1-AD47-B8F5-C22B3E268B75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B20E-5E8C-AD4F-9C1A-CBA952835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7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E80B-97D1-AD47-B8F5-C22B3E268B75}" type="datetimeFigureOut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B20E-5E8C-AD4F-9C1A-CBA952835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0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E80B-97D1-AD47-B8F5-C22B3E268B75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B20E-5E8C-AD4F-9C1A-CBA952835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7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E80B-97D1-AD47-B8F5-C22B3E268B75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B20E-5E8C-AD4F-9C1A-CBA952835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1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7E80B-97D1-AD47-B8F5-C22B3E268B75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5B20E-5E8C-AD4F-9C1A-CBA952835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3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579" y="3835233"/>
            <a:ext cx="4912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Reintegration and Rehabilitation</a:t>
            </a:r>
          </a:p>
          <a:p>
            <a:r>
              <a:rPr lang="en-US" dirty="0" smtClean="0">
                <a:latin typeface="Andale Mono"/>
                <a:cs typeface="Andale Mono"/>
              </a:rPr>
              <a:t>Sri Lanka</a:t>
            </a:r>
            <a:endParaRPr lang="en-US" dirty="0">
              <a:latin typeface="Andale Mono"/>
              <a:cs typeface="Andale Mono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3414981"/>
            <a:ext cx="5390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21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389151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Sri Lanka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83349" y="389151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Nigeria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943597"/>
              </p:ext>
            </p:extLst>
          </p:nvPr>
        </p:nvGraphicFramePr>
        <p:xfrm>
          <a:off x="5730951" y="89367"/>
          <a:ext cx="3413049" cy="229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963"/>
                <a:gridCol w="840604"/>
                <a:gridCol w="929219"/>
                <a:gridCol w="853263"/>
              </a:tblGrid>
              <a:tr h="229609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Background</a:t>
                      </a:r>
                      <a:endParaRPr lang="en-US" sz="800" dirty="0">
                        <a:solidFill>
                          <a:schemeClr val="bg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Model</a:t>
                      </a:r>
                      <a:endParaRPr lang="en-US" sz="800" dirty="0">
                        <a:solidFill>
                          <a:schemeClr val="bg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Comparison</a:t>
                      </a:r>
                      <a:endParaRPr lang="en-US" sz="800" dirty="0">
                        <a:solidFill>
                          <a:schemeClr val="bg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Learnings</a:t>
                      </a:r>
                      <a:endParaRPr lang="en-US" sz="800" dirty="0">
                        <a:solidFill>
                          <a:schemeClr val="bg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017" t="1618" r="989" b="4570"/>
          <a:stretch/>
        </p:blipFill>
        <p:spPr>
          <a:xfrm>
            <a:off x="1736651" y="610900"/>
            <a:ext cx="5780568" cy="3913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8270" y="3334775"/>
            <a:ext cx="413773" cy="41377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39613" y="3785418"/>
            <a:ext cx="762001" cy="147483"/>
          </a:xfrm>
          <a:prstGeom prst="rect">
            <a:avLst/>
          </a:prstGeom>
          <a:solidFill>
            <a:srgbClr val="C8C8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7360" y="3720659"/>
            <a:ext cx="986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Sri Lanka</a:t>
            </a:r>
            <a:endParaRPr lang="en-US" sz="1200" b="1" dirty="0">
              <a:latin typeface="Arial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52846"/>
              </p:ext>
            </p:extLst>
          </p:nvPr>
        </p:nvGraphicFramePr>
        <p:xfrm>
          <a:off x="5730951" y="89367"/>
          <a:ext cx="3413049" cy="229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963"/>
                <a:gridCol w="840604"/>
                <a:gridCol w="929219"/>
                <a:gridCol w="853263"/>
              </a:tblGrid>
              <a:tr h="229609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Background</a:t>
                      </a:r>
                      <a:endParaRPr lang="en-US" sz="800" dirty="0">
                        <a:solidFill>
                          <a:schemeClr val="bg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Model</a:t>
                      </a:r>
                      <a:endParaRPr lang="en-US" sz="800" dirty="0">
                        <a:solidFill>
                          <a:schemeClr val="bg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Comparison</a:t>
                      </a:r>
                      <a:endParaRPr lang="en-US" sz="800" dirty="0">
                        <a:solidFill>
                          <a:schemeClr val="bg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Learnings</a:t>
                      </a:r>
                      <a:endParaRPr lang="en-US" sz="800" dirty="0">
                        <a:solidFill>
                          <a:schemeClr val="bg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18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805994"/>
              </p:ext>
            </p:extLst>
          </p:nvPr>
        </p:nvGraphicFramePr>
        <p:xfrm>
          <a:off x="5730951" y="89367"/>
          <a:ext cx="3413049" cy="229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963"/>
                <a:gridCol w="840604"/>
                <a:gridCol w="929219"/>
                <a:gridCol w="853263"/>
              </a:tblGrid>
              <a:tr h="229609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Background</a:t>
                      </a:r>
                      <a:endParaRPr lang="en-US" sz="800" dirty="0">
                        <a:solidFill>
                          <a:schemeClr val="bg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Model</a:t>
                      </a:r>
                      <a:endParaRPr lang="en-US" sz="800" dirty="0">
                        <a:solidFill>
                          <a:schemeClr val="bg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Comparison</a:t>
                      </a:r>
                      <a:endParaRPr lang="en-US" sz="800" dirty="0">
                        <a:solidFill>
                          <a:schemeClr val="bg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Learnings</a:t>
                      </a:r>
                      <a:endParaRPr lang="en-US" sz="800" dirty="0">
                        <a:solidFill>
                          <a:schemeClr val="bg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4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145" y="672352"/>
            <a:ext cx="2579806" cy="373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endCxn id="9" idx="6"/>
          </p:cNvCxnSpPr>
          <p:nvPr/>
        </p:nvCxnSpPr>
        <p:spPr>
          <a:xfrm>
            <a:off x="0" y="2089059"/>
            <a:ext cx="6808364" cy="51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</p:cNvCxnSpPr>
          <p:nvPr/>
        </p:nvCxnSpPr>
        <p:spPr>
          <a:xfrm>
            <a:off x="3520577" y="2085837"/>
            <a:ext cx="2988925" cy="11406"/>
          </a:xfrm>
          <a:prstGeom prst="straightConnector1">
            <a:avLst/>
          </a:prstGeom>
          <a:ln>
            <a:solidFill>
              <a:srgbClr val="00009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21890" y="2038816"/>
            <a:ext cx="1917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dale Mono"/>
                <a:cs typeface="Andale Mono"/>
              </a:rPr>
              <a:t>25+ Years of War</a:t>
            </a:r>
            <a:endParaRPr lang="en-US" sz="1400" dirty="0">
              <a:latin typeface="Andale Mono"/>
              <a:cs typeface="Andale Mono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1063397" y="1709366"/>
            <a:ext cx="2161763" cy="1506009"/>
            <a:chOff x="1063397" y="1709366"/>
            <a:chExt cx="2161763" cy="1506009"/>
          </a:xfrm>
        </p:grpSpPr>
        <p:grpSp>
          <p:nvGrpSpPr>
            <p:cNvPr id="38" name="Group 37"/>
            <p:cNvGrpSpPr/>
            <p:nvPr/>
          </p:nvGrpSpPr>
          <p:grpSpPr>
            <a:xfrm>
              <a:off x="1993088" y="1945835"/>
              <a:ext cx="278580" cy="278581"/>
              <a:chOff x="2336623" y="3377619"/>
              <a:chExt cx="278580" cy="278581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336623" y="3377619"/>
                <a:ext cx="278580" cy="27858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385787" y="3426783"/>
                <a:ext cx="183536" cy="1728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787771" y="1709366"/>
              <a:ext cx="75977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rgbClr val="000094"/>
                  </a:solidFill>
                  <a:latin typeface="Andale Mono"/>
                  <a:cs typeface="Andale Mono"/>
                </a:rPr>
                <a:t>1970s</a:t>
              </a:r>
              <a:endParaRPr lang="en-US" sz="1300" b="1" dirty="0">
                <a:solidFill>
                  <a:srgbClr val="000094"/>
                </a:solidFill>
                <a:latin typeface="Andale Mono"/>
                <a:cs typeface="Andale Mono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63397" y="2722932"/>
              <a:ext cx="216176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latin typeface="Andale Mono"/>
                  <a:cs typeface="Andale Mono"/>
                </a:rPr>
                <a:t>Standardization Policy</a:t>
              </a:r>
              <a:endParaRPr lang="en-US" sz="1300" dirty="0">
                <a:latin typeface="Andale Mono"/>
                <a:cs typeface="Andale Mono"/>
              </a:endParaRPr>
            </a:p>
          </p:txBody>
        </p:sp>
        <p:cxnSp>
          <p:nvCxnSpPr>
            <p:cNvPr id="44" name="Straight Connector 43"/>
            <p:cNvCxnSpPr>
              <a:stCxn id="40" idx="4"/>
            </p:cNvCxnSpPr>
            <p:nvPr/>
          </p:nvCxnSpPr>
          <p:spPr>
            <a:xfrm>
              <a:off x="2134020" y="2167880"/>
              <a:ext cx="0" cy="591000"/>
            </a:xfrm>
            <a:prstGeom prst="line">
              <a:avLst/>
            </a:prstGeom>
            <a:ln w="3175" cmpd="sng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-218663" y="1711179"/>
            <a:ext cx="2161763" cy="1137207"/>
            <a:chOff x="-218663" y="1711179"/>
            <a:chExt cx="2161763" cy="1137207"/>
          </a:xfrm>
        </p:grpSpPr>
        <p:sp>
          <p:nvSpPr>
            <p:cNvPr id="30" name="TextBox 29"/>
            <p:cNvSpPr txBox="1"/>
            <p:nvPr/>
          </p:nvSpPr>
          <p:spPr>
            <a:xfrm>
              <a:off x="462561" y="1711179"/>
              <a:ext cx="75977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rgbClr val="000094"/>
                  </a:solidFill>
                  <a:latin typeface="Andale Mono"/>
                  <a:cs typeface="Andale Mono"/>
                </a:rPr>
                <a:t>1958</a:t>
              </a:r>
              <a:endParaRPr lang="en-US" sz="1300" b="1" dirty="0">
                <a:solidFill>
                  <a:srgbClr val="000094"/>
                </a:solidFill>
                <a:latin typeface="Andale Mono"/>
                <a:cs typeface="Andale Mono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-218663" y="2555998"/>
              <a:ext cx="216176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latin typeface="Andale Mono"/>
                  <a:cs typeface="Andale Mono"/>
                </a:rPr>
                <a:t>Sinhala Only Act</a:t>
              </a:r>
              <a:endParaRPr lang="en-US" sz="1300" dirty="0">
                <a:latin typeface="Andale Mono"/>
                <a:cs typeface="Andale Mono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705043" y="1954403"/>
              <a:ext cx="278580" cy="278581"/>
              <a:chOff x="2336623" y="3377619"/>
              <a:chExt cx="278580" cy="278581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336623" y="3377619"/>
                <a:ext cx="278580" cy="27858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385787" y="3426783"/>
                <a:ext cx="183536" cy="1728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>
              <a:off x="848275" y="2226566"/>
              <a:ext cx="0" cy="390626"/>
            </a:xfrm>
            <a:prstGeom prst="line">
              <a:avLst/>
            </a:prstGeom>
            <a:ln w="3175" cmpd="sng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053924" y="1712900"/>
            <a:ext cx="2161763" cy="1262857"/>
            <a:chOff x="3053924" y="1712900"/>
            <a:chExt cx="2161763" cy="1262857"/>
          </a:xfrm>
        </p:grpSpPr>
        <p:sp>
          <p:nvSpPr>
            <p:cNvPr id="58" name="Oval 57"/>
            <p:cNvSpPr/>
            <p:nvPr/>
          </p:nvSpPr>
          <p:spPr>
            <a:xfrm>
              <a:off x="4036488" y="1994999"/>
              <a:ext cx="183536" cy="1728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53924" y="2483314"/>
              <a:ext cx="216176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latin typeface="Andale Mono"/>
                  <a:cs typeface="Andale Mono"/>
                </a:rPr>
                <a:t>First LTTE Suicide Attack</a:t>
              </a:r>
              <a:endParaRPr lang="en-US" sz="1300" dirty="0">
                <a:latin typeface="Andale Mono"/>
                <a:cs typeface="Andale Mono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29272" y="2137060"/>
              <a:ext cx="0" cy="390626"/>
            </a:xfrm>
            <a:prstGeom prst="line">
              <a:avLst/>
            </a:prstGeom>
            <a:ln w="3175" cmpd="sng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3737753" y="1712900"/>
              <a:ext cx="75977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rgbClr val="000094"/>
                  </a:solidFill>
                  <a:latin typeface="Andale Mono"/>
                  <a:cs typeface="Andale Mono"/>
                </a:rPr>
                <a:t>1987</a:t>
              </a:r>
              <a:endParaRPr lang="en-US" sz="1300" b="1" dirty="0">
                <a:solidFill>
                  <a:srgbClr val="000094"/>
                </a:solidFill>
                <a:latin typeface="Andale Mono"/>
                <a:cs typeface="Andale Mono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232079" y="1706151"/>
            <a:ext cx="1446449" cy="1263002"/>
            <a:chOff x="5232079" y="1706151"/>
            <a:chExt cx="1446449" cy="1263002"/>
          </a:xfrm>
        </p:grpSpPr>
        <p:sp>
          <p:nvSpPr>
            <p:cNvPr id="62" name="Oval 61"/>
            <p:cNvSpPr/>
            <p:nvPr/>
          </p:nvSpPr>
          <p:spPr>
            <a:xfrm>
              <a:off x="5864289" y="1994999"/>
              <a:ext cx="183536" cy="1728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32079" y="2476710"/>
              <a:ext cx="144644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latin typeface="Andale Mono"/>
                  <a:cs typeface="Andale Mono"/>
                </a:rPr>
                <a:t>Temporary </a:t>
              </a:r>
            </a:p>
            <a:p>
              <a:pPr algn="ctr"/>
              <a:r>
                <a:rPr lang="en-US" sz="1300" dirty="0" smtClean="0">
                  <a:latin typeface="Andale Mono"/>
                  <a:cs typeface="Andale Mono"/>
                </a:rPr>
                <a:t>Peace Talks</a:t>
              </a:r>
              <a:endParaRPr lang="en-US" sz="1300" dirty="0">
                <a:latin typeface="Andale Mono"/>
                <a:cs typeface="Andale Mono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955304" y="2130456"/>
              <a:ext cx="0" cy="390626"/>
            </a:xfrm>
            <a:prstGeom prst="line">
              <a:avLst/>
            </a:prstGeom>
            <a:ln w="3175" cmpd="sng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566628" y="1706151"/>
              <a:ext cx="75977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rgbClr val="000094"/>
                  </a:solidFill>
                  <a:latin typeface="Andale Mono"/>
                  <a:cs typeface="Andale Mono"/>
                </a:rPr>
                <a:t>2002</a:t>
              </a:r>
              <a:endParaRPr lang="en-US" sz="1300" b="1" dirty="0">
                <a:solidFill>
                  <a:srgbClr val="000094"/>
                </a:solidFill>
                <a:latin typeface="Andale Mono"/>
                <a:cs typeface="Andale Mono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522603" y="531113"/>
            <a:ext cx="2179484" cy="1801758"/>
            <a:chOff x="2522603" y="531113"/>
            <a:chExt cx="2179484" cy="1801758"/>
          </a:xfrm>
        </p:grpSpPr>
        <p:sp>
          <p:nvSpPr>
            <p:cNvPr id="13" name="TextBox 12"/>
            <p:cNvSpPr txBox="1"/>
            <p:nvPr/>
          </p:nvSpPr>
          <p:spPr>
            <a:xfrm>
              <a:off x="2756208" y="531113"/>
              <a:ext cx="17749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Andale Mono"/>
                  <a:cs typeface="Andale Mono"/>
                </a:rPr>
                <a:t>Beginning </a:t>
              </a:r>
            </a:p>
            <a:p>
              <a:pPr algn="ctr"/>
              <a:r>
                <a:rPr lang="en-US" sz="1500" dirty="0" smtClean="0">
                  <a:latin typeface="Andale Mono"/>
                  <a:cs typeface="Andale Mono"/>
                </a:rPr>
                <a:t>of Civil War</a:t>
              </a:r>
              <a:endParaRPr lang="en-US" sz="1500" dirty="0">
                <a:latin typeface="Andale Mono"/>
                <a:cs typeface="Andale Mono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22603" y="980000"/>
              <a:ext cx="21794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94"/>
                  </a:solidFill>
                  <a:latin typeface="Andale Mono"/>
                  <a:cs typeface="Andale Mono"/>
                </a:rPr>
                <a:t>July 1983</a:t>
              </a:r>
              <a:endParaRPr lang="en-US" sz="1400" b="1" dirty="0">
                <a:solidFill>
                  <a:srgbClr val="000094"/>
                </a:solidFill>
                <a:latin typeface="Andale Mono"/>
                <a:cs typeface="Andale Mono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59982" y="1835523"/>
              <a:ext cx="496529" cy="497348"/>
              <a:chOff x="5443795" y="2097546"/>
              <a:chExt cx="496529" cy="497348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5555226" y="2212255"/>
                <a:ext cx="278580" cy="27858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443795" y="2097546"/>
                <a:ext cx="496529" cy="497348"/>
              </a:xfrm>
              <a:prstGeom prst="ellipse">
                <a:avLst/>
              </a:prstGeom>
              <a:solidFill>
                <a:schemeClr val="bg1">
                  <a:lumMod val="50000"/>
                  <a:alpha val="43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604390" y="2261419"/>
                <a:ext cx="183536" cy="1728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0" name="Straight Connector 69"/>
            <p:cNvCxnSpPr>
              <a:stCxn id="14" idx="2"/>
              <a:endCxn id="18" idx="0"/>
            </p:cNvCxnSpPr>
            <p:nvPr/>
          </p:nvCxnSpPr>
          <p:spPr>
            <a:xfrm>
              <a:off x="3612345" y="1287777"/>
              <a:ext cx="0" cy="711619"/>
            </a:xfrm>
            <a:prstGeom prst="line">
              <a:avLst/>
            </a:prstGeom>
            <a:ln w="3175" cmpd="sng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5194299" y="509820"/>
            <a:ext cx="3019265" cy="1831462"/>
            <a:chOff x="5194299" y="509820"/>
            <a:chExt cx="3019265" cy="1831462"/>
          </a:xfrm>
        </p:grpSpPr>
        <p:grpSp>
          <p:nvGrpSpPr>
            <p:cNvPr id="10" name="Group 9"/>
            <p:cNvGrpSpPr/>
            <p:nvPr/>
          </p:nvGrpSpPr>
          <p:grpSpPr>
            <a:xfrm>
              <a:off x="6464233" y="1843934"/>
              <a:ext cx="496529" cy="497348"/>
              <a:chOff x="5443795" y="2097546"/>
              <a:chExt cx="496529" cy="49734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555226" y="2212255"/>
                <a:ext cx="278580" cy="27858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443795" y="2097546"/>
                <a:ext cx="496529" cy="497348"/>
              </a:xfrm>
              <a:prstGeom prst="ellipse">
                <a:avLst/>
              </a:prstGeom>
              <a:solidFill>
                <a:schemeClr val="bg1">
                  <a:lumMod val="50000"/>
                  <a:alpha val="43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604390" y="2261419"/>
                <a:ext cx="183536" cy="1728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194299" y="509820"/>
              <a:ext cx="30192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ndale Mono"/>
                  <a:cs typeface="Andale Mono"/>
                </a:rPr>
                <a:t>Sri Lanka declares victory</a:t>
              </a:r>
            </a:p>
            <a:p>
              <a:pPr algn="ctr"/>
              <a:r>
                <a:rPr lang="en-US" sz="1600" dirty="0" smtClean="0">
                  <a:latin typeface="Andale Mono"/>
                  <a:cs typeface="Andale Mono"/>
                </a:rPr>
                <a:t>End of Civil War</a:t>
              </a:r>
              <a:endParaRPr lang="en-US" sz="1600" dirty="0">
                <a:latin typeface="Andale Mono"/>
                <a:cs typeface="Andale Mono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02366" y="954136"/>
              <a:ext cx="21794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94"/>
                  </a:solidFill>
                  <a:latin typeface="Andale Mono"/>
                  <a:cs typeface="Andale Mono"/>
                </a:rPr>
                <a:t>May 2009</a:t>
              </a:r>
              <a:endParaRPr lang="en-US" sz="1400" b="1" dirty="0">
                <a:solidFill>
                  <a:srgbClr val="000094"/>
                </a:solidFill>
                <a:latin typeface="Andale Mono"/>
                <a:cs typeface="Andale Mono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6712825" y="1304599"/>
              <a:ext cx="0" cy="711619"/>
            </a:xfrm>
            <a:prstGeom prst="line">
              <a:avLst/>
            </a:prstGeom>
            <a:ln w="3175" cmpd="sng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Oval 83"/>
          <p:cNvSpPr/>
          <p:nvPr/>
        </p:nvSpPr>
        <p:spPr>
          <a:xfrm>
            <a:off x="6142869" y="1994999"/>
            <a:ext cx="183536" cy="1728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1427915" y="414147"/>
            <a:ext cx="6677706" cy="3837448"/>
            <a:chOff x="1537247" y="328040"/>
            <a:chExt cx="6677706" cy="3837448"/>
          </a:xfrm>
        </p:grpSpPr>
        <p:sp>
          <p:nvSpPr>
            <p:cNvPr id="87" name="Rectangle 86"/>
            <p:cNvSpPr/>
            <p:nvPr/>
          </p:nvSpPr>
          <p:spPr>
            <a:xfrm>
              <a:off x="1537247" y="328040"/>
              <a:ext cx="6677706" cy="3837448"/>
            </a:xfrm>
            <a:prstGeom prst="rect">
              <a:avLst/>
            </a:prstGeom>
            <a:solidFill>
              <a:srgbClr val="EFF0F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3"/>
            <a:srcRect l="5485" t="26867" r="64351" b="14465"/>
            <a:stretch/>
          </p:blipFill>
          <p:spPr>
            <a:xfrm>
              <a:off x="1993088" y="999963"/>
              <a:ext cx="1463377" cy="2153289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3"/>
            <a:srcRect l="37750" t="26459" r="34309" b="15584"/>
            <a:stretch/>
          </p:blipFill>
          <p:spPr>
            <a:xfrm>
              <a:off x="4211105" y="1034612"/>
              <a:ext cx="1355523" cy="2127206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3"/>
            <a:srcRect l="70801" t="27609" r="3288" b="15557"/>
            <a:stretch/>
          </p:blipFill>
          <p:spPr>
            <a:xfrm>
              <a:off x="6404674" y="1075819"/>
              <a:ext cx="1257027" cy="2085999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2134021" y="3194470"/>
              <a:ext cx="1091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ndale Mono"/>
                  <a:cs typeface="Andale Mono"/>
                </a:rPr>
                <a:t>2002</a:t>
              </a:r>
              <a:endParaRPr lang="en-US" sz="1600" dirty="0">
                <a:latin typeface="Andale Mono"/>
                <a:cs typeface="Andale Mono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431023" y="3194470"/>
              <a:ext cx="9146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ndale Mono"/>
                  <a:cs typeface="Andale Mono"/>
                </a:rPr>
                <a:t>2007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575664" y="3194470"/>
              <a:ext cx="815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ndale Mono"/>
                  <a:cs typeface="Andale Mono"/>
                </a:rPr>
                <a:t>2009</a:t>
              </a:r>
              <a:endParaRPr lang="en-US" sz="1600" dirty="0">
                <a:latin typeface="Andale Mono"/>
                <a:cs typeface="Andale Mono"/>
              </a:endParaRPr>
            </a:p>
          </p:txBody>
        </p:sp>
      </p:grp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805994"/>
              </p:ext>
            </p:extLst>
          </p:nvPr>
        </p:nvGraphicFramePr>
        <p:xfrm>
          <a:off x="5730951" y="89367"/>
          <a:ext cx="3413049" cy="229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963"/>
                <a:gridCol w="840604"/>
                <a:gridCol w="929219"/>
                <a:gridCol w="853263"/>
              </a:tblGrid>
              <a:tr h="229609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Background</a:t>
                      </a:r>
                      <a:endParaRPr lang="en-US" sz="800" dirty="0">
                        <a:solidFill>
                          <a:schemeClr val="bg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Model</a:t>
                      </a:r>
                      <a:endParaRPr lang="en-US" sz="800" dirty="0">
                        <a:solidFill>
                          <a:schemeClr val="bg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Comparison</a:t>
                      </a:r>
                      <a:endParaRPr lang="en-US" sz="800" dirty="0">
                        <a:solidFill>
                          <a:schemeClr val="bg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Learnings</a:t>
                      </a:r>
                      <a:endParaRPr lang="en-US" sz="800" dirty="0">
                        <a:solidFill>
                          <a:schemeClr val="bg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94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84" grpId="0" animBg="1"/>
      <p:bldP spid="8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934348" y="2998495"/>
            <a:ext cx="722025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2134144" y="2615980"/>
            <a:ext cx="1524298" cy="1445841"/>
            <a:chOff x="5531868" y="2615980"/>
            <a:chExt cx="1524298" cy="1445841"/>
          </a:xfrm>
        </p:grpSpPr>
        <p:grpSp>
          <p:nvGrpSpPr>
            <p:cNvPr id="5" name="Group 4"/>
            <p:cNvGrpSpPr/>
            <p:nvPr/>
          </p:nvGrpSpPr>
          <p:grpSpPr>
            <a:xfrm>
              <a:off x="6140335" y="2859204"/>
              <a:ext cx="278580" cy="278581"/>
              <a:chOff x="2336623" y="3377619"/>
              <a:chExt cx="278580" cy="278581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336623" y="3377619"/>
                <a:ext cx="278580" cy="27858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385787" y="3426783"/>
                <a:ext cx="183536" cy="1728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650945" y="2615980"/>
              <a:ext cx="130962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rgbClr val="000094"/>
                  </a:solidFill>
                  <a:latin typeface="Andale Mono"/>
                  <a:cs typeface="Andale Mono"/>
                </a:rPr>
                <a:t>Jul 2009</a:t>
              </a:r>
              <a:endParaRPr lang="en-US" sz="1300" b="1" dirty="0">
                <a:solidFill>
                  <a:srgbClr val="000094"/>
                </a:solidFill>
                <a:latin typeface="Andale Mono"/>
                <a:cs typeface="Andale Mono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31868" y="3369324"/>
              <a:ext cx="152429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latin typeface="Andale Mono"/>
                  <a:cs typeface="Andale Mono"/>
                </a:rPr>
                <a:t>National</a:t>
              </a:r>
            </a:p>
            <a:p>
              <a:pPr algn="ctr"/>
              <a:r>
                <a:rPr lang="en-US" sz="1300" dirty="0" smtClean="0">
                  <a:latin typeface="Andale Mono"/>
                  <a:cs typeface="Andale Mono"/>
                </a:rPr>
                <a:t>Reintegration</a:t>
              </a:r>
            </a:p>
            <a:p>
              <a:pPr algn="ctr"/>
              <a:r>
                <a:rPr lang="en-US" sz="1300" dirty="0" smtClean="0">
                  <a:latin typeface="Andale Mono"/>
                  <a:cs typeface="Andale Mono"/>
                </a:rPr>
                <a:t>Strategy</a:t>
              </a:r>
              <a:endParaRPr lang="en-US" sz="1300" dirty="0">
                <a:latin typeface="Andale Mono"/>
                <a:cs typeface="Andale Mono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288733" y="3023070"/>
              <a:ext cx="0" cy="390626"/>
            </a:xfrm>
            <a:prstGeom prst="line">
              <a:avLst/>
            </a:prstGeom>
            <a:ln w="3175" cmpd="sng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194299" y="509820"/>
            <a:ext cx="3019265" cy="1831462"/>
            <a:chOff x="5194299" y="509820"/>
            <a:chExt cx="3019265" cy="1831462"/>
          </a:xfrm>
        </p:grpSpPr>
        <p:grpSp>
          <p:nvGrpSpPr>
            <p:cNvPr id="31" name="Group 30"/>
            <p:cNvGrpSpPr/>
            <p:nvPr/>
          </p:nvGrpSpPr>
          <p:grpSpPr>
            <a:xfrm>
              <a:off x="6464233" y="1843934"/>
              <a:ext cx="496529" cy="497348"/>
              <a:chOff x="5443795" y="2097546"/>
              <a:chExt cx="496529" cy="497348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5555226" y="2212255"/>
                <a:ext cx="278580" cy="27858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443795" y="2097546"/>
                <a:ext cx="496529" cy="497348"/>
              </a:xfrm>
              <a:prstGeom prst="ellipse">
                <a:avLst/>
              </a:prstGeom>
              <a:solidFill>
                <a:schemeClr val="bg1">
                  <a:lumMod val="50000"/>
                  <a:alpha val="43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604390" y="2261419"/>
                <a:ext cx="183536" cy="1728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5194299" y="509820"/>
              <a:ext cx="30192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ndale Mono"/>
                  <a:cs typeface="Andale Mono"/>
                </a:rPr>
                <a:t>Sri Lanka declares victory</a:t>
              </a:r>
            </a:p>
            <a:p>
              <a:pPr algn="ctr"/>
              <a:r>
                <a:rPr lang="en-US" sz="1600" dirty="0" smtClean="0">
                  <a:latin typeface="Andale Mono"/>
                  <a:cs typeface="Andale Mono"/>
                </a:rPr>
                <a:t>End of Civil War</a:t>
              </a:r>
              <a:endParaRPr lang="en-US" sz="1600" dirty="0">
                <a:latin typeface="Andale Mono"/>
                <a:cs typeface="Andale Mono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02366" y="954136"/>
              <a:ext cx="21794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94"/>
                  </a:solidFill>
                  <a:latin typeface="Andale Mono"/>
                  <a:cs typeface="Andale Mono"/>
                </a:rPr>
                <a:t>May 2009</a:t>
              </a:r>
              <a:endParaRPr lang="en-US" sz="1400" b="1" dirty="0">
                <a:solidFill>
                  <a:srgbClr val="000094"/>
                </a:solidFill>
                <a:latin typeface="Andale Mono"/>
                <a:cs typeface="Andale Mono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2825" y="1304599"/>
              <a:ext cx="0" cy="711619"/>
            </a:xfrm>
            <a:prstGeom prst="line">
              <a:avLst/>
            </a:prstGeom>
            <a:ln w="3175" cmpd="sng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805994"/>
              </p:ext>
            </p:extLst>
          </p:nvPr>
        </p:nvGraphicFramePr>
        <p:xfrm>
          <a:off x="5730951" y="89367"/>
          <a:ext cx="3413049" cy="229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963"/>
                <a:gridCol w="840604"/>
                <a:gridCol w="929219"/>
                <a:gridCol w="853263"/>
              </a:tblGrid>
              <a:tr h="229609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Background</a:t>
                      </a:r>
                      <a:endParaRPr lang="en-US" sz="800" dirty="0">
                        <a:solidFill>
                          <a:schemeClr val="bg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Model</a:t>
                      </a:r>
                      <a:endParaRPr lang="en-US" sz="800" dirty="0">
                        <a:solidFill>
                          <a:schemeClr val="bg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Comparison</a:t>
                      </a:r>
                      <a:endParaRPr lang="en-US" sz="800" dirty="0">
                        <a:solidFill>
                          <a:schemeClr val="bg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Learnings</a:t>
                      </a:r>
                      <a:endParaRPr lang="en-US" sz="800" dirty="0">
                        <a:solidFill>
                          <a:schemeClr val="bg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4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489977" y="3569378"/>
            <a:ext cx="16872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Andale Mono" charset="0"/>
                <a:ea typeface="Andale Mono" charset="0"/>
                <a:cs typeface="Andale Mono" charset="0"/>
              </a:rPr>
              <a:t>Lessons Learnt Commission</a:t>
            </a:r>
            <a:endParaRPr lang="en-US" sz="13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78779" y="2566816"/>
            <a:ext cx="1309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000094"/>
                </a:solidFill>
                <a:latin typeface="Andale Mono"/>
                <a:cs typeface="Andale Mono"/>
              </a:rPr>
              <a:t>2010</a:t>
            </a:r>
            <a:endParaRPr lang="en-US" sz="1300" b="1" dirty="0">
              <a:solidFill>
                <a:srgbClr val="000094"/>
              </a:solidFill>
              <a:latin typeface="Andale Mono"/>
              <a:cs typeface="Andale Mono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5241821" y="2919063"/>
            <a:ext cx="183536" cy="1728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5322885" y="2994808"/>
            <a:ext cx="0" cy="711619"/>
          </a:xfrm>
          <a:prstGeom prst="line">
            <a:avLst/>
          </a:prstGeom>
          <a:ln w="3175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912829" y="1692262"/>
            <a:ext cx="1524298" cy="1737270"/>
            <a:chOff x="5529201" y="1698667"/>
            <a:chExt cx="1524298" cy="1737270"/>
          </a:xfrm>
        </p:grpSpPr>
        <p:grpSp>
          <p:nvGrpSpPr>
            <p:cNvPr id="46" name="Group 45"/>
            <p:cNvGrpSpPr/>
            <p:nvPr/>
          </p:nvGrpSpPr>
          <p:grpSpPr>
            <a:xfrm>
              <a:off x="6140335" y="2859204"/>
              <a:ext cx="278580" cy="278581"/>
              <a:chOff x="2336623" y="3377619"/>
              <a:chExt cx="278580" cy="2785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336623" y="3377619"/>
                <a:ext cx="278580" cy="27858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385787" y="3426783"/>
                <a:ext cx="183536" cy="1728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5636540" y="3143549"/>
              <a:ext cx="130962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smtClean="0">
                  <a:solidFill>
                    <a:srgbClr val="000094"/>
                  </a:solidFill>
                  <a:latin typeface="Andale Mono"/>
                  <a:cs typeface="Andale Mono"/>
                </a:rPr>
                <a:t>Oct 2009</a:t>
              </a:r>
              <a:endParaRPr lang="en-US" sz="1300" b="1" dirty="0">
                <a:solidFill>
                  <a:srgbClr val="000094"/>
                </a:solidFill>
                <a:latin typeface="Andale Mono"/>
                <a:cs typeface="Andale Mono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29201" y="1698667"/>
              <a:ext cx="152429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latin typeface="Andale Mono"/>
                  <a:cs typeface="Andale Mono"/>
                </a:rPr>
                <a:t>PARCs Functional</a:t>
              </a:r>
              <a:endParaRPr lang="en-US" sz="1300" dirty="0">
                <a:latin typeface="Andale Mono"/>
                <a:cs typeface="Andale Mono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6276565" y="2167815"/>
              <a:ext cx="3060" cy="826993"/>
            </a:xfrm>
            <a:prstGeom prst="line">
              <a:avLst/>
            </a:prstGeom>
            <a:ln w="3175" cmpd="sng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900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8606E-6 8.63398E-6 L -0.51519 0.17793 " pathEditMode="relative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37711"/>
              </p:ext>
            </p:extLst>
          </p:nvPr>
        </p:nvGraphicFramePr>
        <p:xfrm>
          <a:off x="5730951" y="89367"/>
          <a:ext cx="3413049" cy="229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963"/>
                <a:gridCol w="840604"/>
                <a:gridCol w="929219"/>
                <a:gridCol w="853263"/>
              </a:tblGrid>
              <a:tr h="229609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Background</a:t>
                      </a:r>
                      <a:endParaRPr lang="en-US" sz="800" dirty="0">
                        <a:solidFill>
                          <a:schemeClr val="bg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Model</a:t>
                      </a:r>
                      <a:endParaRPr lang="en-US" sz="800" dirty="0">
                        <a:solidFill>
                          <a:schemeClr val="bg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Comparison</a:t>
                      </a:r>
                      <a:endParaRPr lang="en-US" sz="800" dirty="0">
                        <a:solidFill>
                          <a:schemeClr val="bg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Learnings</a:t>
                      </a:r>
                      <a:endParaRPr lang="en-US" sz="800" dirty="0">
                        <a:solidFill>
                          <a:schemeClr val="bg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4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753036"/>
            <a:ext cx="369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Economic Reintegration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5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730951" y="89367"/>
          <a:ext cx="3413049" cy="229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963"/>
                <a:gridCol w="840604"/>
                <a:gridCol w="929219"/>
                <a:gridCol w="853263"/>
              </a:tblGrid>
              <a:tr h="229609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Background</a:t>
                      </a:r>
                      <a:endParaRPr lang="en-US" sz="800" dirty="0">
                        <a:solidFill>
                          <a:schemeClr val="bg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Model</a:t>
                      </a:r>
                      <a:endParaRPr lang="en-US" sz="800" dirty="0">
                        <a:solidFill>
                          <a:schemeClr val="bg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Comparison</a:t>
                      </a:r>
                      <a:endParaRPr lang="en-US" sz="800" dirty="0">
                        <a:solidFill>
                          <a:schemeClr val="bg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Learnings</a:t>
                      </a:r>
                      <a:endParaRPr lang="en-US" sz="800" dirty="0">
                        <a:solidFill>
                          <a:schemeClr val="bg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4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753036"/>
            <a:ext cx="369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PARCs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2" y="3015756"/>
            <a:ext cx="356347" cy="3563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909" y="2542407"/>
            <a:ext cx="356347" cy="3563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48" y="2542408"/>
            <a:ext cx="356347" cy="35634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337" y="2069062"/>
            <a:ext cx="356347" cy="3563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52" y="2069062"/>
            <a:ext cx="356347" cy="3563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567" y="2069063"/>
            <a:ext cx="356347" cy="35634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682" y="2069063"/>
            <a:ext cx="356347" cy="35634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797" y="2069062"/>
            <a:ext cx="356347" cy="35634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2" y="2091268"/>
            <a:ext cx="356347" cy="35634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52" y="2542409"/>
            <a:ext cx="356347" cy="35634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567" y="2542410"/>
            <a:ext cx="356347" cy="35634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682" y="2542410"/>
            <a:ext cx="356347" cy="35634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797" y="2542409"/>
            <a:ext cx="356347" cy="35634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912" y="2542409"/>
            <a:ext cx="356347" cy="35634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337" y="3015756"/>
            <a:ext cx="356347" cy="35634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52" y="3015756"/>
            <a:ext cx="356347" cy="35634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567" y="3015757"/>
            <a:ext cx="356347" cy="35634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682" y="3015757"/>
            <a:ext cx="356347" cy="35634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797" y="3015756"/>
            <a:ext cx="356347" cy="35634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912" y="3015756"/>
            <a:ext cx="356347" cy="35634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347614" y="1823221"/>
            <a:ext cx="24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Counselling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2" y="3017538"/>
            <a:ext cx="356347" cy="35634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99" y="2542407"/>
            <a:ext cx="356347" cy="35634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2" y="2093050"/>
            <a:ext cx="356347" cy="356347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5097780" y="1840230"/>
            <a:ext cx="2354580" cy="0"/>
          </a:xfrm>
          <a:prstGeom prst="line">
            <a:avLst/>
          </a:prstGeom>
          <a:ln>
            <a:solidFill>
              <a:srgbClr val="000094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097780" y="2521564"/>
            <a:ext cx="2354580" cy="0"/>
          </a:xfrm>
          <a:prstGeom prst="line">
            <a:avLst/>
          </a:prstGeom>
          <a:ln>
            <a:solidFill>
              <a:srgbClr val="000094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097780" y="14460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Water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53606" y="211593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Sanitation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53606" y="2833566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Food, Nutrition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097780" y="3225102"/>
            <a:ext cx="2354580" cy="0"/>
          </a:xfrm>
          <a:prstGeom prst="line">
            <a:avLst/>
          </a:prstGeom>
          <a:ln>
            <a:solidFill>
              <a:srgbClr val="000094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94366" y="2535914"/>
            <a:ext cx="24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Training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676162" y="2192555"/>
            <a:ext cx="2354580" cy="0"/>
          </a:xfrm>
          <a:prstGeom prst="line">
            <a:avLst/>
          </a:prstGeom>
          <a:ln>
            <a:solidFill>
              <a:srgbClr val="000094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07805" y="2898754"/>
            <a:ext cx="2354580" cy="0"/>
          </a:xfrm>
          <a:prstGeom prst="line">
            <a:avLst/>
          </a:prstGeom>
          <a:ln>
            <a:solidFill>
              <a:srgbClr val="000094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912" y="2069062"/>
            <a:ext cx="356347" cy="35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2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455000" y="45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5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0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9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70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95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00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45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70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9500"/>
                            </p:stCondLst>
                            <p:childTnLst>
                              <p:par>
                                <p:cTn id="68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2000"/>
                            </p:stCondLst>
                            <p:childTnLst>
                              <p:par>
                                <p:cTn id="72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4500"/>
                            </p:stCondLst>
                            <p:childTnLst>
                              <p:par>
                                <p:cTn id="76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7000"/>
                            </p:stCondLst>
                            <p:childTnLst>
                              <p:par>
                                <p:cTn id="80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9500"/>
                            </p:stCondLst>
                            <p:childTnLst>
                              <p:par>
                                <p:cTn id="84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2000"/>
                            </p:stCondLst>
                            <p:childTnLst>
                              <p:par>
                                <p:cTn id="88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4500"/>
                            </p:stCondLst>
                            <p:childTnLst>
                              <p:par>
                                <p:cTn id="92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7000"/>
                            </p:stCondLst>
                            <p:childTnLst>
                              <p:par>
                                <p:cTn id="96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9" grpId="0"/>
      <p:bldP spid="60" grpId="0"/>
      <p:bldP spid="61" grpId="0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730951" y="89367"/>
          <a:ext cx="3413049" cy="229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963"/>
                <a:gridCol w="840604"/>
                <a:gridCol w="929219"/>
                <a:gridCol w="853263"/>
              </a:tblGrid>
              <a:tr h="229609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Background</a:t>
                      </a:r>
                      <a:endParaRPr lang="en-US" sz="800" dirty="0">
                        <a:solidFill>
                          <a:schemeClr val="bg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Model</a:t>
                      </a:r>
                      <a:endParaRPr lang="en-US" sz="800" dirty="0">
                        <a:solidFill>
                          <a:schemeClr val="bg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Comparison</a:t>
                      </a:r>
                      <a:endParaRPr lang="en-US" sz="800" dirty="0">
                        <a:solidFill>
                          <a:schemeClr val="bg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Learnings</a:t>
                      </a:r>
                      <a:endParaRPr lang="en-US" sz="800" dirty="0">
                        <a:solidFill>
                          <a:schemeClr val="bg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4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1" y="753036"/>
            <a:ext cx="119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PARCs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53034" y="2384612"/>
            <a:ext cx="147021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823880" y="3200400"/>
            <a:ext cx="147021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58985" y="4659182"/>
            <a:ext cx="147021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10399" y="2384612"/>
            <a:ext cx="147021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7324" y="201528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Profiling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23880" y="1497106"/>
            <a:ext cx="147021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78738" y="973887"/>
            <a:ext cx="2160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Vocational and Skills Development</a:t>
            </a:r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78738" y="2677180"/>
            <a:ext cx="2160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Value and Moral Training</a:t>
            </a:r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82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325" y="4253023"/>
            <a:ext cx="1175040" cy="606351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673103"/>
              </p:ext>
            </p:extLst>
          </p:nvPr>
        </p:nvGraphicFramePr>
        <p:xfrm>
          <a:off x="5730951" y="89367"/>
          <a:ext cx="3413049" cy="229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963"/>
                <a:gridCol w="840604"/>
                <a:gridCol w="929219"/>
                <a:gridCol w="853263"/>
              </a:tblGrid>
              <a:tr h="229609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Background</a:t>
                      </a:r>
                      <a:endParaRPr lang="en-US" sz="800" dirty="0">
                        <a:solidFill>
                          <a:schemeClr val="bg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Model</a:t>
                      </a:r>
                      <a:endParaRPr lang="en-US" sz="800" dirty="0">
                        <a:solidFill>
                          <a:schemeClr val="bg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Comparison</a:t>
                      </a:r>
                      <a:endParaRPr lang="en-US" sz="800" dirty="0">
                        <a:solidFill>
                          <a:schemeClr val="bg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Learnings</a:t>
                      </a:r>
                      <a:endParaRPr lang="en-US" sz="800" dirty="0">
                        <a:solidFill>
                          <a:schemeClr val="bg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4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23529" y="1918704"/>
            <a:ext cx="860611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 smtClean="0">
                <a:solidFill>
                  <a:srgbClr val="211E1E"/>
                </a:solidFill>
                <a:latin typeface="Andale Mono" charset="0"/>
                <a:ea typeface="Andale Mono" charset="0"/>
                <a:cs typeface="Andale Mono" charset="0"/>
              </a:rPr>
              <a:t>“</a:t>
            </a:r>
            <a:r>
              <a:rPr lang="is-IS" sz="1400" dirty="0" smtClean="0">
                <a:solidFill>
                  <a:srgbClr val="211E1E"/>
                </a:solidFill>
                <a:latin typeface="Andale Mono" charset="0"/>
                <a:ea typeface="Andale Mono" charset="0"/>
                <a:cs typeface="Andale Mono" charset="0"/>
              </a:rPr>
              <a:t>…</a:t>
            </a:r>
            <a:r>
              <a:rPr lang="en-US" sz="1400" dirty="0" smtClean="0">
                <a:solidFill>
                  <a:srgbClr val="211E1E"/>
                </a:solidFill>
                <a:latin typeface="Andale Mono" charset="0"/>
                <a:ea typeface="Andale Mono" charset="0"/>
                <a:cs typeface="Andale Mono" charset="0"/>
              </a:rPr>
              <a:t>the </a:t>
            </a:r>
            <a:r>
              <a:rPr lang="en-US" sz="1400" dirty="0">
                <a:solidFill>
                  <a:srgbClr val="211E1E"/>
                </a:solidFill>
                <a:latin typeface="Andale Mono" charset="0"/>
                <a:ea typeface="Andale Mono" charset="0"/>
                <a:cs typeface="Andale Mono" charset="0"/>
              </a:rPr>
              <a:t>granting of amnesties in appropriate cases to perpetrators of egregious human rights violations is most likely not precluded by international law</a:t>
            </a:r>
            <a:r>
              <a:rPr lang="en-US" sz="1400" dirty="0" smtClean="0">
                <a:solidFill>
                  <a:srgbClr val="211E1E"/>
                </a:solidFill>
                <a:latin typeface="Andale Mono" charset="0"/>
                <a:ea typeface="Andale Mono" charset="0"/>
                <a:cs typeface="Andale Mono" charset="0"/>
              </a:rPr>
              <a:t>.” </a:t>
            </a:r>
          </a:p>
          <a:p>
            <a:pPr algn="ctr">
              <a:lnSpc>
                <a:spcPct val="150000"/>
              </a:lnSpc>
            </a:pPr>
            <a:endParaRPr lang="en-US" sz="1400" i="1" dirty="0" smtClean="0">
              <a:solidFill>
                <a:srgbClr val="211E1E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algn="ctr">
              <a:lnSpc>
                <a:spcPct val="150000"/>
              </a:lnSpc>
            </a:pPr>
            <a:endParaRPr lang="en-US" sz="1400" i="1" dirty="0" smtClean="0">
              <a:solidFill>
                <a:srgbClr val="211E1E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algn="r">
              <a:lnSpc>
                <a:spcPct val="150000"/>
              </a:lnSpc>
            </a:pPr>
            <a:r>
              <a:rPr lang="en-US" sz="900" i="1" dirty="0" smtClean="0">
                <a:solidFill>
                  <a:srgbClr val="211E1E"/>
                </a:solidFill>
                <a:latin typeface="Arial" charset="0"/>
                <a:ea typeface="Arial" charset="0"/>
                <a:cs typeface="Arial" charset="0"/>
              </a:rPr>
              <a:t>National Framework Proposal for Reintegration of Ex-Combatants into Civilian life in Sri Lanka</a:t>
            </a:r>
            <a:endParaRPr lang="en-US" sz="900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753036"/>
            <a:ext cx="369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Transitional Justice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2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231</Words>
  <Application>Microsoft Macintosh PowerPoint</Application>
  <PresentationFormat>On-screen Show (16:9)</PresentationFormat>
  <Paragraphs>93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Andale Mono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 Sophie</dc:creator>
  <cp:lastModifiedBy>M Poc</cp:lastModifiedBy>
  <cp:revision>31</cp:revision>
  <dcterms:created xsi:type="dcterms:W3CDTF">2016-10-05T00:58:31Z</dcterms:created>
  <dcterms:modified xsi:type="dcterms:W3CDTF">2016-10-06T22:48:03Z</dcterms:modified>
</cp:coreProperties>
</file>