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Test Survey Summary</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800"/>
              <a:t>How strongly do you agree with the following statement: I would accept Boko Haram combatants back into my village, if my community received monetary support to do so. </a:t>
            </a:r>
          </a:p>
        </p:txBody>
      </p:sp>
      <p:sp>
        <p:nvSpPr>
          <p:cNvPr id="115" name="Shape 115"/>
          <p:cNvSpPr txBox="1"/>
          <p:nvPr>
            <p:ph idx="1" type="body"/>
          </p:nvPr>
        </p:nvSpPr>
        <p:spPr>
          <a:xfrm>
            <a:off x="311700" y="1386600"/>
            <a:ext cx="8520600" cy="3182400"/>
          </a:xfrm>
          <a:prstGeom prst="rect">
            <a:avLst/>
          </a:prstGeom>
        </p:spPr>
        <p:txBody>
          <a:bodyPr anchorCtr="0" anchor="t" bIns="91425" lIns="91425" rIns="91425" tIns="91425">
            <a:noAutofit/>
          </a:bodyPr>
          <a:lstStyle/>
          <a:p>
            <a:pPr lvl="0">
              <a:spcBef>
                <a:spcPts val="0"/>
              </a:spcBef>
              <a:buNone/>
            </a:pPr>
            <a:r>
              <a:rPr lang="en"/>
              <a:t>Beforehand, we didn’t established the levels of agreement (so I made three up). What would those look like? Note that the second option (Yes, but with hesitation/preoccupation) was chosen more than option three (Yes, without problem)</a:t>
            </a:r>
          </a:p>
        </p:txBody>
      </p:sp>
      <p:pic>
        <p:nvPicPr>
          <p:cNvPr id="116" name="Shape 116"/>
          <p:cNvPicPr preferRelativeResize="0"/>
          <p:nvPr/>
        </p:nvPicPr>
        <p:blipFill rotWithShape="1">
          <a:blip r:embed="rId3">
            <a:alphaModFix/>
          </a:blip>
          <a:srcRect b="5100" l="35245" r="32377" t="67940"/>
          <a:stretch/>
        </p:blipFill>
        <p:spPr>
          <a:xfrm>
            <a:off x="414775" y="2754450"/>
            <a:ext cx="4194700" cy="1964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Do you agree or disagree- No Boko Haram fighter should be reintegrated into society until all the Chibok girls are returned.</a:t>
            </a:r>
          </a:p>
        </p:txBody>
      </p:sp>
      <p:sp>
        <p:nvSpPr>
          <p:cNvPr id="122" name="Shape 122"/>
          <p:cNvSpPr txBox="1"/>
          <p:nvPr>
            <p:ph idx="1" type="body"/>
          </p:nvPr>
        </p:nvSpPr>
        <p:spPr>
          <a:xfrm>
            <a:off x="311700" y="1471025"/>
            <a:ext cx="8520600" cy="3416400"/>
          </a:xfrm>
          <a:prstGeom prst="rect">
            <a:avLst/>
          </a:prstGeom>
        </p:spPr>
        <p:txBody>
          <a:bodyPr anchorCtr="0" anchor="t" bIns="91425" lIns="91425" rIns="91425" tIns="91425">
            <a:noAutofit/>
          </a:bodyPr>
          <a:lstStyle/>
          <a:p>
            <a:pPr lvl="0">
              <a:spcBef>
                <a:spcPts val="0"/>
              </a:spcBef>
              <a:buNone/>
            </a:pPr>
            <a:r>
              <a:rPr lang="en"/>
              <a:t>First, I double-checked that Cameroonians knew who the Chibok girls are, which they did.  Although they said their return is important, if an opportunity to end violence arose, that should be considered.  </a:t>
            </a:r>
          </a:p>
        </p:txBody>
      </p:sp>
      <p:pic>
        <p:nvPicPr>
          <p:cNvPr id="123" name="Shape 123"/>
          <p:cNvPicPr preferRelativeResize="0"/>
          <p:nvPr/>
        </p:nvPicPr>
        <p:blipFill rotWithShape="1">
          <a:blip r:embed="rId3">
            <a:alphaModFix/>
          </a:blip>
          <a:srcRect b="48087" l="35758" r="37806" t="24590"/>
          <a:stretch/>
        </p:blipFill>
        <p:spPr>
          <a:xfrm>
            <a:off x="356000" y="2623300"/>
            <a:ext cx="3657948" cy="212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Someone in my family was killed or injured by Boko Haram.</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This will obviously be different in Nigeria and as one gets closer to the violence. Most respondents are from the south of Cameroon, away from direct conflict. </a:t>
            </a:r>
          </a:p>
        </p:txBody>
      </p:sp>
      <p:pic>
        <p:nvPicPr>
          <p:cNvPr id="130" name="Shape 130"/>
          <p:cNvPicPr preferRelativeResize="0"/>
          <p:nvPr/>
        </p:nvPicPr>
        <p:blipFill rotWithShape="1">
          <a:blip r:embed="rId3">
            <a:alphaModFix/>
          </a:blip>
          <a:srcRect b="10198" l="35757" r="39754" t="64482"/>
          <a:stretch/>
        </p:blipFill>
        <p:spPr>
          <a:xfrm>
            <a:off x="367925" y="2229900"/>
            <a:ext cx="3495424" cy="2032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nvSpPr>
        <p:spPr>
          <a:xfrm>
            <a:off x="234225" y="168650"/>
            <a:ext cx="7691700" cy="3644400"/>
          </a:xfrm>
          <a:prstGeom prst="rect">
            <a:avLst/>
          </a:prstGeom>
          <a:noFill/>
          <a:ln>
            <a:noFill/>
          </a:ln>
        </p:spPr>
        <p:txBody>
          <a:bodyPr anchorCtr="0" anchor="t" bIns="91425" lIns="91425" rIns="91425" tIns="91425">
            <a:noAutofit/>
          </a:bodyPr>
          <a:lstStyle/>
          <a:p>
            <a:pPr lvl="0">
              <a:spcBef>
                <a:spcPts val="0"/>
              </a:spcBef>
              <a:buNone/>
            </a:pPr>
            <a:r>
              <a:rPr lang="en"/>
              <a:t>Summary</a:t>
            </a:r>
          </a:p>
          <a:p>
            <a:pPr lvl="0" rtl="0">
              <a:spcBef>
                <a:spcPts val="0"/>
              </a:spcBef>
              <a:buNone/>
            </a:pPr>
            <a:r>
              <a:t/>
            </a:r>
            <a:endParaRPr/>
          </a:p>
          <a:p>
            <a:pPr indent="-228600" lvl="0" marL="457200" rtl="0">
              <a:spcBef>
                <a:spcPts val="0"/>
              </a:spcBef>
              <a:buChar char="-"/>
            </a:pPr>
            <a:r>
              <a:rPr lang="en"/>
              <a:t>15 </a:t>
            </a:r>
            <a:r>
              <a:rPr lang="en"/>
              <a:t>Respondents</a:t>
            </a:r>
            <a:r>
              <a:rPr lang="en"/>
              <a:t> of 168 contacts</a:t>
            </a:r>
          </a:p>
          <a:p>
            <a:pPr indent="-228600" lvl="1" marL="914400" rtl="0">
              <a:spcBef>
                <a:spcPts val="0"/>
              </a:spcBef>
              <a:buChar char="-"/>
            </a:pPr>
            <a:r>
              <a:rPr lang="en">
                <a:solidFill>
                  <a:schemeClr val="dk1"/>
                </a:solidFill>
              </a:rPr>
              <a:t>response rate </a:t>
            </a:r>
            <a:r>
              <a:rPr lang="en"/>
              <a:t>&lt;10% </a:t>
            </a:r>
          </a:p>
          <a:p>
            <a:pPr lvl="0" rtl="0">
              <a:spcBef>
                <a:spcPts val="0"/>
              </a:spcBef>
              <a:buNone/>
            </a:pPr>
            <a:r>
              <a:t/>
            </a:r>
            <a:endParaRPr/>
          </a:p>
          <a:p>
            <a:pPr indent="-228600" lvl="0" marL="457200" rtl="0">
              <a:spcBef>
                <a:spcPts val="0"/>
              </a:spcBef>
              <a:buChar char="-"/>
            </a:pPr>
            <a:r>
              <a:rPr lang="en"/>
              <a:t>Generally, the questions were </a:t>
            </a:r>
            <a:r>
              <a:rPr lang="en"/>
              <a:t>comprehensible</a:t>
            </a:r>
            <a:r>
              <a:rPr lang="en"/>
              <a:t> </a:t>
            </a:r>
          </a:p>
          <a:p>
            <a:pPr lvl="0" rtl="0">
              <a:spcBef>
                <a:spcPts val="0"/>
              </a:spcBef>
              <a:buNone/>
            </a:pPr>
            <a:r>
              <a:t/>
            </a:r>
            <a:endParaRPr/>
          </a:p>
          <a:p>
            <a:pPr indent="-228600" lvl="0" marL="457200" rtl="0">
              <a:spcBef>
                <a:spcPts val="0"/>
              </a:spcBef>
              <a:buChar char="-"/>
            </a:pPr>
            <a:r>
              <a:rPr lang="en"/>
              <a:t>There was some confusion as to what “amnesty” and “punishment” would like like, and </a:t>
            </a:r>
            <a:r>
              <a:rPr lang="en"/>
              <a:t>respondents</a:t>
            </a:r>
            <a:r>
              <a:rPr lang="en"/>
              <a:t> offered different visions of what this could look like</a:t>
            </a:r>
          </a:p>
          <a:p>
            <a:pPr indent="-228600" lvl="1" marL="914400" rtl="0">
              <a:spcBef>
                <a:spcPts val="0"/>
              </a:spcBef>
              <a:buChar char="-"/>
            </a:pPr>
            <a:r>
              <a:rPr lang="en"/>
              <a:t>Jail time most common suggestion</a:t>
            </a:r>
          </a:p>
          <a:p>
            <a:pPr indent="-228600" lvl="1" marL="914400" rtl="0">
              <a:spcBef>
                <a:spcPts val="0"/>
              </a:spcBef>
              <a:buChar char="-"/>
            </a:pPr>
            <a:r>
              <a:rPr lang="en"/>
              <a:t>“I am a Christian and will forgive, but these are bad men they have broken the law”</a:t>
            </a:r>
          </a:p>
          <a:p>
            <a:pPr indent="-228600" lvl="0" marL="457200" rtl="0">
              <a:spcBef>
                <a:spcPts val="0"/>
              </a:spcBef>
              <a:buChar char="-"/>
            </a:pPr>
            <a:r>
              <a:rPr lang="en"/>
              <a:t>Cameroonians hold the belief Boko Haram had child soldiers. This could have influenced response rates on punishment. </a:t>
            </a:r>
          </a:p>
          <a:p>
            <a:pPr indent="-228600" lvl="0" marL="457200" rtl="0">
              <a:spcBef>
                <a:spcPts val="0"/>
              </a:spcBef>
              <a:buChar char="-"/>
            </a:pPr>
            <a:r>
              <a:rPr lang="en"/>
              <a:t>Note that the majority of these </a:t>
            </a:r>
            <a:r>
              <a:rPr lang="en"/>
              <a:t>respondents</a:t>
            </a:r>
            <a:r>
              <a:rPr lang="en"/>
              <a:t> are farther from the violence, which changes the personal experience from that of Nigerians. </a:t>
            </a:r>
          </a:p>
          <a:p>
            <a:pPr lvl="0" rt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I would accept an apology from former Boko Haram Soldiers </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Respondents made the distinction of “apology” from “forgiving” and “amnesty”. While they said they have no problem in accepting an apology, this does not preclude punishment or legal action against Boko Haram.  </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pic>
        <p:nvPicPr>
          <p:cNvPr id="67" name="Shape 67"/>
          <p:cNvPicPr preferRelativeResize="0"/>
          <p:nvPr/>
        </p:nvPicPr>
        <p:blipFill rotWithShape="1">
          <a:blip r:embed="rId3">
            <a:alphaModFix/>
          </a:blip>
          <a:srcRect b="42804" l="30121" r="39037" t="29508"/>
          <a:stretch/>
        </p:blipFill>
        <p:spPr>
          <a:xfrm>
            <a:off x="402899" y="2248525"/>
            <a:ext cx="3916148" cy="1977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Should all Boko Haram insurgents be punished? </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One respondent said “No” because she considered child soldiers. Her opinion changed when I specified adults who are primary actors in violence. </a:t>
            </a:r>
          </a:p>
        </p:txBody>
      </p:sp>
      <p:pic>
        <p:nvPicPr>
          <p:cNvPr id="74" name="Shape 74"/>
          <p:cNvPicPr preferRelativeResize="0"/>
          <p:nvPr/>
        </p:nvPicPr>
        <p:blipFill rotWithShape="1">
          <a:blip r:embed="rId3">
            <a:alphaModFix/>
          </a:blip>
          <a:srcRect b="5464" l="34735" r="40265" t="70674"/>
          <a:stretch/>
        </p:blipFill>
        <p:spPr>
          <a:xfrm>
            <a:off x="349200" y="1973799"/>
            <a:ext cx="3908775" cy="209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Should punishment be a condition for their return? </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answer was dependent on the perception of what “punishment” is and who was being punished (child soldier or adult)</a:t>
            </a:r>
          </a:p>
        </p:txBody>
      </p:sp>
      <p:pic>
        <p:nvPicPr>
          <p:cNvPr id="81" name="Shape 81"/>
          <p:cNvPicPr preferRelativeResize="0"/>
          <p:nvPr/>
        </p:nvPicPr>
        <p:blipFill rotWithShape="1">
          <a:blip r:embed="rId3">
            <a:alphaModFix/>
          </a:blip>
          <a:srcRect b="49727" l="35755" r="39142" t="25316"/>
          <a:stretch/>
        </p:blipFill>
        <p:spPr>
          <a:xfrm>
            <a:off x="311700" y="2257899"/>
            <a:ext cx="4132800" cy="231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If a future opportunity arose to disarm and reintegrate Boko Haram fighters into your community, would you welcome it?  </a:t>
            </a:r>
          </a:p>
        </p:txBody>
      </p:sp>
      <p:sp>
        <p:nvSpPr>
          <p:cNvPr id="87" name="Shape 87"/>
          <p:cNvSpPr txBox="1"/>
          <p:nvPr>
            <p:ph idx="1" type="body"/>
          </p:nvPr>
        </p:nvSpPr>
        <p:spPr>
          <a:xfrm>
            <a:off x="311700" y="1321000"/>
            <a:ext cx="8520600" cy="3247800"/>
          </a:xfrm>
          <a:prstGeom prst="rect">
            <a:avLst/>
          </a:prstGeom>
        </p:spPr>
        <p:txBody>
          <a:bodyPr anchorCtr="0" anchor="t" bIns="91425" lIns="91425" rIns="91425" tIns="91425">
            <a:noAutofit/>
          </a:bodyPr>
          <a:lstStyle/>
          <a:p>
            <a:pPr lvl="0">
              <a:spcBef>
                <a:spcPts val="0"/>
              </a:spcBef>
              <a:buNone/>
            </a:pPr>
            <a:r>
              <a:rPr lang="en"/>
              <a:t>Some respondents said yes </a:t>
            </a:r>
            <a:r>
              <a:rPr i="1" lang="en"/>
              <a:t>if </a:t>
            </a:r>
            <a:r>
              <a:rPr lang="en"/>
              <a:t>legal action against Boko Haram fighters had already taken place. </a:t>
            </a:r>
          </a:p>
        </p:txBody>
      </p:sp>
      <p:pic>
        <p:nvPicPr>
          <p:cNvPr id="88" name="Shape 88"/>
          <p:cNvPicPr preferRelativeResize="0"/>
          <p:nvPr/>
        </p:nvPicPr>
        <p:blipFill rotWithShape="1">
          <a:blip r:embed="rId3">
            <a:alphaModFix/>
          </a:blip>
          <a:srcRect b="5463" l="35654" r="40267" t="69946"/>
          <a:stretch/>
        </p:blipFill>
        <p:spPr>
          <a:xfrm>
            <a:off x="311699" y="2239150"/>
            <a:ext cx="3359724" cy="193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Would you support amnesty for Boko Haram?</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95" name="Shape 95"/>
          <p:cNvPicPr preferRelativeResize="0"/>
          <p:nvPr/>
        </p:nvPicPr>
        <p:blipFill rotWithShape="1">
          <a:blip r:embed="rId3">
            <a:alphaModFix/>
          </a:blip>
          <a:srcRect b="47905" l="36680" r="40061" t="28962"/>
          <a:stretch/>
        </p:blipFill>
        <p:spPr>
          <a:xfrm>
            <a:off x="358525" y="1152474"/>
            <a:ext cx="4286748" cy="2398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800"/>
              <a:t>Would you welcome former Boko Haram into your community?</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Note that this is the exact same response numbers from the previous question. This suggests that amnesty and reintegration could be synonymous in the minds of respondents. </a:t>
            </a:r>
          </a:p>
        </p:txBody>
      </p:sp>
      <p:pic>
        <p:nvPicPr>
          <p:cNvPr id="102" name="Shape 102"/>
          <p:cNvPicPr preferRelativeResize="0"/>
          <p:nvPr/>
        </p:nvPicPr>
        <p:blipFill rotWithShape="1">
          <a:blip r:embed="rId3">
            <a:alphaModFix/>
          </a:blip>
          <a:srcRect b="4917" l="35551" r="39756" t="70309"/>
          <a:stretch/>
        </p:blipFill>
        <p:spPr>
          <a:xfrm>
            <a:off x="311699" y="2143325"/>
            <a:ext cx="4082300" cy="230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1800"/>
              <a:t>In addition to Boko Haram, do you believe that the Nigerian Military needs to be held accountable for its actions against civilians?</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09" name="Shape 109"/>
          <p:cNvPicPr preferRelativeResize="0"/>
          <p:nvPr/>
        </p:nvPicPr>
        <p:blipFill rotWithShape="1">
          <a:blip r:embed="rId3">
            <a:alphaModFix/>
          </a:blip>
          <a:srcRect b="53004" l="36474" r="39959" t="24409"/>
          <a:stretch/>
        </p:blipFill>
        <p:spPr>
          <a:xfrm>
            <a:off x="396025" y="1227425"/>
            <a:ext cx="3961924" cy="2135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