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66" r:id="rId6"/>
    <p:sldId id="271" r:id="rId7"/>
    <p:sldId id="272" r:id="rId8"/>
    <p:sldId id="270" r:id="rId9"/>
    <p:sldId id="273" r:id="rId10"/>
    <p:sldId id="274" r:id="rId11"/>
    <p:sldId id="275" r:id="rId12"/>
    <p:sldId id="267" r:id="rId13"/>
    <p:sldId id="276" r:id="rId14"/>
    <p:sldId id="263" r:id="rId15"/>
    <p:sldId id="277"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Dataset Overview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1C0-4CDF-A181-58C69E307E9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1C0-4CDF-A181-58C69E307E9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1C0-4CDF-A181-58C69E307E9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Train</c:v>
                </c:pt>
                <c:pt idx="1">
                  <c:v>Test</c:v>
                </c:pt>
                <c:pt idx="2">
                  <c:v>Validation</c:v>
                </c:pt>
              </c:strCache>
            </c:strRef>
          </c:cat>
          <c:val>
            <c:numRef>
              <c:f>Sheet1!$B$2:$B$4</c:f>
              <c:numCache>
                <c:formatCode>0.00%</c:formatCode>
                <c:ptCount val="3"/>
                <c:pt idx="0">
                  <c:v>0.59799999999999998</c:v>
                </c:pt>
                <c:pt idx="1">
                  <c:v>0.19769999999999999</c:v>
                </c:pt>
                <c:pt idx="2">
                  <c:v>0.2041</c:v>
                </c:pt>
              </c:numCache>
            </c:numRef>
          </c:val>
          <c:extLst>
            <c:ext xmlns:c16="http://schemas.microsoft.com/office/drawing/2014/chart" uri="{C3380CC4-5D6E-409C-BE32-E72D297353CC}">
              <c16:uniqueId val="{00000000-6AA2-475A-994A-2F4B76A2E761}"/>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14-Nov-20</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14-Nov-20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14-Nov-20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14-Nov-20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14-Nov-20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14-Nov-20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14-Nov-20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14-Nov-20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14-Nov-20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14-Nov-20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14-Nov-20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14-Nov-20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14-Nov-20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14-Nov-20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vizwiz.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760828" y="3962612"/>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Bangla Captioning Image Taken by Blind People</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760828" y="5219244"/>
            <a:ext cx="5609222" cy="1363214"/>
          </a:xfrm>
        </p:spPr>
        <p:txBody>
          <a:bodyPr anchor="b">
            <a:normAutofit fontScale="92500" lnSpcReduction="20000"/>
          </a:bodyPr>
          <a:lstStyle/>
          <a:p>
            <a:pPr algn="l"/>
            <a:r>
              <a:rPr lang="en-US" sz="2000" dirty="0">
                <a:latin typeface="Franklin Gothic Book" panose="020B0503020102020204" pitchFamily="34" charset="0"/>
              </a:rPr>
              <a:t>Mohammed Latif Siddiq</a:t>
            </a:r>
          </a:p>
          <a:p>
            <a:pPr algn="l"/>
            <a:r>
              <a:rPr lang="en-US" sz="2000" dirty="0" err="1">
                <a:latin typeface="Franklin Gothic Book" panose="020B0503020102020204" pitchFamily="34" charset="0"/>
              </a:rPr>
              <a:t>Nafis</a:t>
            </a:r>
            <a:r>
              <a:rPr lang="en-US" sz="2000" dirty="0">
                <a:latin typeface="Franklin Gothic Book" panose="020B0503020102020204" pitchFamily="34" charset="0"/>
              </a:rPr>
              <a:t> </a:t>
            </a:r>
            <a:r>
              <a:rPr lang="en-US" sz="2000" dirty="0" err="1">
                <a:latin typeface="Franklin Gothic Book" panose="020B0503020102020204" pitchFamily="34" charset="0"/>
              </a:rPr>
              <a:t>Tahmid</a:t>
            </a:r>
            <a:r>
              <a:rPr lang="en-US" sz="2000" dirty="0">
                <a:latin typeface="Franklin Gothic Book" panose="020B0503020102020204" pitchFamily="34" charset="0"/>
              </a:rPr>
              <a:t> Chowdhury</a:t>
            </a:r>
          </a:p>
          <a:p>
            <a:pPr algn="l"/>
            <a:r>
              <a:rPr lang="en-US" sz="2000" dirty="0">
                <a:latin typeface="Franklin Gothic Book" panose="020B0503020102020204" pitchFamily="34" charset="0"/>
              </a:rPr>
              <a:t>Department of Computer Science and Engineering</a:t>
            </a:r>
          </a:p>
          <a:p>
            <a:pPr algn="l"/>
            <a:r>
              <a:rPr lang="en-US" sz="2000" dirty="0">
                <a:latin typeface="Franklin Gothic Book" panose="020B0503020102020204" pitchFamily="34" charset="0"/>
              </a:rPr>
              <a:t>Bangladesh University of Engineering and Technology</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54D92-7131-418E-BB7B-186F1C4E405F}"/>
              </a:ext>
            </a:extLst>
          </p:cNvPr>
          <p:cNvSpPr>
            <a:spLocks noGrp="1"/>
          </p:cNvSpPr>
          <p:nvPr>
            <p:ph type="title"/>
          </p:nvPr>
        </p:nvSpPr>
        <p:spPr>
          <a:xfrm>
            <a:off x="838200" y="365126"/>
            <a:ext cx="10515600" cy="842238"/>
          </a:xfrm>
        </p:spPr>
        <p:txBody>
          <a:bodyPr/>
          <a:lstStyle/>
          <a:p>
            <a:r>
              <a:rPr lang="en-US" dirty="0"/>
              <a:t>Working Pipeline</a:t>
            </a:r>
          </a:p>
        </p:txBody>
      </p:sp>
      <p:sp>
        <p:nvSpPr>
          <p:cNvPr id="3" name="Content Placeholder 2">
            <a:extLst>
              <a:ext uri="{FF2B5EF4-FFF2-40B4-BE49-F238E27FC236}">
                <a16:creationId xmlns:a16="http://schemas.microsoft.com/office/drawing/2014/main" id="{A71A9711-4D54-4403-9FAD-B3053EA25092}"/>
              </a:ext>
            </a:extLst>
          </p:cNvPr>
          <p:cNvSpPr>
            <a:spLocks noGrp="1"/>
          </p:cNvSpPr>
          <p:nvPr>
            <p:ph idx="1"/>
          </p:nvPr>
        </p:nvSpPr>
        <p:spPr>
          <a:xfrm>
            <a:off x="838200" y="1420427"/>
            <a:ext cx="10515600" cy="2769833"/>
          </a:xfrm>
        </p:spPr>
        <p:txBody>
          <a:bodyPr>
            <a:normAutofit lnSpcReduction="10000"/>
          </a:bodyPr>
          <a:lstStyle/>
          <a:p>
            <a:r>
              <a:rPr lang="en-US" dirty="0"/>
              <a:t>At this moment, we use translator API to convert English Caption to Bangla Caption.</a:t>
            </a:r>
          </a:p>
          <a:p>
            <a:r>
              <a:rPr lang="en-US" dirty="0"/>
              <a:t>After translating from English to Bangla, we will use state-of-art methods: Up-Down, SGAE, and </a:t>
            </a:r>
            <a:r>
              <a:rPr lang="en-US" dirty="0" err="1"/>
              <a:t>AoANet</a:t>
            </a:r>
            <a:r>
              <a:rPr lang="en-US" dirty="0"/>
              <a:t> for predicting captions from image.</a:t>
            </a:r>
          </a:p>
          <a:p>
            <a:r>
              <a:rPr lang="en-US" dirty="0"/>
              <a:t>Then, we will have to evaluate result with some of these matrices: BLEU-1-4, METEOR, ROUGE-L, </a:t>
            </a:r>
            <a:r>
              <a:rPr lang="en-US" dirty="0" err="1"/>
              <a:t>CIDEr</a:t>
            </a:r>
            <a:r>
              <a:rPr lang="en-US" dirty="0"/>
              <a:t>-D, and SPICE.</a:t>
            </a:r>
          </a:p>
          <a:p>
            <a:endParaRPr lang="en-US" dirty="0"/>
          </a:p>
        </p:txBody>
      </p:sp>
      <p:pic>
        <p:nvPicPr>
          <p:cNvPr id="5" name="Picture 4">
            <a:extLst>
              <a:ext uri="{FF2B5EF4-FFF2-40B4-BE49-F238E27FC236}">
                <a16:creationId xmlns:a16="http://schemas.microsoft.com/office/drawing/2014/main" id="{CD014DAA-E6D1-4C64-A93D-23AE92EC4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403324"/>
            <a:ext cx="10515600" cy="1773640"/>
          </a:xfrm>
          <a:prstGeom prst="rect">
            <a:avLst/>
          </a:prstGeom>
        </p:spPr>
      </p:pic>
    </p:spTree>
    <p:extLst>
      <p:ext uri="{BB962C8B-B14F-4D97-AF65-F5344CB8AC3E}">
        <p14:creationId xmlns:p14="http://schemas.microsoft.com/office/powerpoint/2010/main" val="686795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3" y="2507675"/>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Drawbacks and Future Works</a:t>
            </a: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85F2-F1A0-43E4-A8D9-364D52FA229C}"/>
              </a:ext>
            </a:extLst>
          </p:cNvPr>
          <p:cNvSpPr>
            <a:spLocks noGrp="1"/>
          </p:cNvSpPr>
          <p:nvPr>
            <p:ph type="title"/>
          </p:nvPr>
        </p:nvSpPr>
        <p:spPr>
          <a:xfrm>
            <a:off x="838200" y="365125"/>
            <a:ext cx="10515600" cy="877749"/>
          </a:xfrm>
        </p:spPr>
        <p:txBody>
          <a:bodyPr/>
          <a:lstStyle/>
          <a:p>
            <a:r>
              <a:rPr lang="en-US" dirty="0"/>
              <a:t>Drawbacks and Future Works</a:t>
            </a:r>
          </a:p>
        </p:txBody>
      </p:sp>
      <p:sp>
        <p:nvSpPr>
          <p:cNvPr id="3" name="Content Placeholder 2">
            <a:extLst>
              <a:ext uri="{FF2B5EF4-FFF2-40B4-BE49-F238E27FC236}">
                <a16:creationId xmlns:a16="http://schemas.microsoft.com/office/drawing/2014/main" id="{30623A9A-A280-4646-BB59-5A9357BDDF9D}"/>
              </a:ext>
            </a:extLst>
          </p:cNvPr>
          <p:cNvSpPr>
            <a:spLocks noGrp="1"/>
          </p:cNvSpPr>
          <p:nvPr>
            <p:ph idx="1"/>
          </p:nvPr>
        </p:nvSpPr>
        <p:spPr>
          <a:xfrm>
            <a:off x="838200" y="1242874"/>
            <a:ext cx="10515600" cy="4934089"/>
          </a:xfrm>
        </p:spPr>
        <p:txBody>
          <a:bodyPr/>
          <a:lstStyle/>
          <a:p>
            <a:pPr marL="0" indent="0">
              <a:buNone/>
            </a:pPr>
            <a:r>
              <a:rPr lang="en-US" dirty="0"/>
              <a:t>There are some drawbacks in our approach and dataset:</a:t>
            </a:r>
          </a:p>
          <a:p>
            <a:r>
              <a:rPr lang="en-US" dirty="0"/>
              <a:t>There are no context for Bangladesh in dataset.</a:t>
            </a:r>
          </a:p>
          <a:p>
            <a:r>
              <a:rPr lang="en-US" dirty="0"/>
              <a:t>We use Bangla captions from translator not prepared by Crowd-workers.</a:t>
            </a:r>
          </a:p>
          <a:p>
            <a:pPr marL="0" indent="0">
              <a:buNone/>
            </a:pPr>
            <a:endParaRPr lang="en-US" dirty="0"/>
          </a:p>
          <a:p>
            <a:pPr marL="0" indent="0">
              <a:buNone/>
            </a:pPr>
            <a:r>
              <a:rPr lang="en-US" dirty="0"/>
              <a:t>There some scopes to do further work in this area:</a:t>
            </a:r>
          </a:p>
          <a:p>
            <a:r>
              <a:rPr lang="en-US" dirty="0"/>
              <a:t>Prepare Bangla dataset by Bangladeshi Crowd-workers.</a:t>
            </a:r>
          </a:p>
          <a:p>
            <a:r>
              <a:rPr lang="en-US" dirty="0"/>
              <a:t>Collect images captured by Bangladeshi blind people.</a:t>
            </a:r>
          </a:p>
          <a:p>
            <a:r>
              <a:rPr lang="en-US" dirty="0"/>
              <a:t>Try out more state of the art model specially for Bangla.</a:t>
            </a:r>
          </a:p>
        </p:txBody>
      </p:sp>
    </p:spTree>
    <p:extLst>
      <p:ext uri="{BB962C8B-B14F-4D97-AF65-F5344CB8AC3E}">
        <p14:creationId xmlns:p14="http://schemas.microsoft.com/office/powerpoint/2010/main" val="3052265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Introduction</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B187D-5A46-43A8-91FC-B9A5B27047A7}"/>
              </a:ext>
            </a:extLst>
          </p:cNvPr>
          <p:cNvSpPr>
            <a:spLocks noGrp="1"/>
          </p:cNvSpPr>
          <p:nvPr>
            <p:ph type="title"/>
          </p:nvPr>
        </p:nvSpPr>
        <p:spPr>
          <a:xfrm>
            <a:off x="838200" y="365125"/>
            <a:ext cx="10515600" cy="1028669"/>
          </a:xfrm>
        </p:spPr>
        <p:txBody>
          <a:bodyPr/>
          <a:lstStyle/>
          <a:p>
            <a:r>
              <a:rPr lang="en-US" dirty="0"/>
              <a:t>Introduction</a:t>
            </a:r>
          </a:p>
        </p:txBody>
      </p:sp>
      <p:sp>
        <p:nvSpPr>
          <p:cNvPr id="3" name="Content Placeholder 2">
            <a:extLst>
              <a:ext uri="{FF2B5EF4-FFF2-40B4-BE49-F238E27FC236}">
                <a16:creationId xmlns:a16="http://schemas.microsoft.com/office/drawing/2014/main" id="{43BCF05A-5BA4-48C5-B5FF-706DEBD19C0D}"/>
              </a:ext>
            </a:extLst>
          </p:cNvPr>
          <p:cNvSpPr>
            <a:spLocks noGrp="1"/>
          </p:cNvSpPr>
          <p:nvPr>
            <p:ph idx="1"/>
          </p:nvPr>
        </p:nvSpPr>
        <p:spPr>
          <a:xfrm>
            <a:off x="838199" y="1562471"/>
            <a:ext cx="10515599" cy="2370338"/>
          </a:xfrm>
        </p:spPr>
        <p:txBody>
          <a:bodyPr/>
          <a:lstStyle/>
          <a:p>
            <a:r>
              <a:rPr lang="en-US" dirty="0"/>
              <a:t>About 4.25% of total population are blind</a:t>
            </a:r>
          </a:p>
          <a:p>
            <a:r>
              <a:rPr lang="en-US" dirty="0"/>
              <a:t>No automated way to describe visual surroundings captured by blind people.</a:t>
            </a:r>
          </a:p>
          <a:p>
            <a:r>
              <a:rPr lang="en-US" dirty="0"/>
              <a:t>Human-powered services are introduced by some startups, such as, Bespacular.com.</a:t>
            </a:r>
          </a:p>
          <a:p>
            <a:endParaRPr lang="en-US" dirty="0"/>
          </a:p>
        </p:txBody>
      </p:sp>
      <p:pic>
        <p:nvPicPr>
          <p:cNvPr id="5" name="Picture 4">
            <a:extLst>
              <a:ext uri="{FF2B5EF4-FFF2-40B4-BE49-F238E27FC236}">
                <a16:creationId xmlns:a16="http://schemas.microsoft.com/office/drawing/2014/main" id="{006F0060-2367-4129-AA63-92E4D178D281}"/>
              </a:ext>
            </a:extLst>
          </p:cNvPr>
          <p:cNvPicPr>
            <a:picLocks noChangeAspect="1"/>
          </p:cNvPicPr>
          <p:nvPr/>
        </p:nvPicPr>
        <p:blipFill>
          <a:blip r:embed="rId2"/>
          <a:stretch>
            <a:fillRect/>
          </a:stretch>
        </p:blipFill>
        <p:spPr>
          <a:xfrm>
            <a:off x="2924173" y="3932809"/>
            <a:ext cx="6343650" cy="2560066"/>
          </a:xfrm>
          <a:prstGeom prst="rect">
            <a:avLst/>
          </a:prstGeom>
        </p:spPr>
      </p:pic>
    </p:spTree>
    <p:extLst>
      <p:ext uri="{BB962C8B-B14F-4D97-AF65-F5344CB8AC3E}">
        <p14:creationId xmlns:p14="http://schemas.microsoft.com/office/powerpoint/2010/main" val="140729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B187D-5A46-43A8-91FC-B9A5B27047A7}"/>
              </a:ext>
            </a:extLst>
          </p:cNvPr>
          <p:cNvSpPr>
            <a:spLocks noGrp="1"/>
          </p:cNvSpPr>
          <p:nvPr>
            <p:ph type="title"/>
          </p:nvPr>
        </p:nvSpPr>
        <p:spPr>
          <a:xfrm>
            <a:off x="838200" y="365125"/>
            <a:ext cx="10515600" cy="1028669"/>
          </a:xfrm>
        </p:spPr>
        <p:txBody>
          <a:bodyPr/>
          <a:lstStyle/>
          <a:p>
            <a:r>
              <a:rPr lang="en-US" dirty="0"/>
              <a:t>Why Automated Captioning and in Bangla?</a:t>
            </a:r>
          </a:p>
        </p:txBody>
      </p:sp>
      <p:sp>
        <p:nvSpPr>
          <p:cNvPr id="3" name="Content Placeholder 2">
            <a:extLst>
              <a:ext uri="{FF2B5EF4-FFF2-40B4-BE49-F238E27FC236}">
                <a16:creationId xmlns:a16="http://schemas.microsoft.com/office/drawing/2014/main" id="{43BCF05A-5BA4-48C5-B5FF-706DEBD19C0D}"/>
              </a:ext>
            </a:extLst>
          </p:cNvPr>
          <p:cNvSpPr>
            <a:spLocks noGrp="1"/>
          </p:cNvSpPr>
          <p:nvPr>
            <p:ph idx="1"/>
          </p:nvPr>
        </p:nvSpPr>
        <p:spPr>
          <a:xfrm>
            <a:off x="838200" y="1393794"/>
            <a:ext cx="5661272" cy="5099081"/>
          </a:xfrm>
        </p:spPr>
        <p:txBody>
          <a:bodyPr>
            <a:normAutofit/>
          </a:bodyPr>
          <a:lstStyle/>
          <a:p>
            <a:r>
              <a:rPr lang="en-US" dirty="0"/>
              <a:t>Real time helper to describe surroundings.</a:t>
            </a:r>
          </a:p>
          <a:p>
            <a:r>
              <a:rPr lang="en-US" dirty="0"/>
              <a:t>Minimize the dependency on other people to get idea about surroundings.</a:t>
            </a:r>
          </a:p>
          <a:p>
            <a:r>
              <a:rPr lang="en-US" dirty="0"/>
              <a:t>Availability of devices to capture images by semi or fully guided commands.</a:t>
            </a:r>
          </a:p>
          <a:p>
            <a:r>
              <a:rPr lang="en-US" dirty="0"/>
              <a:t>About 871k people are blind in Bangladesh.</a:t>
            </a:r>
          </a:p>
        </p:txBody>
      </p:sp>
      <p:pic>
        <p:nvPicPr>
          <p:cNvPr id="6" name="Picture 5">
            <a:extLst>
              <a:ext uri="{FF2B5EF4-FFF2-40B4-BE49-F238E27FC236}">
                <a16:creationId xmlns:a16="http://schemas.microsoft.com/office/drawing/2014/main" id="{DCD3BA39-3B0E-4FDE-8D04-F847C7DC2256}"/>
              </a:ext>
            </a:extLst>
          </p:cNvPr>
          <p:cNvPicPr>
            <a:picLocks noChangeAspect="1"/>
          </p:cNvPicPr>
          <p:nvPr/>
        </p:nvPicPr>
        <p:blipFill>
          <a:blip r:embed="rId2"/>
          <a:stretch>
            <a:fillRect/>
          </a:stretch>
        </p:blipFill>
        <p:spPr>
          <a:xfrm>
            <a:off x="6499472" y="1393794"/>
            <a:ext cx="5245685" cy="5099081"/>
          </a:xfrm>
          <a:prstGeom prst="rect">
            <a:avLst/>
          </a:prstGeom>
        </p:spPr>
      </p:pic>
    </p:spTree>
    <p:extLst>
      <p:ext uri="{BB962C8B-B14F-4D97-AF65-F5344CB8AC3E}">
        <p14:creationId xmlns:p14="http://schemas.microsoft.com/office/powerpoint/2010/main" val="405050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Dataset</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1AEC1-5308-42FA-AD6F-7BAD46DAE6A9}"/>
              </a:ext>
            </a:extLst>
          </p:cNvPr>
          <p:cNvSpPr>
            <a:spLocks noGrp="1"/>
          </p:cNvSpPr>
          <p:nvPr>
            <p:ph type="title"/>
          </p:nvPr>
        </p:nvSpPr>
        <p:spPr>
          <a:xfrm>
            <a:off x="838200" y="365125"/>
            <a:ext cx="10515600" cy="922137"/>
          </a:xfrm>
        </p:spPr>
        <p:txBody>
          <a:bodyPr/>
          <a:lstStyle/>
          <a:p>
            <a:r>
              <a:rPr lang="en-US" dirty="0"/>
              <a:t>About Viz-Wiz Dataset</a:t>
            </a:r>
          </a:p>
        </p:txBody>
      </p:sp>
      <p:sp>
        <p:nvSpPr>
          <p:cNvPr id="3" name="Content Placeholder 2">
            <a:extLst>
              <a:ext uri="{FF2B5EF4-FFF2-40B4-BE49-F238E27FC236}">
                <a16:creationId xmlns:a16="http://schemas.microsoft.com/office/drawing/2014/main" id="{A91CC275-E8E1-419A-B146-DB97F9EDA293}"/>
              </a:ext>
            </a:extLst>
          </p:cNvPr>
          <p:cNvSpPr>
            <a:spLocks noGrp="1"/>
          </p:cNvSpPr>
          <p:nvPr>
            <p:ph idx="1"/>
          </p:nvPr>
        </p:nvSpPr>
        <p:spPr>
          <a:xfrm>
            <a:off x="838200" y="1287262"/>
            <a:ext cx="5438313" cy="4889701"/>
          </a:xfrm>
        </p:spPr>
        <p:txBody>
          <a:bodyPr/>
          <a:lstStyle/>
          <a:p>
            <a:r>
              <a:rPr lang="en-US" dirty="0"/>
              <a:t>Dataset is originally collected from </a:t>
            </a:r>
            <a:r>
              <a:rPr lang="en-US" dirty="0">
                <a:hlinkClick r:id="rId2"/>
              </a:rPr>
              <a:t>https://vizwiz.org/</a:t>
            </a:r>
            <a:endParaRPr lang="en-US" dirty="0"/>
          </a:p>
          <a:p>
            <a:pPr algn="l">
              <a:buFont typeface="Arial" panose="020B0604020202020204" pitchFamily="34" charset="0"/>
              <a:buChar char="•"/>
            </a:pPr>
            <a:r>
              <a:rPr lang="en-US" b="0" i="0" dirty="0">
                <a:solidFill>
                  <a:srgbClr val="000000"/>
                </a:solidFill>
                <a:effectLst/>
                <a:latin typeface="Poppins"/>
              </a:rPr>
              <a:t>23,431 training images</a:t>
            </a:r>
          </a:p>
          <a:p>
            <a:pPr algn="l">
              <a:buFont typeface="Arial" panose="020B0604020202020204" pitchFamily="34" charset="0"/>
              <a:buChar char="•"/>
            </a:pPr>
            <a:r>
              <a:rPr lang="en-US" b="0" i="0" dirty="0">
                <a:solidFill>
                  <a:srgbClr val="000000"/>
                </a:solidFill>
                <a:effectLst/>
                <a:latin typeface="Poppins"/>
              </a:rPr>
              <a:t>117,155 training captions</a:t>
            </a:r>
          </a:p>
          <a:p>
            <a:pPr algn="l">
              <a:buFont typeface="Arial" panose="020B0604020202020204" pitchFamily="34" charset="0"/>
              <a:buChar char="•"/>
            </a:pPr>
            <a:r>
              <a:rPr lang="en-US" b="0" i="0" dirty="0">
                <a:solidFill>
                  <a:srgbClr val="000000"/>
                </a:solidFill>
                <a:effectLst/>
                <a:latin typeface="Poppins"/>
              </a:rPr>
              <a:t>7,750 validation images</a:t>
            </a:r>
          </a:p>
          <a:p>
            <a:pPr algn="l">
              <a:buFont typeface="Arial" panose="020B0604020202020204" pitchFamily="34" charset="0"/>
              <a:buChar char="•"/>
            </a:pPr>
            <a:r>
              <a:rPr lang="en-US" b="0" i="0" dirty="0">
                <a:solidFill>
                  <a:srgbClr val="000000"/>
                </a:solidFill>
                <a:effectLst/>
                <a:latin typeface="Poppins"/>
              </a:rPr>
              <a:t>38,750 validation captions</a:t>
            </a:r>
          </a:p>
          <a:p>
            <a:pPr algn="l">
              <a:buFont typeface="Arial" panose="020B0604020202020204" pitchFamily="34" charset="0"/>
              <a:buChar char="•"/>
            </a:pPr>
            <a:r>
              <a:rPr lang="en-US" b="0" i="0" dirty="0">
                <a:solidFill>
                  <a:srgbClr val="000000"/>
                </a:solidFill>
                <a:effectLst/>
                <a:latin typeface="Poppins"/>
              </a:rPr>
              <a:t>8,000 test images</a:t>
            </a:r>
          </a:p>
          <a:p>
            <a:pPr algn="l">
              <a:buFont typeface="Arial" panose="020B0604020202020204" pitchFamily="34" charset="0"/>
              <a:buChar char="•"/>
            </a:pPr>
            <a:r>
              <a:rPr lang="en-US" b="0" i="0" dirty="0">
                <a:solidFill>
                  <a:srgbClr val="000000"/>
                </a:solidFill>
                <a:effectLst/>
                <a:latin typeface="Poppins"/>
              </a:rPr>
              <a:t>40,000 test captions</a:t>
            </a:r>
          </a:p>
        </p:txBody>
      </p:sp>
      <p:graphicFrame>
        <p:nvGraphicFramePr>
          <p:cNvPr id="6" name="Chart 5">
            <a:extLst>
              <a:ext uri="{FF2B5EF4-FFF2-40B4-BE49-F238E27FC236}">
                <a16:creationId xmlns:a16="http://schemas.microsoft.com/office/drawing/2014/main" id="{A429C26F-2372-46F8-A3E4-F11E523530C6}"/>
              </a:ext>
            </a:extLst>
          </p:cNvPr>
          <p:cNvGraphicFramePr/>
          <p:nvPr>
            <p:extLst>
              <p:ext uri="{D42A27DB-BD31-4B8C-83A1-F6EECF244321}">
                <p14:modId xmlns:p14="http://schemas.microsoft.com/office/powerpoint/2010/main" val="1669151292"/>
              </p:ext>
            </p:extLst>
          </p:nvPr>
        </p:nvGraphicFramePr>
        <p:xfrm>
          <a:off x="6276513" y="719666"/>
          <a:ext cx="5438313" cy="54572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64152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6AA4-CFB6-4899-AD6F-6AD0ED1D9BC7}"/>
              </a:ext>
            </a:extLst>
          </p:cNvPr>
          <p:cNvSpPr>
            <a:spLocks noGrp="1"/>
          </p:cNvSpPr>
          <p:nvPr>
            <p:ph type="title"/>
          </p:nvPr>
        </p:nvSpPr>
        <p:spPr>
          <a:xfrm>
            <a:off x="838200" y="365126"/>
            <a:ext cx="10515600" cy="833360"/>
          </a:xfrm>
        </p:spPr>
        <p:txBody>
          <a:bodyPr/>
          <a:lstStyle/>
          <a:p>
            <a:r>
              <a:rPr lang="en-US" dirty="0" err="1"/>
              <a:t>VizWiz</a:t>
            </a:r>
            <a:r>
              <a:rPr lang="en-US" dirty="0"/>
              <a:t>-Captions vs MSCOCO-Captions</a:t>
            </a:r>
          </a:p>
        </p:txBody>
      </p:sp>
      <p:sp>
        <p:nvSpPr>
          <p:cNvPr id="3" name="Content Placeholder 2">
            <a:extLst>
              <a:ext uri="{FF2B5EF4-FFF2-40B4-BE49-F238E27FC236}">
                <a16:creationId xmlns:a16="http://schemas.microsoft.com/office/drawing/2014/main" id="{D05903B4-E793-48AF-8030-EDE141D9CBAC}"/>
              </a:ext>
            </a:extLst>
          </p:cNvPr>
          <p:cNvSpPr>
            <a:spLocks noGrp="1"/>
          </p:cNvSpPr>
          <p:nvPr>
            <p:ph idx="1"/>
          </p:nvPr>
        </p:nvSpPr>
        <p:spPr>
          <a:xfrm>
            <a:off x="838200" y="1198486"/>
            <a:ext cx="10515600" cy="4978477"/>
          </a:xfrm>
        </p:spPr>
        <p:txBody>
          <a:bodyPr/>
          <a:lstStyle/>
          <a:p>
            <a:r>
              <a:rPr lang="en-US" dirty="0"/>
              <a:t>MSCOCO is the largest dataset with 1,026,459 captions.</a:t>
            </a:r>
          </a:p>
          <a:p>
            <a:r>
              <a:rPr lang="en-US" dirty="0" err="1"/>
              <a:t>VizWiz</a:t>
            </a:r>
            <a:r>
              <a:rPr lang="en-US" dirty="0"/>
              <a:t> contains images taken specifically by blind people.</a:t>
            </a:r>
          </a:p>
          <a:p>
            <a:endParaRPr lang="en-US" dirty="0"/>
          </a:p>
        </p:txBody>
      </p:sp>
      <p:pic>
        <p:nvPicPr>
          <p:cNvPr id="5" name="Picture 4">
            <a:extLst>
              <a:ext uri="{FF2B5EF4-FFF2-40B4-BE49-F238E27FC236}">
                <a16:creationId xmlns:a16="http://schemas.microsoft.com/office/drawing/2014/main" id="{17118C26-770C-4E04-B31E-0390CEC2A14C}"/>
              </a:ext>
            </a:extLst>
          </p:cNvPr>
          <p:cNvPicPr>
            <a:picLocks noChangeAspect="1"/>
          </p:cNvPicPr>
          <p:nvPr/>
        </p:nvPicPr>
        <p:blipFill>
          <a:blip r:embed="rId2"/>
          <a:stretch>
            <a:fillRect/>
          </a:stretch>
        </p:blipFill>
        <p:spPr>
          <a:xfrm>
            <a:off x="838200" y="2285122"/>
            <a:ext cx="10515600" cy="3891842"/>
          </a:xfrm>
          <a:prstGeom prst="rect">
            <a:avLst/>
          </a:prstGeom>
        </p:spPr>
      </p:pic>
    </p:spTree>
    <p:extLst>
      <p:ext uri="{BB962C8B-B14F-4D97-AF65-F5344CB8AC3E}">
        <p14:creationId xmlns:p14="http://schemas.microsoft.com/office/powerpoint/2010/main" val="861364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35DE-33F3-43FC-8BAD-8AE72320F85A}"/>
              </a:ext>
            </a:extLst>
          </p:cNvPr>
          <p:cNvSpPr>
            <a:spLocks noGrp="1"/>
          </p:cNvSpPr>
          <p:nvPr>
            <p:ph type="title"/>
          </p:nvPr>
        </p:nvSpPr>
        <p:spPr>
          <a:xfrm>
            <a:off x="838200" y="365126"/>
            <a:ext cx="10515600" cy="726828"/>
          </a:xfrm>
        </p:spPr>
        <p:txBody>
          <a:bodyPr/>
          <a:lstStyle/>
          <a:p>
            <a:r>
              <a:rPr lang="en-US" dirty="0"/>
              <a:t>Dataset Description</a:t>
            </a:r>
          </a:p>
        </p:txBody>
      </p:sp>
      <p:pic>
        <p:nvPicPr>
          <p:cNvPr id="5" name="Content Placeholder 4">
            <a:extLst>
              <a:ext uri="{FF2B5EF4-FFF2-40B4-BE49-F238E27FC236}">
                <a16:creationId xmlns:a16="http://schemas.microsoft.com/office/drawing/2014/main" id="{81F375BA-FA6B-4A0E-A3F6-6661F54371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63221"/>
            <a:ext cx="3591757" cy="5084763"/>
          </a:xfrm>
        </p:spPr>
      </p:pic>
      <p:pic>
        <p:nvPicPr>
          <p:cNvPr id="9" name="Picture 8">
            <a:extLst>
              <a:ext uri="{FF2B5EF4-FFF2-40B4-BE49-F238E27FC236}">
                <a16:creationId xmlns:a16="http://schemas.microsoft.com/office/drawing/2014/main" id="{20AD05C7-9E88-43FF-AECF-769ABAA5AE43}"/>
              </a:ext>
            </a:extLst>
          </p:cNvPr>
          <p:cNvPicPr>
            <a:picLocks noChangeAspect="1"/>
          </p:cNvPicPr>
          <p:nvPr/>
        </p:nvPicPr>
        <p:blipFill>
          <a:blip r:embed="rId3"/>
          <a:stretch>
            <a:fillRect/>
          </a:stretch>
        </p:blipFill>
        <p:spPr>
          <a:xfrm>
            <a:off x="4429957" y="2690180"/>
            <a:ext cx="7762043" cy="3557804"/>
          </a:xfrm>
          <a:prstGeom prst="rect">
            <a:avLst/>
          </a:prstGeom>
        </p:spPr>
      </p:pic>
      <p:pic>
        <p:nvPicPr>
          <p:cNvPr id="11" name="Picture 10">
            <a:extLst>
              <a:ext uri="{FF2B5EF4-FFF2-40B4-BE49-F238E27FC236}">
                <a16:creationId xmlns:a16="http://schemas.microsoft.com/office/drawing/2014/main" id="{9BE31EDD-519A-4E8B-AA36-36B278A6D8C4}"/>
              </a:ext>
            </a:extLst>
          </p:cNvPr>
          <p:cNvPicPr>
            <a:picLocks noChangeAspect="1"/>
          </p:cNvPicPr>
          <p:nvPr/>
        </p:nvPicPr>
        <p:blipFill>
          <a:blip r:embed="rId4"/>
          <a:stretch>
            <a:fillRect/>
          </a:stretch>
        </p:blipFill>
        <p:spPr>
          <a:xfrm>
            <a:off x="4429957" y="1163221"/>
            <a:ext cx="7762043" cy="1455692"/>
          </a:xfrm>
          <a:prstGeom prst="rect">
            <a:avLst/>
          </a:prstGeom>
        </p:spPr>
      </p:pic>
    </p:spTree>
    <p:extLst>
      <p:ext uri="{BB962C8B-B14F-4D97-AF65-F5344CB8AC3E}">
        <p14:creationId xmlns:p14="http://schemas.microsoft.com/office/powerpoint/2010/main" val="170224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Work Plan</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404</TotalTime>
  <Words>996</Words>
  <Application>Microsoft Office PowerPoint</Application>
  <PresentationFormat>Widescreen</PresentationFormat>
  <Paragraphs>92</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Poppins</vt:lpstr>
      <vt:lpstr>Segoe UI</vt:lpstr>
      <vt:lpstr>Office Theme</vt:lpstr>
      <vt:lpstr>Bangla Captioning Image Taken by Blind People</vt:lpstr>
      <vt:lpstr>Introduction</vt:lpstr>
      <vt:lpstr>Introduction</vt:lpstr>
      <vt:lpstr>Why Automated Captioning and in Bangla?</vt:lpstr>
      <vt:lpstr>Dataset</vt:lpstr>
      <vt:lpstr>About Viz-Wiz Dataset</vt:lpstr>
      <vt:lpstr>VizWiz-Captions vs MSCOCO-Captions</vt:lpstr>
      <vt:lpstr>Dataset Description</vt:lpstr>
      <vt:lpstr>Work Plan</vt:lpstr>
      <vt:lpstr>Working Pipeline</vt:lpstr>
      <vt:lpstr>Drawbacks and Future Works</vt:lpstr>
      <vt:lpstr>Drawbacks and Future Works</vt:lpstr>
      <vt:lpstr>Research Presentation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 Captioning Image Taken by Blind People</dc:title>
  <dc:creator>Latif siddiq sunny</dc:creator>
  <cp:lastModifiedBy>Latif siddiq sunny</cp:lastModifiedBy>
  <cp:revision>18</cp:revision>
  <dcterms:created xsi:type="dcterms:W3CDTF">2020-11-13T12:37:51Z</dcterms:created>
  <dcterms:modified xsi:type="dcterms:W3CDTF">2020-11-14T05:20:14Z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