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87" r:id="rId2"/>
    <p:sldMasterId id="2147483688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embeddedFontLst>
    <p:embeddedFont>
      <p:font typeface="Gill Sans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042475-3397-449D-ACAD-4D6B8404B57E}">
  <a:tblStyle styleId="{7B042475-3397-449D-ACAD-4D6B8404B5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42fc06b868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42fc06b868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Govern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Private Chain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Node DD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Lawyer / College Govern add node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Different centry different govern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cf4bf76a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cf4bf76a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d0138978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d0138978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2babf32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2babf32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Elite Student Athletes Admission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2fc06b868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2fc06b868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2fc06b868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2fc06b868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2fc06b86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2fc06b868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2fc06b8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2fc06b8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cf31ca01c_5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cf31ca01c_5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cf6753193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cf6753193_2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cf4bf76a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cf4bf76a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3" name="Google Shape;53;p1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3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72" name="Google Shape;72;p17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73" name="Google Shape;73;p1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17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07" name="Google Shape;107;p1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17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4" name="Google Shape;224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5" name="Google Shape;22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8" name="Google Shape;22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2" name="Google Shape;232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3" name="Google Shape;233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4" name="Google Shape;23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37" name="Google Shape;23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0" name="Google Shape;240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FFFFFF"/>
            </a:gs>
            <a:gs pos="61000">
              <a:srgbClr val="F3F3F3"/>
            </a:gs>
            <a:gs pos="100000">
              <a:srgbClr val="E9E9E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1000">
              <a:srgbClr val="F3F3F3"/>
            </a:gs>
            <a:gs pos="100000">
              <a:srgbClr val="E9E9E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p42"/>
          <p:cNvCxnSpPr/>
          <p:nvPr/>
        </p:nvCxnSpPr>
        <p:spPr>
          <a:xfrm>
            <a:off x="558600" y="3855904"/>
            <a:ext cx="80268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9" name="Google Shape;249;p42"/>
          <p:cNvSpPr txBox="1"/>
          <p:nvPr/>
        </p:nvSpPr>
        <p:spPr>
          <a:xfrm>
            <a:off x="1076701" y="3920132"/>
            <a:ext cx="6990600" cy="8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Roboto Condensed"/>
              <a:buNone/>
            </a:pPr>
            <a:r>
              <a:rPr lang="zh-TW" sz="1600"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PROOF OF</a:t>
            </a:r>
            <a:r>
              <a:rPr lang="zh-TW" sz="1400" b="1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zh-TW" sz="1600" b="1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PARTICIPATION</a:t>
            </a:r>
            <a:endParaRPr sz="1600" b="1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0" name="Google Shape;250;p42"/>
          <p:cNvPicPr preferRelativeResize="0"/>
          <p:nvPr/>
        </p:nvPicPr>
        <p:blipFill rotWithShape="1">
          <a:blip r:embed="rId3">
            <a:alphaModFix/>
          </a:blip>
          <a:srcRect b="23053"/>
          <a:stretch/>
        </p:blipFill>
        <p:spPr>
          <a:xfrm>
            <a:off x="3369150" y="307125"/>
            <a:ext cx="2231700" cy="26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" name="Google Shape;329;p51"/>
          <p:cNvGraphicFramePr/>
          <p:nvPr/>
        </p:nvGraphicFramePr>
        <p:xfrm>
          <a:off x="112375" y="1220100"/>
          <a:ext cx="9144000" cy="4042995"/>
        </p:xfrm>
        <a:graphic>
          <a:graphicData uri="http://schemas.openxmlformats.org/drawingml/2006/table">
            <a:tbl>
              <a:tblPr>
                <a:noFill/>
                <a:tableStyleId>{7B042475-3397-449D-ACAD-4D6B8404B57E}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Issuer </a:t>
                      </a:r>
                      <a:endParaRPr sz="1600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</a:t>
                      </a:r>
                      <a:r>
                        <a:rPr lang="zh-TW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</a:t>
                      </a:r>
                      <a:r>
                        <a:rPr lang="zh-TW" sz="16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xtra-</a:t>
                      </a:r>
                      <a:r>
                        <a:rPr lang="zh-TW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</a:t>
                      </a:r>
                      <a:r>
                        <a:rPr lang="zh-TW" sz="16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urricular </a:t>
                      </a:r>
                      <a:r>
                        <a:rPr lang="zh-TW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</a:t>
                      </a:r>
                      <a:r>
                        <a:rPr lang="zh-TW" sz="16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ctivity</a:t>
                      </a:r>
                      <a:r>
                        <a:rPr lang="zh-TW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Organizer)</a:t>
                      </a:r>
                      <a:endParaRPr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Credential Holder </a:t>
                      </a:r>
                      <a:endParaRPr sz="1600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(Student)</a:t>
                      </a:r>
                      <a:endParaRPr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Verifier </a:t>
                      </a:r>
                      <a:endParaRPr sz="1600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</a:t>
                      </a:r>
                      <a:r>
                        <a:rPr lang="zh-TW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Admission Office</a:t>
                      </a:r>
                      <a:r>
                        <a:rPr lang="zh-TW" sz="16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)</a:t>
                      </a:r>
                      <a:endParaRPr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625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Char char="•"/>
                      </a:pPr>
                      <a:r>
                        <a:rPr lang="zh-TW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Fee for E-Roll Call</a:t>
                      </a:r>
                      <a:endParaRPr sz="16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0" marR="0" lvl="0" indent="0" algn="l" rtl="0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0" marR="0" lvl="0" indent="0" algn="l" rtl="0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342900" marR="0" lvl="0" indent="0" algn="l" rtl="0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 rtl="0">
                        <a:lnSpc>
                          <a:spcPct val="15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Char char="•"/>
                      </a:pPr>
                      <a:r>
                        <a:rPr lang="zh-TW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Re-issuing fee for lost credential</a:t>
                      </a:r>
                      <a:endParaRPr sz="16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342900" lvl="0" indent="-342900" algn="l" rtl="0">
                        <a:lnSpc>
                          <a:spcPct val="15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Char char="•"/>
                      </a:pPr>
                      <a:r>
                        <a:rPr lang="zh-TW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Partial admission fee</a:t>
                      </a:r>
                      <a:endParaRPr sz="16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342900" lvl="0" indent="0" algn="l" rtl="0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 rtl="0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Char char="•"/>
                      </a:pPr>
                      <a:r>
                        <a:rPr lang="zh-TW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Verification fee to ensure the claim of the applicants</a:t>
                      </a:r>
                      <a:endParaRPr sz="16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342900" lvl="0" indent="0" algn="l" rtl="0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30" name="Google Shape;330;p51"/>
          <p:cNvGrpSpPr/>
          <p:nvPr/>
        </p:nvGrpSpPr>
        <p:grpSpPr>
          <a:xfrm>
            <a:off x="0" y="224750"/>
            <a:ext cx="9144000" cy="710475"/>
            <a:chOff x="0" y="224750"/>
            <a:chExt cx="9144000" cy="710475"/>
          </a:xfrm>
        </p:grpSpPr>
        <p:sp>
          <p:nvSpPr>
            <p:cNvPr id="331" name="Google Shape;331;p51"/>
            <p:cNvSpPr txBox="1"/>
            <p:nvPr/>
          </p:nvSpPr>
          <p:spPr>
            <a:xfrm>
              <a:off x="0" y="354425"/>
              <a:ext cx="9144000" cy="5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200" b="1">
                  <a:latin typeface="Avenir"/>
                  <a:ea typeface="Avenir"/>
                  <a:cs typeface="Avenir"/>
                  <a:sym typeface="Avenir"/>
                </a:rPr>
                <a:t>Business Model</a:t>
              </a:r>
              <a:endParaRPr sz="2200" b="1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2" name="Google Shape;332;p51"/>
            <p:cNvSpPr/>
            <p:nvPr/>
          </p:nvSpPr>
          <p:spPr>
            <a:xfrm>
              <a:off x="4209150" y="224750"/>
              <a:ext cx="725700" cy="43200"/>
            </a:xfrm>
            <a:prstGeom prst="roundRect">
              <a:avLst>
                <a:gd name="adj" fmla="val 50000"/>
              </a:avLst>
            </a:prstGeom>
            <a:solidFill>
              <a:srgbClr val="003366"/>
            </a:solidFill>
            <a:ln w="9525" cap="flat" cmpd="sng">
              <a:solidFill>
                <a:srgbClr val="00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3" name="Google Shape;333;p51"/>
          <p:cNvCxnSpPr/>
          <p:nvPr/>
        </p:nvCxnSpPr>
        <p:spPr>
          <a:xfrm>
            <a:off x="2840175" y="1511275"/>
            <a:ext cx="17400" cy="2256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4" name="Google Shape;334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  <p:sp>
        <p:nvSpPr>
          <p:cNvPr id="335" name="Google Shape;335;p51"/>
          <p:cNvSpPr/>
          <p:nvPr/>
        </p:nvSpPr>
        <p:spPr>
          <a:xfrm>
            <a:off x="2406750" y="3768175"/>
            <a:ext cx="4025700" cy="939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Transaction &amp; By Subscription</a:t>
            </a:r>
            <a:endParaRPr u="sng"/>
          </a:p>
        </p:txBody>
      </p:sp>
      <p:cxnSp>
        <p:nvCxnSpPr>
          <p:cNvPr id="336" name="Google Shape;336;p51"/>
          <p:cNvCxnSpPr/>
          <p:nvPr/>
        </p:nvCxnSpPr>
        <p:spPr>
          <a:xfrm>
            <a:off x="6047400" y="1511275"/>
            <a:ext cx="17400" cy="2256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  <p:pic>
        <p:nvPicPr>
          <p:cNvPr id="342" name="Google Shape;34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223" y="1001688"/>
            <a:ext cx="2153075" cy="3264724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2"/>
          <p:cNvSpPr txBox="1">
            <a:spLocks noGrp="1"/>
          </p:cNvSpPr>
          <p:nvPr>
            <p:ph type="body" idx="1"/>
          </p:nvPr>
        </p:nvSpPr>
        <p:spPr>
          <a:xfrm>
            <a:off x="337275" y="1510025"/>
            <a:ext cx="4403400" cy="30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3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Q &amp; A</a:t>
            </a:r>
            <a:endParaRPr sz="38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4" name="Google Shape;344;p52"/>
          <p:cNvSpPr txBox="1"/>
          <p:nvPr/>
        </p:nvSpPr>
        <p:spPr>
          <a:xfrm>
            <a:off x="287625" y="436050"/>
            <a:ext cx="4502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THANKS!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76" y="35875"/>
            <a:ext cx="4733082" cy="2699876"/>
          </a:xfrm>
          <a:prstGeom prst="rect">
            <a:avLst/>
          </a:prstGeom>
          <a:noFill/>
          <a:ln>
            <a:noFill/>
          </a:ln>
          <a:effectLst>
            <a:outerShdw blurRad="185738" dist="47625" dir="5400000" algn="bl" rotWithShape="0">
              <a:srgbClr val="000000">
                <a:alpha val="36000"/>
              </a:srgbClr>
            </a:outerShdw>
          </a:effectLst>
        </p:spPr>
      </p:pic>
      <p:pic>
        <p:nvPicPr>
          <p:cNvPr id="256" name="Google Shape;256;p43"/>
          <p:cNvPicPr preferRelativeResize="0"/>
          <p:nvPr/>
        </p:nvPicPr>
        <p:blipFill rotWithShape="1">
          <a:blip r:embed="rId4">
            <a:alphaModFix/>
          </a:blip>
          <a:srcRect b="19536"/>
          <a:stretch/>
        </p:blipFill>
        <p:spPr>
          <a:xfrm>
            <a:off x="2995375" y="1405125"/>
            <a:ext cx="6148627" cy="21617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57" name="Google Shape;25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150" y="3040525"/>
            <a:ext cx="7333927" cy="19709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44"/>
          <p:cNvGrpSpPr/>
          <p:nvPr/>
        </p:nvGrpSpPr>
        <p:grpSpPr>
          <a:xfrm>
            <a:off x="0" y="2279750"/>
            <a:ext cx="9144000" cy="580800"/>
            <a:chOff x="0" y="2279750"/>
            <a:chExt cx="9144000" cy="580800"/>
          </a:xfrm>
        </p:grpSpPr>
        <p:sp>
          <p:nvSpPr>
            <p:cNvPr id="263" name="Google Shape;263;p44"/>
            <p:cNvSpPr txBox="1"/>
            <p:nvPr/>
          </p:nvSpPr>
          <p:spPr>
            <a:xfrm>
              <a:off x="0" y="2279750"/>
              <a:ext cx="9144000" cy="5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sz="22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Proving the Participation Claim </a:t>
              </a:r>
              <a:endParaRPr sz="22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264" name="Google Shape;264;p44"/>
            <p:cNvCxnSpPr/>
            <p:nvPr/>
          </p:nvCxnSpPr>
          <p:spPr>
            <a:xfrm rot="10800000" flipH="1">
              <a:off x="155600" y="2581425"/>
              <a:ext cx="1416600" cy="3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44"/>
            <p:cNvCxnSpPr/>
            <p:nvPr/>
          </p:nvCxnSpPr>
          <p:spPr>
            <a:xfrm rot="10800000" flipH="1">
              <a:off x="7559975" y="2565150"/>
              <a:ext cx="1461600" cy="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6" name="Google Shape;26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45"/>
          <p:cNvGrpSpPr/>
          <p:nvPr/>
        </p:nvGrpSpPr>
        <p:grpSpPr>
          <a:xfrm>
            <a:off x="0" y="224750"/>
            <a:ext cx="9144000" cy="710475"/>
            <a:chOff x="0" y="224750"/>
            <a:chExt cx="9144000" cy="710475"/>
          </a:xfrm>
        </p:grpSpPr>
        <p:sp>
          <p:nvSpPr>
            <p:cNvPr id="272" name="Google Shape;272;p45"/>
            <p:cNvSpPr txBox="1"/>
            <p:nvPr/>
          </p:nvSpPr>
          <p:spPr>
            <a:xfrm>
              <a:off x="0" y="354425"/>
              <a:ext cx="9144000" cy="5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200" b="1">
                  <a:latin typeface="Avenir"/>
                  <a:ea typeface="Avenir"/>
                  <a:cs typeface="Avenir"/>
                  <a:sym typeface="Avenir"/>
                </a:rPr>
                <a:t> Current </a:t>
              </a:r>
              <a:r>
                <a:rPr lang="zh-TW" sz="22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Issues on </a:t>
              </a:r>
              <a:r>
                <a:rPr lang="zh-TW" sz="2200" b="1">
                  <a:latin typeface="Avenir"/>
                  <a:ea typeface="Avenir"/>
                  <a:cs typeface="Avenir"/>
                  <a:sym typeface="Avenir"/>
                </a:rPr>
                <a:t>Proving the Participation Claim </a:t>
              </a:r>
              <a:endParaRPr sz="2200" b="1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3" name="Google Shape;273;p45"/>
            <p:cNvSpPr/>
            <p:nvPr/>
          </p:nvSpPr>
          <p:spPr>
            <a:xfrm>
              <a:off x="4209150" y="224750"/>
              <a:ext cx="725700" cy="43200"/>
            </a:xfrm>
            <a:prstGeom prst="roundRect">
              <a:avLst>
                <a:gd name="adj" fmla="val 50000"/>
              </a:avLst>
            </a:prstGeom>
            <a:solidFill>
              <a:srgbClr val="003366"/>
            </a:solidFill>
            <a:ln w="9525" cap="flat" cmpd="sng">
              <a:solidFill>
                <a:srgbClr val="00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4" name="Google Shape;274;p45"/>
          <p:cNvCxnSpPr/>
          <p:nvPr/>
        </p:nvCxnSpPr>
        <p:spPr>
          <a:xfrm>
            <a:off x="3068775" y="1511275"/>
            <a:ext cx="0" cy="322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45"/>
          <p:cNvCxnSpPr/>
          <p:nvPr/>
        </p:nvCxnSpPr>
        <p:spPr>
          <a:xfrm>
            <a:off x="6160350" y="1511263"/>
            <a:ext cx="0" cy="322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" name="Google Shape;276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graphicFrame>
        <p:nvGraphicFramePr>
          <p:cNvPr id="277" name="Google Shape;277;p45"/>
          <p:cNvGraphicFramePr/>
          <p:nvPr/>
        </p:nvGraphicFramePr>
        <p:xfrm>
          <a:off x="112375" y="1220100"/>
          <a:ext cx="9144000" cy="4042995"/>
        </p:xfrm>
        <a:graphic>
          <a:graphicData uri="http://schemas.openxmlformats.org/drawingml/2006/table">
            <a:tbl>
              <a:tblPr>
                <a:noFill/>
                <a:tableStyleId>{7B042475-3397-449D-ACAD-4D6B8404B57E}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Issuer </a:t>
                      </a:r>
                      <a:endParaRPr sz="1600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</a:t>
                      </a:r>
                      <a:r>
                        <a:rPr lang="zh-TW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</a:t>
                      </a:r>
                      <a:r>
                        <a:rPr lang="zh-TW" sz="16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xtra-</a:t>
                      </a:r>
                      <a:r>
                        <a:rPr lang="zh-TW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</a:t>
                      </a:r>
                      <a:r>
                        <a:rPr lang="zh-TW" sz="16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urricular </a:t>
                      </a:r>
                      <a:r>
                        <a:rPr lang="zh-TW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</a:t>
                      </a:r>
                      <a:r>
                        <a:rPr lang="zh-TW" sz="16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ctivity</a:t>
                      </a:r>
                      <a:r>
                        <a:rPr lang="zh-TW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Organizer)</a:t>
                      </a:r>
                      <a:endParaRPr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Credential Holder </a:t>
                      </a:r>
                      <a:endParaRPr sz="1600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(Student)</a:t>
                      </a:r>
                      <a:endParaRPr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Verifier </a:t>
                      </a:r>
                      <a:endParaRPr sz="1600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</a:t>
                      </a:r>
                      <a:r>
                        <a:rPr lang="zh-TW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Admission Office</a:t>
                      </a:r>
                      <a:r>
                        <a:rPr lang="zh-TW" sz="16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)</a:t>
                      </a:r>
                      <a:endParaRPr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625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Char char="•"/>
                      </a:pPr>
                      <a:r>
                        <a:rPr lang="zh-TW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Manual process on paper credential issuance</a:t>
                      </a:r>
                      <a:endParaRPr sz="16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342900" marR="0" lvl="0" indent="-342900" algn="l" rtl="0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Char char="•"/>
                      </a:pPr>
                      <a:r>
                        <a:rPr lang="zh-TW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Manually doing the roll call</a:t>
                      </a:r>
                      <a:endParaRPr sz="16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0" marR="0" lvl="0" indent="0" algn="l" rtl="0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342900" marR="0" lvl="0" indent="0" algn="l" rtl="0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 rtl="0">
                        <a:lnSpc>
                          <a:spcPct val="15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Char char="•"/>
                      </a:pPr>
                      <a:r>
                        <a:rPr lang="zh-TW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Difficult to manage paper credential</a:t>
                      </a:r>
                      <a:endParaRPr sz="16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342900" lvl="0" indent="-342900" algn="l" rtl="0">
                        <a:lnSpc>
                          <a:spcPct val="15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Char char="•"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Unreliable claim</a:t>
                      </a:r>
                      <a:endParaRPr sz="16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342900" lvl="0" indent="-342900" algn="l" rtl="0">
                        <a:lnSpc>
                          <a:spcPct val="15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Char char="•"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Timely and Costly to re-apply for issuing the lost credential</a:t>
                      </a:r>
                      <a:endParaRPr sz="16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342900" lvl="0" indent="0" algn="l" rtl="0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 rtl="0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Char char="•"/>
                      </a:pPr>
                      <a:r>
                        <a:rPr lang="zh-TW" sz="16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Concerns on credential’s authenticity</a:t>
                      </a:r>
                      <a:r>
                        <a:rPr lang="zh-TW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7</a:t>
                      </a:r>
                      <a:endParaRPr sz="1600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342900" lvl="0" indent="-342900" algn="l" rtl="0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Char char="•"/>
                      </a:pPr>
                      <a:r>
                        <a:rPr lang="zh-TW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Unable to verify the claims/paper credential</a:t>
                      </a:r>
                      <a:endParaRPr sz="16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342900" lvl="0" indent="0" algn="l" rtl="0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46"/>
          <p:cNvGrpSpPr/>
          <p:nvPr/>
        </p:nvGrpSpPr>
        <p:grpSpPr>
          <a:xfrm>
            <a:off x="0" y="1974950"/>
            <a:ext cx="9144000" cy="609775"/>
            <a:chOff x="0" y="1974950"/>
            <a:chExt cx="9144000" cy="609775"/>
          </a:xfrm>
        </p:grpSpPr>
        <p:sp>
          <p:nvSpPr>
            <p:cNvPr id="283" name="Google Shape;283;p46"/>
            <p:cNvSpPr txBox="1"/>
            <p:nvPr/>
          </p:nvSpPr>
          <p:spPr>
            <a:xfrm>
              <a:off x="0" y="1974950"/>
              <a:ext cx="9144000" cy="5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200" b="1">
                  <a:latin typeface="Avenir"/>
                  <a:ea typeface="Avenir"/>
                  <a:cs typeface="Avenir"/>
                  <a:sym typeface="Avenir"/>
                </a:rPr>
                <a:t>P.O.P</a:t>
              </a:r>
              <a:endParaRPr sz="3200" b="1"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200" b="1">
                  <a:latin typeface="Avenir"/>
                  <a:ea typeface="Avenir"/>
                  <a:cs typeface="Avenir"/>
                  <a:sym typeface="Avenir"/>
                </a:rPr>
                <a:t>Introduction</a:t>
              </a:r>
              <a:endParaRPr sz="3200" b="1"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284" name="Google Shape;284;p46"/>
            <p:cNvCxnSpPr/>
            <p:nvPr/>
          </p:nvCxnSpPr>
          <p:spPr>
            <a:xfrm rot="10800000" flipH="1">
              <a:off x="155600" y="2571825"/>
              <a:ext cx="1616400" cy="12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46"/>
            <p:cNvCxnSpPr/>
            <p:nvPr/>
          </p:nvCxnSpPr>
          <p:spPr>
            <a:xfrm rot="10800000" flipH="1">
              <a:off x="7405175" y="2565300"/>
              <a:ext cx="1616400" cy="12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6" name="Google Shape;286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/>
        </p:nvSpPr>
        <p:spPr>
          <a:xfrm>
            <a:off x="4642200" y="2157275"/>
            <a:ext cx="37623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Privacy-Protection Verifiable Proof of Participation Record</a:t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2" name="Google Shape;292;p47"/>
          <p:cNvSpPr txBox="1"/>
          <p:nvPr/>
        </p:nvSpPr>
        <p:spPr>
          <a:xfrm>
            <a:off x="4642200" y="2149293"/>
            <a:ext cx="49794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3" name="Google Shape;293;p47"/>
          <p:cNvSpPr/>
          <p:nvPr/>
        </p:nvSpPr>
        <p:spPr>
          <a:xfrm>
            <a:off x="4736475" y="2082150"/>
            <a:ext cx="725700" cy="43200"/>
          </a:xfrm>
          <a:prstGeom prst="roundRect">
            <a:avLst>
              <a:gd name="adj" fmla="val 50000"/>
            </a:avLst>
          </a:prstGeom>
          <a:solidFill>
            <a:srgbClr val="003366"/>
          </a:solidFill>
          <a:ln w="9525" cap="flat" cmpd="sng">
            <a:solidFill>
              <a:srgbClr val="0033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  <p:pic>
        <p:nvPicPr>
          <p:cNvPr id="295" name="Google Shape;2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549" y="1118639"/>
            <a:ext cx="2044650" cy="31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61000">
              <a:srgbClr val="F3F3F3"/>
            </a:gs>
            <a:gs pos="100000">
              <a:srgbClr val="E9E9E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48"/>
          <p:cNvGrpSpPr/>
          <p:nvPr/>
        </p:nvGrpSpPr>
        <p:grpSpPr>
          <a:xfrm>
            <a:off x="-285275" y="224750"/>
            <a:ext cx="9144000" cy="645638"/>
            <a:chOff x="-285275" y="224750"/>
            <a:chExt cx="9144000" cy="645638"/>
          </a:xfrm>
        </p:grpSpPr>
        <p:sp>
          <p:nvSpPr>
            <p:cNvPr id="301" name="Google Shape;301;p48"/>
            <p:cNvSpPr txBox="1"/>
            <p:nvPr/>
          </p:nvSpPr>
          <p:spPr>
            <a:xfrm>
              <a:off x="-285275" y="289588"/>
              <a:ext cx="9144000" cy="5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43180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P.O.P Overview</a:t>
              </a:r>
              <a:endParaRPr sz="2200" b="1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" name="Google Shape;302;p48"/>
            <p:cNvSpPr/>
            <p:nvPr/>
          </p:nvSpPr>
          <p:spPr>
            <a:xfrm>
              <a:off x="4209150" y="224750"/>
              <a:ext cx="725700" cy="43200"/>
            </a:xfrm>
            <a:prstGeom prst="roundRect">
              <a:avLst>
                <a:gd name="adj" fmla="val 50000"/>
              </a:avLst>
            </a:prstGeom>
            <a:solidFill>
              <a:srgbClr val="003366"/>
            </a:solidFill>
            <a:ln w="9525" cap="flat" cmpd="sng">
              <a:solidFill>
                <a:srgbClr val="00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  <p:pic>
        <p:nvPicPr>
          <p:cNvPr id="304" name="Google Shape;3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800" y="795775"/>
            <a:ext cx="7810402" cy="42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49"/>
          <p:cNvGrpSpPr/>
          <p:nvPr/>
        </p:nvGrpSpPr>
        <p:grpSpPr>
          <a:xfrm>
            <a:off x="0" y="2205150"/>
            <a:ext cx="9144000" cy="580800"/>
            <a:chOff x="0" y="2205150"/>
            <a:chExt cx="9144000" cy="580800"/>
          </a:xfrm>
        </p:grpSpPr>
        <p:sp>
          <p:nvSpPr>
            <p:cNvPr id="310" name="Google Shape;310;p49"/>
            <p:cNvSpPr txBox="1"/>
            <p:nvPr/>
          </p:nvSpPr>
          <p:spPr>
            <a:xfrm>
              <a:off x="0" y="2205150"/>
              <a:ext cx="9144000" cy="5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3200" b="1">
                  <a:latin typeface="Avenir"/>
                  <a:ea typeface="Avenir"/>
                  <a:cs typeface="Avenir"/>
                  <a:sym typeface="Avenir"/>
                </a:rPr>
                <a:t>Demo</a:t>
              </a:r>
              <a:endParaRPr sz="3200" b="1">
                <a:latin typeface="Avenir"/>
                <a:ea typeface="Avenir"/>
                <a:cs typeface="Avenir"/>
                <a:sym typeface="Avenir"/>
              </a:endParaRPr>
            </a:p>
          </p:txBody>
        </p:sp>
        <p:cxnSp>
          <p:nvCxnSpPr>
            <p:cNvPr id="311" name="Google Shape;311;p49"/>
            <p:cNvCxnSpPr/>
            <p:nvPr/>
          </p:nvCxnSpPr>
          <p:spPr>
            <a:xfrm rot="10800000" flipH="1">
              <a:off x="155600" y="2571825"/>
              <a:ext cx="1616400" cy="12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49"/>
            <p:cNvCxnSpPr/>
            <p:nvPr/>
          </p:nvCxnSpPr>
          <p:spPr>
            <a:xfrm rot="10800000" flipH="1">
              <a:off x="7405175" y="2565300"/>
              <a:ext cx="1616400" cy="12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3" name="Google Shape;31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50"/>
          <p:cNvGrpSpPr/>
          <p:nvPr/>
        </p:nvGrpSpPr>
        <p:grpSpPr>
          <a:xfrm>
            <a:off x="0" y="224750"/>
            <a:ext cx="9144000" cy="710475"/>
            <a:chOff x="0" y="224750"/>
            <a:chExt cx="9144000" cy="710475"/>
          </a:xfrm>
        </p:grpSpPr>
        <p:sp>
          <p:nvSpPr>
            <p:cNvPr id="319" name="Google Shape;319;p50"/>
            <p:cNvSpPr txBox="1"/>
            <p:nvPr/>
          </p:nvSpPr>
          <p:spPr>
            <a:xfrm>
              <a:off x="0" y="354425"/>
              <a:ext cx="9144000" cy="58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200" b="1">
                  <a:latin typeface="Avenir"/>
                  <a:ea typeface="Avenir"/>
                  <a:cs typeface="Avenir"/>
                  <a:sym typeface="Avenir"/>
                </a:rPr>
                <a:t>Benefits to Stakeholders</a:t>
              </a:r>
              <a:endParaRPr sz="2200" b="1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" name="Google Shape;320;p50"/>
            <p:cNvSpPr/>
            <p:nvPr/>
          </p:nvSpPr>
          <p:spPr>
            <a:xfrm>
              <a:off x="4209150" y="224750"/>
              <a:ext cx="725700" cy="43200"/>
            </a:xfrm>
            <a:prstGeom prst="roundRect">
              <a:avLst>
                <a:gd name="adj" fmla="val 50000"/>
              </a:avLst>
            </a:prstGeom>
            <a:solidFill>
              <a:srgbClr val="003366"/>
            </a:solidFill>
            <a:ln w="9525" cap="flat" cmpd="sng">
              <a:solidFill>
                <a:srgbClr val="00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21" name="Google Shape;321;p50"/>
          <p:cNvCxnSpPr/>
          <p:nvPr/>
        </p:nvCxnSpPr>
        <p:spPr>
          <a:xfrm>
            <a:off x="3068775" y="1511275"/>
            <a:ext cx="0" cy="322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Google Shape;322;p50"/>
          <p:cNvCxnSpPr/>
          <p:nvPr/>
        </p:nvCxnSpPr>
        <p:spPr>
          <a:xfrm>
            <a:off x="6160350" y="1511263"/>
            <a:ext cx="0" cy="32244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3" name="Google Shape;323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graphicFrame>
        <p:nvGraphicFramePr>
          <p:cNvPr id="324" name="Google Shape;324;p50"/>
          <p:cNvGraphicFramePr/>
          <p:nvPr/>
        </p:nvGraphicFramePr>
        <p:xfrm>
          <a:off x="112375" y="1220100"/>
          <a:ext cx="9144000" cy="4042995"/>
        </p:xfrm>
        <a:graphic>
          <a:graphicData uri="http://schemas.openxmlformats.org/drawingml/2006/table">
            <a:tbl>
              <a:tblPr>
                <a:noFill/>
                <a:tableStyleId>{7B042475-3397-449D-ACAD-4D6B8404B57E}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3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Issuer </a:t>
                      </a:r>
                      <a:endParaRPr sz="1600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</a:t>
                      </a:r>
                      <a:r>
                        <a:rPr lang="zh-TW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</a:t>
                      </a:r>
                      <a:r>
                        <a:rPr lang="zh-TW" sz="16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xtra-</a:t>
                      </a:r>
                      <a:r>
                        <a:rPr lang="zh-TW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</a:t>
                      </a:r>
                      <a:r>
                        <a:rPr lang="zh-TW" sz="16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urricular </a:t>
                      </a:r>
                      <a:r>
                        <a:rPr lang="zh-TW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</a:t>
                      </a:r>
                      <a:r>
                        <a:rPr lang="zh-TW" sz="16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ctivity</a:t>
                      </a:r>
                      <a:r>
                        <a:rPr lang="zh-TW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Organizer)</a:t>
                      </a:r>
                      <a:endParaRPr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Credential Holder </a:t>
                      </a:r>
                      <a:endParaRPr sz="1600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(Student)</a:t>
                      </a:r>
                      <a:endParaRPr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Verifier </a:t>
                      </a:r>
                      <a:endParaRPr sz="1600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(</a:t>
                      </a:r>
                      <a:r>
                        <a:rPr lang="zh-TW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Admission Office</a:t>
                      </a:r>
                      <a:r>
                        <a:rPr lang="zh-TW" sz="1600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)</a:t>
                      </a:r>
                      <a:endParaRPr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625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Char char="•"/>
                      </a:pPr>
                      <a:r>
                        <a:rPr lang="zh-TW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Erase the existing paperwork for issuing paper credential</a:t>
                      </a:r>
                      <a:endParaRPr sz="16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342900" marR="0" lvl="0" indent="-342900" algn="l" rtl="0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Char char="•"/>
                      </a:pPr>
                      <a:r>
                        <a:rPr lang="zh-TW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Erase the manual roll call</a:t>
                      </a:r>
                      <a:endParaRPr sz="16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0" marR="0" lvl="0" indent="0" algn="l" rtl="0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342900" marR="0" lvl="0" indent="0" algn="l" rtl="0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 rtl="0">
                        <a:lnSpc>
                          <a:spcPct val="15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Char char="•"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Self-Sovereign Credential</a:t>
                      </a:r>
                      <a:endParaRPr sz="16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342900" lvl="0" indent="-342900" algn="l" rtl="0">
                        <a:lnSpc>
                          <a:spcPct val="15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Char char="•"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Privacy-Preserving and Provable participation</a:t>
                      </a:r>
                      <a:endParaRPr sz="16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342900" lvl="0" indent="-342900" algn="l" rtl="0">
                        <a:lnSpc>
                          <a:spcPct val="15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Gill Sans"/>
                        <a:buChar char="•"/>
                      </a:pPr>
                      <a:r>
                        <a:rPr lang="zh-TW" sz="1600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Manageable participation credential using POP Wallet</a:t>
                      </a:r>
                      <a:endParaRPr sz="1600">
                        <a:solidFill>
                          <a:schemeClr val="dk1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342900" lvl="0" indent="0" algn="l" rtl="0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000000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 rtl="0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Gill Sans"/>
                        <a:buChar char="•"/>
                      </a:pPr>
                      <a:r>
                        <a:rPr lang="zh-TW" sz="16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Verifiable the origin of participation/attendance</a:t>
                      </a:r>
                      <a:endParaRPr sz="16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marL="342900" lvl="0" indent="0" algn="l" rtl="0">
                        <a:lnSpc>
                          <a:spcPct val="156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如螢幕大小 (16:9)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Avenir</vt:lpstr>
      <vt:lpstr>Roboto Condensed</vt:lpstr>
      <vt:lpstr>Arial</vt:lpstr>
      <vt:lpstr>Gill Sans</vt:lpstr>
      <vt:lpstr>Simple Light</vt:lpstr>
      <vt:lpstr>Office Theme</vt:lpstr>
      <vt:lpstr>Simple Light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Lawrence Ma</cp:lastModifiedBy>
  <cp:revision>1</cp:revision>
  <dcterms:modified xsi:type="dcterms:W3CDTF">2020-03-11T07:55:43Z</dcterms:modified>
</cp:coreProperties>
</file>