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7" r:id="rId2"/>
    <p:sldId id="265" r:id="rId3"/>
    <p:sldId id="266" r:id="rId4"/>
    <p:sldId id="258" r:id="rId5"/>
    <p:sldId id="264" r:id="rId6"/>
    <p:sldId id="259" r:id="rId7"/>
    <p:sldId id="260" r:id="rId8"/>
    <p:sldId id="261" r:id="rId9"/>
    <p:sldId id="267" r:id="rId10"/>
    <p:sldId id="268" r:id="rId11"/>
    <p:sldId id="270" r:id="rId12"/>
    <p:sldId id="262" r:id="rId13"/>
    <p:sldId id="271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A04FF-55F0-4C19-889C-9131216DA138}" type="datetimeFigureOut">
              <a:rPr lang="en-US" smtClean="0"/>
              <a:pPr/>
              <a:t>4/1/2018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CF7BE-7F38-4BB0-B821-C50FCF32C0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DF46-D1ED-40A4-B7CD-A1E4C39687CC}" type="datetime1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C4147-B100-4A93-B368-B6DF51BF3540}" type="datetime1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6732-A723-4D38-A372-9C3860F5195C}" type="datetime1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8F57-634C-4C3C-B83E-B401D5F8BCCE}" type="datetime1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5EAC-2EDC-4572-88C7-1C1024DD828C}" type="datetime1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EB4B-C57D-4D58-9AAA-31A24626CF71}" type="datetime1">
              <a:rPr lang="en-US" smtClean="0"/>
              <a:t>4/1/2018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CCF7-A23C-4349-8081-3CB9D6DF3A56}" type="datetime1">
              <a:rPr lang="en-US" smtClean="0"/>
              <a:t>4/1/2018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BFA8-A417-4DE5-ADE2-DDAA1CD64729}" type="datetime1">
              <a:rPr lang="en-US" smtClean="0"/>
              <a:t>4/1/2018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2900D-1E75-44B5-94B1-33880EC0FABD}" type="datetime1">
              <a:rPr lang="en-US" smtClean="0"/>
              <a:t>4/1/2018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60E2-13DD-4215-89B6-88326F1A030D}" type="datetime1">
              <a:rPr lang="en-US" smtClean="0"/>
              <a:t>4/1/2018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073D-2BCB-4173-B989-04DAFA105E2B}" type="datetime1">
              <a:rPr lang="en-US" smtClean="0"/>
              <a:t>4/1/2018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5E687-0431-4DFB-9D9B-BD961A30A701}" type="datetime1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Dept of CSE, BUET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9270-67FB-47A8-A906-F7A23D0DC9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4114800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chemeClr val="tx2"/>
                </a:solidFill>
              </a:rPr>
              <a:t>Welcome</a:t>
            </a:r>
            <a:br>
              <a:rPr lang="en-US" sz="7200" b="1" dirty="0">
                <a:solidFill>
                  <a:schemeClr val="tx2"/>
                </a:solidFill>
              </a:rPr>
            </a:br>
            <a:r>
              <a:rPr lang="en-US" sz="7200" b="1" dirty="0">
                <a:solidFill>
                  <a:schemeClr val="tx2"/>
                </a:solidFill>
              </a:rPr>
              <a:t>to </a:t>
            </a:r>
            <a:br>
              <a:rPr lang="en-US" sz="7200" b="1" dirty="0">
                <a:solidFill>
                  <a:schemeClr val="tx2"/>
                </a:solidFill>
              </a:rPr>
            </a:br>
            <a:r>
              <a:rPr lang="en-US" sz="7200" b="1" dirty="0">
                <a:solidFill>
                  <a:schemeClr val="tx2"/>
                </a:solidFill>
              </a:rPr>
              <a:t>CSE 310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788E-2F7A-4C04-B120-E02A89A855F6}" type="datetime1">
              <a:rPr lang="en-US" smtClean="0"/>
              <a:t>4/1/2018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  <a:latin typeface="Candara" pitchFamily="34" charset="0"/>
              </a:rPr>
              <a:t>How Symbol Table Helps?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2921-99E0-4804-8F61-91586A3CF655}" type="datetime1">
              <a:rPr lang="en-US" smtClean="0"/>
              <a:t>4/1/2018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How can this type of Symbol Table help?</a:t>
            </a:r>
          </a:p>
          <a:p>
            <a:pPr lvl="1"/>
            <a:r>
              <a:rPr lang="en-US" sz="2600" dirty="0">
                <a:solidFill>
                  <a:schemeClr val="accent2">
                    <a:lumMod val="75000"/>
                  </a:schemeClr>
                </a:solidFill>
              </a:rPr>
              <a:t>Scope Management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Need to allow duplicate entry in symbol table</a:t>
            </a:r>
          </a:p>
          <a:p>
            <a:pPr lvl="2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Also delete some entries when a block exits</a:t>
            </a:r>
          </a:p>
          <a:p>
            <a:pPr lvl="2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How to accommodate this??</a:t>
            </a:r>
          </a:p>
          <a:p>
            <a:pPr lvl="1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24200" y="2693075"/>
            <a:ext cx="1976823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main(){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int a;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b=2;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  <a:latin typeface="Candara" pitchFamily="34" charset="0"/>
              </a:rPr>
              <a:t>Symbol Table for Scope Management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2921-99E0-4804-8F61-91586A3CF655}" type="datetime1">
              <a:rPr lang="en-US" smtClean="0"/>
              <a:t>4/1/2018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List of Hash Tables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2819400"/>
            <a:ext cx="1976823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main(){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int a;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b=2;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33400" y="32766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33400" y="3579812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33400" y="38100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33400" y="41148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33400" y="4418012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886200" y="3581400"/>
            <a:ext cx="1600200" cy="121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Hash Table#1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tx1"/>
                </a:solidFill>
              </a:rPr>
              <a:t>&lt;a, </a:t>
            </a:r>
            <a:r>
              <a:rPr lang="en-US" dirty="0" err="1">
                <a:solidFill>
                  <a:schemeClr val="tx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248400" y="3581400"/>
            <a:ext cx="1600200" cy="121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Hash Table#2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tx1"/>
                </a:solidFill>
              </a:rPr>
              <a:t>&lt;a, </a:t>
            </a:r>
            <a:r>
              <a:rPr lang="en-US" dirty="0" err="1">
                <a:solidFill>
                  <a:schemeClr val="tx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&lt;b, </a:t>
            </a:r>
            <a:r>
              <a:rPr lang="en-US" dirty="0" err="1">
                <a:solidFill>
                  <a:schemeClr val="tx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cxnSp>
        <p:nvCxnSpPr>
          <p:cNvPr id="20" name="Straight Arrow Connector 19"/>
          <p:cNvCxnSpPr>
            <a:stCxn id="18" idx="1"/>
            <a:endCxn id="17" idx="3"/>
          </p:cNvCxnSpPr>
          <p:nvPr/>
        </p:nvCxnSpPr>
        <p:spPr>
          <a:xfrm rot="10800000">
            <a:off x="5486400" y="4191000"/>
            <a:ext cx="762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453656" y="4334470"/>
            <a:ext cx="8709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 </a:t>
            </a:r>
          </a:p>
          <a:p>
            <a:r>
              <a:rPr lang="en-US" dirty="0"/>
              <a:t>pointer</a:t>
            </a:r>
          </a:p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973485" y="2831068"/>
            <a:ext cx="1512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Scope</a:t>
            </a:r>
          </a:p>
        </p:txBody>
      </p:sp>
      <p:cxnSp>
        <p:nvCxnSpPr>
          <p:cNvPr id="24" name="Straight Arrow Connector 23"/>
          <p:cNvCxnSpPr>
            <a:stCxn id="22" idx="2"/>
            <a:endCxn id="17" idx="0"/>
          </p:cNvCxnSpPr>
          <p:nvPr/>
        </p:nvCxnSpPr>
        <p:spPr>
          <a:xfrm rot="5400000">
            <a:off x="4517622" y="3369079"/>
            <a:ext cx="381000" cy="436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35685" y="2754868"/>
            <a:ext cx="1512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Scope</a:t>
            </a:r>
          </a:p>
        </p:txBody>
      </p:sp>
      <p:cxnSp>
        <p:nvCxnSpPr>
          <p:cNvPr id="26" name="Straight Arrow Connector 25"/>
          <p:cNvCxnSpPr>
            <a:stCxn id="25" idx="2"/>
            <a:endCxn id="18" idx="0"/>
          </p:cNvCxnSpPr>
          <p:nvPr/>
        </p:nvCxnSpPr>
        <p:spPr>
          <a:xfrm rot="5400000">
            <a:off x="6841722" y="3330979"/>
            <a:ext cx="457200" cy="436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9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5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uiExpand="1" build="allAtOnce" animBg="1"/>
      <p:bldP spid="18" grpId="1" build="allAtOnce" animBg="1"/>
      <p:bldP spid="21" grpId="0"/>
      <p:bldP spid="21" grpId="1"/>
      <p:bldP spid="22" grpId="0"/>
      <p:bldP spid="22" grpId="1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  <a:latin typeface="Candara" pitchFamily="34" charset="0"/>
              </a:rPr>
              <a:t>Offline 1: Symbol Table Management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sz="2800" dirty="0">
                <a:latin typeface="Candara" pitchFamily="34" charset="0"/>
              </a:rPr>
              <a:t>Three Classes</a:t>
            </a:r>
          </a:p>
          <a:p>
            <a:pPr marL="971550" lvl="1" indent="-514350">
              <a:buNone/>
            </a:pPr>
            <a:r>
              <a:rPr lang="en-US" dirty="0">
                <a:latin typeface="Candara" pitchFamily="34" charset="0"/>
              </a:rPr>
              <a:t>1. </a:t>
            </a:r>
            <a:r>
              <a:rPr lang="en-US" sz="2600" dirty="0" err="1">
                <a:latin typeface="Candara" pitchFamily="34" charset="0"/>
              </a:rPr>
              <a:t>SymbolInfo</a:t>
            </a:r>
            <a:endParaRPr lang="en-US" sz="2600" dirty="0">
              <a:latin typeface="Candara" pitchFamily="34" charset="0"/>
            </a:endParaRPr>
          </a:p>
          <a:p>
            <a:pPr lvl="2"/>
            <a:r>
              <a:rPr lang="en-US" dirty="0">
                <a:latin typeface="Candara" pitchFamily="34" charset="0"/>
              </a:rPr>
              <a:t>Each entry of symbol table is an instance of </a:t>
            </a:r>
            <a:r>
              <a:rPr lang="en-US" dirty="0" err="1">
                <a:latin typeface="Candara" pitchFamily="34" charset="0"/>
              </a:rPr>
              <a:t>SymbolInfo</a:t>
            </a:r>
            <a:r>
              <a:rPr lang="en-US" dirty="0">
                <a:latin typeface="Candara" pitchFamily="34" charset="0"/>
              </a:rPr>
              <a:t>. (Remember two tuples!)</a:t>
            </a:r>
          </a:p>
          <a:p>
            <a:pPr lvl="4">
              <a:buNone/>
            </a:pPr>
            <a:endParaRPr lang="en-US" dirty="0">
              <a:latin typeface="Candara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C846-733F-4BA3-A3AF-581B93256546}" type="datetime1">
              <a:rPr lang="en-US" smtClean="0"/>
              <a:t>4/1/2018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  <a:latin typeface="Candara" pitchFamily="34" charset="0"/>
              </a:rPr>
              <a:t>Offline 1: Symbol Table Management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sz="2800" dirty="0">
                <a:latin typeface="Candara" pitchFamily="34" charset="0"/>
              </a:rPr>
              <a:t>Three Classes</a:t>
            </a:r>
          </a:p>
          <a:p>
            <a:pPr marL="971550" lvl="1" indent="-514350">
              <a:buNone/>
            </a:pPr>
            <a:r>
              <a:rPr lang="en-US" dirty="0">
                <a:latin typeface="Candara" pitchFamily="34" charset="0"/>
              </a:rPr>
              <a:t>2.  </a:t>
            </a:r>
            <a:r>
              <a:rPr lang="en-US" sz="2600" dirty="0" err="1">
                <a:latin typeface="Candara" pitchFamily="34" charset="0"/>
              </a:rPr>
              <a:t>ScopeTable</a:t>
            </a:r>
            <a:endParaRPr lang="en-US" sz="2600" dirty="0">
              <a:latin typeface="Candara" pitchFamily="34" charset="0"/>
            </a:endParaRPr>
          </a:p>
          <a:p>
            <a:pPr lvl="2"/>
            <a:r>
              <a:rPr lang="en-US" sz="2000" dirty="0">
                <a:latin typeface="Candara" pitchFamily="34" charset="0"/>
              </a:rPr>
              <a:t>This class is the implementation of a hash table. </a:t>
            </a:r>
          </a:p>
          <a:p>
            <a:pPr lvl="2"/>
            <a:r>
              <a:rPr lang="en-US" sz="2000" dirty="0">
                <a:latin typeface="Candara" pitchFamily="34" charset="0"/>
              </a:rPr>
              <a:t>Represents each scope 	</a:t>
            </a:r>
          </a:p>
          <a:p>
            <a:pPr lvl="2"/>
            <a:r>
              <a:rPr lang="en-US" sz="2000" dirty="0">
                <a:latin typeface="Candara" pitchFamily="34" charset="0"/>
              </a:rPr>
              <a:t>Implement four operations</a:t>
            </a:r>
          </a:p>
          <a:p>
            <a:pPr lvl="4"/>
            <a:r>
              <a:rPr lang="en-US" dirty="0">
                <a:latin typeface="Candara" pitchFamily="34" charset="0"/>
              </a:rPr>
              <a:t>Insert</a:t>
            </a:r>
          </a:p>
          <a:p>
            <a:pPr lvl="4"/>
            <a:r>
              <a:rPr lang="en-US" dirty="0">
                <a:latin typeface="Candara" pitchFamily="34" charset="0"/>
              </a:rPr>
              <a:t>Lookup</a:t>
            </a:r>
          </a:p>
          <a:p>
            <a:pPr lvl="4"/>
            <a:r>
              <a:rPr lang="en-US" dirty="0">
                <a:latin typeface="Candara" pitchFamily="34" charset="0"/>
              </a:rPr>
              <a:t>Delete</a:t>
            </a:r>
          </a:p>
          <a:p>
            <a:pPr lvl="4"/>
            <a:r>
              <a:rPr lang="en-US" dirty="0">
                <a:latin typeface="Candara" pitchFamily="34" charset="0"/>
              </a:rPr>
              <a:t>Print</a:t>
            </a:r>
          </a:p>
          <a:p>
            <a:pPr lvl="4"/>
            <a:endParaRPr lang="en-US" dirty="0">
              <a:latin typeface="Candara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C846-733F-4BA3-A3AF-581B93256546}" type="datetime1">
              <a:rPr lang="en-US" smtClean="0"/>
              <a:t>4/1/2018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  <a:latin typeface="Candara" pitchFamily="34" charset="0"/>
              </a:rPr>
              <a:t>Offline 1: Symbol Table Management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sz="2800" dirty="0">
                <a:latin typeface="Candara" pitchFamily="34" charset="0"/>
              </a:rPr>
              <a:t>Three Classes</a:t>
            </a:r>
          </a:p>
          <a:p>
            <a:pPr marL="971550" lvl="1" indent="-514350">
              <a:buNone/>
            </a:pPr>
            <a:r>
              <a:rPr lang="en-US" dirty="0">
                <a:latin typeface="Candara" pitchFamily="34" charset="0"/>
              </a:rPr>
              <a:t>3.  </a:t>
            </a:r>
            <a:r>
              <a:rPr lang="en-US" sz="2600" dirty="0" err="1">
                <a:latin typeface="Candara" pitchFamily="34" charset="0"/>
              </a:rPr>
              <a:t>SymbolTable</a:t>
            </a:r>
            <a:endParaRPr lang="en-US" sz="2600" dirty="0">
              <a:latin typeface="Candara" pitchFamily="34" charset="0"/>
            </a:endParaRPr>
          </a:p>
          <a:p>
            <a:pPr lvl="2"/>
            <a:r>
              <a:rPr lang="en-US" sz="2000" dirty="0">
                <a:latin typeface="Candara" pitchFamily="34" charset="0"/>
              </a:rPr>
              <a:t>Maintain a list of </a:t>
            </a:r>
            <a:r>
              <a:rPr lang="en-US" sz="2000" dirty="0" err="1">
                <a:latin typeface="Candara" pitchFamily="34" charset="0"/>
              </a:rPr>
              <a:t>ScopeTables</a:t>
            </a:r>
            <a:r>
              <a:rPr lang="en-US" sz="2000" dirty="0">
                <a:latin typeface="Candara" pitchFamily="34" charset="0"/>
              </a:rPr>
              <a:t>	</a:t>
            </a:r>
          </a:p>
          <a:p>
            <a:pPr lvl="2"/>
            <a:r>
              <a:rPr lang="en-US" sz="2000" dirty="0">
                <a:latin typeface="Candara" pitchFamily="34" charset="0"/>
              </a:rPr>
              <a:t>Implement four operations</a:t>
            </a:r>
          </a:p>
          <a:p>
            <a:pPr lvl="4"/>
            <a:r>
              <a:rPr lang="en-US" dirty="0">
                <a:latin typeface="Candara" pitchFamily="34" charset="0"/>
              </a:rPr>
              <a:t>Enter Scope</a:t>
            </a:r>
          </a:p>
          <a:p>
            <a:pPr lvl="4"/>
            <a:r>
              <a:rPr lang="en-US" dirty="0">
                <a:latin typeface="Candara" pitchFamily="34" charset="0"/>
              </a:rPr>
              <a:t>Exit Scope</a:t>
            </a:r>
          </a:p>
          <a:p>
            <a:pPr lvl="4"/>
            <a:r>
              <a:rPr lang="en-US" dirty="0">
                <a:latin typeface="Candara" pitchFamily="34" charset="0"/>
              </a:rPr>
              <a:t>Insert</a:t>
            </a:r>
          </a:p>
          <a:p>
            <a:pPr lvl="4"/>
            <a:r>
              <a:rPr lang="en-US" dirty="0">
                <a:latin typeface="Candara" pitchFamily="34" charset="0"/>
              </a:rPr>
              <a:t>Delete</a:t>
            </a:r>
          </a:p>
          <a:p>
            <a:pPr lvl="4"/>
            <a:r>
              <a:rPr lang="en-US" dirty="0">
                <a:latin typeface="Candara" pitchFamily="34" charset="0"/>
              </a:rPr>
              <a:t>Print All Tables</a:t>
            </a:r>
          </a:p>
          <a:p>
            <a:pPr lvl="4"/>
            <a:r>
              <a:rPr lang="en-US" dirty="0">
                <a:latin typeface="Candara" pitchFamily="34" charset="0"/>
              </a:rPr>
              <a:t>Print Current Table</a:t>
            </a:r>
          </a:p>
          <a:p>
            <a:pPr lvl="4"/>
            <a:endParaRPr lang="en-US" dirty="0">
              <a:latin typeface="Candara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C846-733F-4BA3-A3AF-581B93256546}" type="datetime1">
              <a:rPr lang="en-US" smtClean="0"/>
              <a:t>4/1/2018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Candara" pitchFamily="34" charset="0"/>
              </a:rPr>
              <a:t>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Candara" pitchFamily="34" charset="0"/>
              </a:rPr>
              <a:t>Convert one source program to a target program</a:t>
            </a:r>
          </a:p>
          <a:p>
            <a:endParaRPr lang="en-US" sz="2000" dirty="0">
              <a:latin typeface="Candara" pitchFamily="34" charset="0"/>
            </a:endParaRPr>
          </a:p>
          <a:p>
            <a:r>
              <a:rPr lang="en-US" sz="2800" dirty="0">
                <a:latin typeface="Candara" pitchFamily="34" charset="0"/>
              </a:rPr>
              <a:t>The compilation process usually divided into several phases</a:t>
            </a:r>
          </a:p>
          <a:p>
            <a:endParaRPr lang="en-US" dirty="0">
              <a:latin typeface="Candar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F4DD-3416-45A5-9B21-81FB5691D3C2}" type="datetime1">
              <a:rPr lang="en-US" smtClean="0"/>
              <a:t>4/1/2018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 descr="compil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3392658"/>
            <a:ext cx="6505575" cy="2085975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Candara" pitchFamily="34" charset="0"/>
              </a:rPr>
              <a:t>Compiler</a:t>
            </a:r>
          </a:p>
        </p:txBody>
      </p:sp>
      <p:pic>
        <p:nvPicPr>
          <p:cNvPr id="7" name="Content Placeholder 6" descr="Captur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1143000"/>
            <a:ext cx="5486400" cy="54864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4B43-A32E-4E56-A79A-8A69A9FF5F4D}" type="datetime1">
              <a:rPr lang="en-US" smtClean="0"/>
              <a:t>4/1/2018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Candara" pitchFamily="34" charset="0"/>
              </a:rPr>
              <a:t>What will we do in this course?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latin typeface="Candara" pitchFamily="34" charset="0"/>
              </a:rPr>
              <a:t>Construct and manage </a:t>
            </a:r>
            <a:r>
              <a:rPr lang="en-US" sz="2800" dirty="0">
                <a:solidFill>
                  <a:srgbClr val="C00000"/>
                </a:solidFill>
                <a:latin typeface="Candara" pitchFamily="34" charset="0"/>
              </a:rPr>
              <a:t>symbol table</a:t>
            </a:r>
          </a:p>
          <a:p>
            <a:endParaRPr lang="en-US" sz="2200" dirty="0">
              <a:solidFill>
                <a:srgbClr val="C00000"/>
              </a:solidFill>
              <a:latin typeface="Candara" pitchFamily="34" charset="0"/>
            </a:endParaRPr>
          </a:p>
          <a:p>
            <a:r>
              <a:rPr lang="en-US" sz="2800" dirty="0">
                <a:latin typeface="Candara" pitchFamily="34" charset="0"/>
              </a:rPr>
              <a:t>Perform </a:t>
            </a:r>
            <a:r>
              <a:rPr lang="en-US" sz="2800" dirty="0">
                <a:solidFill>
                  <a:srgbClr val="C00000"/>
                </a:solidFill>
                <a:latin typeface="Candara" pitchFamily="34" charset="0"/>
              </a:rPr>
              <a:t>lexical analysis </a:t>
            </a:r>
            <a:r>
              <a:rPr lang="en-US" sz="2800" dirty="0">
                <a:latin typeface="Candara" pitchFamily="34" charset="0"/>
              </a:rPr>
              <a:t>using </a:t>
            </a:r>
            <a:r>
              <a:rPr lang="en-US" sz="2800" dirty="0" err="1">
                <a:latin typeface="Candara" pitchFamily="34" charset="0"/>
              </a:rPr>
              <a:t>fle</a:t>
            </a:r>
            <a:endParaRPr lang="en-US" sz="2800" dirty="0">
              <a:latin typeface="Candara" pitchFamily="34" charset="0"/>
            </a:endParaRPr>
          </a:p>
          <a:p>
            <a:endParaRPr lang="en-US" sz="2200" dirty="0">
              <a:latin typeface="Candara" pitchFamily="34" charset="0"/>
            </a:endParaRPr>
          </a:p>
          <a:p>
            <a:r>
              <a:rPr lang="en-US" sz="2800" dirty="0">
                <a:latin typeface="Candara" pitchFamily="34" charset="0"/>
              </a:rPr>
              <a:t>Perform </a:t>
            </a:r>
            <a:r>
              <a:rPr lang="en-US" sz="2800" dirty="0">
                <a:solidFill>
                  <a:srgbClr val="C00000"/>
                </a:solidFill>
                <a:latin typeface="Candara" pitchFamily="34" charset="0"/>
              </a:rPr>
              <a:t>syntax analysis</a:t>
            </a:r>
            <a:r>
              <a:rPr lang="en-US" sz="2800" dirty="0">
                <a:latin typeface="Candara" pitchFamily="34" charset="0"/>
              </a:rPr>
              <a:t>, </a:t>
            </a:r>
            <a:r>
              <a:rPr lang="en-US" sz="2800" dirty="0">
                <a:solidFill>
                  <a:srgbClr val="C00000"/>
                </a:solidFill>
                <a:latin typeface="Candara" pitchFamily="34" charset="0"/>
              </a:rPr>
              <a:t>semantic analysis </a:t>
            </a:r>
            <a:r>
              <a:rPr lang="en-US" sz="2800" dirty="0">
                <a:latin typeface="Candara" pitchFamily="34" charset="0"/>
              </a:rPr>
              <a:t>and </a:t>
            </a:r>
            <a:r>
              <a:rPr lang="en-US" sz="2800" dirty="0">
                <a:solidFill>
                  <a:srgbClr val="C00000"/>
                </a:solidFill>
                <a:latin typeface="Candara" pitchFamily="34" charset="0"/>
              </a:rPr>
              <a:t>intermediate code generation </a:t>
            </a:r>
            <a:r>
              <a:rPr lang="en-US" sz="2800" dirty="0">
                <a:latin typeface="Candara" pitchFamily="34" charset="0"/>
              </a:rPr>
              <a:t>using bison</a:t>
            </a:r>
          </a:p>
          <a:p>
            <a:endParaRPr lang="en-US" sz="2000" dirty="0">
              <a:latin typeface="Candara" pitchFamily="34" charset="0"/>
            </a:endParaRPr>
          </a:p>
          <a:p>
            <a:r>
              <a:rPr lang="en-US" sz="2800" dirty="0">
                <a:latin typeface="Candara" pitchFamily="34" charset="0"/>
              </a:rPr>
              <a:t>May be some code </a:t>
            </a:r>
            <a:r>
              <a:rPr lang="en-US" sz="2800" dirty="0">
                <a:solidFill>
                  <a:srgbClr val="C00000"/>
                </a:solidFill>
                <a:latin typeface="Candara" pitchFamily="34" charset="0"/>
              </a:rPr>
              <a:t>optimization</a:t>
            </a:r>
            <a:r>
              <a:rPr lang="en-US" sz="2800" dirty="0">
                <a:latin typeface="Candara" pitchFamily="34" charset="0"/>
              </a:rPr>
              <a:t> too</a:t>
            </a:r>
          </a:p>
          <a:p>
            <a:endParaRPr lang="en-US" sz="2000" dirty="0">
              <a:latin typeface="Candara" pitchFamily="34" charset="0"/>
            </a:endParaRPr>
          </a:p>
          <a:p>
            <a:r>
              <a:rPr lang="en-US" sz="2800" dirty="0">
                <a:latin typeface="Candara" pitchFamily="34" charset="0"/>
              </a:rPr>
              <a:t>So… We are going to build a </a:t>
            </a:r>
            <a:r>
              <a:rPr lang="en-US" sz="2800" dirty="0">
                <a:solidFill>
                  <a:srgbClr val="C00000"/>
                </a:solidFill>
                <a:latin typeface="Candara" pitchFamily="34" charset="0"/>
              </a:rPr>
              <a:t>COMPILER</a:t>
            </a:r>
            <a:r>
              <a:rPr lang="en-US" sz="2800" dirty="0">
                <a:latin typeface="Candara" pitchFamily="34" charset="0"/>
              </a:rPr>
              <a:t>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044E4-426D-4793-8579-D65ADF2B9902}" type="datetime1">
              <a:rPr lang="en-US" smtClean="0"/>
              <a:t>4/1/2018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Candara" pitchFamily="34" charset="0"/>
              </a:rPr>
              <a:t>Some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ndara" pitchFamily="34" charset="0"/>
              </a:rPr>
              <a:t>Linux platform</a:t>
            </a:r>
          </a:p>
          <a:p>
            <a:pPr>
              <a:buNone/>
            </a:pPr>
            <a:endParaRPr lang="en-US" dirty="0">
              <a:latin typeface="Candara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andara" pitchFamily="34" charset="0"/>
              </a:rPr>
              <a:t>No plagiarism</a:t>
            </a:r>
          </a:p>
          <a:p>
            <a:endParaRPr lang="en-US" dirty="0">
              <a:latin typeface="Candar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BF43-E3FD-4B75-B6D4-050A14B27342}" type="datetime1">
              <a:rPr lang="en-US" smtClean="0"/>
              <a:t>4/1/2018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Candara" pitchFamily="34" charset="0"/>
              </a:rPr>
              <a:t>Symbol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latin typeface="Candara" pitchFamily="34" charset="0"/>
              </a:rPr>
              <a:t>A table storing information of occurrence of various entities in the source program </a:t>
            </a:r>
          </a:p>
          <a:p>
            <a:endParaRPr lang="en-US" sz="2000" dirty="0">
              <a:latin typeface="Candara" pitchFamily="34" charset="0"/>
            </a:endParaRPr>
          </a:p>
          <a:p>
            <a:r>
              <a:rPr lang="en-US" sz="2800" dirty="0">
                <a:latin typeface="Candara" pitchFamily="34" charset="0"/>
              </a:rPr>
              <a:t>Information are:</a:t>
            </a:r>
          </a:p>
          <a:p>
            <a:pPr lvl="1"/>
            <a:r>
              <a:rPr lang="en-US" dirty="0">
                <a:latin typeface="Candara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ndara" pitchFamily="34" charset="0"/>
              </a:rPr>
              <a:t>Symbol Name</a:t>
            </a:r>
          </a:p>
          <a:p>
            <a:pPr lvl="1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ndara" pitchFamily="34" charset="0"/>
              </a:rPr>
              <a:t> Type</a:t>
            </a:r>
          </a:p>
          <a:p>
            <a:pPr lvl="1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ndara" pitchFamily="34" charset="0"/>
              </a:rPr>
              <a:t> Scope</a:t>
            </a:r>
          </a:p>
          <a:p>
            <a:pPr lvl="1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ndara" pitchFamily="34" charset="0"/>
              </a:rPr>
              <a:t> Value</a:t>
            </a:r>
          </a:p>
          <a:p>
            <a:pPr lvl="1"/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Candara" pitchFamily="34" charset="0"/>
            </a:endParaRPr>
          </a:p>
          <a:p>
            <a:r>
              <a:rPr lang="en-US" sz="2800" dirty="0">
                <a:latin typeface="Candara" pitchFamily="34" charset="0"/>
              </a:rPr>
              <a:t>Used in almost all phases of a compiler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74766-9F54-4272-B2A0-A8697D339FA8}" type="datetime1">
              <a:rPr lang="en-US" smtClean="0"/>
              <a:t>4/1/2018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  <a:latin typeface="Candara" pitchFamily="34" charset="0"/>
              </a:rPr>
              <a:t>Offline 1: Symbol Table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ndara" pitchFamily="34" charset="0"/>
              </a:rPr>
              <a:t>Implement a simple symbol table</a:t>
            </a:r>
          </a:p>
          <a:p>
            <a:endParaRPr lang="en-US" sz="2000" dirty="0">
              <a:latin typeface="Candara" pitchFamily="34" charset="0"/>
            </a:endParaRPr>
          </a:p>
          <a:p>
            <a:r>
              <a:rPr lang="en-US" sz="2800" dirty="0">
                <a:latin typeface="Candara" pitchFamily="34" charset="0"/>
              </a:rPr>
              <a:t>Hash based (Chaining)</a:t>
            </a:r>
          </a:p>
          <a:p>
            <a:endParaRPr lang="en-US" sz="2000" dirty="0">
              <a:latin typeface="Candara" pitchFamily="34" charset="0"/>
            </a:endParaRPr>
          </a:p>
          <a:p>
            <a:r>
              <a:rPr lang="en-US" sz="2800" dirty="0">
                <a:latin typeface="Candara" pitchFamily="34" charset="0"/>
              </a:rPr>
              <a:t>Each entry is a two tuple &lt;Symbol Name, Symbol Type&gt;</a:t>
            </a:r>
          </a:p>
          <a:p>
            <a:endParaRPr lang="en-US" sz="2000" dirty="0">
              <a:latin typeface="Candara" pitchFamily="34" charset="0"/>
            </a:endParaRPr>
          </a:p>
          <a:p>
            <a:r>
              <a:rPr lang="en-US" sz="2800" dirty="0">
                <a:latin typeface="Candara" pitchFamily="34" charset="0"/>
              </a:rPr>
              <a:t>Use Symbol Name as key of hash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878D-BA1D-43A3-AB7A-0A237168317F}" type="datetime1">
              <a:rPr lang="en-US" smtClean="0"/>
              <a:t>4/1/2018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  <a:latin typeface="Candara" pitchFamily="34" charset="0"/>
              </a:rPr>
              <a:t>Offline 1: Symbol Table Management</a:t>
            </a:r>
            <a:endParaRPr lang="en-US" dirty="0"/>
          </a:p>
        </p:txBody>
      </p:sp>
      <p:pic>
        <p:nvPicPr>
          <p:cNvPr id="4" name="Content Placeholder 3" descr="symboltabl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676401"/>
            <a:ext cx="7543800" cy="4343399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2921-99E0-4804-8F61-91586A3CF655}" type="datetime1">
              <a:rPr lang="en-US" smtClean="0"/>
              <a:t>4/1/2018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  <a:latin typeface="Candara" pitchFamily="34" charset="0"/>
              </a:rPr>
              <a:t>How Symbol Table Helps?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2921-99E0-4804-8F61-91586A3CF655}" type="datetime1">
              <a:rPr lang="en-US" smtClean="0"/>
              <a:t>4/1/2018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How can this type of Symbol Table help?</a:t>
            </a:r>
          </a:p>
          <a:p>
            <a:pPr lvl="1"/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Detect undeclared variable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Type checking</a:t>
            </a:r>
          </a:p>
          <a:p>
            <a:pPr lvl="2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Add an extra field for each symbol named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datatype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During an assignment operation check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datatype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field of RHS and LHS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62200" y="2590800"/>
            <a:ext cx="128753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main(){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int a;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a=1;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b=2;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64132" y="2667000"/>
            <a:ext cx="25906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Insert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/>
              <a:t> into symbol table</a:t>
            </a:r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>
          <a:xfrm rot="10800000" flipV="1">
            <a:off x="3573532" y="2851666"/>
            <a:ext cx="990600" cy="1963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64132" y="3135868"/>
            <a:ext cx="36846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Search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/>
              <a:t> into symbol table. </a:t>
            </a:r>
            <a:r>
              <a:rPr lang="en-US" b="1" dirty="0">
                <a:solidFill>
                  <a:srgbClr val="008000"/>
                </a:solidFill>
              </a:rPr>
              <a:t>SUCCESS</a:t>
            </a:r>
            <a:r>
              <a:rPr lang="en-US" dirty="0"/>
              <a:t>!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64132" y="3581400"/>
            <a:ext cx="36241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Search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/>
              <a:t> into symbol table. </a:t>
            </a:r>
            <a:r>
              <a:rPr lang="en-US" b="1" dirty="0">
                <a:solidFill>
                  <a:srgbClr val="FF0000"/>
                </a:solidFill>
              </a:rPr>
              <a:t>FAILURE</a:t>
            </a:r>
            <a:r>
              <a:rPr lang="en-US" dirty="0"/>
              <a:t>!</a:t>
            </a:r>
          </a:p>
        </p:txBody>
      </p:sp>
      <p:cxnSp>
        <p:nvCxnSpPr>
          <p:cNvPr id="15" name="Straight Arrow Connector 14"/>
          <p:cNvCxnSpPr>
            <a:stCxn id="13" idx="1"/>
          </p:cNvCxnSpPr>
          <p:nvPr/>
        </p:nvCxnSpPr>
        <p:spPr>
          <a:xfrm rot="10800000">
            <a:off x="3421132" y="3276600"/>
            <a:ext cx="1143000" cy="439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4" idx="1"/>
          </p:cNvCxnSpPr>
          <p:nvPr/>
        </p:nvCxnSpPr>
        <p:spPr>
          <a:xfrm rot="10800000">
            <a:off x="3421132" y="3581402"/>
            <a:ext cx="1143000" cy="1846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Constantia"/>
        <a:ea typeface=""/>
        <a:cs typeface=""/>
      </a:majorFont>
      <a:minorFont>
        <a:latin typeface="Constant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510</Words>
  <Application>Microsoft Office PowerPoint</Application>
  <PresentationFormat>On-screen Show (4:3)</PresentationFormat>
  <Paragraphs>161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Candara</vt:lpstr>
      <vt:lpstr>Constantia</vt:lpstr>
      <vt:lpstr>Courier New</vt:lpstr>
      <vt:lpstr>Office Theme</vt:lpstr>
      <vt:lpstr>Welcome to  CSE 310</vt:lpstr>
      <vt:lpstr>Compiler</vt:lpstr>
      <vt:lpstr>Compiler</vt:lpstr>
      <vt:lpstr>What will we do in this course?</vt:lpstr>
      <vt:lpstr>Some Info</vt:lpstr>
      <vt:lpstr>Symbol Table</vt:lpstr>
      <vt:lpstr>Offline 1: Symbol Table Management</vt:lpstr>
      <vt:lpstr>Offline 1: Symbol Table Management</vt:lpstr>
      <vt:lpstr>How Symbol Table Helps?</vt:lpstr>
      <vt:lpstr>How Symbol Table Helps?</vt:lpstr>
      <vt:lpstr>Symbol Table for Scope Management </vt:lpstr>
      <vt:lpstr>Offline 1: Symbol Table Management</vt:lpstr>
      <vt:lpstr>Offline 1: Symbol Table Management</vt:lpstr>
      <vt:lpstr>Offline 1: Symbol Table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TAMAL</dc:creator>
  <cp:lastModifiedBy>Tamal</cp:lastModifiedBy>
  <cp:revision>51</cp:revision>
  <dcterms:created xsi:type="dcterms:W3CDTF">2016-08-27T16:48:28Z</dcterms:created>
  <dcterms:modified xsi:type="dcterms:W3CDTF">2018-04-01T07:37:27Z</dcterms:modified>
</cp:coreProperties>
</file>