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354" r:id="rId5"/>
    <p:sldId id="260" r:id="rId6"/>
    <p:sldId id="261" r:id="rId7"/>
    <p:sldId id="355" r:id="rId8"/>
    <p:sldId id="265" r:id="rId9"/>
    <p:sldId id="266" r:id="rId10"/>
    <p:sldId id="270" r:id="rId11"/>
    <p:sldId id="274" r:id="rId12"/>
    <p:sldId id="275" r:id="rId13"/>
    <p:sldId id="273" r:id="rId14"/>
    <p:sldId id="277" r:id="rId15"/>
    <p:sldId id="288" r:id="rId16"/>
    <p:sldId id="358" r:id="rId17"/>
    <p:sldId id="289" r:id="rId18"/>
    <p:sldId id="290" r:id="rId19"/>
    <p:sldId id="356" r:id="rId20"/>
    <p:sldId id="279" r:id="rId21"/>
    <p:sldId id="280" r:id="rId22"/>
    <p:sldId id="281" r:id="rId23"/>
    <p:sldId id="282" r:id="rId24"/>
    <p:sldId id="357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AB004-2AB0-4A57-903C-3CBCB0926C51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4C14D-35BE-4FA3-8665-5A667F131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8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F4C14D-35BE-4FA3-8665-5A667F131A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7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Baskerville Old Face" panose="02020602080505020303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Baskerville Old Face" panose="020206020805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5.jpeg"/><Relationship Id="rId4" Type="http://schemas.openxmlformats.org/officeDocument/2006/relationships/image" Target="../media/image12.jpeg"/><Relationship Id="rId9" Type="http://schemas.microsoft.com/office/2007/relationships/hdphoto" Target="../media/hdphoto4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microsoft.com/office/2007/relationships/hdphoto" Target="../media/hdphoto1.wdp"/><Relationship Id="rId7" Type="http://schemas.microsoft.com/office/2007/relationships/hdphoto" Target="../media/hdphoto6.wdp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microsoft.com/office/2007/relationships/hdphoto" Target="../media/hdphoto5.wdp"/><Relationship Id="rId4" Type="http://schemas.openxmlformats.org/officeDocument/2006/relationships/image" Target="../media/image15.jpeg"/><Relationship Id="rId9" Type="http://schemas.microsoft.com/office/2007/relationships/hdphoto" Target="../media/hdphoto7.wdp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0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1981200" y="3962400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2286000" y="3733800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2590800" y="3429000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2743200" y="3810000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3048000" y="3581400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3124200" y="3352800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342900" y="3467100"/>
            <a:ext cx="2514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00200" y="4723606"/>
            <a:ext cx="365839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" y="3276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5181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47800" y="4265612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47800" y="3808412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47800" y="3352800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447800" y="2894012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1904206" y="4724400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2362994" y="4723606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2818606" y="4723606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3275806" y="4723606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3733006" y="4723606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52600" y="487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209800" y="487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667000" y="487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24200" y="4888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657600" y="487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90600" y="4126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1K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90600" y="3657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2K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90600" y="3212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3K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90600" y="2743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4K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514600" y="5486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Living Area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451366" y="38920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600200" y="3124200"/>
            <a:ext cx="2209800" cy="1295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600200" y="3276600"/>
            <a:ext cx="2362200" cy="99060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19800" y="21336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straight line is a hypothesis h</a:t>
            </a:r>
            <a:r>
              <a:rPr lang="el-GR" baseline="-25000" dirty="0" smtClean="0"/>
              <a:t>θ</a:t>
            </a:r>
            <a:r>
              <a:rPr lang="en-US" dirty="0" smtClean="0"/>
              <a:t>(x)=</a:t>
            </a:r>
            <a:r>
              <a:rPr lang="el-GR" dirty="0" smtClean="0"/>
              <a:t>θ</a:t>
            </a:r>
            <a:r>
              <a:rPr lang="en-US" baseline="-25000" dirty="0" smtClean="0"/>
              <a:t>0</a:t>
            </a:r>
            <a:r>
              <a:rPr lang="en-US" dirty="0" smtClean="0"/>
              <a:t>+</a:t>
            </a:r>
            <a:r>
              <a:rPr lang="el-GR" dirty="0" smtClean="0"/>
              <a:t> θ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endParaRPr lang="en-US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6019800" y="3084731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green line </a:t>
            </a:r>
            <a:r>
              <a:rPr lang="en-US" dirty="0" smtClean="0"/>
              <a:t>has a certain value of </a:t>
            </a:r>
            <a:r>
              <a:rPr lang="el-GR" dirty="0" smtClean="0"/>
              <a:t>θ</a:t>
            </a:r>
            <a:r>
              <a:rPr lang="en-US" baseline="-25000" dirty="0" smtClean="0"/>
              <a:t>0</a:t>
            </a:r>
            <a:r>
              <a:rPr lang="en-US" dirty="0" smtClean="0"/>
              <a:t> and</a:t>
            </a:r>
            <a:r>
              <a:rPr lang="el-GR" dirty="0" smtClean="0"/>
              <a:t> θ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6019800" y="3922931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violet line </a:t>
            </a:r>
            <a:r>
              <a:rPr lang="en-US" dirty="0" smtClean="0"/>
              <a:t>is a different straight line and so different hypothesis having different value of </a:t>
            </a:r>
            <a:r>
              <a:rPr lang="el-GR" dirty="0" smtClean="0"/>
              <a:t>θ</a:t>
            </a:r>
            <a:r>
              <a:rPr lang="en-US" baseline="-25000" dirty="0" smtClean="0"/>
              <a:t>0</a:t>
            </a:r>
            <a:r>
              <a:rPr lang="en-US" dirty="0" smtClean="0"/>
              <a:t> and</a:t>
            </a:r>
            <a:r>
              <a:rPr lang="el-GR" dirty="0" smtClean="0"/>
              <a:t> θ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0" grpId="0"/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5194" cy="4754563"/>
          </a:xfrm>
        </p:spPr>
        <p:txBody>
          <a:bodyPr/>
          <a:lstStyle/>
          <a:p>
            <a:r>
              <a:rPr lang="en-US" dirty="0" smtClean="0"/>
              <a:t>So for single attribute x (</a:t>
            </a:r>
            <a:r>
              <a:rPr lang="en-US" dirty="0" smtClean="0">
                <a:solidFill>
                  <a:srgbClr val="7030A0"/>
                </a:solidFill>
              </a:rPr>
              <a:t>simple</a:t>
            </a:r>
            <a:r>
              <a:rPr lang="en-US" dirty="0" smtClean="0"/>
              <a:t> linear regression)</a:t>
            </a:r>
          </a:p>
          <a:p>
            <a:r>
              <a:rPr lang="en-US" dirty="0" smtClean="0">
                <a:solidFill>
                  <a:schemeClr val="accent6"/>
                </a:solidFill>
              </a:rPr>
              <a:t>h</a:t>
            </a:r>
            <a:r>
              <a:rPr lang="el-GR" baseline="-25000" dirty="0" smtClean="0">
                <a:solidFill>
                  <a:schemeClr val="accent6"/>
                </a:solidFill>
              </a:rPr>
              <a:t>θ</a:t>
            </a:r>
            <a:r>
              <a:rPr lang="en-US" dirty="0" smtClean="0">
                <a:solidFill>
                  <a:schemeClr val="accent6"/>
                </a:solidFill>
              </a:rPr>
              <a:t>(x) = </a:t>
            </a:r>
            <a:r>
              <a:rPr lang="el-GR" dirty="0" smtClean="0">
                <a:solidFill>
                  <a:schemeClr val="accent6"/>
                </a:solidFill>
              </a:rPr>
              <a:t>θ</a:t>
            </a:r>
            <a:r>
              <a:rPr lang="en-US" baseline="-25000" dirty="0" smtClean="0">
                <a:solidFill>
                  <a:schemeClr val="accent6"/>
                </a:solidFill>
              </a:rPr>
              <a:t>0</a:t>
            </a:r>
            <a:endParaRPr lang="en-US" dirty="0" smtClean="0">
              <a:solidFill>
                <a:schemeClr val="accent6"/>
              </a:solidFill>
            </a:endParaRPr>
          </a:p>
          <a:p>
            <a:r>
              <a:rPr lang="en-US" dirty="0" smtClean="0">
                <a:solidFill>
                  <a:srgbClr val="92D050"/>
                </a:solidFill>
              </a:rPr>
              <a:t>h</a:t>
            </a:r>
            <a:r>
              <a:rPr lang="el-GR" baseline="-25000" dirty="0" smtClean="0">
                <a:solidFill>
                  <a:srgbClr val="92D050"/>
                </a:solidFill>
              </a:rPr>
              <a:t>θ</a:t>
            </a:r>
            <a:r>
              <a:rPr lang="en-US" dirty="0" smtClean="0">
                <a:solidFill>
                  <a:srgbClr val="92D050"/>
                </a:solidFill>
              </a:rPr>
              <a:t>(x) = </a:t>
            </a:r>
            <a:r>
              <a:rPr lang="el-GR" dirty="0" smtClean="0">
                <a:solidFill>
                  <a:srgbClr val="92D050"/>
                </a:solidFill>
              </a:rPr>
              <a:t>θ</a:t>
            </a:r>
            <a:r>
              <a:rPr lang="en-US" baseline="-25000" dirty="0" smtClean="0">
                <a:solidFill>
                  <a:srgbClr val="92D050"/>
                </a:solidFill>
              </a:rPr>
              <a:t>0</a:t>
            </a:r>
            <a:r>
              <a:rPr lang="en-US" dirty="0" smtClean="0">
                <a:solidFill>
                  <a:srgbClr val="92D050"/>
                </a:solidFill>
              </a:rPr>
              <a:t>+</a:t>
            </a:r>
            <a:r>
              <a:rPr lang="el-GR" dirty="0" smtClean="0">
                <a:solidFill>
                  <a:srgbClr val="92D050"/>
                </a:solidFill>
              </a:rPr>
              <a:t> θ</a:t>
            </a:r>
            <a:r>
              <a:rPr lang="en-US" baseline="-25000" dirty="0" smtClean="0">
                <a:solidFill>
                  <a:srgbClr val="92D050"/>
                </a:solidFill>
              </a:rPr>
              <a:t>1</a:t>
            </a:r>
            <a:r>
              <a:rPr lang="en-US" dirty="0" smtClean="0">
                <a:solidFill>
                  <a:srgbClr val="92D050"/>
                </a:solidFill>
              </a:rPr>
              <a:t>x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h</a:t>
            </a:r>
            <a:r>
              <a:rPr lang="el-GR" baseline="-25000" dirty="0" smtClean="0">
                <a:solidFill>
                  <a:srgbClr val="00B0F0"/>
                </a:solidFill>
              </a:rPr>
              <a:t>θ</a:t>
            </a:r>
            <a:r>
              <a:rPr lang="en-US" dirty="0" smtClean="0">
                <a:solidFill>
                  <a:srgbClr val="00B0F0"/>
                </a:solidFill>
              </a:rPr>
              <a:t>(x) = </a:t>
            </a:r>
            <a:r>
              <a:rPr lang="el-GR" dirty="0" smtClean="0">
                <a:solidFill>
                  <a:srgbClr val="00B0F0"/>
                </a:solidFill>
              </a:rPr>
              <a:t>θ</a:t>
            </a:r>
            <a:r>
              <a:rPr lang="en-US" baseline="-25000" dirty="0" smtClean="0">
                <a:solidFill>
                  <a:srgbClr val="00B0F0"/>
                </a:solidFill>
              </a:rPr>
              <a:t>0</a:t>
            </a:r>
            <a:r>
              <a:rPr lang="en-US" dirty="0" smtClean="0">
                <a:solidFill>
                  <a:srgbClr val="00B0F0"/>
                </a:solidFill>
              </a:rPr>
              <a:t>+</a:t>
            </a:r>
            <a:r>
              <a:rPr lang="el-GR" dirty="0" smtClean="0">
                <a:solidFill>
                  <a:srgbClr val="00B0F0"/>
                </a:solidFill>
              </a:rPr>
              <a:t> θ</a:t>
            </a:r>
            <a:r>
              <a:rPr lang="en-US" baseline="-25000" dirty="0" smtClean="0">
                <a:solidFill>
                  <a:srgbClr val="00B0F0"/>
                </a:solidFill>
              </a:rPr>
              <a:t>1</a:t>
            </a:r>
            <a:r>
              <a:rPr lang="en-US" dirty="0" smtClean="0">
                <a:solidFill>
                  <a:srgbClr val="00B0F0"/>
                </a:solidFill>
              </a:rPr>
              <a:t>x+</a:t>
            </a:r>
            <a:r>
              <a:rPr lang="el-GR" dirty="0" smtClean="0">
                <a:solidFill>
                  <a:srgbClr val="00B0F0"/>
                </a:solidFill>
              </a:rPr>
              <a:t> θ</a:t>
            </a:r>
            <a:r>
              <a:rPr lang="en-US" baseline="-25000" dirty="0" smtClean="0">
                <a:solidFill>
                  <a:srgbClr val="00B0F0"/>
                </a:solidFill>
              </a:rPr>
              <a:t>2</a:t>
            </a:r>
            <a:r>
              <a:rPr lang="en-US" dirty="0" smtClean="0">
                <a:solidFill>
                  <a:srgbClr val="00B0F0"/>
                </a:solidFill>
              </a:rPr>
              <a:t>x</a:t>
            </a:r>
            <a:r>
              <a:rPr lang="en-US" baseline="30000" dirty="0" smtClean="0">
                <a:solidFill>
                  <a:srgbClr val="00B0F0"/>
                </a:solidFill>
              </a:rPr>
              <a:t>2</a:t>
            </a:r>
            <a:endParaRPr lang="en-US" baseline="30000" dirty="0">
              <a:solidFill>
                <a:srgbClr val="00B0F0"/>
              </a:solidFill>
            </a:endParaRPr>
          </a:p>
        </p:txBody>
      </p:sp>
      <p:sp>
        <p:nvSpPr>
          <p:cNvPr id="4" name="Multiply 3"/>
          <p:cNvSpPr/>
          <p:nvPr/>
        </p:nvSpPr>
        <p:spPr>
          <a:xfrm>
            <a:off x="5715000" y="3798332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6019800" y="3569732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6324600" y="3264932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6477000" y="3645932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6781800" y="3417332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6858000" y="3188732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4076700" y="3303032"/>
            <a:ext cx="2514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334000" y="4559538"/>
            <a:ext cx="365839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19600" y="31125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934200" y="501753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181600" y="4101544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81600" y="3644344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181600" y="3188732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81600" y="2729944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638006" y="4560332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6096794" y="4559538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6552406" y="4559538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7009606" y="4559538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7466806" y="4559538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86400" y="47127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43600" y="47127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400800" y="47127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858000" y="4724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391400" y="47127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724400" y="3962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1K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724400" y="34935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2K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724400" y="3048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724400" y="25791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248400" y="532233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Living Area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4185166" y="37279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5334000" y="2960132"/>
            <a:ext cx="2209800" cy="1295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334000" y="3569732"/>
            <a:ext cx="2362200" cy="1166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Arc 39"/>
          <p:cNvSpPr/>
          <p:nvPr/>
        </p:nvSpPr>
        <p:spPr>
          <a:xfrm rot="5400000">
            <a:off x="3706567" y="833743"/>
            <a:ext cx="3264873" cy="3647592"/>
          </a:xfrm>
          <a:prstGeom prst="arc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Hypothesis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6073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We are considering here h</a:t>
            </a:r>
            <a:r>
              <a:rPr lang="el-GR" baseline="-25000" dirty="0" smtClean="0"/>
              <a:t>θ</a:t>
            </a:r>
            <a:r>
              <a:rPr lang="en-US" dirty="0" smtClean="0"/>
              <a:t>(x) = </a:t>
            </a:r>
            <a:r>
              <a:rPr lang="el-GR" dirty="0" smtClean="0"/>
              <a:t>θ</a:t>
            </a:r>
            <a:r>
              <a:rPr lang="en-US" baseline="-25000" dirty="0" smtClean="0"/>
              <a:t>0</a:t>
            </a:r>
            <a:r>
              <a:rPr lang="en-US" dirty="0" smtClean="0"/>
              <a:t>+</a:t>
            </a:r>
            <a:r>
              <a:rPr lang="el-GR" dirty="0" smtClean="0"/>
              <a:t> θ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</a:p>
          <a:p>
            <a:r>
              <a:rPr lang="en-US" dirty="0" smtClean="0"/>
              <a:t>x is the input feature vector</a:t>
            </a:r>
          </a:p>
          <a:p>
            <a:r>
              <a:rPr lang="en-US" dirty="0" smtClean="0"/>
              <a:t>x can have multiple attributes/features/input variables</a:t>
            </a:r>
          </a:p>
          <a:p>
            <a:r>
              <a:rPr lang="en-US" dirty="0" smtClean="0"/>
              <a:t>x= x</a:t>
            </a:r>
            <a:r>
              <a:rPr lang="en-US" baseline="-25000" dirty="0" smtClean="0"/>
              <a:t>1</a:t>
            </a:r>
            <a:r>
              <a:rPr lang="en-US" dirty="0" smtClean="0"/>
              <a:t>,x</a:t>
            </a:r>
            <a:r>
              <a:rPr lang="en-US" baseline="-25000" dirty="0" smtClean="0"/>
              <a:t>2</a:t>
            </a:r>
            <a:r>
              <a:rPr lang="en-US" dirty="0" smtClean="0"/>
              <a:t>,…,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r>
              <a:rPr lang="en-US" dirty="0" smtClean="0"/>
              <a:t>We can use h(x) instead of h</a:t>
            </a:r>
            <a:r>
              <a:rPr lang="el-GR" baseline="-25000" dirty="0" smtClean="0"/>
              <a:t>θ</a:t>
            </a:r>
            <a:r>
              <a:rPr lang="en-US" dirty="0" smtClean="0"/>
              <a:t>(x) </a:t>
            </a:r>
            <a:endParaRPr lang="en-US" baseline="-25000" dirty="0" smtClean="0"/>
          </a:p>
          <a:p>
            <a:r>
              <a:rPr lang="en-US" dirty="0" smtClean="0"/>
              <a:t>h(x) = </a:t>
            </a:r>
            <a:r>
              <a:rPr lang="el-GR" dirty="0" smtClean="0"/>
              <a:t>θ</a:t>
            </a:r>
            <a:r>
              <a:rPr lang="en-US" baseline="-25000" dirty="0" smtClean="0"/>
              <a:t>0</a:t>
            </a:r>
            <a:r>
              <a:rPr lang="en-US" dirty="0" smtClean="0"/>
              <a:t>+</a:t>
            </a:r>
            <a:r>
              <a:rPr lang="el-GR" dirty="0" smtClean="0"/>
              <a:t> θ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+</a:t>
            </a:r>
            <a:r>
              <a:rPr lang="el-GR" dirty="0" smtClean="0"/>
              <a:t> θ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+…+ </a:t>
            </a:r>
            <a:r>
              <a:rPr lang="el-GR" dirty="0" smtClean="0"/>
              <a:t>θ</a:t>
            </a:r>
            <a:r>
              <a:rPr lang="en-US" baseline="-25000" dirty="0" err="1" smtClean="0"/>
              <a:t>n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           = </a:t>
            </a:r>
            <a:r>
              <a:rPr lang="el-GR" dirty="0" smtClean="0"/>
              <a:t>θ</a:t>
            </a:r>
            <a:r>
              <a:rPr lang="en-US" baseline="-25000" dirty="0" smtClean="0"/>
              <a:t>0</a:t>
            </a:r>
            <a:r>
              <a:rPr lang="en-US" dirty="0" smtClean="0"/>
              <a:t>x</a:t>
            </a:r>
            <a:r>
              <a:rPr lang="en-US" baseline="-25000" dirty="0" smtClean="0"/>
              <a:t>0 </a:t>
            </a:r>
            <a:r>
              <a:rPr lang="en-US" dirty="0" smtClean="0"/>
              <a:t>+</a:t>
            </a:r>
            <a:r>
              <a:rPr lang="el-GR" dirty="0" smtClean="0"/>
              <a:t> θ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+</a:t>
            </a:r>
            <a:r>
              <a:rPr lang="el-GR" dirty="0" smtClean="0"/>
              <a:t> θ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+…+ </a:t>
            </a:r>
            <a:r>
              <a:rPr lang="el-GR" dirty="0" smtClean="0"/>
              <a:t>θ</a:t>
            </a:r>
            <a:r>
              <a:rPr lang="en-US" baseline="-25000" dirty="0" err="1" smtClean="0"/>
              <a:t>n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 [x</a:t>
            </a:r>
            <a:r>
              <a:rPr lang="en-US" baseline="-25000" dirty="0" smtClean="0"/>
              <a:t>0</a:t>
            </a:r>
            <a:r>
              <a:rPr lang="en-US" dirty="0" smtClean="0"/>
              <a:t> is 1 ]</a:t>
            </a:r>
            <a:endParaRPr lang="en-US" baseline="-250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h_equ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5638801"/>
            <a:ext cx="4114800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Now, the task is to find the best hypothesis (best possible combination of</a:t>
            </a:r>
            <a:r>
              <a:rPr lang="el-GR" dirty="0" smtClean="0"/>
              <a:t> θ</a:t>
            </a:r>
            <a:r>
              <a:rPr lang="en-US" dirty="0" smtClean="0"/>
              <a:t>’s )</a:t>
            </a:r>
          </a:p>
          <a:p>
            <a:r>
              <a:rPr lang="en-US" dirty="0" smtClean="0"/>
              <a:t>A heuristic:</a:t>
            </a:r>
          </a:p>
          <a:p>
            <a:pPr lvl="1"/>
            <a:r>
              <a:rPr lang="en-US" dirty="0" smtClean="0"/>
              <a:t>‘Best’ is the one which gives smallest error on the training data</a:t>
            </a:r>
          </a:p>
          <a:p>
            <a:r>
              <a:rPr lang="en-US" dirty="0" smtClean="0"/>
              <a:t>J(</a:t>
            </a:r>
            <a:r>
              <a:rPr lang="el-GR" dirty="0" smtClean="0"/>
              <a:t>θ</a:t>
            </a:r>
            <a:r>
              <a:rPr lang="en-US" dirty="0" smtClean="0"/>
              <a:t>) is the cost function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goal is to minimize the J(</a:t>
            </a:r>
            <a:r>
              <a:rPr lang="el-GR" dirty="0" smtClean="0"/>
              <a:t>θ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cost_func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345" y="4267200"/>
            <a:ext cx="3363310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Cost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simplicity, we consider </a:t>
            </a:r>
            <a:r>
              <a:rPr lang="el-GR" dirty="0" smtClean="0"/>
              <a:t>θ</a:t>
            </a:r>
            <a:r>
              <a:rPr lang="en-US" dirty="0" smtClean="0"/>
              <a:t> =</a:t>
            </a:r>
            <a:r>
              <a:rPr lang="el-GR" dirty="0" smtClean="0"/>
              <a:t> θ</a:t>
            </a:r>
            <a:r>
              <a:rPr lang="en-US" baseline="-25000" dirty="0" smtClean="0"/>
              <a:t>0</a:t>
            </a:r>
            <a:r>
              <a:rPr lang="en-US" dirty="0" smtClean="0"/>
              <a:t> only</a:t>
            </a:r>
          </a:p>
          <a:p>
            <a:r>
              <a:rPr lang="en-US" dirty="0" smtClean="0"/>
              <a:t>Now plot, J(</a:t>
            </a:r>
            <a:r>
              <a:rPr lang="el-GR" dirty="0" smtClean="0"/>
              <a:t>θ</a:t>
            </a:r>
            <a:r>
              <a:rPr lang="en-US" dirty="0" smtClean="0"/>
              <a:t>) against </a:t>
            </a:r>
            <a:r>
              <a:rPr lang="el-GR" dirty="0" smtClean="0"/>
              <a:t>θ</a:t>
            </a:r>
            <a:r>
              <a:rPr lang="en-US" dirty="0" smtClean="0"/>
              <a:t> (=</a:t>
            </a:r>
            <a:r>
              <a:rPr lang="el-GR" dirty="0"/>
              <a:t> θ</a:t>
            </a:r>
            <a:r>
              <a:rPr lang="en-US" baseline="-25000" dirty="0" smtClean="0"/>
              <a:t>0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Multiply 3"/>
          <p:cNvSpPr/>
          <p:nvPr/>
        </p:nvSpPr>
        <p:spPr>
          <a:xfrm>
            <a:off x="1620188" y="4662963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1924988" y="4434363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2229788" y="4129563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2382188" y="4510563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2686988" y="4281963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2763188" y="4053363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-18112" y="4167663"/>
            <a:ext cx="2514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239188" y="5424169"/>
            <a:ext cx="365839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4788" y="397716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39388" y="588216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86788" y="4966175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086788" y="4508975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086788" y="4053363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86788" y="3594575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543194" y="5424963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001982" y="5424169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457594" y="5424169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914794" y="5424169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371994" y="5424169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391588" y="557736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848788" y="557736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305988" y="557736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63188" y="558903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96588" y="557736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9588" y="482703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1K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29588" y="435816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2K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29588" y="391263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29588" y="344376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153588" y="618696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Living Area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90354" y="459259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239188" y="4179332"/>
            <a:ext cx="2362200" cy="1166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 flipH="1" flipV="1">
            <a:off x="4152900" y="4152106"/>
            <a:ext cx="2514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5410200" y="5408612"/>
            <a:ext cx="365839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95800" y="3961606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J(</a:t>
            </a:r>
            <a:r>
              <a:rPr lang="el-GR" dirty="0"/>
              <a:t>θ</a:t>
            </a:r>
            <a:r>
              <a:rPr lang="en-US" dirty="0"/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10400" y="586660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257800" y="4950618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257800" y="4493418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257800" y="4037806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257800" y="3579018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5714206" y="5409406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6172994" y="5408612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6628606" y="5408612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7085806" y="5408612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7543006" y="5408612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715000" y="556180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172200" y="556180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629400" y="556180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7086600" y="55734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7543800" y="556180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4876800" y="48114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876800" y="434260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876800" y="389707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4876800" y="342820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6629400" y="4697968"/>
            <a:ext cx="76200" cy="102632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6934200" y="4267200"/>
            <a:ext cx="76200" cy="102632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V="1">
            <a:off x="1219200" y="3810000"/>
            <a:ext cx="2362200" cy="1166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1219200" y="4419600"/>
            <a:ext cx="2362200" cy="1166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6324600" y="4777263"/>
            <a:ext cx="76200" cy="10263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219200" y="4724400"/>
            <a:ext cx="2362200" cy="1166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1219200" y="4941332"/>
            <a:ext cx="2362200" cy="1166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5943600" y="4697968"/>
            <a:ext cx="76200" cy="102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5791200" y="4545568"/>
            <a:ext cx="76200" cy="1026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c 75"/>
          <p:cNvSpPr/>
          <p:nvPr/>
        </p:nvSpPr>
        <p:spPr>
          <a:xfrm rot="10800000">
            <a:off x="5676106" y="3537863"/>
            <a:ext cx="1296988" cy="1294606"/>
          </a:xfrm>
          <a:prstGeom prst="arc">
            <a:avLst>
              <a:gd name="adj1" fmla="val 10519138"/>
              <a:gd name="adj2" fmla="val 2317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6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71" grpId="0" animBg="1"/>
      <p:bldP spid="74" grpId="0" animBg="1"/>
      <p:bldP spid="75" grpId="0" animBg="1"/>
      <p:bldP spid="7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3" y="2286000"/>
            <a:ext cx="8229600" cy="4283901"/>
          </a:xfr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skerville Old Face" panose="02020602080505020303" pitchFamily="18" charset="0"/>
              </a:rPr>
              <a:t>Non-Convex shape – Problematic to find the global minimum</a:t>
            </a:r>
            <a:endParaRPr lang="en-US" sz="24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10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Baskerville Old Face" panose="02020602080505020303" pitchFamily="18" charset="0"/>
              </a:rPr>
              <a:t>Convex shape – Easier to find the global minimum</a:t>
            </a:r>
            <a:endParaRPr lang="en-US" sz="2400" dirty="0">
              <a:latin typeface="Baskerville Old Face" panose="02020602080505020303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09800"/>
            <a:ext cx="6096000" cy="4572000"/>
          </a:xfrm>
        </p:spPr>
      </p:pic>
    </p:spTree>
    <p:extLst>
      <p:ext uri="{BB962C8B-B14F-4D97-AF65-F5344CB8AC3E}">
        <p14:creationId xmlns:p14="http://schemas.microsoft.com/office/powerpoint/2010/main" val="102107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44" y="1721231"/>
            <a:ext cx="5456112" cy="4283901"/>
          </a:xfrm>
        </p:spPr>
      </p:pic>
      <p:sp>
        <p:nvSpPr>
          <p:cNvPr id="3" name="Rectangle 2"/>
          <p:cNvSpPr/>
          <p:nvPr/>
        </p:nvSpPr>
        <p:spPr>
          <a:xfrm>
            <a:off x="2133600" y="5715000"/>
            <a:ext cx="5410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609601" y="3429000"/>
            <a:ext cx="5410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1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pic>
        <p:nvPicPr>
          <p:cNvPr id="36" name="Content Placeholder 3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84" y="1549400"/>
            <a:ext cx="4657725" cy="3609975"/>
          </a:xfrm>
        </p:spPr>
      </p:pic>
      <p:sp>
        <p:nvSpPr>
          <p:cNvPr id="4" name="Multiply 3"/>
          <p:cNvSpPr/>
          <p:nvPr/>
        </p:nvSpPr>
        <p:spPr>
          <a:xfrm>
            <a:off x="1371600" y="3962400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ultiply 4"/>
          <p:cNvSpPr/>
          <p:nvPr/>
        </p:nvSpPr>
        <p:spPr>
          <a:xfrm>
            <a:off x="1660462" y="3569732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ultiply 5"/>
          <p:cNvSpPr/>
          <p:nvPr/>
        </p:nvSpPr>
        <p:spPr>
          <a:xfrm>
            <a:off x="1981200" y="3429000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2133600" y="3810000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2438400" y="3581400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2514600" y="3352800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-266700" y="3467100"/>
            <a:ext cx="2514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990600" y="4723606"/>
            <a:ext cx="365839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3276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90800" y="5181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38200" y="4265612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38200" y="3808412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38200" y="3352800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38200" y="2894012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294606" y="4724400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1753394" y="4723606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209006" y="4723606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666206" y="4723606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123406" y="4723606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43000" y="487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00200" y="487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057400" y="487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14600" y="4888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48000" y="487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81000" y="4126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1K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81000" y="3657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2K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" y="3212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3K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81000" y="2743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4K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905000" y="5486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Living Area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 rot="16200000">
            <a:off x="-158234" y="38920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885392" y="2931318"/>
            <a:ext cx="2209800" cy="1295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6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Update rule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α is the learning rate</a:t>
            </a:r>
          </a:p>
          <a:p>
            <a:r>
              <a:rPr lang="en-US" dirty="0" smtClean="0"/>
              <a:t>j is input dimension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286000"/>
            <a:ext cx="321789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8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Data of houses of a particular area (Portland, Oregon)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24200"/>
            <a:ext cx="3805110" cy="2209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646272"/>
            <a:ext cx="4121727" cy="31656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59436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 we predict the price given the living area of a house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5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single training data point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90799"/>
            <a:ext cx="1477108" cy="8370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512" y="2562223"/>
            <a:ext cx="3331700" cy="8862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187" y="3566160"/>
            <a:ext cx="5104228" cy="8534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462" y="4419600"/>
            <a:ext cx="5251938" cy="1066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512" y="5559083"/>
            <a:ext cx="2937803" cy="68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0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pPr algn="just"/>
            <a:r>
              <a:rPr lang="en-US" dirty="0" smtClean="0"/>
              <a:t>So for a single training example, the update rule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dirty="0" smtClean="0"/>
              <a:t>This rule is called LMS (Least Mean Squares) update rule</a:t>
            </a:r>
          </a:p>
          <a:p>
            <a:r>
              <a:rPr lang="en-US" dirty="0" smtClean="0"/>
              <a:t>Also know as </a:t>
            </a:r>
            <a:r>
              <a:rPr lang="en-US" dirty="0" err="1" smtClean="0"/>
              <a:t>Widrow</a:t>
            </a:r>
            <a:r>
              <a:rPr lang="en-US" dirty="0" smtClean="0"/>
              <a:t>-Hoff update rule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43063"/>
            <a:ext cx="1108984" cy="628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153" y="1643063"/>
            <a:ext cx="2205647" cy="5175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085" y="3124200"/>
            <a:ext cx="2357383" cy="6210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745231"/>
            <a:ext cx="3276600" cy="6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7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</a:t>
            </a:r>
            <a:r>
              <a:rPr lang="en-US" dirty="0" smtClean="0"/>
              <a:t>onsiders all the training examples at a time during a single update step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124200"/>
            <a:ext cx="7536509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8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Gradient Descent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parameters are updated for immediately for every single training example</a:t>
            </a:r>
          </a:p>
          <a:p>
            <a:r>
              <a:rPr lang="en-US" dirty="0" smtClean="0"/>
              <a:t>Also known as Stochastic Gradient Descent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Batch vs Incremental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809" y="2895600"/>
            <a:ext cx="7025326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3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CS229 Lecture Notes by Andrew 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266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Thank you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input-output relation or output value availability, learning can be </a:t>
            </a:r>
          </a:p>
          <a:p>
            <a:pPr lvl="1"/>
            <a:r>
              <a:rPr lang="en-US" dirty="0" smtClean="0"/>
              <a:t>Supervised</a:t>
            </a:r>
          </a:p>
          <a:p>
            <a:pPr lvl="1"/>
            <a:r>
              <a:rPr lang="en-US" dirty="0" smtClean="0"/>
              <a:t>Unsupervised</a:t>
            </a:r>
          </a:p>
          <a:p>
            <a:pPr lvl="1"/>
            <a:r>
              <a:rPr lang="en-US" dirty="0" smtClean="0"/>
              <a:t>Semi-supervised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1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goal of supervised learning</a:t>
            </a:r>
          </a:p>
          <a:p>
            <a:pPr lvl="1" algn="just"/>
            <a:r>
              <a:rPr lang="en-US" dirty="0" smtClean="0"/>
              <a:t>Given a </a:t>
            </a:r>
            <a:r>
              <a:rPr lang="en-US" dirty="0" smtClean="0">
                <a:solidFill>
                  <a:srgbClr val="00B050"/>
                </a:solidFill>
              </a:rPr>
              <a:t>training set</a:t>
            </a:r>
            <a:r>
              <a:rPr lang="en-US" dirty="0" smtClean="0"/>
              <a:t>, the goal is </a:t>
            </a:r>
            <a:r>
              <a:rPr lang="en-US" dirty="0" smtClean="0">
                <a:solidFill>
                  <a:srgbClr val="00B050"/>
                </a:solidFill>
              </a:rPr>
              <a:t>to learn a function </a:t>
            </a:r>
          </a:p>
          <a:p>
            <a:pPr marL="457200" lvl="1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h : X→Y </a:t>
            </a:r>
          </a:p>
          <a:p>
            <a:pPr lvl="1" algn="just"/>
            <a:r>
              <a:rPr lang="en-US" dirty="0" smtClean="0"/>
              <a:t>h(x) or simply h should be a good predictor for the corresponding value of y</a:t>
            </a:r>
          </a:p>
          <a:p>
            <a:pPr lvl="1" algn="just"/>
            <a:r>
              <a:rPr lang="en-US" dirty="0" smtClean="0"/>
              <a:t>h is called a hypothesis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8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261" y="1371600"/>
            <a:ext cx="5155539" cy="4953000"/>
          </a:xfrm>
        </p:spPr>
      </p:pic>
      <p:sp>
        <p:nvSpPr>
          <p:cNvPr id="5" name="Right Arrow 4"/>
          <p:cNvSpPr/>
          <p:nvPr/>
        </p:nvSpPr>
        <p:spPr>
          <a:xfrm rot="10800000">
            <a:off x="5257798" y="4053839"/>
            <a:ext cx="457201" cy="13716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5000" y="3581400"/>
            <a:ext cx="1295400" cy="1143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Hypothesis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7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and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Target/Output variable type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if </a:t>
            </a:r>
            <a:r>
              <a:rPr lang="en-US" dirty="0" smtClean="0">
                <a:solidFill>
                  <a:srgbClr val="00B050"/>
                </a:solidFill>
              </a:rPr>
              <a:t>Continuous</a:t>
            </a:r>
            <a:r>
              <a:rPr lang="en-US" dirty="0" smtClean="0"/>
              <a:t>, then </a:t>
            </a:r>
            <a:r>
              <a:rPr lang="en-US" dirty="0" smtClean="0">
                <a:solidFill>
                  <a:srgbClr val="0070C0"/>
                </a:solidFill>
              </a:rPr>
              <a:t>Regression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dirty="0" smtClean="0">
                <a:solidFill>
                  <a:srgbClr val="00B050"/>
                </a:solidFill>
              </a:rPr>
              <a:t>Discrete</a:t>
            </a:r>
            <a:r>
              <a:rPr lang="en-US" dirty="0" smtClean="0"/>
              <a:t>, then </a:t>
            </a:r>
            <a:r>
              <a:rPr lang="en-US" dirty="0" smtClean="0">
                <a:solidFill>
                  <a:srgbClr val="0070C0"/>
                </a:solidFill>
              </a:rPr>
              <a:t>Classification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766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I</a:t>
            </a:r>
            <a:r>
              <a:rPr lang="en-US" dirty="0" smtClean="0">
                <a:solidFill>
                  <a:srgbClr val="00B050"/>
                </a:solidFill>
              </a:rPr>
              <a:t>nput variable/Feature Count</a:t>
            </a:r>
          </a:p>
          <a:p>
            <a:r>
              <a:rPr lang="en-US" dirty="0" smtClean="0"/>
              <a:t>If </a:t>
            </a:r>
            <a:r>
              <a:rPr lang="en-US" b="1" i="1" dirty="0" smtClean="0">
                <a:solidFill>
                  <a:srgbClr val="0070C0"/>
                </a:solidFill>
              </a:rPr>
              <a:t>feature variable count == 1</a:t>
            </a:r>
            <a:r>
              <a:rPr lang="en-US" dirty="0" smtClean="0"/>
              <a:t>, then it is Simple Regression</a:t>
            </a:r>
          </a:p>
          <a:p>
            <a:pPr lvl="1"/>
            <a:r>
              <a:rPr lang="en-US" dirty="0" smtClean="0"/>
              <a:t>Linear </a:t>
            </a:r>
            <a:r>
              <a:rPr lang="en-US" dirty="0"/>
              <a:t>Regression</a:t>
            </a:r>
            <a:endParaRPr lang="en-US" dirty="0" smtClean="0"/>
          </a:p>
          <a:p>
            <a:pPr lvl="1"/>
            <a:r>
              <a:rPr lang="en-US" dirty="0" smtClean="0"/>
              <a:t>Non-linear </a:t>
            </a:r>
            <a:r>
              <a:rPr lang="en-US" dirty="0"/>
              <a:t>Regression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b="1" i="1" dirty="0" smtClean="0">
                <a:solidFill>
                  <a:srgbClr val="0070C0"/>
                </a:solidFill>
              </a:rPr>
              <a:t>feature variable count &gt; 1</a:t>
            </a:r>
            <a:r>
              <a:rPr lang="en-US" dirty="0" smtClean="0"/>
              <a:t>, the Multiple Regression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r>
              <a:rPr lang="en-US" dirty="0" smtClean="0"/>
              <a:t>Non-linear Regression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2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1981200" y="3962400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2286000" y="3733800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2590800" y="3429000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2743200" y="3810000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3048000" y="3581400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3124200" y="3352800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342900" y="3467100"/>
            <a:ext cx="2514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00200" y="4723606"/>
            <a:ext cx="365839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" y="3276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5181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47800" y="4265612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47800" y="3808412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47800" y="3352800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447800" y="2894012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1904206" y="4724400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2362994" y="4723606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2818606" y="4723606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3275806" y="4723606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3733006" y="4723606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52600" y="487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209800" y="487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667000" y="487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24200" y="4888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657600" y="487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90600" y="4126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1K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90600" y="3657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2K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90600" y="3212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3K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90600" y="2743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4K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514600" y="5486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Living Area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451366" y="38920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2590800" y="4648200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15000" y="22860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will be price for the living area 220 ?</a:t>
            </a:r>
            <a:endParaRPr lang="en-US" dirty="0"/>
          </a:p>
        </p:txBody>
      </p:sp>
      <p:cxnSp>
        <p:nvCxnSpPr>
          <p:cNvPr id="45" name="Straight Arrow Connector 44"/>
          <p:cNvCxnSpPr>
            <a:endCxn id="39" idx="4"/>
          </p:cNvCxnSpPr>
          <p:nvPr/>
        </p:nvCxnSpPr>
        <p:spPr>
          <a:xfrm rot="5400000" flipH="1" flipV="1">
            <a:off x="2095500" y="53721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Multiply 7"/>
          <p:cNvSpPr/>
          <p:nvPr/>
        </p:nvSpPr>
        <p:spPr>
          <a:xfrm>
            <a:off x="1981200" y="3962400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ultiply 8"/>
          <p:cNvSpPr/>
          <p:nvPr/>
        </p:nvSpPr>
        <p:spPr>
          <a:xfrm>
            <a:off x="2286000" y="3733800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y 10"/>
          <p:cNvSpPr/>
          <p:nvPr/>
        </p:nvSpPr>
        <p:spPr>
          <a:xfrm>
            <a:off x="2590800" y="3429000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11"/>
          <p:cNvSpPr/>
          <p:nvPr/>
        </p:nvSpPr>
        <p:spPr>
          <a:xfrm>
            <a:off x="2743200" y="3810000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12"/>
          <p:cNvSpPr/>
          <p:nvPr/>
        </p:nvSpPr>
        <p:spPr>
          <a:xfrm>
            <a:off x="3048000" y="3581400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y 13"/>
          <p:cNvSpPr/>
          <p:nvPr/>
        </p:nvSpPr>
        <p:spPr>
          <a:xfrm>
            <a:off x="3124200" y="3352800"/>
            <a:ext cx="304800" cy="228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342900" y="3467100"/>
            <a:ext cx="25146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600200" y="4723606"/>
            <a:ext cx="3658394" cy="7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800" y="3276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00400" y="518160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47800" y="4265612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447800" y="3808412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447800" y="3352800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447800" y="2894012"/>
            <a:ext cx="304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1904206" y="4724400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2362994" y="4723606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2818606" y="4723606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3275806" y="4723606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3733006" y="4723606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52600" y="487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209800" y="487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667000" y="487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300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124200" y="4888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400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657600" y="487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990600" y="4126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1K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90600" y="3657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2K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990600" y="32120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3K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990600" y="2743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4K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2514600" y="5486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Living Area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 rot="16200000">
            <a:off x="451366" y="38920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Price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2209801" y="4267200"/>
            <a:ext cx="914400" cy="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600200" y="3808412"/>
            <a:ext cx="1066800" cy="158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590800" y="4648200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600200" y="3124200"/>
            <a:ext cx="2209800" cy="1295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7" name="Oval Callout 46"/>
          <p:cNvSpPr/>
          <p:nvPr/>
        </p:nvSpPr>
        <p:spPr>
          <a:xfrm>
            <a:off x="5486400" y="1676400"/>
            <a:ext cx="3505200" cy="1676400"/>
          </a:xfrm>
          <a:prstGeom prst="wedgeEllipseCallout">
            <a:avLst>
              <a:gd name="adj1" fmla="val -103508"/>
              <a:gd name="adj2" fmla="val 445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we can represent the training data with a representative line, then it will be easier for us to predict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646</Words>
  <Application>Microsoft Office PowerPoint</Application>
  <PresentationFormat>On-screen Show (4:3)</PresentationFormat>
  <Paragraphs>191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Baskerville Old Face</vt:lpstr>
      <vt:lpstr>Calibri</vt:lpstr>
      <vt:lpstr>Wingdings</vt:lpstr>
      <vt:lpstr>Office Theme</vt:lpstr>
      <vt:lpstr>Linear Regression</vt:lpstr>
      <vt:lpstr>An example</vt:lpstr>
      <vt:lpstr>Supervised Learning</vt:lpstr>
      <vt:lpstr>Supervised Learning</vt:lpstr>
      <vt:lpstr>Supervised Learning</vt:lpstr>
      <vt:lpstr>Regression and Classification</vt:lpstr>
      <vt:lpstr>Regression</vt:lpstr>
      <vt:lpstr>Regression</vt:lpstr>
      <vt:lpstr>PowerPoint Presentation</vt:lpstr>
      <vt:lpstr>PowerPoint Presentation</vt:lpstr>
      <vt:lpstr>Different Lines</vt:lpstr>
      <vt:lpstr>General Hypothesis Form</vt:lpstr>
      <vt:lpstr>Cost Function</vt:lpstr>
      <vt:lpstr>Minimizing Cost function</vt:lpstr>
      <vt:lpstr>Gradient Descent</vt:lpstr>
      <vt:lpstr>Gradient Descent</vt:lpstr>
      <vt:lpstr>Gradient Descent</vt:lpstr>
      <vt:lpstr>Gradient Descent</vt:lpstr>
      <vt:lpstr>Gradient Descent</vt:lpstr>
      <vt:lpstr>PowerPoint Presentation</vt:lpstr>
      <vt:lpstr>PowerPoint Presentation</vt:lpstr>
      <vt:lpstr>Batch Gradient Descent</vt:lpstr>
      <vt:lpstr>Incremental Gradient Descent</vt:lpstr>
      <vt:lpstr>References</vt:lpstr>
      <vt:lpstr>Thank you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Learning</dc:title>
  <dc:creator>MB</dc:creator>
  <cp:lastModifiedBy>User</cp:lastModifiedBy>
  <cp:revision>84</cp:revision>
  <dcterms:created xsi:type="dcterms:W3CDTF">2006-08-16T00:00:00Z</dcterms:created>
  <dcterms:modified xsi:type="dcterms:W3CDTF">2020-08-31T06:04:11Z</dcterms:modified>
</cp:coreProperties>
</file>