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26" r:id="rId3"/>
    <p:sldId id="308" r:id="rId4"/>
    <p:sldId id="309" r:id="rId5"/>
    <p:sldId id="310" r:id="rId6"/>
    <p:sldId id="307" r:id="rId7"/>
    <p:sldId id="311" r:id="rId8"/>
    <p:sldId id="312" r:id="rId9"/>
    <p:sldId id="313" r:id="rId10"/>
    <p:sldId id="314" r:id="rId11"/>
    <p:sldId id="315" r:id="rId12"/>
    <p:sldId id="327" r:id="rId13"/>
    <p:sldId id="317" r:id="rId14"/>
    <p:sldId id="318" r:id="rId15"/>
    <p:sldId id="319" r:id="rId16"/>
    <p:sldId id="321" r:id="rId17"/>
    <p:sldId id="320" r:id="rId18"/>
    <p:sldId id="322" r:id="rId19"/>
    <p:sldId id="324" r:id="rId20"/>
    <p:sldId id="325" r:id="rId21"/>
    <p:sldId id="328" r:id="rId22"/>
    <p:sldId id="329" r:id="rId23"/>
    <p:sldId id="33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3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36525"/>
            <a:ext cx="11607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2200"/>
            <a:ext cx="116459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6.png"/><Relationship Id="rId7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6.png"/><Relationship Id="rId7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12" Type="http://schemas.openxmlformats.org/officeDocument/2006/relationships/image" Target="../media/image55.pn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8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6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14" Type="http://schemas.openxmlformats.org/officeDocument/2006/relationships/image" Target="../media/image46.png"/><Relationship Id="rId2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38.png"/><Relationship Id="rId17" Type="http://schemas.openxmlformats.org/officeDocument/2006/relationships/image" Target="../media/image53.png"/><Relationship Id="rId2" Type="http://schemas.openxmlformats.org/officeDocument/2006/relationships/image" Target="../media/image57.png"/><Relationship Id="rId16" Type="http://schemas.openxmlformats.org/officeDocument/2006/relationships/image" Target="../media/image5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7.png"/><Relationship Id="rId5" Type="http://schemas.openxmlformats.org/officeDocument/2006/relationships/image" Target="../media/image60.png"/><Relationship Id="rId15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12" Type="http://schemas.openxmlformats.org/officeDocument/2006/relationships/image" Target="../media/image38.png"/><Relationship Id="rId17" Type="http://schemas.openxmlformats.org/officeDocument/2006/relationships/image" Target="../media/image53.png"/><Relationship Id="rId2" Type="http://schemas.openxmlformats.org/officeDocument/2006/relationships/image" Target="../media/image630.png"/><Relationship Id="rId16" Type="http://schemas.openxmlformats.org/officeDocument/2006/relationships/image" Target="../media/image5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7.png"/><Relationship Id="rId5" Type="http://schemas.openxmlformats.org/officeDocument/2006/relationships/image" Target="../media/image60.png"/><Relationship Id="rId15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0.png"/><Relationship Id="rId14" Type="http://schemas.openxmlformats.org/officeDocument/2006/relationships/image" Target="../media/image49.png"/><Relationship Id="rId22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58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image" Target="../media/image38.png"/><Relationship Id="rId17" Type="http://schemas.openxmlformats.org/officeDocument/2006/relationships/image" Target="../media/image53.png"/><Relationship Id="rId2" Type="http://schemas.openxmlformats.org/officeDocument/2006/relationships/image" Target="../media/image57.png"/><Relationship Id="rId16" Type="http://schemas.openxmlformats.org/officeDocument/2006/relationships/image" Target="../media/image5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7.png"/><Relationship Id="rId5" Type="http://schemas.openxmlformats.org/officeDocument/2006/relationships/image" Target="../media/image60.png"/><Relationship Id="rId15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12" Type="http://schemas.openxmlformats.org/officeDocument/2006/relationships/image" Target="../media/image38.png"/><Relationship Id="rId17" Type="http://schemas.openxmlformats.org/officeDocument/2006/relationships/image" Target="../media/image53.png"/><Relationship Id="rId2" Type="http://schemas.openxmlformats.org/officeDocument/2006/relationships/image" Target="../media/image630.png"/><Relationship Id="rId16" Type="http://schemas.openxmlformats.org/officeDocument/2006/relationships/image" Target="../media/image5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7.png"/><Relationship Id="rId5" Type="http://schemas.openxmlformats.org/officeDocument/2006/relationships/image" Target="../media/image60.png"/><Relationship Id="rId15" Type="http://schemas.openxmlformats.org/officeDocument/2006/relationships/image" Target="../media/image50.png"/><Relationship Id="rId23" Type="http://schemas.openxmlformats.org/officeDocument/2006/relationships/image" Target="../media/image69.png"/><Relationship Id="rId10" Type="http://schemas.openxmlformats.org/officeDocument/2006/relationships/image" Target="../media/image36.png"/><Relationship Id="rId19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0.png"/><Relationship Id="rId14" Type="http://schemas.openxmlformats.org/officeDocument/2006/relationships/image" Target="../media/image49.png"/><Relationship Id="rId22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418"/>
            <a:ext cx="9144000" cy="1282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CSE </a:t>
            </a: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471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3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04" y="2370910"/>
            <a:ext cx="9144000" cy="9119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onstantia" panose="02030602050306030303" pitchFamily="18" charset="0"/>
              </a:rPr>
              <a:t>Logistic Regression</a:t>
            </a:r>
            <a:endParaRPr lang="en-US" sz="4000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0FB4-FC90-490D-BB39-20304B45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5469887"/>
            <a:ext cx="11176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131" y="3927423"/>
            <a:ext cx="653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</a:rPr>
              <a:t>Prepared by</a:t>
            </a:r>
          </a:p>
          <a:p>
            <a:pPr algn="ctr"/>
            <a:r>
              <a:rPr lang="en-US" dirty="0" err="1" smtClean="0">
                <a:latin typeface="Constantia" pitchFamily="18" charset="0"/>
              </a:rPr>
              <a:t>Madhusudan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Basak</a:t>
            </a:r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dirty="0" smtClean="0">
                <a:latin typeface="Constantia" pitchFamily="18" charset="0"/>
              </a:rPr>
              <a:t>Assistant Professor</a:t>
            </a:r>
          </a:p>
          <a:p>
            <a:pPr algn="ctr"/>
            <a:r>
              <a:rPr lang="en-US" dirty="0" smtClean="0">
                <a:latin typeface="Constantia" pitchFamily="18" charset="0"/>
              </a:rPr>
              <a:t>CSE, BUET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16727" y="4433455"/>
            <a:ext cx="2313709" cy="16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5588701"/>
                  </p:ext>
                </p:extLst>
              </p:nvPr>
            </p:nvGraphicFramePr>
            <p:xfrm>
              <a:off x="342900" y="1092200"/>
              <a:ext cx="11645901" cy="291465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881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53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Logistic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Initialize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Forward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Cost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aseline="0" dirty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𝑙𝑖𝑘𝑒𝑙𝑖h𝑜𝑜𝑑</m:t>
                                  </m:r>
                                </m:e>
                              </m:func>
                              <m:r>
                                <a:rPr lang="en-US" baseline="0" dirty="0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Cost/Likelihood</a:t>
                          </a:r>
                          <a:r>
                            <a:rPr lang="en-US" baseline="0" dirty="0" smtClean="0"/>
                            <a:t>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Derivative</a:t>
                          </a:r>
                          <a:r>
                            <a:rPr lang="en-US" baseline="0" dirty="0" smtClean="0"/>
                            <a:t> Value of Cost Function,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Calculate Derivative</a:t>
                          </a:r>
                          <a:r>
                            <a:rPr lang="en-US" baseline="0" dirty="0" smtClean="0"/>
                            <a:t> value of log-likelihood,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aseline="0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Backward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using the derivative</a:t>
                          </a:r>
                        </a:p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>
                            <a:solidFill>
                              <a:srgbClr val="0070C0"/>
                            </a:solidFill>
                            <a:latin typeface="Constantia" panose="020306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Update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using the derivative</a:t>
                          </a:r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5588701"/>
                  </p:ext>
                </p:extLst>
              </p:nvPr>
            </p:nvGraphicFramePr>
            <p:xfrm>
              <a:off x="342900" y="1092200"/>
              <a:ext cx="11645901" cy="29592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881967"/>
                    <a:gridCol w="4018588"/>
                    <a:gridCol w="374534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Logistic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200000" b="-6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108197" r="-93323" b="-6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86765" r="-200000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186765" r="-93323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Forward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9672" r="-20000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319672" r="-9332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Cost/Likelihood</a:t>
                          </a:r>
                          <a:r>
                            <a:rPr lang="en-US" baseline="0" dirty="0" smtClean="0"/>
                            <a:t>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6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3175" r="-200000" b="-9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203175" r="-93323" b="-9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Backward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60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50459" r="-200000" b="-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350459" r="-93323" b="-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921327" y="4655127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5177" y="5223177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2887" y="5763522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72591" y="4973782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8" idx="2"/>
          </p:cNvCxnSpPr>
          <p:nvPr/>
        </p:nvCxnSpPr>
        <p:spPr>
          <a:xfrm>
            <a:off x="1239982" y="4814455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8" idx="2"/>
          </p:cNvCxnSpPr>
          <p:nvPr/>
        </p:nvCxnSpPr>
        <p:spPr>
          <a:xfrm flipV="1">
            <a:off x="1253832" y="5334008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 flipV="1">
            <a:off x="1281542" y="5334008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77936" y="4973781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6"/>
            <a:endCxn id="15" idx="2"/>
          </p:cNvCxnSpPr>
          <p:nvPr/>
        </p:nvCxnSpPr>
        <p:spPr>
          <a:xfrm flipV="1">
            <a:off x="3044536" y="5334007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</p:cNvCxnSpPr>
          <p:nvPr/>
        </p:nvCxnSpPr>
        <p:spPr>
          <a:xfrm flipV="1">
            <a:off x="4249881" y="5330540"/>
            <a:ext cx="793174" cy="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8765" y="4613562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5" y="4613562"/>
                <a:ext cx="374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905" y="5181612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5181612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8755" y="573580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5" y="5735807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0029" y="4567440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29" y="4567440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93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8131" y="503851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31" y="5038511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35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05833" y="560071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33" y="5600714"/>
                <a:ext cx="37407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46260" y="479822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60" y="4798228"/>
                <a:ext cx="37407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803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107648" y="5172500"/>
                <a:ext cx="1710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48" y="5172500"/>
                <a:ext cx="17107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39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615322" y="5181624"/>
                <a:ext cx="694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22" y="5181624"/>
                <a:ext cx="694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/>
          <p:nvPr/>
        </p:nvCxnSpPr>
        <p:spPr>
          <a:xfrm rot="10800000" flipV="1">
            <a:off x="3683573" y="5157163"/>
            <a:ext cx="477981" cy="327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714509" y="4267200"/>
                <a:ext cx="3228109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9" y="4267200"/>
                <a:ext cx="3228109" cy="710194"/>
              </a:xfrm>
              <a:prstGeom prst="rect">
                <a:avLst/>
              </a:prstGeom>
              <a:blipFill rotWithShape="1">
                <a:blip r:embed="rId12"/>
                <a:stretch>
                  <a:fillRect l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23164" y="5922850"/>
                <a:ext cx="273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Cost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164" y="5922850"/>
                <a:ext cx="273924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00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marL="457200" lvl="1" indent="0" algn="ctr">
                  <a:buNone/>
                </a:pPr>
                <a:r>
                  <a:rPr lang="en-US" sz="2800" dirty="0"/>
                  <a:t>Batch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	Stochastic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≔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 smtClean="0"/>
                  <a:t>Perceptron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Stochastic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=1 </m:t>
                    </m:r>
                    <m:r>
                      <a:rPr lang="en-US" b="0" i="1" smtClean="0">
                        <a:latin typeface="Cambria Math"/>
                      </a:rPr>
                      <m:t>𝑏𝑢𝑡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 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i="1">
                        <a:latin typeface="Cambria Math"/>
                      </a:rPr>
                      <m:t>𝑏𝑢𝑡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7" t="-1802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randomly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!</m:t>
                    </m:r>
                    <m:r>
                      <a:rPr lang="en-US" i="1" dirty="0" smtClean="0">
                        <a:latin typeface="Cambria Math"/>
                      </a:rPr>
                      <m:t>𝑐𝑜𝑛𝑣𝑒𝑟𝑔𝑒𝑛𝑐𝑒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do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Pick 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randomly</a:t>
                </a:r>
              </a:p>
              <a:p>
                <a:pPr marL="457200" lvl="1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𝑐𝑙𝑎𝑠𝑠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then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nd if</a:t>
                </a:r>
              </a:p>
              <a:p>
                <a:pPr marL="4572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𝑐𝑙𝑎𝑠𝑠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0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then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end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:r>
                  <a:rPr lang="en-US" dirty="0" smtClean="0"/>
                  <a:t>end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It’s the basic part of the algorithm, </a:t>
                </a:r>
                <a:r>
                  <a:rPr lang="en-US" smtClean="0"/>
                  <a:t>extensions available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doesn’t converge?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 other strategies like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Pocket Algorithm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line equation is of the figure: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+1=0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 1 −1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≤90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0,  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90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&lt;90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0" t="-1802" b="-1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818557" y="2218544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84826" y="4054839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784236" y="2728210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97652" y="425720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16200000">
            <a:off x="9401332" y="251834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4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0450643" y="350748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133349" y="25808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8273" y="364011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8433" y="397467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75563" y="436691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36988" y="451685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36249" y="280816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32234" y="321180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23489" y="28806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766101" y="294058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6875" y="4080033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6003" y="403235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44280" y="446414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475660" y="442149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68260" y="23886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66028" y="284247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5202" y="262350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10145498" y="4460266"/>
            <a:ext cx="171136" cy="1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818557" y="4028280"/>
            <a:ext cx="354651" cy="47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8714" y="3737341"/>
            <a:ext cx="508426" cy="66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6"/>
          </p:cNvCxnSpPr>
          <p:nvPr/>
        </p:nvCxnSpPr>
        <p:spPr>
          <a:xfrm flipV="1">
            <a:off x="9597455" y="3574945"/>
            <a:ext cx="958119" cy="19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3583169">
            <a:off x="9405080" y="3532189"/>
            <a:ext cx="611581" cy="6884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018433" y="468171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433" y="4681715"/>
                <a:ext cx="37414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697393" y="3683345"/>
                <a:ext cx="37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93" y="3683345"/>
                <a:ext cx="3735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11235123" y="360242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253269" y="21311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73795" y="350706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87063" y="1761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649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5661" y="1620982"/>
            <a:ext cx="2313709" cy="16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1525" y="2161309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6"/>
            <a:endCxn id="8" idx="2"/>
          </p:cNvCxnSpPr>
          <p:nvPr/>
        </p:nvCxnSpPr>
        <p:spPr>
          <a:xfrm>
            <a:off x="1388916" y="2001982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8" idx="2"/>
          </p:cNvCxnSpPr>
          <p:nvPr/>
        </p:nvCxnSpPr>
        <p:spPr>
          <a:xfrm flipV="1">
            <a:off x="1402766" y="2521535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8" idx="2"/>
          </p:cNvCxnSpPr>
          <p:nvPr/>
        </p:nvCxnSpPr>
        <p:spPr>
          <a:xfrm flipV="1">
            <a:off x="1430476" y="2521535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6870" y="2161308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6"/>
            <a:endCxn id="12" idx="2"/>
          </p:cNvCxnSpPr>
          <p:nvPr/>
        </p:nvCxnSpPr>
        <p:spPr>
          <a:xfrm flipV="1">
            <a:off x="3193470" y="2521534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</p:cNvCxnSpPr>
          <p:nvPr/>
        </p:nvCxnSpPr>
        <p:spPr>
          <a:xfrm flipV="1">
            <a:off x="4398815" y="2518067"/>
            <a:ext cx="793174" cy="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95194" y="1985755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94" y="1985755"/>
                <a:ext cx="37407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90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3875804" y="2313719"/>
            <a:ext cx="391389" cy="405252"/>
          </a:xfrm>
          <a:custGeom>
            <a:avLst/>
            <a:gdLst>
              <a:gd name="connsiteX0" fmla="*/ 512618 w 512618"/>
              <a:gd name="connsiteY0" fmla="*/ 0 h 568498"/>
              <a:gd name="connsiteX1" fmla="*/ 443346 w 512618"/>
              <a:gd name="connsiteY1" fmla="*/ 27709 h 568498"/>
              <a:gd name="connsiteX2" fmla="*/ 374073 w 512618"/>
              <a:gd name="connsiteY2" fmla="*/ 96982 h 568498"/>
              <a:gd name="connsiteX3" fmla="*/ 332509 w 512618"/>
              <a:gd name="connsiteY3" fmla="*/ 249382 h 568498"/>
              <a:gd name="connsiteX4" fmla="*/ 318655 w 512618"/>
              <a:gd name="connsiteY4" fmla="*/ 290946 h 568498"/>
              <a:gd name="connsiteX5" fmla="*/ 290946 w 512618"/>
              <a:gd name="connsiteY5" fmla="*/ 332509 h 568498"/>
              <a:gd name="connsiteX6" fmla="*/ 263237 w 512618"/>
              <a:gd name="connsiteY6" fmla="*/ 415637 h 568498"/>
              <a:gd name="connsiteX7" fmla="*/ 249382 w 512618"/>
              <a:gd name="connsiteY7" fmla="*/ 457200 h 568498"/>
              <a:gd name="connsiteX8" fmla="*/ 207818 w 512618"/>
              <a:gd name="connsiteY8" fmla="*/ 484909 h 568498"/>
              <a:gd name="connsiteX9" fmla="*/ 166255 w 512618"/>
              <a:gd name="connsiteY9" fmla="*/ 526473 h 568498"/>
              <a:gd name="connsiteX10" fmla="*/ 83128 w 512618"/>
              <a:gd name="connsiteY10" fmla="*/ 554182 h 568498"/>
              <a:gd name="connsiteX11" fmla="*/ 0 w 512618"/>
              <a:gd name="connsiteY11" fmla="*/ 568037 h 56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618" h="568498">
                <a:moveTo>
                  <a:pt x="512618" y="0"/>
                </a:moveTo>
                <a:cubicBezTo>
                  <a:pt x="489527" y="9236"/>
                  <a:pt x="463720" y="13447"/>
                  <a:pt x="443346" y="27709"/>
                </a:cubicBezTo>
                <a:cubicBezTo>
                  <a:pt x="416594" y="46436"/>
                  <a:pt x="374073" y="96982"/>
                  <a:pt x="374073" y="96982"/>
                </a:cubicBezTo>
                <a:cubicBezTo>
                  <a:pt x="354489" y="194899"/>
                  <a:pt x="367665" y="143911"/>
                  <a:pt x="332509" y="249382"/>
                </a:cubicBezTo>
                <a:cubicBezTo>
                  <a:pt x="327891" y="263237"/>
                  <a:pt x="326756" y="278795"/>
                  <a:pt x="318655" y="290946"/>
                </a:cubicBezTo>
                <a:cubicBezTo>
                  <a:pt x="309419" y="304800"/>
                  <a:pt x="297709" y="317293"/>
                  <a:pt x="290946" y="332509"/>
                </a:cubicBezTo>
                <a:cubicBezTo>
                  <a:pt x="279083" y="359200"/>
                  <a:pt x="272474" y="387928"/>
                  <a:pt x="263237" y="415637"/>
                </a:cubicBezTo>
                <a:cubicBezTo>
                  <a:pt x="258619" y="429491"/>
                  <a:pt x="261533" y="449099"/>
                  <a:pt x="249382" y="457200"/>
                </a:cubicBezTo>
                <a:cubicBezTo>
                  <a:pt x="235527" y="466436"/>
                  <a:pt x="220610" y="474249"/>
                  <a:pt x="207818" y="484909"/>
                </a:cubicBezTo>
                <a:cubicBezTo>
                  <a:pt x="192766" y="497452"/>
                  <a:pt x="183383" y="516958"/>
                  <a:pt x="166255" y="526473"/>
                </a:cubicBezTo>
                <a:cubicBezTo>
                  <a:pt x="140723" y="540658"/>
                  <a:pt x="110837" y="544946"/>
                  <a:pt x="83128" y="554182"/>
                </a:cubicBezTo>
                <a:cubicBezTo>
                  <a:pt x="28419" y="572418"/>
                  <a:pt x="56169" y="568037"/>
                  <a:pt x="0" y="5680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256582" y="2360027"/>
                <a:ext cx="1827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582" y="2360027"/>
                <a:ext cx="182755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7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5662" y="1620982"/>
            <a:ext cx="1000994" cy="16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6"/>
          </p:cNvCxnSpPr>
          <p:nvPr/>
        </p:nvCxnSpPr>
        <p:spPr>
          <a:xfrm>
            <a:off x="1388916" y="2001982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</p:cNvCxnSpPr>
          <p:nvPr/>
        </p:nvCxnSpPr>
        <p:spPr>
          <a:xfrm flipV="1">
            <a:off x="1402766" y="2521535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 flipV="1">
            <a:off x="1430476" y="2521535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36659" y="2161308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6"/>
          </p:cNvCxnSpPr>
          <p:nvPr/>
        </p:nvCxnSpPr>
        <p:spPr>
          <a:xfrm flipV="1">
            <a:off x="3108604" y="2518067"/>
            <a:ext cx="793174" cy="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2585593" y="2313719"/>
            <a:ext cx="391389" cy="405252"/>
          </a:xfrm>
          <a:custGeom>
            <a:avLst/>
            <a:gdLst>
              <a:gd name="connsiteX0" fmla="*/ 512618 w 512618"/>
              <a:gd name="connsiteY0" fmla="*/ 0 h 568498"/>
              <a:gd name="connsiteX1" fmla="*/ 443346 w 512618"/>
              <a:gd name="connsiteY1" fmla="*/ 27709 h 568498"/>
              <a:gd name="connsiteX2" fmla="*/ 374073 w 512618"/>
              <a:gd name="connsiteY2" fmla="*/ 96982 h 568498"/>
              <a:gd name="connsiteX3" fmla="*/ 332509 w 512618"/>
              <a:gd name="connsiteY3" fmla="*/ 249382 h 568498"/>
              <a:gd name="connsiteX4" fmla="*/ 318655 w 512618"/>
              <a:gd name="connsiteY4" fmla="*/ 290946 h 568498"/>
              <a:gd name="connsiteX5" fmla="*/ 290946 w 512618"/>
              <a:gd name="connsiteY5" fmla="*/ 332509 h 568498"/>
              <a:gd name="connsiteX6" fmla="*/ 263237 w 512618"/>
              <a:gd name="connsiteY6" fmla="*/ 415637 h 568498"/>
              <a:gd name="connsiteX7" fmla="*/ 249382 w 512618"/>
              <a:gd name="connsiteY7" fmla="*/ 457200 h 568498"/>
              <a:gd name="connsiteX8" fmla="*/ 207818 w 512618"/>
              <a:gd name="connsiteY8" fmla="*/ 484909 h 568498"/>
              <a:gd name="connsiteX9" fmla="*/ 166255 w 512618"/>
              <a:gd name="connsiteY9" fmla="*/ 526473 h 568498"/>
              <a:gd name="connsiteX10" fmla="*/ 83128 w 512618"/>
              <a:gd name="connsiteY10" fmla="*/ 554182 h 568498"/>
              <a:gd name="connsiteX11" fmla="*/ 0 w 512618"/>
              <a:gd name="connsiteY11" fmla="*/ 568037 h 56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618" h="568498">
                <a:moveTo>
                  <a:pt x="512618" y="0"/>
                </a:moveTo>
                <a:cubicBezTo>
                  <a:pt x="489527" y="9236"/>
                  <a:pt x="463720" y="13447"/>
                  <a:pt x="443346" y="27709"/>
                </a:cubicBezTo>
                <a:cubicBezTo>
                  <a:pt x="416594" y="46436"/>
                  <a:pt x="374073" y="96982"/>
                  <a:pt x="374073" y="96982"/>
                </a:cubicBezTo>
                <a:cubicBezTo>
                  <a:pt x="354489" y="194899"/>
                  <a:pt x="367665" y="143911"/>
                  <a:pt x="332509" y="249382"/>
                </a:cubicBezTo>
                <a:cubicBezTo>
                  <a:pt x="327891" y="263237"/>
                  <a:pt x="326756" y="278795"/>
                  <a:pt x="318655" y="290946"/>
                </a:cubicBezTo>
                <a:cubicBezTo>
                  <a:pt x="309419" y="304800"/>
                  <a:pt x="297709" y="317293"/>
                  <a:pt x="290946" y="332509"/>
                </a:cubicBezTo>
                <a:cubicBezTo>
                  <a:pt x="279083" y="359200"/>
                  <a:pt x="272474" y="387928"/>
                  <a:pt x="263237" y="415637"/>
                </a:cubicBezTo>
                <a:cubicBezTo>
                  <a:pt x="258619" y="429491"/>
                  <a:pt x="261533" y="449099"/>
                  <a:pt x="249382" y="457200"/>
                </a:cubicBezTo>
                <a:cubicBezTo>
                  <a:pt x="235527" y="466436"/>
                  <a:pt x="220610" y="474249"/>
                  <a:pt x="207818" y="484909"/>
                </a:cubicBezTo>
                <a:cubicBezTo>
                  <a:pt x="192766" y="497452"/>
                  <a:pt x="183383" y="516958"/>
                  <a:pt x="166255" y="526473"/>
                </a:cubicBezTo>
                <a:cubicBezTo>
                  <a:pt x="140723" y="540658"/>
                  <a:pt x="110837" y="544946"/>
                  <a:pt x="83128" y="554182"/>
                </a:cubicBezTo>
                <a:cubicBezTo>
                  <a:pt x="28419" y="572418"/>
                  <a:pt x="56169" y="568037"/>
                  <a:pt x="0" y="5680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66371" y="2360027"/>
                <a:ext cx="1827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71" y="2360027"/>
                <a:ext cx="18275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40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679330" y="199985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45599" y="383615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645009" y="2509522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058425" y="403851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6200000">
            <a:off x="9262105" y="229965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0311416" y="32888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94122" y="236213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29046" y="342142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879206" y="375599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36336" y="414823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095896" y="338374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397022" y="258948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14042" y="191243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784262" y="266193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26874" y="272189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37648" y="38613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86776" y="381366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05053" y="424545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234568" y="328837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9033" y="216996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047836" y="154309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75975" y="240481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1" idx="6"/>
          </p:cNvCxnSpPr>
          <p:nvPr/>
        </p:nvCxnSpPr>
        <p:spPr>
          <a:xfrm>
            <a:off x="1388916" y="2001982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</p:cNvCxnSpPr>
          <p:nvPr/>
        </p:nvCxnSpPr>
        <p:spPr>
          <a:xfrm flipV="1">
            <a:off x="1402766" y="2521535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</p:cNvCxnSpPr>
          <p:nvPr/>
        </p:nvCxnSpPr>
        <p:spPr>
          <a:xfrm flipV="1">
            <a:off x="1430476" y="2521535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12017" y="2520845"/>
            <a:ext cx="396587" cy="1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272207" y="2345060"/>
                <a:ext cx="694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07" y="2345060"/>
                <a:ext cx="6941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2521525" y="235528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679330" y="199985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45599" y="383615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645009" y="1754967"/>
            <a:ext cx="2879366" cy="2508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058425" y="403851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6200000">
            <a:off x="9262105" y="229965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0793935" y="285316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796760" y="46463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611565" y="2985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182715" y="27875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739845" y="317975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176620" y="29481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63466" y="20550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16680" y="41966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531200" y="213978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583665" y="174727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37648" y="38613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86776" y="381366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08562" y="327698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315292" y="285273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31671" y="445417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153983" y="30666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42419" y="18703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6" idx="6"/>
          </p:cNvCxnSpPr>
          <p:nvPr/>
        </p:nvCxnSpPr>
        <p:spPr>
          <a:xfrm>
            <a:off x="1388916" y="2001982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6"/>
          </p:cNvCxnSpPr>
          <p:nvPr/>
        </p:nvCxnSpPr>
        <p:spPr>
          <a:xfrm flipV="1">
            <a:off x="1402766" y="2521535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6"/>
          </p:cNvCxnSpPr>
          <p:nvPr/>
        </p:nvCxnSpPr>
        <p:spPr>
          <a:xfrm flipV="1">
            <a:off x="1430476" y="2521535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712017" y="2520845"/>
            <a:ext cx="396587" cy="1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67" y="2788241"/>
                <a:ext cx="37407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272207" y="2345060"/>
                <a:ext cx="694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07" y="2345060"/>
                <a:ext cx="6941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2521525" y="235528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 animBg="1"/>
      <p:bldP spid="67" grpId="0" animBg="1"/>
      <p:bldP spid="68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6" idx="6"/>
            <a:endCxn id="80" idx="2"/>
          </p:cNvCxnSpPr>
          <p:nvPr/>
        </p:nvCxnSpPr>
        <p:spPr>
          <a:xfrm>
            <a:off x="1388916" y="2001982"/>
            <a:ext cx="1153388" cy="6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6"/>
            <a:endCxn id="80" idx="2"/>
          </p:cNvCxnSpPr>
          <p:nvPr/>
        </p:nvCxnSpPr>
        <p:spPr>
          <a:xfrm flipV="1">
            <a:off x="1402766" y="2071759"/>
            <a:ext cx="1139538" cy="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6"/>
            <a:endCxn id="80" idx="2"/>
          </p:cNvCxnSpPr>
          <p:nvPr/>
        </p:nvCxnSpPr>
        <p:spPr>
          <a:xfrm flipV="1">
            <a:off x="1430476" y="2071759"/>
            <a:ext cx="1111828" cy="10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860959" y="2062878"/>
            <a:ext cx="396587" cy="1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421149" y="1887093"/>
                <a:ext cx="10829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(1,1)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49" y="1887093"/>
                <a:ext cx="1082925" cy="380810"/>
              </a:xfrm>
              <a:prstGeom prst="rect">
                <a:avLst/>
              </a:prstGeom>
              <a:blipFill rotWithShape="1">
                <a:blip r:embed="rId8"/>
                <a:stretch>
                  <a:fillRect t="-4839" r="-674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2542304" y="1912431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6"/>
          </p:cNvCxnSpPr>
          <p:nvPr/>
        </p:nvCxnSpPr>
        <p:spPr>
          <a:xfrm>
            <a:off x="2860959" y="2930262"/>
            <a:ext cx="396587" cy="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42304" y="277093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66" idx="6"/>
            <a:endCxn id="82" idx="2"/>
          </p:cNvCxnSpPr>
          <p:nvPr/>
        </p:nvCxnSpPr>
        <p:spPr>
          <a:xfrm>
            <a:off x="1388916" y="2001982"/>
            <a:ext cx="1153388" cy="92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7" idx="6"/>
            <a:endCxn id="82" idx="2"/>
          </p:cNvCxnSpPr>
          <p:nvPr/>
        </p:nvCxnSpPr>
        <p:spPr>
          <a:xfrm>
            <a:off x="1402766" y="2570032"/>
            <a:ext cx="1139538" cy="36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8" idx="6"/>
            <a:endCxn id="82" idx="2"/>
          </p:cNvCxnSpPr>
          <p:nvPr/>
        </p:nvCxnSpPr>
        <p:spPr>
          <a:xfrm flipV="1">
            <a:off x="1430476" y="2930262"/>
            <a:ext cx="1111828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21148" y="2806362"/>
                <a:ext cx="10829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48" y="2806362"/>
                <a:ext cx="1082925" cy="380810"/>
              </a:xfrm>
              <a:prstGeom prst="rect">
                <a:avLst/>
              </a:prstGeom>
              <a:blipFill rotWithShape="1">
                <a:blip r:embed="rId12"/>
                <a:stretch>
                  <a:fillRect t="-4762" r="-674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9679330" y="199985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745599" y="383615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645009" y="1754967"/>
            <a:ext cx="2879366" cy="2508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058425" y="403851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 rot="16200000">
            <a:off x="9262105" y="229965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/>
          <p:cNvSpPr/>
          <p:nvPr/>
        </p:nvSpPr>
        <p:spPr>
          <a:xfrm>
            <a:off x="10793935" y="285316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796760" y="46463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0611565" y="2985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8182715" y="27875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39845" y="317975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176620" y="29481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063466" y="20550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916680" y="41966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531200" y="213978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583665" y="174727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37648" y="38613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786776" y="381366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808562" y="327698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1315292" y="285273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31671" y="445417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153983" y="30666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742419" y="18703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8632729" y="1862149"/>
            <a:ext cx="3209949" cy="2153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92893" y="1383956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229588" y="3834866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−6)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8" y="3834866"/>
                <a:ext cx="4856038" cy="953403"/>
              </a:xfrm>
              <a:prstGeom prst="rect">
                <a:avLst/>
              </a:prstGeom>
              <a:blipFill rotWithShape="1">
                <a:blip r:embed="rId15"/>
                <a:stretch>
                  <a:fillRect l="-1131" t="-1923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1058425" y="2137520"/>
            <a:ext cx="465950" cy="49774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62447" y="1568622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7096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7213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09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7258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94" y="4105119"/>
            <a:ext cx="3242193" cy="249693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052983" y="6534584"/>
            <a:ext cx="7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 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4031042" y="5167325"/>
            <a:ext cx="9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y</a:t>
            </a:r>
            <a:endParaRPr lang="en-US" dirty="0"/>
          </a:p>
        </p:txBody>
      </p:sp>
      <p:cxnSp>
        <p:nvCxnSpPr>
          <p:cNvPr id="87" name="Straight Connector 86"/>
          <p:cNvCxnSpPr>
            <a:stCxn id="63" idx="0"/>
            <a:endCxn id="63" idx="2"/>
          </p:cNvCxnSpPr>
          <p:nvPr/>
        </p:nvCxnSpPr>
        <p:spPr>
          <a:xfrm>
            <a:off x="6545991" y="4105119"/>
            <a:ext cx="0" cy="249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1" grpId="0"/>
      <p:bldP spid="113" grpId="0"/>
      <p:bldP spid="114" grpId="0"/>
      <p:bldP spid="60" grpId="0"/>
      <p:bldP spid="61" grpId="0"/>
      <p:bldP spid="62" grpId="0"/>
      <p:bldP spid="64" grpId="0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2" name="Straight Arrow Connector 71"/>
          <p:cNvCxnSpPr>
            <a:endCxn id="55" idx="2"/>
          </p:cNvCxnSpPr>
          <p:nvPr/>
        </p:nvCxnSpPr>
        <p:spPr>
          <a:xfrm flipV="1">
            <a:off x="2860959" y="2048172"/>
            <a:ext cx="1205345" cy="1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542304" y="1912431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6"/>
            <a:endCxn id="55" idx="2"/>
          </p:cNvCxnSpPr>
          <p:nvPr/>
        </p:nvCxnSpPr>
        <p:spPr>
          <a:xfrm flipV="1">
            <a:off x="2860959" y="2048172"/>
            <a:ext cx="1205345" cy="88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42304" y="277093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304" y="18888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42304" y="1252426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6" idx="6"/>
            <a:endCxn id="55" idx="2"/>
          </p:cNvCxnSpPr>
          <p:nvPr/>
        </p:nvCxnSpPr>
        <p:spPr>
          <a:xfrm>
            <a:off x="2860959" y="1411754"/>
            <a:ext cx="1205345" cy="63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(2,1)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(2,1)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blipFill rotWithShape="1">
                <a:blip r:embed="rId2"/>
                <a:stretch>
                  <a:fillRect l="-1131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(1,1)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  <a:blipFill rotWithShape="1">
                <a:blip r:embed="rId3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  <a:blipFill rotWithShape="1">
                <a:blip r:embed="rId4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  <a:blipFill rotWithShape="1">
                <a:blip r:embed="rId5"/>
                <a:stretch>
                  <a:fillRect t="-4839" r="-96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37877" y="1395053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093080" y="268811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56" idx="6"/>
            <a:endCxn id="60" idx="2"/>
          </p:cNvCxnSpPr>
          <p:nvPr/>
        </p:nvCxnSpPr>
        <p:spPr>
          <a:xfrm>
            <a:off x="2860959" y="1411754"/>
            <a:ext cx="1232121" cy="1435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0" idx="6"/>
            <a:endCxn id="60" idx="2"/>
          </p:cNvCxnSpPr>
          <p:nvPr/>
        </p:nvCxnSpPr>
        <p:spPr>
          <a:xfrm>
            <a:off x="2860959" y="2071759"/>
            <a:ext cx="1232121" cy="77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2" idx="6"/>
            <a:endCxn id="60" idx="2"/>
          </p:cNvCxnSpPr>
          <p:nvPr/>
        </p:nvCxnSpPr>
        <p:spPr>
          <a:xfrm flipV="1">
            <a:off x="2860959" y="2847438"/>
            <a:ext cx="1232121" cy="8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444324" y="5463731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(2,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(2,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(−10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24" y="5463731"/>
                <a:ext cx="4856038" cy="953403"/>
              </a:xfrm>
              <a:prstGeom prst="rect">
                <a:avLst/>
              </a:prstGeom>
              <a:blipFill rotWithShape="1">
                <a:blip r:embed="rId7"/>
                <a:stretch>
                  <a:fillRect l="-1129" t="-1911"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9679330" y="199985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745599" y="383615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645009" y="1754967"/>
            <a:ext cx="2879366" cy="2508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058425" y="403851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 rot="16200000">
            <a:off x="9262105" y="229965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0793935" y="285316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796760" y="46463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611565" y="2985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182715" y="27875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739845" y="317975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176620" y="29481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063466" y="20550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916680" y="41966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531200" y="213978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583665" y="174727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37648" y="38613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786776" y="381366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08562" y="327698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315292" y="285273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931671" y="445417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153983" y="30666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42419" y="18703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632729" y="1862149"/>
            <a:ext cx="3209949" cy="2153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892893" y="1383956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058425" y="2137520"/>
            <a:ext cx="465950" cy="49774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9062447" y="1568622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17" idx="6"/>
          </p:cNvCxnSpPr>
          <p:nvPr/>
        </p:nvCxnSpPr>
        <p:spPr>
          <a:xfrm>
            <a:off x="1388916" y="2001982"/>
            <a:ext cx="1153388" cy="6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6"/>
          </p:cNvCxnSpPr>
          <p:nvPr/>
        </p:nvCxnSpPr>
        <p:spPr>
          <a:xfrm flipV="1">
            <a:off x="1402766" y="2071759"/>
            <a:ext cx="1139538" cy="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6"/>
          </p:cNvCxnSpPr>
          <p:nvPr/>
        </p:nvCxnSpPr>
        <p:spPr>
          <a:xfrm flipV="1">
            <a:off x="1430476" y="2071759"/>
            <a:ext cx="1111828" cy="10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117" idx="6"/>
          </p:cNvCxnSpPr>
          <p:nvPr/>
        </p:nvCxnSpPr>
        <p:spPr>
          <a:xfrm>
            <a:off x="1388916" y="2001982"/>
            <a:ext cx="1153388" cy="92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6"/>
          </p:cNvCxnSpPr>
          <p:nvPr/>
        </p:nvCxnSpPr>
        <p:spPr>
          <a:xfrm>
            <a:off x="1402766" y="2570032"/>
            <a:ext cx="1139538" cy="36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9" idx="6"/>
          </p:cNvCxnSpPr>
          <p:nvPr/>
        </p:nvCxnSpPr>
        <p:spPr>
          <a:xfrm flipV="1">
            <a:off x="1430476" y="2930262"/>
            <a:ext cx="1111828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096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7213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blipFill rotWithShape="1">
                <a:blip r:embed="rId15"/>
                <a:stretch>
                  <a:fillRect t="-6349" r="-709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258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6747389" y="4302443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19231" y="5549354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902036" y="3998333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24931" y="4344703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350783" y="3813667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5541819" y="4699943"/>
            <a:ext cx="489614" cy="5924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263351" y="4901234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273522" y="5473761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01461" y="5481015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688280" y="4905493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8032913" y="563934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blipFill rotWithShape="1">
                <a:blip r:embed="rId19"/>
                <a:stretch>
                  <a:fillRect t="-3175" r="-346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6633858" y="4361729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blipFill rotWithShape="1">
                <a:blip r:embed="rId20"/>
                <a:stretch>
                  <a:fillRect l="-3175" t="-90000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0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13" grpId="0"/>
      <p:bldP spid="90" grpId="0"/>
      <p:bldP spid="14" grpId="0"/>
      <p:bldP spid="60" grpId="0" animBg="1"/>
      <p:bldP spid="61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zeros or random values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Writing in combine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Log likelihood,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)]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8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2" name="Straight Arrow Connector 71"/>
          <p:cNvCxnSpPr>
            <a:endCxn id="55" idx="2"/>
          </p:cNvCxnSpPr>
          <p:nvPr/>
        </p:nvCxnSpPr>
        <p:spPr>
          <a:xfrm flipV="1">
            <a:off x="2860959" y="2048172"/>
            <a:ext cx="1205345" cy="1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542304" y="1912431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6"/>
            <a:endCxn id="55" idx="2"/>
          </p:cNvCxnSpPr>
          <p:nvPr/>
        </p:nvCxnSpPr>
        <p:spPr>
          <a:xfrm flipV="1">
            <a:off x="2860959" y="2048172"/>
            <a:ext cx="1205345" cy="88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42304" y="277093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304" y="18888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42304" y="1252426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6" idx="6"/>
            <a:endCxn id="55" idx="2"/>
          </p:cNvCxnSpPr>
          <p:nvPr/>
        </p:nvCxnSpPr>
        <p:spPr>
          <a:xfrm>
            <a:off x="2860959" y="1411754"/>
            <a:ext cx="1205345" cy="63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,1)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blipFill rotWithShape="1">
                <a:blip r:embed="rId2"/>
                <a:stretch>
                  <a:fillRect l="-1131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(1,1)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  <a:blipFill rotWithShape="1">
                <a:blip r:embed="rId3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  <a:blipFill rotWithShape="1">
                <a:blip r:embed="rId4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  <a:blipFill rotWithShape="1">
                <a:blip r:embed="rId5"/>
                <a:stretch>
                  <a:fillRect t="-4839" r="-96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37877" y="1395053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093080" y="268811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56" idx="6"/>
            <a:endCxn id="60" idx="2"/>
          </p:cNvCxnSpPr>
          <p:nvPr/>
        </p:nvCxnSpPr>
        <p:spPr>
          <a:xfrm>
            <a:off x="2860959" y="1411754"/>
            <a:ext cx="1232121" cy="1435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0" idx="6"/>
            <a:endCxn id="60" idx="2"/>
          </p:cNvCxnSpPr>
          <p:nvPr/>
        </p:nvCxnSpPr>
        <p:spPr>
          <a:xfrm>
            <a:off x="2860959" y="2071759"/>
            <a:ext cx="1232121" cy="77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2" idx="6"/>
            <a:endCxn id="60" idx="2"/>
          </p:cNvCxnSpPr>
          <p:nvPr/>
        </p:nvCxnSpPr>
        <p:spPr>
          <a:xfrm flipV="1">
            <a:off x="2860959" y="2847438"/>
            <a:ext cx="1232121" cy="8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59133" y="21535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497716" y="17265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16" y="1726556"/>
                <a:ext cx="760144" cy="380810"/>
              </a:xfrm>
              <a:prstGeom prst="rect">
                <a:avLst/>
              </a:prstGeom>
              <a:blipFill rotWithShape="1">
                <a:blip r:embed="rId9"/>
                <a:stretch>
                  <a:fillRect t="-4762" r="-96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/>
          <p:cNvSpPr/>
          <p:nvPr/>
        </p:nvSpPr>
        <p:spPr>
          <a:xfrm>
            <a:off x="4093080" y="102194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8653" y="1164567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" name="Straight Arrow Connector 6"/>
          <p:cNvCxnSpPr>
            <a:endCxn id="86" idx="2"/>
          </p:cNvCxnSpPr>
          <p:nvPr/>
        </p:nvCxnSpPr>
        <p:spPr>
          <a:xfrm>
            <a:off x="4384959" y="2048172"/>
            <a:ext cx="1174174" cy="26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" idx="6"/>
            <a:endCxn id="86" idx="2"/>
          </p:cNvCxnSpPr>
          <p:nvPr/>
        </p:nvCxnSpPr>
        <p:spPr>
          <a:xfrm flipV="1">
            <a:off x="4411735" y="2312872"/>
            <a:ext cx="1147398" cy="53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7" idx="6"/>
            <a:endCxn id="86" idx="2"/>
          </p:cNvCxnSpPr>
          <p:nvPr/>
        </p:nvCxnSpPr>
        <p:spPr>
          <a:xfrm>
            <a:off x="4411735" y="1181268"/>
            <a:ext cx="1147398" cy="113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119" idx="6"/>
          </p:cNvCxnSpPr>
          <p:nvPr/>
        </p:nvCxnSpPr>
        <p:spPr>
          <a:xfrm>
            <a:off x="1388916" y="2001982"/>
            <a:ext cx="1153388" cy="6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0" idx="6"/>
          </p:cNvCxnSpPr>
          <p:nvPr/>
        </p:nvCxnSpPr>
        <p:spPr>
          <a:xfrm flipV="1">
            <a:off x="1402766" y="2071759"/>
            <a:ext cx="1139538" cy="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1" idx="6"/>
          </p:cNvCxnSpPr>
          <p:nvPr/>
        </p:nvCxnSpPr>
        <p:spPr>
          <a:xfrm flipV="1">
            <a:off x="1430476" y="2071759"/>
            <a:ext cx="1111828" cy="10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119" idx="6"/>
          </p:cNvCxnSpPr>
          <p:nvPr/>
        </p:nvCxnSpPr>
        <p:spPr>
          <a:xfrm>
            <a:off x="1388916" y="2001982"/>
            <a:ext cx="1153388" cy="92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0" idx="6"/>
          </p:cNvCxnSpPr>
          <p:nvPr/>
        </p:nvCxnSpPr>
        <p:spPr>
          <a:xfrm>
            <a:off x="1402766" y="2570032"/>
            <a:ext cx="1139538" cy="36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1" idx="6"/>
          </p:cNvCxnSpPr>
          <p:nvPr/>
        </p:nvCxnSpPr>
        <p:spPr>
          <a:xfrm flipV="1">
            <a:off x="1430476" y="2930262"/>
            <a:ext cx="1111828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096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7213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blipFill rotWithShape="1">
                <a:blip r:embed="rId15"/>
                <a:stretch>
                  <a:fillRect t="-6349" r="-709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258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/>
          <p:cNvCxnSpPr/>
          <p:nvPr/>
        </p:nvCxnSpPr>
        <p:spPr>
          <a:xfrm>
            <a:off x="6747389" y="4302443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319231" y="5549354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356" y="4372418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129103" y="4187752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32913" y="563934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blipFill rotWithShape="1">
                <a:blip r:embed="rId19"/>
                <a:stretch>
                  <a:fillRect t="-3175" r="-346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/>
          <p:nvPr/>
        </p:nvCxnSpPr>
        <p:spPr>
          <a:xfrm flipV="1">
            <a:off x="6633858" y="4361729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blipFill rotWithShape="1">
                <a:blip r:embed="rId20"/>
                <a:stretch>
                  <a:fillRect l="-3175" t="-90000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/>
          <p:cNvCxnSpPr/>
          <p:nvPr/>
        </p:nvCxnSpPr>
        <p:spPr>
          <a:xfrm>
            <a:off x="9630291" y="1592362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202133" y="2839273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784938" y="1288252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507833" y="1634622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9233685" y="1103586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8424721" y="1989862"/>
            <a:ext cx="489614" cy="5924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146253" y="2191153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156424" y="2763680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9584363" y="2770934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9571182" y="2195412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0915815" y="2929268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1036885" y="2860687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85" y="2860687"/>
                <a:ext cx="599607" cy="387927"/>
              </a:xfrm>
              <a:prstGeom prst="rect">
                <a:avLst/>
              </a:prstGeom>
              <a:blipFill rotWithShape="1">
                <a:blip r:embed="rId21"/>
                <a:stretch>
                  <a:fillRect t="-3125" r="-34694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V="1">
            <a:off x="9516760" y="1651648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 rot="16200000">
                <a:off x="9091426" y="1976670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91426" y="1976670"/>
                <a:ext cx="426540" cy="387927"/>
              </a:xfrm>
              <a:prstGeom prst="rect">
                <a:avLst/>
              </a:prstGeom>
              <a:blipFill rotWithShape="1">
                <a:blip r:embed="rId22"/>
                <a:stretch>
                  <a:fillRect l="-3175" t="-88571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Isosceles Triangle 171"/>
          <p:cNvSpPr/>
          <p:nvPr/>
        </p:nvSpPr>
        <p:spPr>
          <a:xfrm>
            <a:off x="7204643" y="5399355"/>
            <a:ext cx="263351" cy="21327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Isosceles Triangle 172"/>
          <p:cNvSpPr/>
          <p:nvPr/>
        </p:nvSpPr>
        <p:spPr>
          <a:xfrm>
            <a:off x="6633860" y="5399355"/>
            <a:ext cx="263351" cy="21327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Isosceles Triangle 173"/>
          <p:cNvSpPr/>
          <p:nvPr/>
        </p:nvSpPr>
        <p:spPr>
          <a:xfrm>
            <a:off x="6633860" y="4832304"/>
            <a:ext cx="263351" cy="21327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" grpId="0" animBg="1"/>
      <p:bldP spid="87" grpId="0"/>
      <p:bldP spid="117" grpId="0" animBg="1"/>
      <p:bldP spid="1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2" name="Straight Arrow Connector 71"/>
          <p:cNvCxnSpPr>
            <a:endCxn id="55" idx="2"/>
          </p:cNvCxnSpPr>
          <p:nvPr/>
        </p:nvCxnSpPr>
        <p:spPr>
          <a:xfrm flipV="1">
            <a:off x="2860959" y="2048172"/>
            <a:ext cx="1205345" cy="1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542304" y="1912431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6"/>
            <a:endCxn id="55" idx="2"/>
          </p:cNvCxnSpPr>
          <p:nvPr/>
        </p:nvCxnSpPr>
        <p:spPr>
          <a:xfrm flipV="1">
            <a:off x="2860959" y="2048172"/>
            <a:ext cx="1205345" cy="88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42304" y="277093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304" y="18888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42304" y="1252426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6" idx="6"/>
            <a:endCxn id="55" idx="2"/>
          </p:cNvCxnSpPr>
          <p:nvPr/>
        </p:nvCxnSpPr>
        <p:spPr>
          <a:xfrm>
            <a:off x="2860959" y="1411754"/>
            <a:ext cx="1205345" cy="63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(2,1)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(2,1)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blipFill rotWithShape="1">
                <a:blip r:embed="rId2"/>
                <a:stretch>
                  <a:fillRect l="-1131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(1,1)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  <a:blipFill rotWithShape="1">
                <a:blip r:embed="rId3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  <a:blipFill rotWithShape="1">
                <a:blip r:embed="rId4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  <a:blipFill rotWithShape="1">
                <a:blip r:embed="rId5"/>
                <a:stretch>
                  <a:fillRect t="-4839" r="-96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37877" y="1395053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093080" y="268811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56" idx="6"/>
            <a:endCxn id="60" idx="2"/>
          </p:cNvCxnSpPr>
          <p:nvPr/>
        </p:nvCxnSpPr>
        <p:spPr>
          <a:xfrm>
            <a:off x="2860959" y="1411754"/>
            <a:ext cx="1232121" cy="1435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0" idx="6"/>
            <a:endCxn id="60" idx="2"/>
          </p:cNvCxnSpPr>
          <p:nvPr/>
        </p:nvCxnSpPr>
        <p:spPr>
          <a:xfrm>
            <a:off x="2860959" y="2071759"/>
            <a:ext cx="1232121" cy="77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2" idx="6"/>
            <a:endCxn id="60" idx="2"/>
          </p:cNvCxnSpPr>
          <p:nvPr/>
        </p:nvCxnSpPr>
        <p:spPr>
          <a:xfrm flipV="1">
            <a:off x="2860959" y="2847438"/>
            <a:ext cx="1232121" cy="8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444324" y="5463731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(2,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(2,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(−10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24" y="5463731"/>
                <a:ext cx="4856038" cy="953403"/>
              </a:xfrm>
              <a:prstGeom prst="rect">
                <a:avLst/>
              </a:prstGeom>
              <a:blipFill rotWithShape="1">
                <a:blip r:embed="rId7"/>
                <a:stretch>
                  <a:fillRect l="-1129" t="-1911"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9679330" y="199985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745599" y="383615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645009" y="1754967"/>
            <a:ext cx="2879366" cy="2508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058425" y="403851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56" y="4093695"/>
                <a:ext cx="599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 rot="16200000">
            <a:off x="9262105" y="229965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7310" y="2055036"/>
                <a:ext cx="5996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0793935" y="285316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796760" y="46463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611565" y="2985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182715" y="278751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739845" y="3179757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176620" y="29481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063466" y="20550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916680" y="419664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531200" y="2139782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583665" y="174727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37648" y="38613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786776" y="381366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08562" y="327698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315292" y="285273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931671" y="445417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153983" y="30666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42419" y="18703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632729" y="1862149"/>
            <a:ext cx="3209949" cy="2153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892893" y="1383956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058425" y="2137520"/>
            <a:ext cx="465950" cy="49774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9062447" y="1568622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17" idx="6"/>
          </p:cNvCxnSpPr>
          <p:nvPr/>
        </p:nvCxnSpPr>
        <p:spPr>
          <a:xfrm>
            <a:off x="1388916" y="2001982"/>
            <a:ext cx="1153388" cy="6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6"/>
          </p:cNvCxnSpPr>
          <p:nvPr/>
        </p:nvCxnSpPr>
        <p:spPr>
          <a:xfrm flipV="1">
            <a:off x="1402766" y="2071759"/>
            <a:ext cx="1139538" cy="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6"/>
          </p:cNvCxnSpPr>
          <p:nvPr/>
        </p:nvCxnSpPr>
        <p:spPr>
          <a:xfrm flipV="1">
            <a:off x="1430476" y="2071759"/>
            <a:ext cx="1111828" cy="10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117" idx="6"/>
          </p:cNvCxnSpPr>
          <p:nvPr/>
        </p:nvCxnSpPr>
        <p:spPr>
          <a:xfrm>
            <a:off x="1388916" y="2001982"/>
            <a:ext cx="1153388" cy="92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6"/>
          </p:cNvCxnSpPr>
          <p:nvPr/>
        </p:nvCxnSpPr>
        <p:spPr>
          <a:xfrm>
            <a:off x="1402766" y="2570032"/>
            <a:ext cx="1139538" cy="36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9" idx="6"/>
          </p:cNvCxnSpPr>
          <p:nvPr/>
        </p:nvCxnSpPr>
        <p:spPr>
          <a:xfrm flipV="1">
            <a:off x="1430476" y="2930262"/>
            <a:ext cx="1111828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096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7213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blipFill rotWithShape="1">
                <a:blip r:embed="rId15"/>
                <a:stretch>
                  <a:fillRect t="-6349" r="-709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258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6747389" y="4302443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19231" y="5549354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902036" y="3998333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24931" y="4344703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350783" y="3813667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5541819" y="4699943"/>
            <a:ext cx="489614" cy="5924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263351" y="4901234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273522" y="5473761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01461" y="5481015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688280" y="4905493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8032913" y="563934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blipFill rotWithShape="1">
                <a:blip r:embed="rId19"/>
                <a:stretch>
                  <a:fillRect t="-3175" r="-346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6633858" y="4361729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blipFill rotWithShape="1">
                <a:blip r:embed="rId20"/>
                <a:stretch>
                  <a:fillRect l="-3175" t="-90000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44776" y="6109855"/>
                <a:ext cx="3139405" cy="375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𝒂𝒃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𝒂𝒃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776" y="6109855"/>
                <a:ext cx="3139405" cy="375616"/>
              </a:xfrm>
              <a:prstGeom prst="rect">
                <a:avLst/>
              </a:prstGeom>
              <a:blipFill rotWithShape="1">
                <a:blip r:embed="rId21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3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13" grpId="0"/>
      <p:bldP spid="90" grpId="0"/>
      <p:bldP spid="14" grpId="0"/>
      <p:bldP spid="60" grpId="0" animBg="1"/>
      <p:bldP spid="61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2" name="Straight Arrow Connector 71"/>
          <p:cNvCxnSpPr>
            <a:endCxn id="55" idx="2"/>
          </p:cNvCxnSpPr>
          <p:nvPr/>
        </p:nvCxnSpPr>
        <p:spPr>
          <a:xfrm flipV="1">
            <a:off x="2860959" y="2048172"/>
            <a:ext cx="1205345" cy="1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542304" y="1912431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2" idx="6"/>
            <a:endCxn id="55" idx="2"/>
          </p:cNvCxnSpPr>
          <p:nvPr/>
        </p:nvCxnSpPr>
        <p:spPr>
          <a:xfrm flipV="1">
            <a:off x="2860959" y="2048172"/>
            <a:ext cx="1205345" cy="88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42304" y="277093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304" y="18888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42304" y="1252426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6" idx="6"/>
            <a:endCxn id="55" idx="2"/>
          </p:cNvCxnSpPr>
          <p:nvPr/>
        </p:nvCxnSpPr>
        <p:spPr>
          <a:xfrm>
            <a:off x="2860959" y="1411754"/>
            <a:ext cx="1205345" cy="63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,1)</m:t>
                        </m:r>
                      </m:sup>
                    </m:sSup>
                  </m:oMath>
                </a14:m>
                <a:r>
                  <a:rPr lang="en-US" dirty="0" smtClean="0"/>
                  <a:t> may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4230677"/>
                <a:ext cx="4856038" cy="953403"/>
              </a:xfrm>
              <a:prstGeom prst="rect">
                <a:avLst/>
              </a:prstGeom>
              <a:blipFill rotWithShape="1">
                <a:blip r:embed="rId2"/>
                <a:stretch>
                  <a:fillRect l="-1131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(1,1)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71" y="2218653"/>
                <a:ext cx="760143" cy="380810"/>
              </a:xfrm>
              <a:prstGeom prst="rect">
                <a:avLst/>
              </a:prstGeom>
              <a:blipFill rotWithShape="1">
                <a:blip r:embed="rId3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1" y="3162875"/>
                <a:ext cx="760143" cy="380810"/>
              </a:xfrm>
              <a:prstGeom prst="rect">
                <a:avLst/>
              </a:prstGeom>
              <a:blipFill rotWithShape="1">
                <a:blip r:embed="rId4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87" y="1461856"/>
                <a:ext cx="760144" cy="380810"/>
              </a:xfrm>
              <a:prstGeom prst="rect">
                <a:avLst/>
              </a:prstGeom>
              <a:blipFill rotWithShape="1">
                <a:blip r:embed="rId5"/>
                <a:stretch>
                  <a:fillRect t="-4839" r="-96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37877" y="1395053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093080" y="268811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(2,2)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63" y="2261122"/>
                <a:ext cx="760144" cy="380810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04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56" idx="6"/>
            <a:endCxn id="60" idx="2"/>
          </p:cNvCxnSpPr>
          <p:nvPr/>
        </p:nvCxnSpPr>
        <p:spPr>
          <a:xfrm>
            <a:off x="2860959" y="1411754"/>
            <a:ext cx="1232121" cy="1435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0" idx="6"/>
            <a:endCxn id="60" idx="2"/>
          </p:cNvCxnSpPr>
          <p:nvPr/>
        </p:nvCxnSpPr>
        <p:spPr>
          <a:xfrm>
            <a:off x="2860959" y="2071759"/>
            <a:ext cx="1232121" cy="77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2" idx="6"/>
            <a:endCxn id="60" idx="2"/>
          </p:cNvCxnSpPr>
          <p:nvPr/>
        </p:nvCxnSpPr>
        <p:spPr>
          <a:xfrm flipV="1">
            <a:off x="2860959" y="2847438"/>
            <a:ext cx="1232121" cy="8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59133" y="215354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497716" y="1726556"/>
                <a:ext cx="76014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(3,1)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16" y="1726556"/>
                <a:ext cx="760144" cy="380810"/>
              </a:xfrm>
              <a:prstGeom prst="rect">
                <a:avLst/>
              </a:prstGeom>
              <a:blipFill rotWithShape="1">
                <a:blip r:embed="rId9"/>
                <a:stretch>
                  <a:fillRect t="-4762" r="-96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/>
          <p:cNvSpPr/>
          <p:nvPr/>
        </p:nvSpPr>
        <p:spPr>
          <a:xfrm>
            <a:off x="4093080" y="1021940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8653" y="1164567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" name="Straight Arrow Connector 6"/>
          <p:cNvCxnSpPr>
            <a:endCxn id="86" idx="2"/>
          </p:cNvCxnSpPr>
          <p:nvPr/>
        </p:nvCxnSpPr>
        <p:spPr>
          <a:xfrm>
            <a:off x="4384959" y="2048172"/>
            <a:ext cx="1174174" cy="26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" idx="6"/>
            <a:endCxn id="86" idx="2"/>
          </p:cNvCxnSpPr>
          <p:nvPr/>
        </p:nvCxnSpPr>
        <p:spPr>
          <a:xfrm flipV="1">
            <a:off x="4411735" y="2312872"/>
            <a:ext cx="1147398" cy="53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7" idx="6"/>
            <a:endCxn id="86" idx="2"/>
          </p:cNvCxnSpPr>
          <p:nvPr/>
        </p:nvCxnSpPr>
        <p:spPr>
          <a:xfrm>
            <a:off x="4411735" y="1181268"/>
            <a:ext cx="1147398" cy="113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070261" y="184265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84111" y="2410704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11821" y="2951049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119" idx="6"/>
          </p:cNvCxnSpPr>
          <p:nvPr/>
        </p:nvCxnSpPr>
        <p:spPr>
          <a:xfrm>
            <a:off x="1388916" y="2001982"/>
            <a:ext cx="1153388" cy="6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0" idx="6"/>
          </p:cNvCxnSpPr>
          <p:nvPr/>
        </p:nvCxnSpPr>
        <p:spPr>
          <a:xfrm flipV="1">
            <a:off x="1402766" y="2071759"/>
            <a:ext cx="1139538" cy="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1" idx="6"/>
          </p:cNvCxnSpPr>
          <p:nvPr/>
        </p:nvCxnSpPr>
        <p:spPr>
          <a:xfrm flipV="1">
            <a:off x="1430476" y="2071759"/>
            <a:ext cx="1111828" cy="103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1801089"/>
                <a:ext cx="37407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70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9" y="2369139"/>
                <a:ext cx="3740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360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9" y="2923334"/>
                <a:ext cx="3740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370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119" idx="6"/>
          </p:cNvCxnSpPr>
          <p:nvPr/>
        </p:nvCxnSpPr>
        <p:spPr>
          <a:xfrm>
            <a:off x="1388916" y="2001982"/>
            <a:ext cx="1153388" cy="92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0" idx="6"/>
          </p:cNvCxnSpPr>
          <p:nvPr/>
        </p:nvCxnSpPr>
        <p:spPr>
          <a:xfrm>
            <a:off x="1402766" y="2570032"/>
            <a:ext cx="1139538" cy="36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1" idx="6"/>
          </p:cNvCxnSpPr>
          <p:nvPr/>
        </p:nvCxnSpPr>
        <p:spPr>
          <a:xfrm flipV="1">
            <a:off x="1430476" y="2930262"/>
            <a:ext cx="1111828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3" y="1754967"/>
                <a:ext cx="374073" cy="381515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096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5" y="2226038"/>
                <a:ext cx="374073" cy="381515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7213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57" y="2677401"/>
                <a:ext cx="374073" cy="381515"/>
              </a:xfrm>
              <a:prstGeom prst="rect">
                <a:avLst/>
              </a:prstGeom>
              <a:blipFill rotWithShape="1">
                <a:blip r:embed="rId15"/>
                <a:stretch>
                  <a:fillRect t="-6349" r="-709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83" y="1962787"/>
                <a:ext cx="374073" cy="381515"/>
              </a:xfrm>
              <a:prstGeom prst="rect">
                <a:avLst/>
              </a:prstGeom>
              <a:blipFill rotWithShape="1">
                <a:blip r:embed="rId16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2475423"/>
                <a:ext cx="374073" cy="381515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7377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37" y="3037626"/>
                <a:ext cx="374073" cy="381515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258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/>
          <p:cNvCxnSpPr/>
          <p:nvPr/>
        </p:nvCxnSpPr>
        <p:spPr>
          <a:xfrm>
            <a:off x="6747389" y="4302443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319231" y="5549354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356" y="4372418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129103" y="4187752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32913" y="563934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83" y="5570768"/>
                <a:ext cx="599607" cy="387927"/>
              </a:xfrm>
              <a:prstGeom prst="rect">
                <a:avLst/>
              </a:prstGeom>
              <a:blipFill rotWithShape="1">
                <a:blip r:embed="rId19"/>
                <a:stretch>
                  <a:fillRect t="-3175" r="-346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/>
          <p:nvPr/>
        </p:nvCxnSpPr>
        <p:spPr>
          <a:xfrm flipV="1">
            <a:off x="6633858" y="4361729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8524" y="4686751"/>
                <a:ext cx="426540" cy="387927"/>
              </a:xfrm>
              <a:prstGeom prst="rect">
                <a:avLst/>
              </a:prstGeom>
              <a:blipFill rotWithShape="1">
                <a:blip r:embed="rId20"/>
                <a:stretch>
                  <a:fillRect l="-3175" t="-90000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/>
          <p:cNvCxnSpPr/>
          <p:nvPr/>
        </p:nvCxnSpPr>
        <p:spPr>
          <a:xfrm>
            <a:off x="9630291" y="1592362"/>
            <a:ext cx="0" cy="2508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202133" y="2839273"/>
            <a:ext cx="2882678" cy="7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784938" y="1288252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507833" y="1634622"/>
            <a:ext cx="2742973" cy="2360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9233685" y="1103586"/>
            <a:ext cx="499461" cy="567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8424721" y="1989862"/>
            <a:ext cx="489614" cy="5924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146253" y="2191153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156424" y="2763680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9584363" y="2770934"/>
            <a:ext cx="118217" cy="1511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9571182" y="2195412"/>
            <a:ext cx="118217" cy="1511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0915815" y="2929268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1036885" y="2860687"/>
                <a:ext cx="59960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85" y="2860687"/>
                <a:ext cx="599607" cy="387927"/>
              </a:xfrm>
              <a:prstGeom prst="rect">
                <a:avLst/>
              </a:prstGeom>
              <a:blipFill rotWithShape="1">
                <a:blip r:embed="rId21"/>
                <a:stretch>
                  <a:fillRect t="-3125" r="-34694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V="1">
            <a:off x="9516760" y="1651648"/>
            <a:ext cx="2" cy="426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 rot="16200000">
                <a:off x="9091426" y="1976670"/>
                <a:ext cx="42654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91426" y="1976670"/>
                <a:ext cx="426540" cy="387927"/>
              </a:xfrm>
              <a:prstGeom prst="rect">
                <a:avLst/>
              </a:prstGeom>
              <a:blipFill rotWithShape="1">
                <a:blip r:embed="rId22"/>
                <a:stretch>
                  <a:fillRect l="-3175" t="-88571"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Isosceles Triangle 171"/>
          <p:cNvSpPr/>
          <p:nvPr/>
        </p:nvSpPr>
        <p:spPr>
          <a:xfrm>
            <a:off x="7204643" y="5399355"/>
            <a:ext cx="263351" cy="21327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Isosceles Triangle 172"/>
          <p:cNvSpPr/>
          <p:nvPr/>
        </p:nvSpPr>
        <p:spPr>
          <a:xfrm>
            <a:off x="6633860" y="5399355"/>
            <a:ext cx="263351" cy="21327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Isosceles Triangle 173"/>
          <p:cNvSpPr/>
          <p:nvPr/>
        </p:nvSpPr>
        <p:spPr>
          <a:xfrm>
            <a:off x="6633860" y="4832304"/>
            <a:ext cx="263351" cy="21327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844776" y="6109855"/>
                <a:ext cx="3139405" cy="375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𝒂𝒃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𝒂𝒃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776" y="6109855"/>
                <a:ext cx="3139405" cy="375616"/>
              </a:xfrm>
              <a:prstGeom prst="rect">
                <a:avLst/>
              </a:prstGeom>
              <a:blipFill rotWithShape="1">
                <a:blip r:embed="rId2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" grpId="0" animBg="1"/>
      <p:bldP spid="87" grpId="0"/>
      <p:bldP spid="117" grpId="0" animBg="1"/>
      <p:bldP spid="1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/>
              <a:t>N</a:t>
            </a:r>
            <a:r>
              <a:rPr lang="en-US" dirty="0" smtClean="0"/>
              <a:t>on-linear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32" y="2300054"/>
            <a:ext cx="2188593" cy="20087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2" y="2282445"/>
            <a:ext cx="2261421" cy="2064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56" y="2282445"/>
            <a:ext cx="2335314" cy="2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9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CS229 Lecture Notes by Andrew 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Classifier and 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⁡_</m:t>
                    </m:r>
                    <m:r>
                      <a:rPr lang="en-US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0.7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0.95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0.8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0.95=−0.63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84060"/>
            <a:ext cx="4114800" cy="365125"/>
          </a:xfrm>
        </p:spPr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406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8603" y="2932661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4872" y="4768956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94282" y="3442327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7698" y="497132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2629" y="5026500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29" y="5026500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>
            <a:off x="1711378" y="323246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1396583" y="298784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6583" y="2987841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20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760689" y="422160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43395" y="32949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78319" y="435423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28479" y="468879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5609" y="508103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45169" y="431654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46295" y="352228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63315" y="28452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33535" y="35947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76147" y="365470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921" y="4794150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6049" y="474647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4326" y="517826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83841" y="422118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8306" y="31027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89431" y="276462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5248" y="333762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8" y="3082593"/>
            <a:ext cx="4049159" cy="31184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672646" y="6475905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 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2505" y="44830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388071" y="50984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41" name="Straight Connector 40"/>
          <p:cNvCxnSpPr>
            <a:stCxn id="37" idx="0"/>
            <a:endCxn id="37" idx="2"/>
          </p:cNvCxnSpPr>
          <p:nvPr/>
        </p:nvCxnSpPr>
        <p:spPr>
          <a:xfrm>
            <a:off x="8929658" y="3082593"/>
            <a:ext cx="0" cy="31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111383" y="5565463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83703" y="5343113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91133" y="5165733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993963" y="5642913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35637" y="3881373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58057" y="3718983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780277" y="3331743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932677" y="3274283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937141" y="365963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068249" y="335983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23792" y="339919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497889" y="314638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48601" y="509847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0167" y="514488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201325" y="548630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51690" y="549837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Classifier and 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⁡_</m:t>
                    </m:r>
                    <m:r>
                      <a:rPr lang="en-US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0.8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0.95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0.85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0.65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0.8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0.9+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0.7=−0.72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2128603" y="2974226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4872" y="4810521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507698" y="501288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12629" y="5068065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29" y="5068065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rot="16200000">
            <a:off x="1711378" y="3274029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1396583" y="3029406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6583" y="3029406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4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2760689" y="426317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443395" y="333650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78319" y="439579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328479" y="473036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885609" y="512260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45169" y="4358111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46295" y="356385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63315" y="288680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33535" y="3636301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76147" y="369626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86921" y="3852045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36049" y="478803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54326" y="521982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683841" y="426274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8306" y="314433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497109" y="251746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25248" y="337918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20" y="3051321"/>
            <a:ext cx="4049159" cy="311840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810788" y="648619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 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60647" y="44933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6526213" y="51087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89" name="Straight Connector 88"/>
          <p:cNvCxnSpPr>
            <a:stCxn id="85" idx="0"/>
            <a:endCxn id="85" idx="2"/>
          </p:cNvCxnSpPr>
          <p:nvPr/>
        </p:nvCxnSpPr>
        <p:spPr>
          <a:xfrm>
            <a:off x="9067800" y="3051321"/>
            <a:ext cx="0" cy="31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549325" y="533591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776675" y="503861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899095" y="47263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222045" y="560823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88569" y="353190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496199" y="372927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918419" y="334203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220719" y="322461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225183" y="359498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691070" y="314488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161934" y="328957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427146" y="329207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75490" y="452146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333219" y="515517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67214" y="540879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505549" y="484826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886921" y="3785108"/>
            <a:ext cx="2798157" cy="321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07501" y="6169729"/>
            <a:ext cx="40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the previous one was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</p:spPr>
            <p:txBody>
              <a:bodyPr/>
              <a:lstStyle/>
              <a:p>
                <a:r>
                  <a:rPr lang="en-US" dirty="0" smtClean="0"/>
                  <a:t>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-all or 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-rest</a:t>
                </a:r>
              </a:p>
              <a:p>
                <a:r>
                  <a:rPr lang="en-US" dirty="0" smtClean="0"/>
                  <a:t>Consider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green points </a:t>
                </a:r>
                <a:r>
                  <a:rPr lang="en-US" dirty="0" smtClean="0"/>
                  <a:t>as a single class and all other points into as another class</a:t>
                </a:r>
              </a:p>
              <a:p>
                <a:r>
                  <a:rPr lang="en-US" dirty="0" smtClean="0"/>
                  <a:t>Find out the best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  <a:blipFill rotWithShape="1">
                <a:blip r:embed="rId2"/>
                <a:stretch>
                  <a:fillRect l="-1430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526944" y="2227688"/>
            <a:ext cx="0" cy="4422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90509" y="4380609"/>
            <a:ext cx="482879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906039" y="453844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6200000">
            <a:off x="9109719" y="279958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0159030" y="378872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41736" y="28620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76660" y="392135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879225" y="438060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83950" y="464815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28435" y="3204769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84420" y="3613196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61656" y="24123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31876" y="31618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74488" y="322181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27817" y="3613196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86795" y="47015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52667" y="474538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677029" y="31921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6647" y="266988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95450" y="20430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3373" y="3406484"/>
            <a:ext cx="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257309" y="3376828"/>
            <a:ext cx="3934691" cy="5468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</p:spPr>
            <p:txBody>
              <a:bodyPr/>
              <a:lstStyle/>
              <a:p>
                <a:r>
                  <a:rPr lang="en-US" dirty="0" smtClean="0"/>
                  <a:t>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-all or 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-rest</a:t>
                </a:r>
              </a:p>
              <a:p>
                <a:r>
                  <a:rPr lang="en-US" dirty="0" smtClean="0"/>
                  <a:t>Consider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 points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as a single class and all other points into as another class</a:t>
                </a:r>
              </a:p>
              <a:p>
                <a:r>
                  <a:rPr lang="en-US" dirty="0" smtClean="0"/>
                  <a:t>Find out the best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  <a:blipFill rotWithShape="1">
                <a:blip r:embed="rId2"/>
                <a:stretch>
                  <a:fillRect l="-1430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526944" y="2227688"/>
            <a:ext cx="0" cy="4422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90509" y="4380609"/>
            <a:ext cx="482879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906039" y="453844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6200000">
            <a:off x="9109719" y="279958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0159030" y="378872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41736" y="28620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76660" y="392135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879225" y="438060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83950" y="464815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28435" y="3204769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84420" y="3613196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61656" y="24123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31876" y="31618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74488" y="322181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27817" y="3613196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86795" y="47015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52667" y="474538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677029" y="31921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6647" y="266988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95450" y="20430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3373" y="3406484"/>
            <a:ext cx="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434761" y="2697598"/>
            <a:ext cx="3687976" cy="14361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</p:spPr>
            <p:txBody>
              <a:bodyPr/>
              <a:lstStyle/>
              <a:p>
                <a:r>
                  <a:rPr lang="en-US" dirty="0" smtClean="0"/>
                  <a:t>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-all or 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-rest</a:t>
                </a:r>
              </a:p>
              <a:p>
                <a:r>
                  <a:rPr lang="en-US" dirty="0" smtClean="0"/>
                  <a:t>Finally, Consider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violet points </a:t>
                </a:r>
                <a:r>
                  <a:rPr lang="en-US" dirty="0" smtClean="0"/>
                  <a:t>as a single class and all other points into as another class</a:t>
                </a:r>
              </a:p>
              <a:p>
                <a:r>
                  <a:rPr lang="en-US" dirty="0" smtClean="0"/>
                  <a:t>Find out the best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  <a:blipFill rotWithShape="1">
                <a:blip r:embed="rId2"/>
                <a:stretch>
                  <a:fillRect l="-1430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526944" y="2227688"/>
            <a:ext cx="0" cy="4422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90509" y="4380609"/>
            <a:ext cx="482879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906039" y="453844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6200000">
            <a:off x="9109719" y="279958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0159030" y="378872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41736" y="28620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76660" y="392135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879225" y="438060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83950" y="464815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28435" y="3204769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84420" y="3613196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61656" y="24123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31876" y="31618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74488" y="322181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6795" y="5954614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86795" y="47015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52667" y="474538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677029" y="31921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6647" y="266988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95450" y="20430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3373" y="3406484"/>
            <a:ext cx="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0694941" y="1717964"/>
            <a:ext cx="316029" cy="40593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</p:spPr>
            <p:txBody>
              <a:bodyPr/>
              <a:lstStyle/>
              <a:p>
                <a:r>
                  <a:rPr lang="en-US" dirty="0" smtClean="0"/>
                  <a:t>For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test point</a:t>
                </a:r>
                <a:r>
                  <a:rPr lang="en-US" dirty="0" smtClean="0"/>
                  <a:t> P,</a:t>
                </a:r>
              </a:p>
              <a:p>
                <a:r>
                  <a:rPr lang="en-US" dirty="0" smtClean="0"/>
                  <a:t>Check against classifier 1 (determine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It will give you the probability of </a:t>
                </a:r>
                <a:r>
                  <a:rPr lang="en-US" dirty="0">
                    <a:solidFill>
                      <a:srgbClr val="00B050"/>
                    </a:solidFill>
                  </a:rPr>
                  <a:t>Green Class 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For example, 0.7</a:t>
                </a:r>
              </a:p>
              <a:p>
                <a:r>
                  <a:rPr lang="en-US" dirty="0"/>
                  <a:t>Check against classifier </a:t>
                </a:r>
                <a:r>
                  <a:rPr lang="en-US" dirty="0" smtClean="0"/>
                  <a:t>2 </a:t>
                </a:r>
                <a:r>
                  <a:rPr lang="en-US" dirty="0"/>
                  <a:t>(determine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It will give you the probability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 Class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For example, </a:t>
                </a:r>
                <a:r>
                  <a:rPr lang="en-US" dirty="0" smtClean="0"/>
                  <a:t>0.35</a:t>
                </a:r>
                <a:endParaRPr lang="en-US" dirty="0"/>
              </a:p>
              <a:p>
                <a:r>
                  <a:rPr lang="en-US" dirty="0"/>
                  <a:t>Check against classifier </a:t>
                </a:r>
                <a:r>
                  <a:rPr lang="en-US" dirty="0" smtClean="0"/>
                  <a:t>3 </a:t>
                </a:r>
                <a:r>
                  <a:rPr lang="en-US" dirty="0"/>
                  <a:t>(determine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It will give you the probability of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Violet Class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For example, </a:t>
                </a:r>
                <a:r>
                  <a:rPr lang="en-US" dirty="0" smtClean="0"/>
                  <a:t>0.4</a:t>
                </a:r>
                <a:endParaRPr lang="en-US" dirty="0"/>
              </a:p>
              <a:p>
                <a:r>
                  <a:rPr lang="en-US" dirty="0" smtClean="0"/>
                  <a:t>So, the test point will belong to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Green Class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92200"/>
                <a:ext cx="7249391" cy="5410200"/>
              </a:xfrm>
              <a:blipFill>
                <a:blip r:embed="rId2"/>
                <a:stretch>
                  <a:fillRect l="-1514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526944" y="2227688"/>
            <a:ext cx="0" cy="4422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90509" y="4380609"/>
            <a:ext cx="482879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70" y="4593618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6200000">
            <a:off x="9109719" y="2799582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94924" y="2554959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33" t="-202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0159030" y="378872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41736" y="28620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76660" y="392135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879225" y="438060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83950" y="4648154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28435" y="3204769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84420" y="3613196"/>
            <a:ext cx="104931" cy="13491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61656" y="24123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31876" y="3161854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74488" y="322181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6795" y="5954614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86795" y="47015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52667" y="474538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677029" y="3192161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6647" y="266988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95450" y="20430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3373" y="3406484"/>
            <a:ext cx="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0694941" y="1717964"/>
            <a:ext cx="316029" cy="40593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7817" y="3613196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1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257309" y="3376828"/>
            <a:ext cx="3934691" cy="5468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01306" y="4069603"/>
            <a:ext cx="12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434761" y="2697598"/>
            <a:ext cx="3687976" cy="14361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89870" y="4098116"/>
            <a:ext cx="104931" cy="1349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98328" y="4002244"/>
            <a:ext cx="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34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8" grpId="1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6727" y="4433455"/>
            <a:ext cx="2313709" cy="16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2601014"/>
                  </p:ext>
                </p:extLst>
              </p:nvPr>
            </p:nvGraphicFramePr>
            <p:xfrm>
              <a:off x="342900" y="1092200"/>
              <a:ext cx="11645901" cy="291465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881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85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53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Logistic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Initialize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Forward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Cost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aseline="0" dirty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aseline="0" dirty="0" smtClean="0">
                                      <a:latin typeface="Cambria Math"/>
                                    </a:rPr>
                                    <m:t>𝑙𝑖𝑘𝑒𝑙𝑖h𝑜𝑜𝑑</m:t>
                                  </m:r>
                                </m:e>
                              </m:func>
                              <m:r>
                                <a:rPr lang="en-US" baseline="0" dirty="0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Cost/Likelihood</a:t>
                          </a:r>
                          <a:r>
                            <a:rPr lang="en-US" baseline="0" dirty="0" smtClean="0"/>
                            <a:t>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Calculate Derivative</a:t>
                          </a:r>
                          <a:r>
                            <a:rPr lang="en-US" baseline="0" dirty="0" smtClean="0"/>
                            <a:t> Value of Cost Function,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aseline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Calculate Derivative</a:t>
                          </a:r>
                          <a:r>
                            <a:rPr lang="en-US" baseline="0" dirty="0" smtClean="0"/>
                            <a:t> value of log-likelihood,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aseline="0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Backward Calculation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using the derivative</a:t>
                          </a:r>
                        </a:p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>
                            <a:solidFill>
                              <a:srgbClr val="0070C0"/>
                            </a:solidFill>
                            <a:latin typeface="Constantia" panose="020306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Update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using the derivative</a:t>
                          </a:r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2601014"/>
                  </p:ext>
                </p:extLst>
              </p:nvPr>
            </p:nvGraphicFramePr>
            <p:xfrm>
              <a:off x="342900" y="1092200"/>
              <a:ext cx="11645901" cy="29592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881967"/>
                    <a:gridCol w="4018588"/>
                    <a:gridCol w="374534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Logistic Regression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Step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200000" b="-6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108197" r="-93323" b="-6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Initialization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86765" r="-200000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186765" r="-93323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Forward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9672" r="-20000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319672" r="-9332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Cost/Likelihood</a:t>
                          </a:r>
                          <a:r>
                            <a:rPr lang="en-US" baseline="0" dirty="0" smtClean="0"/>
                            <a:t>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6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3175" r="-200000" b="-9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203175" r="-93323" b="-9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Backward Calculation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60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50459" r="-200000" b="-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662" t="-350459" r="-93323" b="-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Update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921327" y="4655127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5177" y="5223177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2887" y="5763522"/>
            <a:ext cx="318655" cy="318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72591" y="4973782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8" idx="2"/>
          </p:cNvCxnSpPr>
          <p:nvPr/>
        </p:nvCxnSpPr>
        <p:spPr>
          <a:xfrm>
            <a:off x="1239982" y="4814455"/>
            <a:ext cx="1132609" cy="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8" idx="2"/>
          </p:cNvCxnSpPr>
          <p:nvPr/>
        </p:nvCxnSpPr>
        <p:spPr>
          <a:xfrm flipV="1">
            <a:off x="1253832" y="5334008"/>
            <a:ext cx="1118759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 flipV="1">
            <a:off x="1281542" y="5334008"/>
            <a:ext cx="1091049" cy="5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77936" y="4973781"/>
            <a:ext cx="671945" cy="720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6"/>
            <a:endCxn id="15" idx="2"/>
          </p:cNvCxnSpPr>
          <p:nvPr/>
        </p:nvCxnSpPr>
        <p:spPr>
          <a:xfrm flipV="1">
            <a:off x="3044536" y="5334007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</p:cNvCxnSpPr>
          <p:nvPr/>
        </p:nvCxnSpPr>
        <p:spPr>
          <a:xfrm flipV="1">
            <a:off x="4249881" y="5330540"/>
            <a:ext cx="793174" cy="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8765" y="4613562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5" y="4613562"/>
                <a:ext cx="374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905" y="5181612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5181612"/>
                <a:ext cx="3740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8755" y="5735807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5" y="5735807"/>
                <a:ext cx="3740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0029" y="4567440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29" y="4567440"/>
                <a:ext cx="3740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93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8131" y="5038511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31" y="5038511"/>
                <a:ext cx="37407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35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05833" y="5600714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33" y="5600714"/>
                <a:ext cx="37407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77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46260" y="4798228"/>
                <a:ext cx="374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60" y="4798228"/>
                <a:ext cx="37407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803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3726870" y="5126192"/>
            <a:ext cx="391389" cy="405252"/>
          </a:xfrm>
          <a:custGeom>
            <a:avLst/>
            <a:gdLst>
              <a:gd name="connsiteX0" fmla="*/ 512618 w 512618"/>
              <a:gd name="connsiteY0" fmla="*/ 0 h 568498"/>
              <a:gd name="connsiteX1" fmla="*/ 443346 w 512618"/>
              <a:gd name="connsiteY1" fmla="*/ 27709 h 568498"/>
              <a:gd name="connsiteX2" fmla="*/ 374073 w 512618"/>
              <a:gd name="connsiteY2" fmla="*/ 96982 h 568498"/>
              <a:gd name="connsiteX3" fmla="*/ 332509 w 512618"/>
              <a:gd name="connsiteY3" fmla="*/ 249382 h 568498"/>
              <a:gd name="connsiteX4" fmla="*/ 318655 w 512618"/>
              <a:gd name="connsiteY4" fmla="*/ 290946 h 568498"/>
              <a:gd name="connsiteX5" fmla="*/ 290946 w 512618"/>
              <a:gd name="connsiteY5" fmla="*/ 332509 h 568498"/>
              <a:gd name="connsiteX6" fmla="*/ 263237 w 512618"/>
              <a:gd name="connsiteY6" fmla="*/ 415637 h 568498"/>
              <a:gd name="connsiteX7" fmla="*/ 249382 w 512618"/>
              <a:gd name="connsiteY7" fmla="*/ 457200 h 568498"/>
              <a:gd name="connsiteX8" fmla="*/ 207818 w 512618"/>
              <a:gd name="connsiteY8" fmla="*/ 484909 h 568498"/>
              <a:gd name="connsiteX9" fmla="*/ 166255 w 512618"/>
              <a:gd name="connsiteY9" fmla="*/ 526473 h 568498"/>
              <a:gd name="connsiteX10" fmla="*/ 83128 w 512618"/>
              <a:gd name="connsiteY10" fmla="*/ 554182 h 568498"/>
              <a:gd name="connsiteX11" fmla="*/ 0 w 512618"/>
              <a:gd name="connsiteY11" fmla="*/ 568037 h 56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618" h="568498">
                <a:moveTo>
                  <a:pt x="512618" y="0"/>
                </a:moveTo>
                <a:cubicBezTo>
                  <a:pt x="489527" y="9236"/>
                  <a:pt x="463720" y="13447"/>
                  <a:pt x="443346" y="27709"/>
                </a:cubicBezTo>
                <a:cubicBezTo>
                  <a:pt x="416594" y="46436"/>
                  <a:pt x="374073" y="96982"/>
                  <a:pt x="374073" y="96982"/>
                </a:cubicBezTo>
                <a:cubicBezTo>
                  <a:pt x="354489" y="194899"/>
                  <a:pt x="367665" y="143911"/>
                  <a:pt x="332509" y="249382"/>
                </a:cubicBezTo>
                <a:cubicBezTo>
                  <a:pt x="327891" y="263237"/>
                  <a:pt x="326756" y="278795"/>
                  <a:pt x="318655" y="290946"/>
                </a:cubicBezTo>
                <a:cubicBezTo>
                  <a:pt x="309419" y="304800"/>
                  <a:pt x="297709" y="317293"/>
                  <a:pt x="290946" y="332509"/>
                </a:cubicBezTo>
                <a:cubicBezTo>
                  <a:pt x="279083" y="359200"/>
                  <a:pt x="272474" y="387928"/>
                  <a:pt x="263237" y="415637"/>
                </a:cubicBezTo>
                <a:cubicBezTo>
                  <a:pt x="258619" y="429491"/>
                  <a:pt x="261533" y="449099"/>
                  <a:pt x="249382" y="457200"/>
                </a:cubicBezTo>
                <a:cubicBezTo>
                  <a:pt x="235527" y="466436"/>
                  <a:pt x="220610" y="474249"/>
                  <a:pt x="207818" y="484909"/>
                </a:cubicBezTo>
                <a:cubicBezTo>
                  <a:pt x="192766" y="497452"/>
                  <a:pt x="183383" y="516958"/>
                  <a:pt x="166255" y="526473"/>
                </a:cubicBezTo>
                <a:cubicBezTo>
                  <a:pt x="140723" y="540658"/>
                  <a:pt x="110837" y="544946"/>
                  <a:pt x="83128" y="554182"/>
                </a:cubicBezTo>
                <a:cubicBezTo>
                  <a:pt x="28419" y="572418"/>
                  <a:pt x="56169" y="568037"/>
                  <a:pt x="0" y="5680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22487" y="5628429"/>
                <a:ext cx="645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𝑙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87" y="5628429"/>
                <a:ext cx="64594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0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107648" y="5172500"/>
                <a:ext cx="1827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48" y="5172500"/>
                <a:ext cx="182755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3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615322" y="5181624"/>
                <a:ext cx="694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22" y="5181624"/>
                <a:ext cx="69416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H="1">
            <a:off x="1917117" y="6151414"/>
            <a:ext cx="3093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22564" y="6238920"/>
                <a:ext cx="2618409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564" y="6238920"/>
                <a:ext cx="2618409" cy="619080"/>
              </a:xfrm>
              <a:prstGeom prst="rect">
                <a:avLst/>
              </a:prstGeom>
              <a:blipFill rotWithShape="1">
                <a:blip r:embed="rId13"/>
                <a:stretch>
                  <a:fillRect r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31002" y="6274276"/>
                <a:ext cx="274966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2" y="6274276"/>
                <a:ext cx="2749662" cy="391646"/>
              </a:xfrm>
              <a:prstGeom prst="rect">
                <a:avLst/>
              </a:prstGeom>
              <a:blipFill rotWithShape="1">
                <a:blip r:embed="rId14"/>
                <a:stretch>
                  <a:fillRect t="-6250" r="-243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5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34" grpId="0" animBg="1"/>
      <p:bldP spid="36" grpId="0"/>
      <p:bldP spid="37" grpId="0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489</Words>
  <Application>Microsoft Office PowerPoint</Application>
  <PresentationFormat>Widescreen</PresentationFormat>
  <Paragraphs>463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Constantia</vt:lpstr>
      <vt:lpstr>Times New Roman</vt:lpstr>
      <vt:lpstr>Wingdings</vt:lpstr>
      <vt:lpstr>Office Theme</vt:lpstr>
      <vt:lpstr>CSE 471 Machine Learning</vt:lpstr>
      <vt:lpstr>Logistic Regression</vt:lpstr>
      <vt:lpstr>Classifier and likelihood</vt:lpstr>
      <vt:lpstr>Classifier and likelihood</vt:lpstr>
      <vt:lpstr>Multiclass Classification</vt:lpstr>
      <vt:lpstr>Multiclass Classification</vt:lpstr>
      <vt:lpstr>Multiclass Classification</vt:lpstr>
      <vt:lpstr>Multiclass Classification</vt:lpstr>
      <vt:lpstr>Steps in summary</vt:lpstr>
      <vt:lpstr>Steps in summary</vt:lpstr>
      <vt:lpstr>Perceptron</vt:lpstr>
      <vt:lpstr>Perceptron</vt:lpstr>
      <vt:lpstr>Perceptron</vt:lpstr>
      <vt:lpstr>Logistic Unit</vt:lpstr>
      <vt:lpstr>Logistic Unit</vt:lpstr>
      <vt:lpstr>Logistic Unit</vt:lpstr>
      <vt:lpstr>Logistic Unit</vt:lpstr>
      <vt:lpstr>Logistic Unit</vt:lpstr>
      <vt:lpstr>Logistic Unit</vt:lpstr>
      <vt:lpstr>Logistic Unit</vt:lpstr>
      <vt:lpstr>Logistic Unit</vt:lpstr>
      <vt:lpstr>Logistic Unit</vt:lpstr>
      <vt:lpstr>Approximating Non-linear Function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User</cp:lastModifiedBy>
  <cp:revision>604</cp:revision>
  <dcterms:created xsi:type="dcterms:W3CDTF">2017-05-18T11:01:34Z</dcterms:created>
  <dcterms:modified xsi:type="dcterms:W3CDTF">2020-09-07T05:58:14Z</dcterms:modified>
</cp:coreProperties>
</file>