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89" r:id="rId4"/>
    <p:sldId id="290" r:id="rId5"/>
    <p:sldId id="291" r:id="rId6"/>
    <p:sldId id="292" r:id="rId7"/>
    <p:sldId id="294" r:id="rId8"/>
    <p:sldId id="296" r:id="rId9"/>
    <p:sldId id="295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418"/>
            <a:ext cx="9144000" cy="1282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CSE </a:t>
            </a: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471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3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04" y="2370910"/>
            <a:ext cx="9144000" cy="9119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onstantia" panose="02030602050306030303" pitchFamily="18" charset="0"/>
              </a:rPr>
              <a:t>Logistic Regression</a:t>
            </a:r>
            <a:endParaRPr lang="en-US" sz="4000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0FB4-FC90-490D-BB39-20304B45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5469887"/>
            <a:ext cx="11176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131" y="3927423"/>
            <a:ext cx="653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</a:rPr>
              <a:t>Prepared by</a:t>
            </a:r>
          </a:p>
          <a:p>
            <a:pPr algn="ctr"/>
            <a:r>
              <a:rPr lang="en-US" dirty="0" err="1" smtClean="0">
                <a:latin typeface="Constantia" pitchFamily="18" charset="0"/>
              </a:rPr>
              <a:t>Madhusudan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Basak</a:t>
            </a:r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dirty="0" smtClean="0">
                <a:latin typeface="Constantia" pitchFamily="18" charset="0"/>
              </a:rPr>
              <a:t>Assistant Professor</a:t>
            </a:r>
          </a:p>
          <a:p>
            <a:pPr algn="ctr"/>
            <a:r>
              <a:rPr lang="en-US" dirty="0" smtClean="0">
                <a:latin typeface="Constantia" pitchFamily="18" charset="0"/>
              </a:rPr>
              <a:t>CSE, BUET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Sigmoid Function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onstantia" panose="02030602050306030303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8603" y="2627851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4872" y="4464146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7698" y="466651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2629" y="4721690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29" y="4721690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>
            <a:off x="1711378" y="292765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1396583" y="268303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6583" y="2683031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20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760689" y="391679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43395" y="29901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78319" y="40494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28479" y="438398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5609" y="477622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45169" y="401173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46295" y="321747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63315" y="25404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33535" y="32899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76147" y="334989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921" y="3505670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6049" y="444166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4326" y="48734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83841" y="391637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8306" y="279796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97109" y="217109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5248" y="303281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20" y="1250171"/>
            <a:ext cx="4049159" cy="31184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810788" y="468504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 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60647" y="26921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26213" y="3307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41" name="Straight Connector 40"/>
          <p:cNvCxnSpPr>
            <a:stCxn id="37" idx="0"/>
            <a:endCxn id="37" idx="2"/>
          </p:cNvCxnSpPr>
          <p:nvPr/>
        </p:nvCxnSpPr>
        <p:spPr>
          <a:xfrm>
            <a:off x="9067800" y="1250171"/>
            <a:ext cx="0" cy="31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549325" y="353476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776675" y="323746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899095" y="292517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22045" y="380708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688569" y="173075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496199" y="192812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18419" y="154088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220719" y="142346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25183" y="179383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691070" y="134373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61934" y="14884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427146" y="14909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75490" y="272031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33219" y="335402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67214" y="360764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505549" y="304711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886921" y="3438733"/>
            <a:ext cx="2798157" cy="321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5609" y="5820598"/>
            <a:ext cx="906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tantia" pitchFamily="18" charset="0"/>
              </a:rPr>
              <a:t>Our main target now: Find the best separator line!</a:t>
            </a:r>
            <a:endParaRPr lang="en-US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Finding the best separator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For (linear) regression, we minimized the error or cost function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Here, we shall maximize the probability (of each point to be assigned in its respective class)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You can put a minus sign in the upcoming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maximizing equation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, consider it the cost and minimize it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algn="just"/>
            <a:endParaRPr lang="en-US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probability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In Bernoulli Distribution, if the probability mass function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    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Then we can combine it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Similarly in our case,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0B050"/>
                  </a:solidFill>
                  <a:latin typeface="Constantia" panose="02030602050306030303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B050"/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Writing in combine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>
                <a:blip r:embed="rId2"/>
                <a:stretch>
                  <a:fillRect l="-1043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“Likelihood”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8"/>
                <a:ext cx="10515600" cy="561109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As we are varying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here to find the best value, we shall use the term “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likelihood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” instead of “</a:t>
                </a:r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probability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”.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training examples were generated independently, the likelihood is (for all training examples)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However, so much multiplication can produce very small value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So, we use log likelihood</a:t>
                </a: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8"/>
                <a:ext cx="10515600" cy="5611091"/>
              </a:xfrm>
              <a:blipFill rotWithShape="1">
                <a:blip r:embed="rId2"/>
                <a:stretch>
                  <a:fillRect l="-1043" t="-1739" r="-1681" b="-2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92" y="3351263"/>
            <a:ext cx="6503411" cy="22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log-likelihood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89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Log likelihood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Given, the log likelihood for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we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for which the log-likelihood is maximum</a:t>
                </a: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Strategy: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Initialize the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randomly, then using the gradient update technique, find the maximum value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89000"/>
              </a:xfrm>
              <a:blipFill rotWithShape="1">
                <a:blip r:embed="rId2"/>
                <a:stretch>
                  <a:fillRect l="-1043" t="-1956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01" y="1678101"/>
            <a:ext cx="6277852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log-likelihood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8"/>
                <a:ext cx="10515600" cy="549866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Constantia" panose="02030602050306030303" pitchFamily="18" charset="0"/>
                  </a:rPr>
                  <a:t>For regression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We used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>
                  <a:latin typeface="Constantia" panose="02030602050306030303" pitchFamily="18" charset="0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with random values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At each step, update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using the following formula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𝑙𝑒𝑎𝑟𝑖𝑛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𝑟𝑎𝑡𝑒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𝐷𝑒𝑟𝑖𝑣𝑎𝑡𝑖𝑣𝑒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𝑐𝑜𝑠𝑡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𝑓𝑢𝑛𝑐𝑡𝑖𝑜𝑛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  <a:latin typeface="Constantia" panose="020306020503060303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l-G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l-GR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l-GR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l-G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  <a:latin typeface="Constantia" panose="02030602050306030303" pitchFamily="18" charset="0"/>
                </a:endParaRP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It is called </a:t>
                </a:r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Gradient Descent</a:t>
                </a: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Here,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We use log-likelihood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>
                  <a:latin typeface="Constantia" panose="02030602050306030303" pitchFamily="18" charset="0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with random values</a:t>
                </a: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At each step, update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using the following formula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𝑙𝑒𝑎𝑟𝑖𝑛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𝑟𝑎𝑡𝑒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∗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𝐷𝑒𝑟𝑖𝑣𝑎𝑡𝑖𝑣𝑒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⁡_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𝑙𝑖𝑘𝑒𝑙𝑖h𝑜𝑜𝑑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𝑓𝑢𝑛𝑐𝑡𝑖𝑜𝑛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latin typeface="Constantia" panose="020306020503060303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l-G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latin typeface="Constantia" panose="02030602050306030303" pitchFamily="18" charset="0"/>
                </a:endParaRPr>
              </a:p>
              <a:p>
                <a:pPr lvl="1"/>
                <a:r>
                  <a:rPr lang="en-US" dirty="0" smtClean="0">
                    <a:latin typeface="Constantia" panose="02030602050306030303" pitchFamily="18" charset="0"/>
                  </a:rPr>
                  <a:t>It is called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Gradient Ascent</a:t>
                </a:r>
                <a:endParaRPr lang="en-US" dirty="0">
                  <a:solidFill>
                    <a:srgbClr val="00B050"/>
                  </a:solidFill>
                  <a:latin typeface="Constantia" panose="02030602050306030303" pitchFamily="18" charset="0"/>
                </a:endParaRPr>
              </a:p>
              <a:p>
                <a:pPr lvl="1"/>
                <a:endParaRPr lang="en-US" dirty="0">
                  <a:latin typeface="Constantia" panose="02030602050306030303" pitchFamily="18" charset="0"/>
                </a:endParaRPr>
              </a:p>
              <a:p>
                <a:pPr lvl="1"/>
                <a:endParaRPr lang="en-US" dirty="0" smtClean="0"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8"/>
                <a:ext cx="10515600" cy="5498665"/>
              </a:xfrm>
              <a:blipFill rotWithShape="1">
                <a:blip r:embed="rId2"/>
                <a:stretch>
                  <a:fillRect l="-928" t="-2217" b="-2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0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log-likelihood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8"/>
                <a:ext cx="11228882" cy="5498665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>
                  <a:latin typeface="Constantia" panose="02030602050306030303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 smtClean="0">
                    <a:latin typeface="Constantia" panose="02030602050306030303" pitchFamily="18" charset="0"/>
                  </a:rPr>
                  <a:t>This was possible only because of the following nice property of Sigmoid function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8"/>
                <a:ext cx="11228882" cy="5498665"/>
              </a:xfrm>
              <a:blipFill rotWithShape="1">
                <a:blip r:embed="rId2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7" y="1896511"/>
            <a:ext cx="7185291" cy="1930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74" y="4175213"/>
            <a:ext cx="4191585" cy="23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Maximizing the log-likelihood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8"/>
                <a:ext cx="10515600" cy="5498665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>
                    <a:latin typeface="Constantia" panose="02030602050306030303" pitchFamily="18" charset="0"/>
                  </a:rPr>
                  <a:t>Putting everything in a place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>
                    <a:latin typeface="Constantia" panose="02030602050306030303" pitchFamily="18" charset="0"/>
                  </a:rPr>
                  <a:t>If we consider individual training examples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8"/>
                <a:ext cx="10515600" cy="5498665"/>
              </a:xfrm>
              <a:blipFill rotWithShape="1">
                <a:blip r:embed="rId2"/>
                <a:stretch>
                  <a:fillRect l="-928" b="-10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7" y="1896511"/>
            <a:ext cx="7185291" cy="19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CS229 Lecture Notes by Andrew 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Background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We determined a regression line using in Linear Regression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𝑚𝑥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.1+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457200" lvl="1" indent="0">
                  <a:buNone/>
                </a:pPr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It can be generalized for multi-dimensional case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Here, used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to map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043" t="-1980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Background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can also be used to calculate the relative distance from a point to a line. For example, Distance from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to a straight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𝑎𝑚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𝑏𝑛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If we also consider the sign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𝑎𝑚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𝑏𝑛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𝑎𝑚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𝑏𝑛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𝑎𝑚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𝑏𝑛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As the distance from every point to the line has the denominator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, we can omit it and consider relative distance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217" t="-198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Background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The line equation is of the figure: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+1=0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Distance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point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0−0+1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r>
                  <a:rPr lang="en-US" dirty="0">
                    <a:latin typeface="Constantia" panose="02030602050306030303" pitchFamily="18" charset="0"/>
                  </a:rPr>
                  <a:t>Distance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point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0−2+1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Relative distances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So, we can calculate relative distances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tantia" panose="02030602050306030303" pitchFamily="18" charset="0"/>
                  </a:rPr>
                  <a:t>u</a:t>
                </a:r>
                <a:r>
                  <a:rPr lang="en-US" dirty="0" smtClean="0">
                    <a:latin typeface="Constantia" panose="02030602050306030303" pitchFamily="18" charset="0"/>
                  </a:rPr>
                  <a:t>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This can be used for </a:t>
                </a:r>
                <a:r>
                  <a:rPr 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classification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!!!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217" t="-1980" b="-3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818557" y="2218544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84826" y="4054839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784236" y="2728210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197652" y="425720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rot="16200000">
            <a:off x="9401332" y="251834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4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9766091" y="397988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68591" y="300803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818557" y="3597640"/>
            <a:ext cx="0" cy="4497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821056" y="3120452"/>
            <a:ext cx="0" cy="449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1042" y="4102521"/>
            <a:ext cx="62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43541" y="3385491"/>
            <a:ext cx="62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21056" y="2773619"/>
            <a:ext cx="62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Background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Constantia" panose="02030602050306030303" pitchFamily="18" charset="0"/>
                  </a:rPr>
                  <a:t>Consider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green points </a:t>
                </a:r>
                <a:r>
                  <a:rPr lang="en-US" dirty="0" smtClean="0">
                    <a:latin typeface="Constantia" panose="02030602050306030303" pitchFamily="18" charset="0"/>
                  </a:rPr>
                  <a:t>and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red points </a:t>
                </a:r>
                <a:r>
                  <a:rPr lang="en-US" dirty="0" smtClean="0">
                    <a:latin typeface="Constantia" panose="02030602050306030303" pitchFamily="18" charset="0"/>
                  </a:rPr>
                  <a:t>belong to two separate classes</a:t>
                </a: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Now, it is very easy!</a:t>
                </a:r>
              </a:p>
              <a:p>
                <a:r>
                  <a:rPr lang="en-US" dirty="0" smtClean="0">
                    <a:latin typeface="Constantia" panose="02030602050306030303" pitchFamily="18" charset="0"/>
                  </a:rPr>
                  <a:t>Calculate the relative distance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) and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𝑡h𝑒𝑛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 1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𝑔𝑟𝑒𝑒𝑛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2 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𝑟𝑒𝑑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But wait! Think ! If it is then</a:t>
                </a:r>
              </a:p>
              <a:p>
                <a:pPr lvl="1"/>
                <a:r>
                  <a:rPr lang="en-US" dirty="0" smtClean="0">
                    <a:solidFill>
                      <a:srgbClr val="7030A0"/>
                    </a:solidFill>
                    <a:latin typeface="Constantia" panose="02030602050306030303" pitchFamily="18" charset="0"/>
                  </a:rPr>
                  <a:t>L2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, </a:t>
                </a:r>
                <a:r>
                  <a:rPr lang="en-US" dirty="0" smtClean="0">
                    <a:solidFill>
                      <a:srgbClr val="00B0F0"/>
                    </a:solidFill>
                    <a:latin typeface="Constantia" panose="02030602050306030303" pitchFamily="18" charset="0"/>
                  </a:rPr>
                  <a:t>L3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and more others will also be candidate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And more importantly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We want to be more confident about the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remote points (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C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,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G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) than the closer ones (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A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E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)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So we need a differentiator which assigns more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c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onfidence to remote points and less to closer points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043" t="-2475" b="-2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818557" y="2218544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84826" y="4054839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784236" y="2728210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197652" y="425720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83" y="4312383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rot="16200000">
            <a:off x="9401332" y="2518347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6537" y="2273724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41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0450643" y="350748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33349" y="25808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7" idx="1"/>
          </p:cNvCxnSpPr>
          <p:nvPr/>
        </p:nvCxnSpPr>
        <p:spPr>
          <a:xfrm>
            <a:off x="10230782" y="3257449"/>
            <a:ext cx="235228" cy="2697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30982" y="2895609"/>
            <a:ext cx="299800" cy="361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68273" y="364011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018433" y="397467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575563" y="436691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235123" y="3602429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36249" y="280816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253269" y="21311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923489" y="2880619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66101" y="294058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936636" y="3030510"/>
            <a:ext cx="2038662" cy="17538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76875" y="3029426"/>
            <a:ext cx="2798157" cy="321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6875" y="4080033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64188" y="4834536"/>
            <a:ext cx="5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433218" y="3205613"/>
            <a:ext cx="5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926003" y="403235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4280" y="4464146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373795" y="3507065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68260" y="23886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063" y="1761787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5202" y="262350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4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 search of a soft differentiator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>
                    <a:latin typeface="Constantia" panose="02030602050306030303" pitchFamily="18" charset="0"/>
                  </a:rPr>
                  <a:t>From long ago, statistics has </a:t>
                </a:r>
                <a:r>
                  <a:rPr lang="en-US" b="1" i="1" dirty="0" err="1" smtClean="0">
                    <a:latin typeface="Constantia" panose="02030602050306030303" pitchFamily="18" charset="0"/>
                  </a:rPr>
                  <a:t>logit</a:t>
                </a:r>
                <a:r>
                  <a:rPr lang="en-US" b="1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latin typeface="Constantia" panose="02030602050306030303" pitchFamily="18" charset="0"/>
                  </a:rPr>
                  <a:t>function</a:t>
                </a:r>
              </a:p>
              <a:p>
                <a:pPr algn="just"/>
                <a:r>
                  <a:rPr lang="en-US" dirty="0" err="1" smtClean="0">
                    <a:latin typeface="Constantia" panose="02030602050306030303" pitchFamily="18" charset="0"/>
                  </a:rPr>
                  <a:t>Logit</a:t>
                </a:r>
                <a:r>
                  <a:rPr lang="en-US" dirty="0" smtClean="0">
                    <a:latin typeface="Constantia" panose="02030602050306030303" pitchFamily="18" charset="0"/>
                  </a:rPr>
                  <a:t> is the logarithm of odds (pass/fail probability ratio)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𝑙𝑜𝑔𝑖𝑡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ln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Logit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maps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(−∞,∞)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whereas we are searching for a system which maps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−∞,∞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𝑡𝑜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So we need the reverse of it!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043" t="-198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In search of a soft differentiator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>
                    <a:latin typeface="Constantia" panose="02030602050306030303" pitchFamily="18" charset="0"/>
                  </a:rPr>
                  <a:t>From long ago, statistics has </a:t>
                </a:r>
                <a:r>
                  <a:rPr lang="en-US" b="1" i="1" dirty="0" err="1">
                    <a:latin typeface="Constantia" panose="02030602050306030303" pitchFamily="18" charset="0"/>
                  </a:rPr>
                  <a:t>logit</a:t>
                </a:r>
                <a:r>
                  <a:rPr lang="en-US" b="1" dirty="0">
                    <a:latin typeface="Constantia" panose="02030602050306030303" pitchFamily="18" charset="0"/>
                  </a:rPr>
                  <a:t> </a:t>
                </a:r>
                <a:r>
                  <a:rPr lang="en-US" dirty="0">
                    <a:latin typeface="Constantia" panose="02030602050306030303" pitchFamily="18" charset="0"/>
                  </a:rPr>
                  <a:t>function</a:t>
                </a:r>
              </a:p>
              <a:p>
                <a:pPr algn="just"/>
                <a:r>
                  <a:rPr lang="en-US" dirty="0" err="1">
                    <a:latin typeface="Constantia" panose="02030602050306030303" pitchFamily="18" charset="0"/>
                  </a:rPr>
                  <a:t>Logit</a:t>
                </a:r>
                <a:r>
                  <a:rPr lang="en-US" dirty="0">
                    <a:latin typeface="Constantia" panose="02030602050306030303" pitchFamily="18" charset="0"/>
                  </a:rPr>
                  <a:t> is the logarithm of odds (pass/fail probability ratio)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𝑙𝑜𝑔𝑖𝑡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𝑙𝑜𝑛𝑔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𝑟𝑎𝑛𝑔𝑒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𝑣𝑎𝑙𝑢𝑒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Let the long range value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n-US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onstantia" panose="02030602050306030303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So, this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takes a long range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∞,∞)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and converts it to a value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928" t="-2475" r="-116" b="-3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Found our soft differentiator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This is called </a:t>
                </a:r>
                <a:r>
                  <a:rPr lang="en-US" dirty="0" smtClean="0">
                    <a:solidFill>
                      <a:srgbClr val="00B050"/>
                    </a:solidFill>
                    <a:latin typeface="Constantia" panose="02030602050306030303" pitchFamily="18" charset="0"/>
                  </a:rPr>
                  <a:t>Sigmoid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Function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Also known as </a:t>
                </a:r>
                <a:r>
                  <a:rPr lang="en-US" dirty="0" smtClean="0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Logistic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 Function (as found from </a:t>
                </a:r>
                <a:r>
                  <a:rPr lang="en-US" dirty="0" err="1" smtClean="0">
                    <a:solidFill>
                      <a:srgbClr val="00B0F0"/>
                    </a:solidFill>
                    <a:latin typeface="Constantia" panose="02030602050306030303" pitchFamily="18" charset="0"/>
                  </a:rPr>
                  <a:t>Logit</a:t>
                </a:r>
                <a:r>
                  <a:rPr lang="en-US" dirty="0" smtClean="0">
                    <a:solidFill>
                      <a:srgbClr val="00B0F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function)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tantia" panose="02030602050306030303" pitchFamily="18" charset="0"/>
                  </a:rPr>
                  <a:t>For our case,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onstantia" panose="02030602050306030303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l="-1043"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370574" cy="1048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Sigmoid Function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onstantia" panose="02030602050306030303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onstantia" panose="02030602050306030303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anose="02030602050306030303" pitchFamily="18" charset="0"/>
                </a:endParaRPr>
              </a:p>
              <a:p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909"/>
                <a:ext cx="10515600" cy="4930054"/>
              </a:xfrm>
              <a:blipFill rotWithShape="1">
                <a:blip r:embed="rId2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8603" y="2627851"/>
            <a:ext cx="0" cy="3777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4872" y="4464146"/>
            <a:ext cx="39124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94282" y="3137517"/>
            <a:ext cx="2038662" cy="1753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7698" y="466651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2629" y="4721690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29" y="4721690"/>
                <a:ext cx="5996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>
            <a:off x="1711378" y="2927654"/>
            <a:ext cx="5996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1396583" y="2683031"/>
                <a:ext cx="59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96583" y="2683031"/>
                <a:ext cx="599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2020" r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760689" y="391679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43395" y="29901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78319" y="40494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28479" y="438398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5609" y="477622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45169" y="401173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46295" y="321747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63315" y="25404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33535" y="328992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76147" y="334989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921" y="4489340"/>
            <a:ext cx="5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6049" y="444166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4326" y="487345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83841" y="391637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8306" y="279796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97109" y="2171094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5248" y="3032810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20" y="1250171"/>
            <a:ext cx="4049159" cy="31184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810788" y="468504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 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60647" y="26921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26213" y="33076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41" name="Straight Connector 40"/>
          <p:cNvCxnSpPr>
            <a:stCxn id="37" idx="0"/>
            <a:endCxn id="37" idx="2"/>
          </p:cNvCxnSpPr>
          <p:nvPr/>
        </p:nvCxnSpPr>
        <p:spPr>
          <a:xfrm>
            <a:off x="9067800" y="1250171"/>
            <a:ext cx="0" cy="31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49525" y="377460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521845" y="355225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29275" y="337487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32105" y="3852056"/>
            <a:ext cx="104931" cy="134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373779" y="209051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496199" y="192812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18419" y="154088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70819" y="1483426"/>
            <a:ext cx="104931" cy="1349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075283" y="186878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06391" y="156897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61934" y="160834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636031" y="1355528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86743" y="330761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98309" y="3354023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39467" y="3695449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9832" y="3707522"/>
            <a:ext cx="34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7697" y="5091022"/>
                <a:ext cx="8274571" cy="136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nstantia" pitchFamily="18" charset="0"/>
                  </a:rPr>
                  <a:t>If the probability is greater than 0.5, </a:t>
                </a:r>
                <a:r>
                  <a:rPr lang="en-US" sz="2000" dirty="0" err="1" smtClean="0">
                    <a:latin typeface="Constantia" pitchFamily="18" charset="0"/>
                  </a:rPr>
                  <a:t>i.e.g</a:t>
                </a:r>
                <a:r>
                  <a:rPr lang="en-US" sz="2000" dirty="0" smtClean="0">
                    <a:latin typeface="Constantia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onstantia" panose="02030602050306030303" pitchFamily="18" charset="0"/>
                          </a:rPr>
                          <m:t> </m:t>
                        </m:r>
                      </m:e>
                    </m:d>
                    <m:r>
                      <a:rPr lang="en-US" sz="2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𝟓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it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belogs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class</m:t>
                    </m:r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1 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green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otherwise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class</m:t>
                    </m:r>
                    <m:r>
                      <a:rPr lang="en-US" sz="20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 2 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red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tantia" pitchFamily="18" charset="0"/>
                </a:endParaRPr>
              </a:p>
              <a:p>
                <a:r>
                  <a:rPr lang="en-US" sz="2000" dirty="0" smtClean="0">
                    <a:latin typeface="Constantia" pitchFamily="18" charset="0"/>
                  </a:rPr>
                  <a:t>Here, remote points show higher probability or confidence in belonging to a class</a:t>
                </a:r>
                <a:endParaRPr lang="en-US" sz="2000" dirty="0">
                  <a:latin typeface="Constantia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97" y="5091022"/>
                <a:ext cx="8274571" cy="1363065"/>
              </a:xfrm>
              <a:prstGeom prst="rect">
                <a:avLst/>
              </a:prstGeom>
              <a:blipFill rotWithShape="1">
                <a:blip r:embed="rId6"/>
                <a:stretch>
                  <a:fillRect l="-736" t="-2232" r="-1252" b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4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444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Constantia</vt:lpstr>
      <vt:lpstr>Times New Roman</vt:lpstr>
      <vt:lpstr>Office Theme</vt:lpstr>
      <vt:lpstr>CSE 471 Machine Learning</vt:lpstr>
      <vt:lpstr>Background</vt:lpstr>
      <vt:lpstr>Background</vt:lpstr>
      <vt:lpstr>Background</vt:lpstr>
      <vt:lpstr>Background</vt:lpstr>
      <vt:lpstr>In search of a soft differentiator</vt:lpstr>
      <vt:lpstr>In search of a soft differentiator</vt:lpstr>
      <vt:lpstr>Found our soft differentiator</vt:lpstr>
      <vt:lpstr>Sigmoid Function</vt:lpstr>
      <vt:lpstr>Sigmoid Function</vt:lpstr>
      <vt:lpstr>Finding the best separator</vt:lpstr>
      <vt:lpstr>Maximizing the probability</vt:lpstr>
      <vt:lpstr>Maximizing the “Likelihood”</vt:lpstr>
      <vt:lpstr>Maximizing the log-likelihood</vt:lpstr>
      <vt:lpstr>Maximizing the log-likelihood</vt:lpstr>
      <vt:lpstr>Maximizing the log-likelihood</vt:lpstr>
      <vt:lpstr>Maximizing the log-likelihood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User</cp:lastModifiedBy>
  <cp:revision>564</cp:revision>
  <dcterms:created xsi:type="dcterms:W3CDTF">2017-05-18T11:01:34Z</dcterms:created>
  <dcterms:modified xsi:type="dcterms:W3CDTF">2020-09-02T03:44:17Z</dcterms:modified>
</cp:coreProperties>
</file>