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2"/>
  </p:notesMasterIdLst>
  <p:handoutMasterIdLst>
    <p:handoutMasterId r:id="rId43"/>
  </p:handoutMasterIdLst>
  <p:sldIdLst>
    <p:sldId id="256" r:id="rId5"/>
    <p:sldId id="266" r:id="rId6"/>
    <p:sldId id="274" r:id="rId7"/>
    <p:sldId id="275" r:id="rId8"/>
    <p:sldId id="270" r:id="rId9"/>
    <p:sldId id="271" r:id="rId10"/>
    <p:sldId id="272" r:id="rId11"/>
    <p:sldId id="273" r:id="rId12"/>
    <p:sldId id="276" r:id="rId13"/>
    <p:sldId id="277" r:id="rId14"/>
    <p:sldId id="278" r:id="rId15"/>
    <p:sldId id="282" r:id="rId16"/>
    <p:sldId id="286" r:id="rId17"/>
    <p:sldId id="284" r:id="rId18"/>
    <p:sldId id="285" r:id="rId19"/>
    <p:sldId id="288" r:id="rId20"/>
    <p:sldId id="289" r:id="rId21"/>
    <p:sldId id="267" r:id="rId22"/>
    <p:sldId id="280" r:id="rId23"/>
    <p:sldId id="281" r:id="rId24"/>
    <p:sldId id="305" r:id="rId25"/>
    <p:sldId id="306" r:id="rId26"/>
    <p:sldId id="290" r:id="rId27"/>
    <p:sldId id="291" r:id="rId28"/>
    <p:sldId id="292" r:id="rId29"/>
    <p:sldId id="308" r:id="rId30"/>
    <p:sldId id="309" r:id="rId31"/>
    <p:sldId id="310" r:id="rId32"/>
    <p:sldId id="313" r:id="rId33"/>
    <p:sldId id="307" r:id="rId34"/>
    <p:sldId id="263" r:id="rId35"/>
    <p:sldId id="301" r:id="rId36"/>
    <p:sldId id="302" r:id="rId37"/>
    <p:sldId id="303" r:id="rId38"/>
    <p:sldId id="262" r:id="rId39"/>
    <p:sldId id="304" r:id="rId40"/>
    <p:sldId id="26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67463" autoAdjust="0"/>
  </p:normalViewPr>
  <p:slideViewPr>
    <p:cSldViewPr snapToGrid="0">
      <p:cViewPr varScale="1">
        <p:scale>
          <a:sx n="92" d="100"/>
          <a:sy n="92" d="100"/>
        </p:scale>
        <p:origin x="106" y="21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10-Mar-20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10-Mar-20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10-Mar-20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10-Mar-20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4.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2" y="4074455"/>
            <a:ext cx="6684267" cy="1490452"/>
          </a:xfrm>
        </p:spPr>
        <p:txBody>
          <a:bodyPr anchor="t">
            <a:normAutofit/>
          </a:bodyPr>
          <a:lstStyle/>
          <a:p>
            <a:pPr algn="l"/>
            <a:r>
              <a:rPr lang="en-US" sz="4400" dirty="0">
                <a:latin typeface="Franklin Gothic Book" panose="020B0503020102020204" pitchFamily="34" charset="0"/>
                <a:cs typeface="Segoe UI" panose="020B0502040204020203" pitchFamily="34" charset="0"/>
              </a:rPr>
              <a:t>SQL Injection Vulnerability : Detection and Refactoring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1" y="5546370"/>
            <a:ext cx="6684267" cy="677185"/>
          </a:xfrm>
        </p:spPr>
        <p:txBody>
          <a:bodyPr anchor="b">
            <a:noAutofit/>
          </a:bodyPr>
          <a:lstStyle/>
          <a:p>
            <a:pPr algn="l"/>
            <a:r>
              <a:rPr lang="en-US" sz="2000" dirty="0">
                <a:latin typeface="Franklin Gothic Book" panose="020B0503020102020204" pitchFamily="34" charset="0"/>
                <a:cs typeface="Calibri" panose="020F0502020204030204" pitchFamily="34" charset="0"/>
              </a:rPr>
              <a:t>Mohammed Latif Siddiq 		   </a:t>
            </a:r>
            <a:r>
              <a:rPr lang="en-US" sz="2000" dirty="0" err="1">
                <a:latin typeface="Franklin Gothic Book" panose="020B0503020102020204" pitchFamily="34" charset="0"/>
              </a:rPr>
              <a:t>Rezwanur</a:t>
            </a:r>
            <a:r>
              <a:rPr lang="en-US" sz="2000" dirty="0">
                <a:latin typeface="Franklin Gothic Book" panose="020B0503020102020204" pitchFamily="34" charset="0"/>
              </a:rPr>
              <a:t> Rahman </a:t>
            </a:r>
            <a:r>
              <a:rPr lang="en-US" sz="2000" dirty="0" err="1">
                <a:latin typeface="Franklin Gothic Book" panose="020B0503020102020204" pitchFamily="34" charset="0"/>
              </a:rPr>
              <a:t>Jahin</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06109"/>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50504"/>
            <a:ext cx="10515600" cy="4801387"/>
          </a:xfrm>
        </p:spPr>
        <p:txBody>
          <a:bodyPr>
            <a:noAutofit/>
          </a:bodyPr>
          <a:lstStyle/>
          <a:p>
            <a:pPr marL="514350" indent="-514350">
              <a:buFont typeface="+mj-lt"/>
              <a:buAutoNum type="arabicPeriod" startAt="2"/>
            </a:pPr>
            <a:r>
              <a:rPr lang="en-US" b="1" dirty="0"/>
              <a:t>Inferential </a:t>
            </a:r>
            <a:r>
              <a:rPr lang="en-US" b="1" dirty="0" err="1"/>
              <a:t>SQLi</a:t>
            </a:r>
            <a:r>
              <a:rPr lang="en-US" dirty="0"/>
              <a:t> : In an inferential </a:t>
            </a:r>
            <a:r>
              <a:rPr lang="en-US" dirty="0" err="1"/>
              <a:t>SQLi</a:t>
            </a:r>
            <a:r>
              <a:rPr lang="en-US" dirty="0"/>
              <a:t> attack, an attacker is able to reconstruct the database structure by sending payloads, observing the web application’s response and the resulting behavior of the database server.</a:t>
            </a:r>
          </a:p>
          <a:p>
            <a:pPr marL="1028700" lvl="1" indent="-571500">
              <a:buFont typeface="+mj-lt"/>
              <a:buAutoNum type="romanUcPeriod"/>
            </a:pPr>
            <a:r>
              <a:rPr lang="en-US" sz="2800" b="1" dirty="0"/>
              <a:t>Boolean-based (content-based) Blind </a:t>
            </a:r>
            <a:r>
              <a:rPr lang="en-US" sz="2800" b="1" dirty="0" err="1"/>
              <a:t>SQLi</a:t>
            </a:r>
            <a:r>
              <a:rPr lang="en-US" sz="2800" b="1" dirty="0"/>
              <a:t> </a:t>
            </a:r>
            <a:r>
              <a:rPr lang="en-US" sz="2800" dirty="0"/>
              <a:t>: Boolean-based SQL Injection relies on sending an SQL query to the database which forces the application to return a different result depending on whether the query returns a TRUE or FALSE result.</a:t>
            </a:r>
          </a:p>
          <a:p>
            <a:pPr marL="971550" lvl="1" indent="-514350">
              <a:buFont typeface="+mj-lt"/>
              <a:buAutoNum type="romanUcPeriod"/>
            </a:pPr>
            <a:r>
              <a:rPr lang="en-US" sz="2800" b="1" dirty="0"/>
              <a:t>Time-based Blind </a:t>
            </a:r>
            <a:r>
              <a:rPr lang="en-US" sz="2800" b="1" dirty="0" err="1"/>
              <a:t>SQLi</a:t>
            </a:r>
            <a:r>
              <a:rPr lang="en-US" sz="2800" b="1" dirty="0"/>
              <a:t> </a:t>
            </a:r>
            <a:r>
              <a:rPr lang="en-US" sz="2800" dirty="0"/>
              <a:t>: Time-based SQL Injection relies on sending an SQL query to the database which forces the database to wait for a specified amount of time (in seconds) before responding.</a:t>
            </a:r>
            <a:br>
              <a:rPr lang="en-US" sz="2800" dirty="0"/>
            </a:br>
            <a:endParaRPr lang="en-US" sz="2800" dirty="0"/>
          </a:p>
        </p:txBody>
      </p:sp>
    </p:spTree>
    <p:extLst>
      <p:ext uri="{BB962C8B-B14F-4D97-AF65-F5344CB8AC3E}">
        <p14:creationId xmlns:p14="http://schemas.microsoft.com/office/powerpoint/2010/main" val="213542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20176"/>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44541"/>
            <a:ext cx="10515600" cy="4166483"/>
          </a:xfrm>
        </p:spPr>
        <p:txBody>
          <a:bodyPr>
            <a:noAutofit/>
          </a:bodyPr>
          <a:lstStyle/>
          <a:p>
            <a:pPr marL="514350" indent="-514350">
              <a:buFont typeface="+mj-lt"/>
              <a:buAutoNum type="arabicPeriod" startAt="3"/>
            </a:pPr>
            <a:r>
              <a:rPr lang="en-US" b="1" dirty="0"/>
              <a:t>Out-of-band </a:t>
            </a:r>
            <a:r>
              <a:rPr lang="en-US" b="1" dirty="0" err="1"/>
              <a:t>SQLi</a:t>
            </a:r>
            <a:r>
              <a:rPr lang="en-US" b="1" dirty="0"/>
              <a:t> : </a:t>
            </a:r>
            <a:r>
              <a:rPr lang="en-US" dirty="0"/>
              <a:t>Out-of-band techniques, offer an attacker an alternative to inferential time-based techniques, especially if the server responses are not very stable (making an inferential time-based attack unreliable).</a:t>
            </a:r>
            <a:endParaRPr lang="en-US" b="1" dirty="0"/>
          </a:p>
        </p:txBody>
      </p:sp>
    </p:spTree>
    <p:extLst>
      <p:ext uri="{BB962C8B-B14F-4D97-AF65-F5344CB8AC3E}">
        <p14:creationId xmlns:p14="http://schemas.microsoft.com/office/powerpoint/2010/main" val="214948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14AE-C51B-405A-9918-CA7CEBCEA741}"/>
              </a:ext>
            </a:extLst>
          </p:cNvPr>
          <p:cNvSpPr>
            <a:spLocks noGrp="1"/>
          </p:cNvSpPr>
          <p:nvPr>
            <p:ph type="title"/>
          </p:nvPr>
        </p:nvSpPr>
        <p:spPr>
          <a:xfrm>
            <a:off x="838200" y="365125"/>
            <a:ext cx="10515600" cy="962743"/>
          </a:xfrm>
        </p:spPr>
        <p:txBody>
          <a:bodyPr/>
          <a:lstStyle/>
          <a:p>
            <a:r>
              <a:rPr lang="en-US" dirty="0">
                <a:latin typeface="Franklin Gothic Book" panose="020B0503020102020204" pitchFamily="34" charset="0"/>
              </a:rPr>
              <a:t>Java Database Connectivity (</a:t>
            </a:r>
            <a:r>
              <a:rPr lang="en-US" b="1" dirty="0">
                <a:latin typeface="Franklin Gothic Book" panose="020B0503020102020204" pitchFamily="34" charset="0"/>
              </a:rPr>
              <a:t>JDBC</a:t>
            </a:r>
            <a:r>
              <a:rPr lang="en-US" dirty="0">
                <a:latin typeface="Franklin Gothic Book" panose="020B0503020102020204" pitchFamily="34" charset="0"/>
              </a:rPr>
              <a:t>)</a:t>
            </a:r>
          </a:p>
        </p:txBody>
      </p:sp>
      <p:sp>
        <p:nvSpPr>
          <p:cNvPr id="3" name="Content Placeholder 2">
            <a:extLst>
              <a:ext uri="{FF2B5EF4-FFF2-40B4-BE49-F238E27FC236}">
                <a16:creationId xmlns:a16="http://schemas.microsoft.com/office/drawing/2014/main" id="{552DD24B-B101-4308-B734-1FBA8D56B67D}"/>
              </a:ext>
            </a:extLst>
          </p:cNvPr>
          <p:cNvSpPr>
            <a:spLocks noGrp="1"/>
          </p:cNvSpPr>
          <p:nvPr>
            <p:ph idx="1"/>
          </p:nvPr>
        </p:nvSpPr>
        <p:spPr>
          <a:xfrm>
            <a:off x="838200" y="1661823"/>
            <a:ext cx="10515600" cy="4515140"/>
          </a:xfrm>
        </p:spPr>
        <p:txBody>
          <a:bodyPr>
            <a:normAutofit lnSpcReduction="10000"/>
          </a:bodyPr>
          <a:lstStyle/>
          <a:p>
            <a:r>
              <a:rPr lang="en-US" b="1" dirty="0"/>
              <a:t>Java Database Connectivity</a:t>
            </a:r>
            <a:r>
              <a:rPr lang="en-US" dirty="0"/>
              <a:t> (</a:t>
            </a:r>
            <a:r>
              <a:rPr lang="en-US" b="1" dirty="0"/>
              <a:t>JDBC</a:t>
            </a:r>
            <a:r>
              <a:rPr lang="en-US" dirty="0"/>
              <a:t>) is an application programming interface (API) for the programming language Java</a:t>
            </a:r>
          </a:p>
          <a:p>
            <a:r>
              <a:rPr lang="en-US" dirty="0"/>
              <a:t>Defines how a client may access a database</a:t>
            </a:r>
          </a:p>
          <a:p>
            <a:r>
              <a:rPr lang="en-US" dirty="0"/>
              <a:t>A Java-based data access technology used for Java database connectivity.</a:t>
            </a:r>
          </a:p>
          <a:p>
            <a:r>
              <a:rPr lang="en-US" dirty="0"/>
              <a:t>Part of the Java Standard Edition platform, from Oracle Corporation</a:t>
            </a:r>
          </a:p>
          <a:p>
            <a:r>
              <a:rPr lang="en-US" dirty="0"/>
              <a:t>Provides methods to query and update data in a database, and is oriented towards relational databases</a:t>
            </a:r>
          </a:p>
          <a:p>
            <a:r>
              <a:rPr lang="en-US" dirty="0"/>
              <a:t>A JDBC-to-ODBC bridge enables connections to any ODBC-accessible data source in the Java virtual machine (JVM) host environment</a:t>
            </a:r>
          </a:p>
        </p:txBody>
      </p:sp>
    </p:spTree>
    <p:extLst>
      <p:ext uri="{BB962C8B-B14F-4D97-AF65-F5344CB8AC3E}">
        <p14:creationId xmlns:p14="http://schemas.microsoft.com/office/powerpoint/2010/main" val="212020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D51B-5743-4344-9534-5349129D9D39}"/>
              </a:ext>
            </a:extLst>
          </p:cNvPr>
          <p:cNvSpPr>
            <a:spLocks noGrp="1"/>
          </p:cNvSpPr>
          <p:nvPr>
            <p:ph type="title"/>
          </p:nvPr>
        </p:nvSpPr>
        <p:spPr>
          <a:xfrm>
            <a:off x="838200" y="484394"/>
            <a:ext cx="10515600" cy="756009"/>
          </a:xfrm>
        </p:spPr>
        <p:txBody>
          <a:bodyPr/>
          <a:lstStyle/>
          <a:p>
            <a:r>
              <a:rPr lang="en-US" dirty="0">
                <a:latin typeface="Franklin Gothic Book" panose="020B0503020102020204" pitchFamily="34" charset="0"/>
              </a:rPr>
              <a:t>JDBC Functionality</a:t>
            </a:r>
          </a:p>
        </p:txBody>
      </p:sp>
      <p:sp>
        <p:nvSpPr>
          <p:cNvPr id="4" name="Rectangle 3">
            <a:extLst>
              <a:ext uri="{FF2B5EF4-FFF2-40B4-BE49-F238E27FC236}">
                <a16:creationId xmlns:a16="http://schemas.microsoft.com/office/drawing/2014/main" id="{869411E9-01FB-46CD-BB60-237F50A70E87}"/>
              </a:ext>
            </a:extLst>
          </p:cNvPr>
          <p:cNvSpPr/>
          <p:nvPr/>
        </p:nvSpPr>
        <p:spPr>
          <a:xfrm>
            <a:off x="838200" y="1407380"/>
            <a:ext cx="10515600" cy="5262979"/>
          </a:xfrm>
          <a:prstGeom prst="rect">
            <a:avLst/>
          </a:prstGeom>
        </p:spPr>
        <p:txBody>
          <a:bodyPr wrap="square">
            <a:spAutoFit/>
          </a:bodyPr>
          <a:lstStyle/>
          <a:p>
            <a:pPr marL="457200" indent="-457200">
              <a:lnSpc>
                <a:spcPct val="100000"/>
              </a:lnSpc>
              <a:buFont typeface="Arial" panose="020B0604020202020204" pitchFamily="34" charset="0"/>
              <a:buChar char="•"/>
            </a:pPr>
            <a:r>
              <a:rPr lang="en-US" altLang="en-US" sz="2800" dirty="0">
                <a:solidFill>
                  <a:srgbClr val="222222"/>
                </a:solidFill>
              </a:rPr>
              <a:t>JDBC (Java Database Connectivity) allows multiple implementations to exist and be used by the same application </a:t>
            </a:r>
          </a:p>
          <a:p>
            <a:pPr marL="457200" indent="-457200">
              <a:lnSpc>
                <a:spcPct val="100000"/>
              </a:lnSpc>
              <a:buFont typeface="Arial" panose="020B0604020202020204" pitchFamily="34" charset="0"/>
              <a:buChar char="•"/>
            </a:pPr>
            <a:r>
              <a:rPr lang="en-US" altLang="en-US" sz="2800" dirty="0">
                <a:solidFill>
                  <a:srgbClr val="222222"/>
                </a:solidFill>
              </a:rPr>
              <a:t>The API provides a mechanism for dynamically loading the correct Java packages and registering them with the JDBC Driver Manager.</a:t>
            </a:r>
          </a:p>
          <a:p>
            <a:pPr marL="457200" indent="-457200">
              <a:lnSpc>
                <a:spcPct val="100000"/>
              </a:lnSpc>
              <a:buFont typeface="Arial" panose="020B0604020202020204" pitchFamily="34" charset="0"/>
              <a:buChar char="•"/>
            </a:pPr>
            <a:r>
              <a:rPr lang="en-US" altLang="en-US" sz="2800" dirty="0">
                <a:solidFill>
                  <a:srgbClr val="222222"/>
                </a:solidFill>
              </a:rPr>
              <a:t>The Driver Manager is used as a connection factory for creating JDBC connections.</a:t>
            </a:r>
            <a:endParaRPr lang="en-US" altLang="en-US" sz="2800" dirty="0"/>
          </a:p>
          <a:p>
            <a:pPr marL="457200" indent="-457200">
              <a:lnSpc>
                <a:spcPct val="100000"/>
              </a:lnSpc>
              <a:buFont typeface="Arial" panose="020B0604020202020204" pitchFamily="34" charset="0"/>
              <a:buChar char="•"/>
            </a:pPr>
            <a:r>
              <a:rPr lang="en-US" altLang="en-US" sz="2800" dirty="0">
                <a:solidFill>
                  <a:srgbClr val="222222"/>
                </a:solidFill>
                <a:cs typeface="Arial" panose="020B0604020202020204" pitchFamily="34" charset="0"/>
              </a:rPr>
              <a:t>JDBC connections support creating and executing statements. </a:t>
            </a:r>
          </a:p>
          <a:p>
            <a:pPr marL="457200" indent="-457200">
              <a:lnSpc>
                <a:spcPct val="100000"/>
              </a:lnSpc>
              <a:buFont typeface="Arial" panose="020B0604020202020204" pitchFamily="34" charset="0"/>
              <a:buChar char="•"/>
            </a:pPr>
            <a:r>
              <a:rPr lang="en-US" altLang="en-US" sz="2800" dirty="0">
                <a:solidFill>
                  <a:srgbClr val="222222"/>
                </a:solidFill>
                <a:cs typeface="Arial" panose="020B0604020202020204" pitchFamily="34" charset="0"/>
              </a:rPr>
              <a:t>These may be update statements such as SQL's CREATE, INSERT, UPDATE and DELETE, or they may be query statements such as SELECT. Additionally, stored procedures may be invoked through a JDBC connection. </a:t>
            </a:r>
          </a:p>
          <a:p>
            <a:endParaRPr lang="en-US" altLang="en-US" sz="2800" dirty="0">
              <a:solidFill>
                <a:srgbClr val="2222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68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42D3-F33A-41E7-8512-CEA35F482902}"/>
              </a:ext>
            </a:extLst>
          </p:cNvPr>
          <p:cNvSpPr>
            <a:spLocks noGrp="1"/>
          </p:cNvSpPr>
          <p:nvPr>
            <p:ph type="title"/>
          </p:nvPr>
        </p:nvSpPr>
        <p:spPr>
          <a:xfrm>
            <a:off x="838200" y="465834"/>
            <a:ext cx="10515600" cy="859376"/>
          </a:xfrm>
        </p:spPr>
        <p:txBody>
          <a:bodyPr/>
          <a:lstStyle/>
          <a:p>
            <a:r>
              <a:rPr lang="en-US" dirty="0">
                <a:latin typeface="Franklin Gothic Book" panose="020B0503020102020204" pitchFamily="34" charset="0"/>
              </a:rPr>
              <a:t>JDBC Classes</a:t>
            </a:r>
          </a:p>
        </p:txBody>
      </p:sp>
      <p:sp>
        <p:nvSpPr>
          <p:cNvPr id="3" name="Content Placeholder 2">
            <a:extLst>
              <a:ext uri="{FF2B5EF4-FFF2-40B4-BE49-F238E27FC236}">
                <a16:creationId xmlns:a16="http://schemas.microsoft.com/office/drawing/2014/main" id="{A9012416-305B-47B4-90FB-5F8DA4B0D0D9}"/>
              </a:ext>
            </a:extLst>
          </p:cNvPr>
          <p:cNvSpPr>
            <a:spLocks noGrp="1"/>
          </p:cNvSpPr>
          <p:nvPr>
            <p:ph idx="1"/>
          </p:nvPr>
        </p:nvSpPr>
        <p:spPr>
          <a:xfrm>
            <a:off x="838200" y="1547530"/>
            <a:ext cx="10515600" cy="4351338"/>
          </a:xfrm>
        </p:spPr>
        <p:txBody>
          <a:bodyPr>
            <a:noAutofit/>
          </a:bodyPr>
          <a:lstStyle/>
          <a:p>
            <a:pPr marL="0" indent="0">
              <a:lnSpc>
                <a:spcPct val="100000"/>
              </a:lnSpc>
              <a:buNone/>
            </a:pPr>
            <a:r>
              <a:rPr lang="en-US" altLang="en-US" dirty="0">
                <a:solidFill>
                  <a:srgbClr val="222222"/>
                </a:solidFill>
                <a:latin typeface="Arial" panose="020B0604020202020204" pitchFamily="34" charset="0"/>
                <a:cs typeface="Arial" panose="020B0604020202020204" pitchFamily="34" charset="0"/>
              </a:rPr>
              <a:t>JDBC represents statements using one of the following classes:</a:t>
            </a:r>
            <a:endParaRPr lang="en-US" altLang="en-US" dirty="0"/>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Statement</a:t>
            </a:r>
            <a:r>
              <a:rPr lang="en-US" altLang="en-US" dirty="0">
                <a:solidFill>
                  <a:srgbClr val="222222"/>
                </a:solidFill>
                <a:latin typeface="Franklin Gothic Book" panose="020B0503020102020204" pitchFamily="34" charset="0"/>
                <a:cs typeface="Arial" panose="020B0604020202020204" pitchFamily="34" charset="0"/>
              </a:rPr>
              <a:t> </a:t>
            </a:r>
            <a:r>
              <a:rPr lang="en-US" altLang="en-US" dirty="0">
                <a:solidFill>
                  <a:srgbClr val="222222"/>
                </a:solidFill>
                <a:latin typeface="Arial" panose="020B0604020202020204" pitchFamily="34" charset="0"/>
                <a:cs typeface="Arial" panose="020B0604020202020204" pitchFamily="34" charset="0"/>
              </a:rPr>
              <a:t>– the statement is sent to the database server each and every time.</a:t>
            </a:r>
          </a:p>
          <a:p>
            <a:pPr marL="0" lvl="0" indent="0" eaLnBrk="0" fontAlgn="base" hangingPunct="0">
              <a:lnSpc>
                <a:spcPct val="100000"/>
              </a:lnSpc>
              <a:spcBef>
                <a:spcPct val="0"/>
              </a:spcBef>
              <a:spcAft>
                <a:spcPct val="0"/>
              </a:spcAft>
              <a:buFontTx/>
              <a:buChar char="•"/>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PreparedStatement</a:t>
            </a:r>
            <a:r>
              <a:rPr lang="en-US" altLang="en-US" dirty="0">
                <a:solidFill>
                  <a:srgbClr val="222222"/>
                </a:solidFill>
                <a:latin typeface="Arial" panose="020B0604020202020204" pitchFamily="34" charset="0"/>
                <a:cs typeface="Arial" panose="020B0604020202020204" pitchFamily="34" charset="0"/>
              </a:rPr>
              <a:t> – the statement is cached and then the </a:t>
            </a:r>
            <a:r>
              <a:rPr lang="en-US" altLang="en-US" dirty="0">
                <a:latin typeface="Arial" panose="020B0604020202020204" pitchFamily="34" charset="0"/>
                <a:cs typeface="Arial" panose="020B0604020202020204" pitchFamily="34" charset="0"/>
              </a:rPr>
              <a:t>execution path</a:t>
            </a:r>
            <a:r>
              <a:rPr lang="en-US" altLang="en-US" dirty="0">
                <a:solidFill>
                  <a:srgbClr val="222222"/>
                </a:solidFill>
                <a:latin typeface="Arial" panose="020B0604020202020204" pitchFamily="34" charset="0"/>
                <a:cs typeface="Arial" panose="020B0604020202020204" pitchFamily="34" charset="0"/>
              </a:rPr>
              <a:t> is pre-determined on the database server allowing it to be executed multiple times in an efficient manner.</a:t>
            </a:r>
          </a:p>
          <a:p>
            <a:pPr marL="0" lvl="0" indent="0" eaLnBrk="0" fontAlgn="base" hangingPunct="0">
              <a:lnSpc>
                <a:spcPct val="100000"/>
              </a:lnSpc>
              <a:spcBef>
                <a:spcPct val="0"/>
              </a:spcBef>
              <a:spcAft>
                <a:spcPct val="0"/>
              </a:spcAft>
              <a:buNone/>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CallableStatement</a:t>
            </a:r>
            <a:r>
              <a:rPr lang="en-US" altLang="en-US" dirty="0">
                <a:solidFill>
                  <a:srgbClr val="222222"/>
                </a:solidFill>
                <a:latin typeface="Arial" panose="020B0604020202020204" pitchFamily="34" charset="0"/>
                <a:cs typeface="Arial" panose="020B0604020202020204" pitchFamily="34" charset="0"/>
              </a:rPr>
              <a:t> – used for executing </a:t>
            </a:r>
            <a:r>
              <a:rPr lang="en-US" altLang="en-US" dirty="0">
                <a:latin typeface="Arial" panose="020B0604020202020204" pitchFamily="34" charset="0"/>
                <a:cs typeface="Arial" panose="020B0604020202020204" pitchFamily="34" charset="0"/>
              </a:rPr>
              <a:t>stored procedures</a:t>
            </a:r>
            <a:r>
              <a:rPr lang="en-US" altLang="en-US" dirty="0">
                <a:solidFill>
                  <a:srgbClr val="222222"/>
                </a:solidFill>
                <a:latin typeface="Arial" panose="020B0604020202020204" pitchFamily="34" charset="0"/>
                <a:cs typeface="Arial" panose="020B0604020202020204" pitchFamily="34" charset="0"/>
              </a:rPr>
              <a:t> on the database.</a:t>
            </a:r>
          </a:p>
          <a:p>
            <a:endParaRPr lang="en-US" dirty="0"/>
          </a:p>
        </p:txBody>
      </p:sp>
    </p:spTree>
    <p:extLst>
      <p:ext uri="{BB962C8B-B14F-4D97-AF65-F5344CB8AC3E}">
        <p14:creationId xmlns:p14="http://schemas.microsoft.com/office/powerpoint/2010/main" val="233804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8C47-B97D-49DF-8D61-32852C36BBAF}"/>
              </a:ext>
            </a:extLst>
          </p:cNvPr>
          <p:cNvSpPr>
            <a:spLocks noGrp="1"/>
          </p:cNvSpPr>
          <p:nvPr>
            <p:ph type="title"/>
          </p:nvPr>
        </p:nvSpPr>
        <p:spPr>
          <a:xfrm>
            <a:off x="838200" y="508250"/>
            <a:ext cx="10515600" cy="748058"/>
          </a:xfrm>
        </p:spPr>
        <p:txBody>
          <a:bodyPr/>
          <a:lstStyle/>
          <a:p>
            <a:r>
              <a:rPr lang="en-US" dirty="0">
                <a:latin typeface="Franklin Gothic Book" panose="020B0503020102020204" pitchFamily="34" charset="0"/>
              </a:rPr>
              <a:t>JDBC Result Set</a:t>
            </a:r>
          </a:p>
        </p:txBody>
      </p:sp>
      <p:sp>
        <p:nvSpPr>
          <p:cNvPr id="3" name="Content Placeholder 2">
            <a:extLst>
              <a:ext uri="{FF2B5EF4-FFF2-40B4-BE49-F238E27FC236}">
                <a16:creationId xmlns:a16="http://schemas.microsoft.com/office/drawing/2014/main" id="{ED588877-B6FA-4F88-A253-EE2679163C44}"/>
              </a:ext>
            </a:extLst>
          </p:cNvPr>
          <p:cNvSpPr>
            <a:spLocks noGrp="1"/>
          </p:cNvSpPr>
          <p:nvPr>
            <p:ph idx="1"/>
          </p:nvPr>
        </p:nvSpPr>
        <p:spPr>
          <a:xfrm>
            <a:off x="838200" y="1591695"/>
            <a:ext cx="10515600" cy="4901179"/>
          </a:xfrm>
        </p:spPr>
        <p:txBody>
          <a:bodyPr>
            <a:normAutofit/>
          </a:bodyPr>
          <a:lstStyle/>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Update statements such as INSERT, UPDATE and DELETE return an update count that indicates how many </a:t>
            </a:r>
            <a:r>
              <a:rPr lang="en-US" altLang="en-US" dirty="0">
                <a:latin typeface="Arial" panose="020B0604020202020204" pitchFamily="34" charset="0"/>
                <a:cs typeface="Arial" panose="020B0604020202020204" pitchFamily="34" charset="0"/>
              </a:rPr>
              <a:t>rows</a:t>
            </a:r>
            <a:r>
              <a:rPr lang="en-US" altLang="en-US" dirty="0">
                <a:solidFill>
                  <a:srgbClr val="222222"/>
                </a:solidFill>
                <a:latin typeface="Arial" panose="020B0604020202020204" pitchFamily="34" charset="0"/>
                <a:cs typeface="Arial" panose="020B0604020202020204" pitchFamily="34" charset="0"/>
              </a:rPr>
              <a:t> were affected in the database</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Query statements return a JDBC row result set</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 row result set is used to walk over the </a:t>
            </a:r>
            <a:r>
              <a:rPr lang="en-US" altLang="en-US" dirty="0">
                <a:latin typeface="Arial" panose="020B0604020202020204" pitchFamily="34" charset="0"/>
                <a:cs typeface="Arial" panose="020B0604020202020204" pitchFamily="34" charset="0"/>
              </a:rPr>
              <a:t>result set</a:t>
            </a:r>
            <a:endParaRPr lang="en-US" altLang="en-US" dirty="0">
              <a:solidFill>
                <a:srgbClr val="222222"/>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Individual </a:t>
            </a:r>
            <a:r>
              <a:rPr lang="en-US" altLang="en-US" dirty="0">
                <a:latin typeface="Arial" panose="020B0604020202020204" pitchFamily="34" charset="0"/>
                <a:cs typeface="Arial" panose="020B0604020202020204" pitchFamily="34" charset="0"/>
              </a:rPr>
              <a:t>columns</a:t>
            </a:r>
            <a:r>
              <a:rPr lang="en-US" altLang="en-US" dirty="0">
                <a:solidFill>
                  <a:srgbClr val="222222"/>
                </a:solidFill>
                <a:latin typeface="Arial" panose="020B0604020202020204" pitchFamily="34" charset="0"/>
                <a:cs typeface="Arial" panose="020B0604020202020204" pitchFamily="34" charset="0"/>
              </a:rPr>
              <a:t> in a row are retrieved either by name or by column number</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There may be any number of rows in the result set</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 row result set has metadata that describes the names of the columns and their types</a:t>
            </a:r>
            <a:endParaRPr lang="en-US" alt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947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A69-2CF9-4309-A933-28B81DD84199}"/>
              </a:ext>
            </a:extLst>
          </p:cNvPr>
          <p:cNvSpPr>
            <a:spLocks noGrp="1"/>
          </p:cNvSpPr>
          <p:nvPr>
            <p:ph type="title"/>
          </p:nvPr>
        </p:nvSpPr>
        <p:spPr>
          <a:xfrm>
            <a:off x="838200" y="365126"/>
            <a:ext cx="10515600" cy="922986"/>
          </a:xfrm>
        </p:spPr>
        <p:txBody>
          <a:bodyPr/>
          <a:lstStyle/>
          <a:p>
            <a:r>
              <a:rPr lang="en-US" dirty="0">
                <a:latin typeface="Franklin Gothic Book" panose="020B0503020102020204" pitchFamily="34" charset="0"/>
              </a:rPr>
              <a:t>Statement Class</a:t>
            </a:r>
          </a:p>
        </p:txBody>
      </p:sp>
      <p:sp>
        <p:nvSpPr>
          <p:cNvPr id="3" name="Content Placeholder 2">
            <a:extLst>
              <a:ext uri="{FF2B5EF4-FFF2-40B4-BE49-F238E27FC236}">
                <a16:creationId xmlns:a16="http://schemas.microsoft.com/office/drawing/2014/main" id="{27BE9567-6084-45EA-A644-8CE2994F2703}"/>
              </a:ext>
            </a:extLst>
          </p:cNvPr>
          <p:cNvSpPr>
            <a:spLocks noGrp="1"/>
          </p:cNvSpPr>
          <p:nvPr>
            <p:ph idx="1"/>
          </p:nvPr>
        </p:nvSpPr>
        <p:spPr>
          <a:xfrm>
            <a:off x="838200" y="1415332"/>
            <a:ext cx="10515600" cy="4761631"/>
          </a:xfrm>
        </p:spPr>
        <p:txBody>
          <a:bodyPr/>
          <a:lstStyle/>
          <a:p>
            <a:pPr marL="0" indent="0">
              <a:buNone/>
            </a:pPr>
            <a:r>
              <a:rPr lang="en-US" dirty="0"/>
              <a:t>We can use Statement class to execute SQL query.</a:t>
            </a:r>
          </a:p>
          <a:p>
            <a:pPr marL="0" indent="0">
              <a:buNone/>
            </a:pPr>
            <a:r>
              <a:rPr lang="en-US" dirty="0"/>
              <a:t>See the following code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r>
              <a:rPr lang="en-US" dirty="0"/>
              <a:t>In this code, we can inject malicious code to perform SQL inject which we are discussing earlier.</a:t>
            </a:r>
          </a:p>
          <a:p>
            <a:pPr marL="0" indent="0">
              <a:buNone/>
            </a:pPr>
            <a:endParaRPr lang="en-US" b="1" dirty="0"/>
          </a:p>
        </p:txBody>
      </p:sp>
      <p:sp>
        <p:nvSpPr>
          <p:cNvPr id="4" name="TextBox 3">
            <a:extLst>
              <a:ext uri="{FF2B5EF4-FFF2-40B4-BE49-F238E27FC236}">
                <a16:creationId xmlns:a16="http://schemas.microsoft.com/office/drawing/2014/main" id="{B854F326-7D63-446E-A885-82E0BEF65200}"/>
              </a:ext>
            </a:extLst>
          </p:cNvPr>
          <p:cNvSpPr txBox="1"/>
          <p:nvPr/>
        </p:nvSpPr>
        <p:spPr>
          <a:xfrm>
            <a:off x="838200" y="2690336"/>
            <a:ext cx="10515599" cy="1754326"/>
          </a:xfrm>
          <a:prstGeom prst="rect">
            <a:avLst/>
          </a:prstGeom>
          <a:solidFill>
            <a:schemeClr val="accent3">
              <a:lumMod val="40000"/>
              <a:lumOff val="60000"/>
            </a:schemeClr>
          </a:solidFill>
        </p:spPr>
        <p:txBody>
          <a:bodyPr wrap="square" rtlCol="0">
            <a:spAutoFit/>
          </a:bodyPr>
          <a:lstStyle/>
          <a:p>
            <a:r>
              <a:rPr lang="en-US" dirty="0"/>
              <a:t>Connection con = </a:t>
            </a:r>
            <a:r>
              <a:rPr lang="en-US" dirty="0" err="1"/>
              <a:t>DBConnection.getConnection</a:t>
            </a:r>
            <a:r>
              <a:rPr lang="en-US" dirty="0"/>
              <a:t>(); </a:t>
            </a:r>
          </a:p>
          <a:p>
            <a:r>
              <a:rPr lang="en-US" dirty="0"/>
              <a:t>Statement </a:t>
            </a:r>
            <a:r>
              <a:rPr lang="en-US" dirty="0" err="1"/>
              <a:t>stmt</a:t>
            </a:r>
            <a:r>
              <a:rPr lang="en-US" dirty="0"/>
              <a:t> = </a:t>
            </a:r>
            <a:r>
              <a:rPr lang="en-US" dirty="0" err="1"/>
              <a:t>con.createStatement</a:t>
            </a:r>
            <a:r>
              <a:rPr lang="en-US" dirty="0"/>
              <a:t>(); </a:t>
            </a:r>
          </a:p>
          <a:p>
            <a:r>
              <a:rPr lang="en-US" dirty="0"/>
              <a:t>String query = "select name, country, password from Users where email = \'"+id+"' and 			password=\'"+</a:t>
            </a:r>
            <a:r>
              <a:rPr lang="en-US" dirty="0" err="1"/>
              <a:t>pwd</a:t>
            </a:r>
            <a:r>
              <a:rPr lang="en-US" dirty="0"/>
              <a:t>+“\'";  </a:t>
            </a:r>
          </a:p>
          <a:p>
            <a:r>
              <a:rPr lang="en-US" dirty="0" err="1"/>
              <a:t>stmt.executeQuery</a:t>
            </a:r>
            <a:r>
              <a:rPr lang="en-US" dirty="0"/>
              <a:t>(query);</a:t>
            </a:r>
          </a:p>
          <a:p>
            <a:endParaRPr lang="en-US" dirty="0"/>
          </a:p>
        </p:txBody>
      </p:sp>
    </p:spTree>
    <p:extLst>
      <p:ext uri="{BB962C8B-B14F-4D97-AF65-F5344CB8AC3E}">
        <p14:creationId xmlns:p14="http://schemas.microsoft.com/office/powerpoint/2010/main" val="240952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A69-2CF9-4309-A933-28B81DD84199}"/>
              </a:ext>
            </a:extLst>
          </p:cNvPr>
          <p:cNvSpPr>
            <a:spLocks noGrp="1"/>
          </p:cNvSpPr>
          <p:nvPr>
            <p:ph type="title"/>
          </p:nvPr>
        </p:nvSpPr>
        <p:spPr>
          <a:xfrm>
            <a:off x="838200" y="365126"/>
            <a:ext cx="10515600" cy="922986"/>
          </a:xfrm>
        </p:spPr>
        <p:txBody>
          <a:bodyPr/>
          <a:lstStyle/>
          <a:p>
            <a:r>
              <a:rPr lang="en-US" dirty="0" err="1">
                <a:latin typeface="Franklin Gothic Book" panose="020B0503020102020204" pitchFamily="34" charset="0"/>
              </a:rPr>
              <a:t>preparedStatement</a:t>
            </a:r>
            <a:r>
              <a:rPr lang="en-US" dirty="0">
                <a:latin typeface="Franklin Gothic Book" panose="020B0503020102020204" pitchFamily="34" charset="0"/>
              </a:rPr>
              <a:t> Class</a:t>
            </a:r>
          </a:p>
        </p:txBody>
      </p:sp>
      <p:sp>
        <p:nvSpPr>
          <p:cNvPr id="3" name="Content Placeholder 2">
            <a:extLst>
              <a:ext uri="{FF2B5EF4-FFF2-40B4-BE49-F238E27FC236}">
                <a16:creationId xmlns:a16="http://schemas.microsoft.com/office/drawing/2014/main" id="{27BE9567-6084-45EA-A644-8CE2994F2703}"/>
              </a:ext>
            </a:extLst>
          </p:cNvPr>
          <p:cNvSpPr>
            <a:spLocks noGrp="1"/>
          </p:cNvSpPr>
          <p:nvPr>
            <p:ph idx="1"/>
          </p:nvPr>
        </p:nvSpPr>
        <p:spPr>
          <a:xfrm>
            <a:off x="838200" y="1415332"/>
            <a:ext cx="10515600" cy="4761631"/>
          </a:xfrm>
        </p:spPr>
        <p:txBody>
          <a:bodyPr>
            <a:normAutofit/>
          </a:bodyPr>
          <a:lstStyle/>
          <a:p>
            <a:pPr marL="0" indent="0">
              <a:buNone/>
            </a:pPr>
            <a:r>
              <a:rPr lang="en-US" dirty="0"/>
              <a:t>We can also use </a:t>
            </a:r>
            <a:r>
              <a:rPr lang="en-US" dirty="0" err="1"/>
              <a:t>prepapredStatement</a:t>
            </a:r>
            <a:r>
              <a:rPr lang="en-US" dirty="0"/>
              <a:t> class to execute SQL query.</a:t>
            </a:r>
          </a:p>
          <a:p>
            <a:pPr marL="0" indent="0">
              <a:buNone/>
            </a:pPr>
            <a:r>
              <a:rPr lang="en-US" dirty="0"/>
              <a:t>See the following code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r>
              <a:rPr lang="en-US" dirty="0"/>
              <a:t>In this code, SQL injection can not be injected as PreparedStatement automatically escapes the special characters.</a:t>
            </a:r>
          </a:p>
          <a:p>
            <a:pPr marL="0" indent="0">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B854F326-7D63-446E-A885-82E0BEF65200}"/>
              </a:ext>
            </a:extLst>
          </p:cNvPr>
          <p:cNvSpPr txBox="1"/>
          <p:nvPr/>
        </p:nvSpPr>
        <p:spPr>
          <a:xfrm>
            <a:off x="838200" y="2690336"/>
            <a:ext cx="10515599" cy="2031325"/>
          </a:xfrm>
          <a:prstGeom prst="rect">
            <a:avLst/>
          </a:prstGeom>
          <a:solidFill>
            <a:schemeClr val="accent3">
              <a:lumMod val="40000"/>
              <a:lumOff val="60000"/>
            </a:schemeClr>
          </a:solidFill>
        </p:spPr>
        <p:txBody>
          <a:bodyPr wrap="square" rtlCol="0">
            <a:spAutoFit/>
          </a:bodyPr>
          <a:lstStyle/>
          <a:p>
            <a:r>
              <a:rPr lang="en-US" dirty="0"/>
              <a:t>Connection con = </a:t>
            </a:r>
            <a:r>
              <a:rPr lang="en-US" dirty="0" err="1"/>
              <a:t>DBConnection.getConnection</a:t>
            </a:r>
            <a:r>
              <a:rPr lang="en-US" dirty="0"/>
              <a:t>(); </a:t>
            </a:r>
          </a:p>
          <a:p>
            <a:r>
              <a:rPr lang="en-US" dirty="0"/>
              <a:t>String query = "select name, country, password from Users where email = ? and password=?";</a:t>
            </a:r>
          </a:p>
          <a:p>
            <a:r>
              <a:rPr lang="en-US" dirty="0" err="1"/>
              <a:t>preparedStatement</a:t>
            </a:r>
            <a:r>
              <a:rPr lang="en-US" dirty="0"/>
              <a:t> </a:t>
            </a:r>
            <a:r>
              <a:rPr lang="en-US" dirty="0" err="1"/>
              <a:t>stmt</a:t>
            </a:r>
            <a:r>
              <a:rPr lang="en-US" dirty="0"/>
              <a:t> = </a:t>
            </a:r>
            <a:r>
              <a:rPr lang="en-US" dirty="0" err="1"/>
              <a:t>con.prepareStatement</a:t>
            </a:r>
            <a:r>
              <a:rPr lang="en-US" dirty="0"/>
              <a:t>(query); </a:t>
            </a:r>
          </a:p>
          <a:p>
            <a:r>
              <a:rPr lang="en-US" dirty="0" err="1"/>
              <a:t>stmt.setString</a:t>
            </a:r>
            <a:r>
              <a:rPr lang="en-US" dirty="0"/>
              <a:t>(1,id);</a:t>
            </a:r>
          </a:p>
          <a:p>
            <a:r>
              <a:rPr lang="en-US" dirty="0" err="1"/>
              <a:t>stmt.setString</a:t>
            </a:r>
            <a:r>
              <a:rPr lang="en-US" dirty="0"/>
              <a:t>(2,pwd);</a:t>
            </a:r>
          </a:p>
          <a:p>
            <a:r>
              <a:rPr lang="en-US" dirty="0" err="1"/>
              <a:t>stmt.executeQuery</a:t>
            </a:r>
            <a:r>
              <a:rPr lang="en-US" dirty="0"/>
              <a:t>();</a:t>
            </a:r>
          </a:p>
          <a:p>
            <a:endParaRPr lang="en-US" dirty="0"/>
          </a:p>
        </p:txBody>
      </p:sp>
    </p:spTree>
    <p:extLst>
      <p:ext uri="{BB962C8B-B14F-4D97-AF65-F5344CB8AC3E}">
        <p14:creationId xmlns:p14="http://schemas.microsoft.com/office/powerpoint/2010/main" val="156631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Methodology</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8611-D382-4F59-A77C-FDEB57F50246}"/>
              </a:ext>
            </a:extLst>
          </p:cNvPr>
          <p:cNvSpPr>
            <a:spLocks noGrp="1"/>
          </p:cNvSpPr>
          <p:nvPr>
            <p:ph type="title"/>
          </p:nvPr>
        </p:nvSpPr>
        <p:spPr>
          <a:xfrm>
            <a:off x="838200" y="365125"/>
            <a:ext cx="10515600" cy="867327"/>
          </a:xfrm>
        </p:spPr>
        <p:txBody>
          <a:bodyPr/>
          <a:lstStyle/>
          <a:p>
            <a:r>
              <a:rPr lang="en-US" dirty="0">
                <a:latin typeface="Franklin Gothic Book" panose="020B0503020102020204" pitchFamily="34" charset="0"/>
              </a:rPr>
              <a:t>Identify The Problem</a:t>
            </a:r>
          </a:p>
        </p:txBody>
      </p:sp>
      <p:sp>
        <p:nvSpPr>
          <p:cNvPr id="3" name="Content Placeholder 2">
            <a:extLst>
              <a:ext uri="{FF2B5EF4-FFF2-40B4-BE49-F238E27FC236}">
                <a16:creationId xmlns:a16="http://schemas.microsoft.com/office/drawing/2014/main" id="{9A345A79-2A6B-4974-A932-12D537D3E2C2}"/>
              </a:ext>
            </a:extLst>
          </p:cNvPr>
          <p:cNvSpPr>
            <a:spLocks noGrp="1"/>
          </p:cNvSpPr>
          <p:nvPr>
            <p:ph idx="1"/>
          </p:nvPr>
        </p:nvSpPr>
        <p:spPr>
          <a:xfrm>
            <a:off x="965421" y="1491669"/>
            <a:ext cx="10515600" cy="4940935"/>
          </a:xfrm>
        </p:spPr>
        <p:txBody>
          <a:bodyPr/>
          <a:lstStyle/>
          <a:p>
            <a:pPr marL="0" indent="0">
              <a:buNone/>
            </a:pPr>
            <a:r>
              <a:rPr lang="en-US" dirty="0"/>
              <a:t>Our work is motivated from the paper “</a:t>
            </a:r>
            <a:r>
              <a:rPr lang="en-US" b="1" i="1" dirty="0"/>
              <a:t>On automated prepared statement generation to remove SQL injection vulnerabilities</a:t>
            </a:r>
            <a:r>
              <a:rPr lang="en-US" dirty="0"/>
              <a:t>” by </a:t>
            </a:r>
            <a:r>
              <a:rPr lang="en-US" b="1" dirty="0"/>
              <a:t>Stephen Thomas</a:t>
            </a:r>
            <a:r>
              <a:rPr lang="en-US" dirty="0"/>
              <a:t>, </a:t>
            </a:r>
            <a:r>
              <a:rPr lang="en-US" b="1" dirty="0"/>
              <a:t>Laurie Williams</a:t>
            </a:r>
            <a:r>
              <a:rPr lang="en-US" dirty="0"/>
              <a:t>, </a:t>
            </a:r>
            <a:r>
              <a:rPr lang="en-US" b="1" dirty="0"/>
              <a:t>Tao </a:t>
            </a:r>
            <a:r>
              <a:rPr lang="en-US" b="1" dirty="0" err="1"/>
              <a:t>Xie</a:t>
            </a:r>
            <a:r>
              <a:rPr lang="en-US" b="1" dirty="0"/>
              <a:t>.</a:t>
            </a:r>
          </a:p>
          <a:p>
            <a:pPr marL="0" indent="0">
              <a:buNone/>
            </a:pPr>
            <a:r>
              <a:rPr lang="en-US" dirty="0"/>
              <a:t>Their methodology was :</a:t>
            </a:r>
          </a:p>
          <a:p>
            <a:pPr marL="514350" indent="-514350">
              <a:buFont typeface="+mj-lt"/>
              <a:buAutoNum type="arabicPeriod"/>
            </a:pPr>
            <a:r>
              <a:rPr lang="en-US" dirty="0"/>
              <a:t>Use the </a:t>
            </a:r>
            <a:r>
              <a:rPr lang="en-US" b="1" dirty="0"/>
              <a:t>Eclipse IDE Formatter </a:t>
            </a:r>
            <a:r>
              <a:rPr lang="en-US" dirty="0"/>
              <a:t>to format the code</a:t>
            </a:r>
          </a:p>
          <a:p>
            <a:pPr marL="514350" indent="-514350">
              <a:buFont typeface="+mj-lt"/>
              <a:buAutoNum type="arabicPeriod"/>
            </a:pPr>
            <a:r>
              <a:rPr lang="en-US" dirty="0"/>
              <a:t>Use a static analyzer named </a:t>
            </a:r>
            <a:r>
              <a:rPr lang="en-US" b="1" dirty="0" err="1"/>
              <a:t>FindBugs</a:t>
            </a:r>
            <a:r>
              <a:rPr lang="en-US" b="1" baseline="30000" dirty="0" err="1"/>
              <a:t>TM</a:t>
            </a:r>
            <a:r>
              <a:rPr lang="en-US" baseline="30000" dirty="0"/>
              <a:t> </a:t>
            </a:r>
            <a:r>
              <a:rPr lang="en-US" dirty="0"/>
              <a:t> to find SQL vulnerabilities which runs on  JAVA bytecode</a:t>
            </a:r>
          </a:p>
          <a:p>
            <a:pPr marL="514350" indent="-514350">
              <a:buFont typeface="+mj-lt"/>
              <a:buAutoNum type="arabicPeriod"/>
            </a:pPr>
            <a:r>
              <a:rPr lang="en-US" dirty="0"/>
              <a:t>Use their algorithm to replace “statement” class to “</a:t>
            </a:r>
            <a:r>
              <a:rPr lang="en-US" dirty="0" err="1"/>
              <a:t>preparedStatement</a:t>
            </a:r>
            <a:r>
              <a:rPr lang="en-US" dirty="0"/>
              <a:t>” class</a:t>
            </a:r>
          </a:p>
        </p:txBody>
      </p:sp>
    </p:spTree>
    <p:extLst>
      <p:ext uri="{BB962C8B-B14F-4D97-AF65-F5344CB8AC3E}">
        <p14:creationId xmlns:p14="http://schemas.microsoft.com/office/powerpoint/2010/main" val="186490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fontScale="90000"/>
          </a:bodyPr>
          <a:lstStyle/>
          <a:p>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r>
              <a:rPr lang="en-US" dirty="0">
                <a:latin typeface="Franklin Gothic Book" panose="020B0503020102020204" pitchFamily="34" charset="0"/>
              </a:rPr>
              <a:t>Problem description </a:t>
            </a:r>
            <a:br>
              <a:rPr lang="en-US" dirty="0">
                <a:latin typeface="Franklin Gothic Book" panose="020B0503020102020204" pitchFamily="34" charset="0"/>
              </a:rPr>
            </a:br>
            <a:r>
              <a:rPr lang="en-US" dirty="0">
                <a:latin typeface="Franklin Gothic Book" panose="020B0503020102020204" pitchFamily="34" charset="0"/>
              </a:rPr>
              <a:t>and objective</a:t>
            </a:r>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D799-7F00-4690-B36D-32221FB996C2}"/>
              </a:ext>
            </a:extLst>
          </p:cNvPr>
          <p:cNvSpPr>
            <a:spLocks noGrp="1"/>
          </p:cNvSpPr>
          <p:nvPr>
            <p:ph type="title"/>
          </p:nvPr>
        </p:nvSpPr>
        <p:spPr>
          <a:xfrm>
            <a:off x="838200" y="365126"/>
            <a:ext cx="10515600" cy="875278"/>
          </a:xfrm>
        </p:spPr>
        <p:txBody>
          <a:bodyPr/>
          <a:lstStyle/>
          <a:p>
            <a:r>
              <a:rPr lang="en-US" dirty="0">
                <a:latin typeface="Franklin Gothic Book" panose="020B0503020102020204" pitchFamily="34" charset="0"/>
              </a:rPr>
              <a:t>Fix Our Goal</a:t>
            </a:r>
          </a:p>
        </p:txBody>
      </p:sp>
      <p:sp>
        <p:nvSpPr>
          <p:cNvPr id="3" name="Content Placeholder 2">
            <a:extLst>
              <a:ext uri="{FF2B5EF4-FFF2-40B4-BE49-F238E27FC236}">
                <a16:creationId xmlns:a16="http://schemas.microsoft.com/office/drawing/2014/main" id="{B02AACEF-56FB-49F1-9B03-8F4C9FBBC0FE}"/>
              </a:ext>
            </a:extLst>
          </p:cNvPr>
          <p:cNvSpPr>
            <a:spLocks noGrp="1"/>
          </p:cNvSpPr>
          <p:nvPr>
            <p:ph idx="1"/>
          </p:nvPr>
        </p:nvSpPr>
        <p:spPr>
          <a:xfrm>
            <a:off x="838200" y="2472855"/>
            <a:ext cx="10515600" cy="2282024"/>
          </a:xfrm>
        </p:spPr>
        <p:txBody>
          <a:bodyPr/>
          <a:lstStyle/>
          <a:p>
            <a:pPr marL="0" indent="0">
              <a:buNone/>
            </a:pPr>
            <a:endParaRPr lang="en-US" dirty="0"/>
          </a:p>
          <a:p>
            <a:pPr marL="0" indent="0">
              <a:buNone/>
            </a:pPr>
            <a:r>
              <a:rPr lang="en-US" dirty="0"/>
              <a:t>Instead of using </a:t>
            </a:r>
            <a:r>
              <a:rPr lang="en-US" b="1" dirty="0"/>
              <a:t>static analyzer</a:t>
            </a:r>
            <a:r>
              <a:rPr lang="en-US" dirty="0"/>
              <a:t>, we will use </a:t>
            </a:r>
            <a:r>
              <a:rPr lang="en-US" b="1" dirty="0" err="1"/>
              <a:t>Getafix</a:t>
            </a:r>
            <a:r>
              <a:rPr lang="en-US" b="1" dirty="0"/>
              <a:t>: Learning to Fix Bugs Automatically </a:t>
            </a:r>
            <a:r>
              <a:rPr lang="en-US" dirty="0"/>
              <a:t>by </a:t>
            </a:r>
            <a:r>
              <a:rPr lang="en-US" b="1" dirty="0"/>
              <a:t>Johannes Bader</a:t>
            </a:r>
            <a:r>
              <a:rPr lang="en-US" dirty="0"/>
              <a:t>, </a:t>
            </a:r>
            <a:r>
              <a:rPr lang="en-US" b="1" dirty="0"/>
              <a:t>Andrew Scott, Michael </a:t>
            </a:r>
            <a:r>
              <a:rPr lang="en-US" b="1" dirty="0" err="1"/>
              <a:t>Pradel</a:t>
            </a:r>
            <a:r>
              <a:rPr lang="en-US" dirty="0"/>
              <a:t>, </a:t>
            </a:r>
            <a:r>
              <a:rPr lang="en-US" b="1" dirty="0"/>
              <a:t>Satish Chandra</a:t>
            </a:r>
            <a:r>
              <a:rPr lang="en-US" dirty="0"/>
              <a:t> from </a:t>
            </a:r>
            <a:r>
              <a:rPr lang="en-US" b="1" dirty="0"/>
              <a:t>Facebook </a:t>
            </a:r>
            <a:r>
              <a:rPr lang="en-US" dirty="0"/>
              <a:t>to fix SQL vulnerability.</a:t>
            </a:r>
          </a:p>
          <a:p>
            <a:pPr marL="0" indent="0">
              <a:buNone/>
            </a:pPr>
            <a:endParaRPr lang="en-US" b="1" dirty="0"/>
          </a:p>
        </p:txBody>
      </p:sp>
    </p:spTree>
    <p:extLst>
      <p:ext uri="{BB962C8B-B14F-4D97-AF65-F5344CB8AC3E}">
        <p14:creationId xmlns:p14="http://schemas.microsoft.com/office/powerpoint/2010/main" val="4090385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8611-D382-4F59-A77C-FDEB57F50246}"/>
              </a:ext>
            </a:extLst>
          </p:cNvPr>
          <p:cNvSpPr>
            <a:spLocks noGrp="1"/>
          </p:cNvSpPr>
          <p:nvPr>
            <p:ph type="title"/>
          </p:nvPr>
        </p:nvSpPr>
        <p:spPr>
          <a:xfrm>
            <a:off x="838200" y="365125"/>
            <a:ext cx="10515600" cy="867327"/>
          </a:xfrm>
        </p:spPr>
        <p:txBody>
          <a:bodyPr/>
          <a:lstStyle/>
          <a:p>
            <a:r>
              <a:rPr lang="en-US" dirty="0" err="1">
                <a:latin typeface="Franklin Gothic Book" panose="020B0503020102020204" pitchFamily="34" charset="0"/>
              </a:rPr>
              <a:t>Getafix</a:t>
            </a:r>
            <a:r>
              <a:rPr lang="en-US" dirty="0">
                <a:latin typeface="Franklin Gothic Book" panose="020B0503020102020204" pitchFamily="34" charset="0"/>
              </a:rPr>
              <a:t> : Learning to Fix Bugs Automatically</a:t>
            </a:r>
          </a:p>
        </p:txBody>
      </p:sp>
      <p:sp>
        <p:nvSpPr>
          <p:cNvPr id="3" name="Content Placeholder 2">
            <a:extLst>
              <a:ext uri="{FF2B5EF4-FFF2-40B4-BE49-F238E27FC236}">
                <a16:creationId xmlns:a16="http://schemas.microsoft.com/office/drawing/2014/main" id="{9A345A79-2A6B-4974-A932-12D537D3E2C2}"/>
              </a:ext>
            </a:extLst>
          </p:cNvPr>
          <p:cNvSpPr>
            <a:spLocks noGrp="1"/>
          </p:cNvSpPr>
          <p:nvPr>
            <p:ph idx="1"/>
          </p:nvPr>
        </p:nvSpPr>
        <p:spPr>
          <a:xfrm>
            <a:off x="965421" y="1491669"/>
            <a:ext cx="10515600" cy="4940935"/>
          </a:xfrm>
        </p:spPr>
        <p:txBody>
          <a:bodyPr/>
          <a:lstStyle/>
          <a:p>
            <a:pPr marL="0" indent="0">
              <a:buNone/>
            </a:pPr>
            <a:r>
              <a:rPr lang="en-US" b="1" dirty="0" err="1"/>
              <a:t>Getafix</a:t>
            </a:r>
            <a:r>
              <a:rPr lang="en-US" dirty="0"/>
              <a:t> is based on a novel hierarchical </a:t>
            </a:r>
            <a:r>
              <a:rPr lang="en-US" b="1" dirty="0"/>
              <a:t>clustering algorithm </a:t>
            </a:r>
            <a:r>
              <a:rPr lang="en-US" dirty="0"/>
              <a:t>that summarizes fix patterns into a hierarchy ranging from general to specific patterns.</a:t>
            </a:r>
          </a:p>
          <a:p>
            <a:pPr marL="0" indent="0">
              <a:buNone/>
            </a:pPr>
            <a:endParaRPr lang="en-US" dirty="0"/>
          </a:p>
          <a:p>
            <a:pPr marL="0" indent="0">
              <a:buNone/>
            </a:pPr>
            <a:r>
              <a:rPr lang="en-US" dirty="0" err="1"/>
              <a:t>Getafix</a:t>
            </a:r>
            <a:r>
              <a:rPr lang="en-US" dirty="0"/>
              <a:t> consists of </a:t>
            </a:r>
            <a:r>
              <a:rPr lang="en-US" b="1" dirty="0"/>
              <a:t>three </a:t>
            </a:r>
            <a:r>
              <a:rPr lang="en-US" dirty="0"/>
              <a:t>main components:</a:t>
            </a:r>
          </a:p>
          <a:p>
            <a:pPr marL="514350" indent="-514350">
              <a:buAutoNum type="arabicPeriod"/>
            </a:pPr>
            <a:r>
              <a:rPr lang="en-US" dirty="0"/>
              <a:t>Data collection phase</a:t>
            </a:r>
          </a:p>
          <a:p>
            <a:pPr marL="514350" indent="-514350">
              <a:buAutoNum type="arabicPeriod"/>
            </a:pPr>
            <a:r>
              <a:rPr lang="en-US" dirty="0"/>
              <a:t>Learning phase</a:t>
            </a:r>
          </a:p>
          <a:p>
            <a:pPr marL="514350" indent="-514350">
              <a:buAutoNum type="arabicPeriod"/>
            </a:pPr>
            <a:r>
              <a:rPr lang="en-US" dirty="0"/>
              <a:t>Prediction phase</a:t>
            </a:r>
          </a:p>
        </p:txBody>
      </p:sp>
    </p:spTree>
    <p:extLst>
      <p:ext uri="{BB962C8B-B14F-4D97-AF65-F5344CB8AC3E}">
        <p14:creationId xmlns:p14="http://schemas.microsoft.com/office/powerpoint/2010/main" val="3191207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8611-D382-4F59-A77C-FDEB57F50246}"/>
              </a:ext>
            </a:extLst>
          </p:cNvPr>
          <p:cNvSpPr>
            <a:spLocks noGrp="1"/>
          </p:cNvSpPr>
          <p:nvPr>
            <p:ph type="title"/>
          </p:nvPr>
        </p:nvSpPr>
        <p:spPr>
          <a:xfrm>
            <a:off x="838200" y="365125"/>
            <a:ext cx="10515600" cy="867327"/>
          </a:xfrm>
        </p:spPr>
        <p:txBody>
          <a:bodyPr/>
          <a:lstStyle/>
          <a:p>
            <a:r>
              <a:rPr lang="en-US" dirty="0" err="1">
                <a:latin typeface="Franklin Gothic Book" panose="020B0503020102020204" pitchFamily="34" charset="0"/>
              </a:rPr>
              <a:t>Getafix</a:t>
            </a:r>
            <a:r>
              <a:rPr lang="en-US" dirty="0">
                <a:latin typeface="Franklin Gothic Book" panose="020B0503020102020204" pitchFamily="34" charset="0"/>
              </a:rPr>
              <a:t> : Learning to Fix Bugs Automatically</a:t>
            </a:r>
          </a:p>
        </p:txBody>
      </p:sp>
      <p:pic>
        <p:nvPicPr>
          <p:cNvPr id="5" name="Content Placeholder 4">
            <a:extLst>
              <a:ext uri="{FF2B5EF4-FFF2-40B4-BE49-F238E27FC236}">
                <a16:creationId xmlns:a16="http://schemas.microsoft.com/office/drawing/2014/main" id="{99BAB5FD-9E1F-4C1A-BAFF-85F3F85599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432" y="2359309"/>
            <a:ext cx="9861135" cy="2773920"/>
          </a:xfrm>
        </p:spPr>
      </p:pic>
    </p:spTree>
    <p:extLst>
      <p:ext uri="{BB962C8B-B14F-4D97-AF65-F5344CB8AC3E}">
        <p14:creationId xmlns:p14="http://schemas.microsoft.com/office/powerpoint/2010/main" val="130231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Data Collection and Preparation Phase</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2210462"/>
            <a:ext cx="10515600" cy="2687541"/>
          </a:xfrm>
        </p:spPr>
        <p:txBody>
          <a:bodyPr/>
          <a:lstStyle/>
          <a:p>
            <a:r>
              <a:rPr lang="en-US" dirty="0"/>
              <a:t>We will collect data from </a:t>
            </a:r>
            <a:r>
              <a:rPr lang="en-US" dirty="0" err="1"/>
              <a:t>Github</a:t>
            </a:r>
            <a:r>
              <a:rPr lang="en-US" dirty="0"/>
              <a:t> by their API.</a:t>
            </a:r>
          </a:p>
          <a:p>
            <a:r>
              <a:rPr lang="en-US" dirty="0"/>
              <a:t>We will use a python script which  will collect Java project from </a:t>
            </a:r>
            <a:r>
              <a:rPr lang="en-US" dirty="0" err="1"/>
              <a:t>Github</a:t>
            </a:r>
            <a:r>
              <a:rPr lang="en-US" dirty="0"/>
              <a:t> and track the downloaded file.</a:t>
            </a:r>
          </a:p>
          <a:p>
            <a:r>
              <a:rPr lang="en-US" dirty="0"/>
              <a:t>We will also collect data from some projects which used JDBC.</a:t>
            </a:r>
          </a:p>
        </p:txBody>
      </p:sp>
    </p:spTree>
    <p:extLst>
      <p:ext uri="{BB962C8B-B14F-4D97-AF65-F5344CB8AC3E}">
        <p14:creationId xmlns:p14="http://schemas.microsoft.com/office/powerpoint/2010/main" val="138118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Data Collection and Preparation Phase</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780911"/>
            <a:ext cx="10515600" cy="3296178"/>
          </a:xfrm>
        </p:spPr>
        <p:txBody>
          <a:bodyPr>
            <a:normAutofit/>
          </a:bodyPr>
          <a:lstStyle/>
          <a:p>
            <a:r>
              <a:rPr lang="en-US" dirty="0"/>
              <a:t>We will use Bash script to modify the data folder and find out SQL queries in java repository downloaded by </a:t>
            </a:r>
            <a:r>
              <a:rPr lang="en-US" dirty="0" err="1"/>
              <a:t>Github</a:t>
            </a:r>
            <a:r>
              <a:rPr lang="en-US" dirty="0"/>
              <a:t> API.</a:t>
            </a:r>
          </a:p>
          <a:p>
            <a:r>
              <a:rPr lang="en-US" dirty="0"/>
              <a:t>We will use </a:t>
            </a:r>
            <a:r>
              <a:rPr lang="en-US" dirty="0" err="1"/>
              <a:t>JavaParser</a:t>
            </a:r>
            <a:r>
              <a:rPr lang="en-US" dirty="0"/>
              <a:t>(an open source library to parse java code) to get all functions of a Java file.</a:t>
            </a:r>
          </a:p>
          <a:p>
            <a:r>
              <a:rPr lang="en-US" dirty="0"/>
              <a:t>Then will add this Java function into a dummy class.</a:t>
            </a:r>
          </a:p>
          <a:p>
            <a:r>
              <a:rPr lang="en-US" dirty="0"/>
              <a:t>After this, we will replace “Statement” class with “</a:t>
            </a:r>
            <a:r>
              <a:rPr lang="en-US" dirty="0" err="1"/>
              <a:t>preparedStatement</a:t>
            </a:r>
            <a:r>
              <a:rPr lang="en-US" dirty="0"/>
              <a:t>” and other necessary changes.</a:t>
            </a:r>
          </a:p>
          <a:p>
            <a:endParaRPr lang="en-US" dirty="0"/>
          </a:p>
        </p:txBody>
      </p:sp>
    </p:spTree>
    <p:extLst>
      <p:ext uri="{BB962C8B-B14F-4D97-AF65-F5344CB8AC3E}">
        <p14:creationId xmlns:p14="http://schemas.microsoft.com/office/powerpoint/2010/main" val="137277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Data collection and Preparation Phase</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4"/>
            <a:ext cx="10515600" cy="4592964"/>
          </a:xfrm>
        </p:spPr>
        <p:txBody>
          <a:bodyPr>
            <a:normAutofit/>
          </a:bodyPr>
          <a:lstStyle/>
          <a:p>
            <a:r>
              <a:rPr lang="en-US" dirty="0"/>
              <a:t>After all this steps, each folder will contain two files :</a:t>
            </a:r>
          </a:p>
          <a:p>
            <a:pPr marL="514350" indent="-514350">
              <a:buAutoNum type="arabicPeriod"/>
            </a:pPr>
            <a:r>
              <a:rPr lang="en-US" b="1" dirty="0"/>
              <a:t>before.java</a:t>
            </a:r>
            <a:r>
              <a:rPr lang="en-US" dirty="0"/>
              <a:t>: main java function containing the SQL query encapsulated in dummy class.</a:t>
            </a:r>
          </a:p>
          <a:p>
            <a:pPr marL="514350" indent="-514350">
              <a:buAutoNum type="arabicPeriod"/>
            </a:pPr>
            <a:r>
              <a:rPr lang="en-US" b="1" dirty="0"/>
              <a:t>after.java</a:t>
            </a:r>
            <a:r>
              <a:rPr lang="en-US" dirty="0"/>
              <a:t>: solution java function containing the SQL query in the prepared statement.</a:t>
            </a:r>
          </a:p>
          <a:p>
            <a:r>
              <a:rPr lang="en-US" dirty="0"/>
              <a:t>Then, we take all </a:t>
            </a:r>
            <a:r>
              <a:rPr lang="en-US" b="1" dirty="0"/>
              <a:t>before.java </a:t>
            </a:r>
            <a:r>
              <a:rPr lang="en-US" dirty="0"/>
              <a:t>codes in one folder and </a:t>
            </a:r>
            <a:r>
              <a:rPr lang="en-US" b="1" dirty="0"/>
              <a:t>after.java </a:t>
            </a:r>
            <a:r>
              <a:rPr lang="en-US" dirty="0"/>
              <a:t>codes in another folder with a suffix of the data id added after before and after.</a:t>
            </a:r>
          </a:p>
          <a:p>
            <a:pPr marL="0" indent="0">
              <a:buNone/>
            </a:pPr>
            <a:r>
              <a:rPr lang="en-US" dirty="0"/>
              <a:t>In this way, data will be prepared for the next steps.</a:t>
            </a:r>
            <a:br>
              <a:rPr lang="en-US" dirty="0"/>
            </a:br>
            <a:endParaRPr lang="en-US" dirty="0"/>
          </a:p>
        </p:txBody>
      </p:sp>
    </p:spTree>
    <p:extLst>
      <p:ext uri="{BB962C8B-B14F-4D97-AF65-F5344CB8AC3E}">
        <p14:creationId xmlns:p14="http://schemas.microsoft.com/office/powerpoint/2010/main" val="2046639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Learning Phase</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4"/>
            <a:ext cx="10515600" cy="4592964"/>
          </a:xfrm>
        </p:spPr>
        <p:txBody>
          <a:bodyPr>
            <a:normAutofit/>
          </a:bodyPr>
          <a:lstStyle/>
          <a:p>
            <a:r>
              <a:rPr lang="en-US" dirty="0"/>
              <a:t>In the learning phase, we have to use a </a:t>
            </a:r>
            <a:r>
              <a:rPr lang="en-US" b="1" dirty="0"/>
              <a:t>tree </a:t>
            </a:r>
            <a:r>
              <a:rPr lang="en-US" b="1" dirty="0" err="1"/>
              <a:t>differencer</a:t>
            </a:r>
            <a:r>
              <a:rPr lang="en-US" b="1" dirty="0"/>
              <a:t> </a:t>
            </a:r>
            <a:r>
              <a:rPr lang="en-US" dirty="0"/>
              <a:t>to find out the change of code pair.</a:t>
            </a:r>
          </a:p>
          <a:p>
            <a:endParaRPr lang="en-US" dirty="0"/>
          </a:p>
          <a:p>
            <a:endParaRPr lang="en-US" dirty="0"/>
          </a:p>
          <a:p>
            <a:endParaRPr lang="en-US" dirty="0"/>
          </a:p>
          <a:p>
            <a:endParaRPr lang="en-US" dirty="0"/>
          </a:p>
          <a:p>
            <a:endParaRPr lang="en-US" dirty="0"/>
          </a:p>
          <a:p>
            <a:r>
              <a:rPr lang="en-US" dirty="0"/>
              <a:t>We will use </a:t>
            </a:r>
            <a:r>
              <a:rPr lang="en-US" b="1" dirty="0"/>
              <a:t>Gumtree </a:t>
            </a:r>
            <a:r>
              <a:rPr lang="en-US" dirty="0"/>
              <a:t>as tree </a:t>
            </a:r>
            <a:r>
              <a:rPr lang="en-US" dirty="0" err="1"/>
              <a:t>differencer</a:t>
            </a:r>
            <a:r>
              <a:rPr lang="en-US" dirty="0"/>
              <a:t>.</a:t>
            </a:r>
            <a:br>
              <a:rPr lang="en-US" dirty="0"/>
            </a:br>
            <a:endParaRPr lang="en-US" dirty="0"/>
          </a:p>
        </p:txBody>
      </p:sp>
      <p:pic>
        <p:nvPicPr>
          <p:cNvPr id="5" name="Picture 4">
            <a:extLst>
              <a:ext uri="{FF2B5EF4-FFF2-40B4-BE49-F238E27FC236}">
                <a16:creationId xmlns:a16="http://schemas.microsoft.com/office/drawing/2014/main" id="{B8EF08FE-1843-4C0B-87EA-DFBF1CA94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37707"/>
            <a:ext cx="10515600" cy="2366802"/>
          </a:xfrm>
          <a:prstGeom prst="rect">
            <a:avLst/>
          </a:prstGeom>
        </p:spPr>
      </p:pic>
    </p:spTree>
    <p:extLst>
      <p:ext uri="{BB962C8B-B14F-4D97-AF65-F5344CB8AC3E}">
        <p14:creationId xmlns:p14="http://schemas.microsoft.com/office/powerpoint/2010/main" val="2815682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normAutofit/>
          </a:bodyPr>
          <a:lstStyle/>
          <a:p>
            <a:r>
              <a:rPr lang="en-US" dirty="0">
                <a:latin typeface="Franklin Gothic Book" panose="020B0503020102020204" pitchFamily="34" charset="0"/>
              </a:rPr>
              <a:t>Gumtree Spoon AST Diff</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953492"/>
            <a:ext cx="10515600" cy="3449782"/>
          </a:xfrm>
        </p:spPr>
        <p:txBody>
          <a:bodyPr>
            <a:normAutofit/>
          </a:bodyPr>
          <a:lstStyle/>
          <a:p>
            <a:r>
              <a:rPr lang="en-US" dirty="0"/>
              <a:t>Computes the AST difference between two </a:t>
            </a:r>
            <a:r>
              <a:rPr lang="en-US" b="1" dirty="0"/>
              <a:t>Spoon abstract syntax trees</a:t>
            </a:r>
            <a:r>
              <a:rPr lang="en-US" dirty="0"/>
              <a:t> using the </a:t>
            </a:r>
            <a:r>
              <a:rPr lang="en-US" b="1" dirty="0"/>
              <a:t>Gumtree algorithm </a:t>
            </a:r>
            <a:r>
              <a:rPr lang="en-US" dirty="0"/>
              <a:t>inspired from </a:t>
            </a:r>
            <a:r>
              <a:rPr lang="en-US" b="1" dirty="0"/>
              <a:t>Fine-grained and Accurate Source Code Differencing </a:t>
            </a:r>
            <a:r>
              <a:rPr lang="en-US" dirty="0"/>
              <a:t>by </a:t>
            </a:r>
            <a:r>
              <a:rPr lang="en-US" b="1" dirty="0"/>
              <a:t>Jean-Rémy </a:t>
            </a:r>
            <a:r>
              <a:rPr lang="en-US" b="1" dirty="0" err="1"/>
              <a:t>Falleri</a:t>
            </a:r>
            <a:r>
              <a:rPr lang="en-US" dirty="0"/>
              <a:t>, </a:t>
            </a:r>
            <a:r>
              <a:rPr lang="en-US" b="1" dirty="0"/>
              <a:t>Floréal </a:t>
            </a:r>
            <a:r>
              <a:rPr lang="en-US" b="1" dirty="0" err="1"/>
              <a:t>Morandat</a:t>
            </a:r>
            <a:r>
              <a:rPr lang="en-US" dirty="0"/>
              <a:t>, </a:t>
            </a:r>
            <a:r>
              <a:rPr lang="en-US" b="1" dirty="0"/>
              <a:t>Xavier Blanc</a:t>
            </a:r>
            <a:r>
              <a:rPr lang="en-US" dirty="0"/>
              <a:t>, </a:t>
            </a:r>
            <a:r>
              <a:rPr lang="en-US" b="1" dirty="0"/>
              <a:t>Matias Martinez</a:t>
            </a:r>
            <a:r>
              <a:rPr lang="en-US" dirty="0"/>
              <a:t>, </a:t>
            </a:r>
            <a:r>
              <a:rPr lang="en-US" b="1" dirty="0"/>
              <a:t>Martin </a:t>
            </a:r>
            <a:r>
              <a:rPr lang="en-US" b="1" dirty="0" err="1"/>
              <a:t>Monperrus</a:t>
            </a:r>
            <a:r>
              <a:rPr lang="en-US" dirty="0"/>
              <a:t>.</a:t>
            </a:r>
          </a:p>
          <a:p>
            <a:pPr marL="0" indent="0">
              <a:buNone/>
            </a:pPr>
            <a:endParaRPr lang="en-US" dirty="0"/>
          </a:p>
          <a:p>
            <a:r>
              <a:rPr lang="en-US" dirty="0"/>
              <a:t>This java library takes two java code as input, one is before code and after code and output a JSON file describing all differences between two codes in AST(Abstract Syntax Tree) format.</a:t>
            </a:r>
          </a:p>
        </p:txBody>
      </p:sp>
    </p:spTree>
    <p:extLst>
      <p:ext uri="{BB962C8B-B14F-4D97-AF65-F5344CB8AC3E}">
        <p14:creationId xmlns:p14="http://schemas.microsoft.com/office/powerpoint/2010/main" val="3579750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normAutofit/>
          </a:bodyPr>
          <a:lstStyle/>
          <a:p>
            <a:r>
              <a:rPr lang="en-US" dirty="0">
                <a:latin typeface="Franklin Gothic Book" panose="020B0503020102020204" pitchFamily="34" charset="0"/>
              </a:rPr>
              <a:t>Clustering</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4"/>
            <a:ext cx="10515600" cy="4592964"/>
          </a:xfrm>
        </p:spPr>
        <p:txBody>
          <a:bodyPr>
            <a:normAutofit/>
          </a:bodyPr>
          <a:lstStyle/>
          <a:p>
            <a:r>
              <a:rPr lang="en-US" dirty="0"/>
              <a:t>We will use </a:t>
            </a:r>
            <a:r>
              <a:rPr lang="en-US" b="1" dirty="0"/>
              <a:t>agglomerative</a:t>
            </a:r>
            <a:r>
              <a:rPr lang="en-US" dirty="0"/>
              <a:t> clustering technique that organizes fix patterns into a </a:t>
            </a:r>
            <a:r>
              <a:rPr lang="en-US" b="1" dirty="0"/>
              <a:t>hierarchical</a:t>
            </a:r>
            <a:r>
              <a:rPr lang="en-US" dirty="0"/>
              <a:t> structure.</a:t>
            </a:r>
          </a:p>
          <a:p>
            <a:r>
              <a:rPr lang="en-US" dirty="0"/>
              <a:t>We will also incorporating some surrounding </a:t>
            </a:r>
            <a:r>
              <a:rPr lang="en-US" b="1" dirty="0"/>
              <a:t>context</a:t>
            </a:r>
            <a:r>
              <a:rPr lang="en-US" dirty="0"/>
              <a:t>. </a:t>
            </a:r>
          </a:p>
          <a:p>
            <a:r>
              <a:rPr lang="en-US" dirty="0"/>
              <a:t>This context is crucial to decide which out of </a:t>
            </a:r>
            <a:r>
              <a:rPr lang="en-US" b="1" dirty="0"/>
              <a:t>multiple possible fix </a:t>
            </a:r>
            <a:r>
              <a:rPr lang="en-US" dirty="0"/>
              <a:t>patterns to apply to a given piece of code. </a:t>
            </a:r>
          </a:p>
          <a:p>
            <a:r>
              <a:rPr lang="en-US" dirty="0"/>
              <a:t>We will use a technique called </a:t>
            </a:r>
            <a:r>
              <a:rPr lang="en-US" b="1" dirty="0"/>
              <a:t>Anti-Unification</a:t>
            </a:r>
            <a:r>
              <a:rPr lang="en-US" dirty="0"/>
              <a:t> to generalize tree patterns.</a:t>
            </a:r>
          </a:p>
        </p:txBody>
      </p:sp>
    </p:spTree>
    <p:extLst>
      <p:ext uri="{BB962C8B-B14F-4D97-AF65-F5344CB8AC3E}">
        <p14:creationId xmlns:p14="http://schemas.microsoft.com/office/powerpoint/2010/main" val="3702020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803"/>
            <a:ext cx="10515600" cy="1325563"/>
          </a:xfrm>
        </p:spPr>
        <p:txBody>
          <a:bodyPr/>
          <a:lstStyle/>
          <a:p>
            <a:r>
              <a:rPr lang="en-US" b="1" dirty="0"/>
              <a:t>Anti-Unification and Edit Pattern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1198363"/>
            <a:ext cx="5207001" cy="540563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1020567"/>
            <a:ext cx="5359400" cy="5803615"/>
          </a:xfrm>
          <a:prstGeom prst="rect">
            <a:avLst/>
          </a:prstGeom>
        </p:spPr>
      </p:pic>
    </p:spTree>
    <p:extLst>
      <p:ext uri="{BB962C8B-B14F-4D97-AF65-F5344CB8AC3E}">
        <p14:creationId xmlns:p14="http://schemas.microsoft.com/office/powerpoint/2010/main" val="415068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A3FE-BA0C-4288-A8BF-E8830D37F026}"/>
              </a:ext>
            </a:extLst>
          </p:cNvPr>
          <p:cNvSpPr>
            <a:spLocks noGrp="1"/>
          </p:cNvSpPr>
          <p:nvPr>
            <p:ph type="title"/>
          </p:nvPr>
        </p:nvSpPr>
        <p:spPr>
          <a:xfrm>
            <a:off x="838200" y="365126"/>
            <a:ext cx="10515600" cy="811668"/>
          </a:xfrm>
        </p:spPr>
        <p:txBody>
          <a:bodyPr/>
          <a:lstStyle/>
          <a:p>
            <a:r>
              <a:rPr lang="en-US" dirty="0">
                <a:latin typeface="Franklin Gothic Book" panose="020B0503020102020204" pitchFamily="34" charset="0"/>
              </a:rPr>
              <a:t>Problem Description</a:t>
            </a:r>
          </a:p>
        </p:txBody>
      </p:sp>
      <p:sp>
        <p:nvSpPr>
          <p:cNvPr id="3" name="Content Placeholder 2">
            <a:extLst>
              <a:ext uri="{FF2B5EF4-FFF2-40B4-BE49-F238E27FC236}">
                <a16:creationId xmlns:a16="http://schemas.microsoft.com/office/drawing/2014/main" id="{13661D3B-4E5A-40D8-AB9C-21489FE79819}"/>
              </a:ext>
            </a:extLst>
          </p:cNvPr>
          <p:cNvSpPr>
            <a:spLocks noGrp="1"/>
          </p:cNvSpPr>
          <p:nvPr>
            <p:ph idx="1"/>
          </p:nvPr>
        </p:nvSpPr>
        <p:spPr>
          <a:xfrm>
            <a:off x="838200" y="1841930"/>
            <a:ext cx="10515600" cy="4137452"/>
          </a:xfrm>
        </p:spPr>
        <p:txBody>
          <a:bodyPr>
            <a:normAutofit/>
          </a:bodyPr>
          <a:lstStyle/>
          <a:p>
            <a:r>
              <a:rPr lang="en-US" dirty="0"/>
              <a:t>In this problem , we are going to deal with SQL(Structured Query Language) injection vulnerability</a:t>
            </a:r>
          </a:p>
          <a:p>
            <a:r>
              <a:rPr lang="en-US" dirty="0"/>
              <a:t>There are many existing java codes which are using JDBC(Java Database Connectivity) , an application programming interface (API) to connect database from java code</a:t>
            </a:r>
          </a:p>
          <a:p>
            <a:r>
              <a:rPr lang="en-US" dirty="0"/>
              <a:t>In those java codes, programmers unintentionally make mistake which can lead to SQL injection vulnerability</a:t>
            </a:r>
          </a:p>
          <a:p>
            <a:r>
              <a:rPr lang="en-US" dirty="0"/>
              <a:t>Attackers can attack these vulnerabilities to gain access to the database, modify the information of the database</a:t>
            </a:r>
          </a:p>
        </p:txBody>
      </p:sp>
    </p:spTree>
    <p:extLst>
      <p:ext uri="{BB962C8B-B14F-4D97-AF65-F5344CB8AC3E}">
        <p14:creationId xmlns:p14="http://schemas.microsoft.com/office/powerpoint/2010/main" val="2643472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Prediction Phase</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4"/>
            <a:ext cx="10515600" cy="4592964"/>
          </a:xfrm>
        </p:spPr>
        <p:txBody>
          <a:bodyPr>
            <a:normAutofit/>
          </a:bodyPr>
          <a:lstStyle/>
          <a:p>
            <a:r>
              <a:rPr lang="en-US" dirty="0"/>
              <a:t>We will use a </a:t>
            </a:r>
            <a:r>
              <a:rPr lang="en-US" b="1" dirty="0"/>
              <a:t>static analyzer </a:t>
            </a:r>
            <a:r>
              <a:rPr lang="en-US" dirty="0"/>
              <a:t>that will find the lines containing SQL-query and relevant code segment.</a:t>
            </a:r>
          </a:p>
          <a:p>
            <a:r>
              <a:rPr lang="en-US" dirty="0"/>
              <a:t>Then only those lines will be </a:t>
            </a:r>
            <a:r>
              <a:rPr lang="en-US" b="1" dirty="0"/>
              <a:t>parsed</a:t>
            </a:r>
            <a:r>
              <a:rPr lang="en-US" dirty="0"/>
              <a:t>.</a:t>
            </a:r>
          </a:p>
          <a:p>
            <a:r>
              <a:rPr lang="en-US" dirty="0"/>
              <a:t>When the parsed tree is fed, the program will </a:t>
            </a:r>
            <a:r>
              <a:rPr lang="en-US" b="1" dirty="0"/>
              <a:t>suggest fixes </a:t>
            </a:r>
            <a:r>
              <a:rPr lang="en-US" dirty="0"/>
              <a:t>using the cluster generated in the learning phase.</a:t>
            </a:r>
          </a:p>
          <a:p>
            <a:r>
              <a:rPr lang="en-US" dirty="0"/>
              <a:t>Comparing with the analyzer, then we will have to </a:t>
            </a:r>
            <a:r>
              <a:rPr lang="en-US" b="1" dirty="0"/>
              <a:t>fix the bugs</a:t>
            </a:r>
            <a:r>
              <a:rPr lang="en-US" dirty="0"/>
              <a:t>.</a:t>
            </a:r>
          </a:p>
        </p:txBody>
      </p:sp>
    </p:spTree>
    <p:extLst>
      <p:ext uri="{BB962C8B-B14F-4D97-AF65-F5344CB8AC3E}">
        <p14:creationId xmlns:p14="http://schemas.microsoft.com/office/powerpoint/2010/main" val="274842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rPr>
              <a:t>Work done so far</a:t>
            </a:r>
            <a:endParaRPr lang="en-US" dirty="0">
              <a:latin typeface="Franklin Gothic Book" panose="020B0503020102020204"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Dataset Preparation</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lstStyle/>
          <a:p>
            <a:r>
              <a:rPr lang="en-US" dirty="0"/>
              <a:t>We wrote a python file, which  uses </a:t>
            </a:r>
            <a:r>
              <a:rPr lang="en-US" dirty="0" err="1"/>
              <a:t>Github</a:t>
            </a:r>
            <a:r>
              <a:rPr lang="en-US" dirty="0"/>
              <a:t> API, </a:t>
            </a:r>
            <a:r>
              <a:rPr lang="en-US" dirty="0" err="1"/>
              <a:t>mySQL</a:t>
            </a:r>
            <a:r>
              <a:rPr lang="en-US" dirty="0"/>
              <a:t> database and a local Apache server to collect Java project link and download project.</a:t>
            </a:r>
          </a:p>
          <a:p>
            <a:r>
              <a:rPr lang="en-US" dirty="0"/>
              <a:t>We collected about millions of project link and downloaded about 5 Gigabyte project.</a:t>
            </a:r>
          </a:p>
          <a:p>
            <a:r>
              <a:rPr lang="en-US" dirty="0"/>
              <a:t>We used a bash script to find out SQL query in any java file and store them in separate folder.</a:t>
            </a:r>
          </a:p>
          <a:p>
            <a:endParaRPr lang="en-US" dirty="0"/>
          </a:p>
          <a:p>
            <a:pPr marL="0" indent="0">
              <a:buNone/>
            </a:pPr>
            <a:endParaRPr lang="en-US" dirty="0"/>
          </a:p>
        </p:txBody>
      </p:sp>
    </p:spTree>
    <p:extLst>
      <p:ext uri="{BB962C8B-B14F-4D97-AF65-F5344CB8AC3E}">
        <p14:creationId xmlns:p14="http://schemas.microsoft.com/office/powerpoint/2010/main" val="4293845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Dataset Preparation</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3"/>
            <a:ext cx="10515600" cy="3632662"/>
          </a:xfrm>
        </p:spPr>
        <p:txBody>
          <a:bodyPr>
            <a:normAutofit/>
          </a:bodyPr>
          <a:lstStyle/>
          <a:p>
            <a:r>
              <a:rPr lang="en-US" dirty="0"/>
              <a:t>After this process, we used </a:t>
            </a:r>
            <a:r>
              <a:rPr lang="en-US" dirty="0" err="1"/>
              <a:t>JavaParser</a:t>
            </a:r>
            <a:r>
              <a:rPr lang="en-US" dirty="0"/>
              <a:t> to get functions of this java file and encapsulate with a dummy class.</a:t>
            </a:r>
          </a:p>
          <a:p>
            <a:r>
              <a:rPr lang="en-US" dirty="0"/>
              <a:t>We then found out which java functions including SQL query, we only need them. We considered only executed query by </a:t>
            </a:r>
            <a:r>
              <a:rPr lang="en-US" b="1" dirty="0"/>
              <a:t>JDBC.</a:t>
            </a:r>
            <a:endParaRPr lang="en-US" dirty="0"/>
          </a:p>
          <a:p>
            <a:r>
              <a:rPr lang="en-US" dirty="0"/>
              <a:t>After this, we manually replaced </a:t>
            </a:r>
            <a:r>
              <a:rPr lang="en-US" b="1" dirty="0" err="1"/>
              <a:t>preparedStatement</a:t>
            </a:r>
            <a:r>
              <a:rPr lang="en-US" dirty="0"/>
              <a:t> in place of </a:t>
            </a:r>
            <a:r>
              <a:rPr lang="en-US" b="1" dirty="0"/>
              <a:t>statement</a:t>
            </a:r>
            <a:r>
              <a:rPr lang="en-US" dirty="0"/>
              <a:t>.</a:t>
            </a:r>
          </a:p>
          <a:p>
            <a:r>
              <a:rPr lang="en-US" dirty="0"/>
              <a:t>Till now, we separated about </a:t>
            </a:r>
            <a:r>
              <a:rPr lang="en-US" b="1" dirty="0"/>
              <a:t>1500 Java functions</a:t>
            </a:r>
            <a:r>
              <a:rPr lang="en-US" dirty="0"/>
              <a:t>.</a:t>
            </a:r>
          </a:p>
        </p:txBody>
      </p:sp>
    </p:spTree>
    <p:extLst>
      <p:ext uri="{BB962C8B-B14F-4D97-AF65-F5344CB8AC3E}">
        <p14:creationId xmlns:p14="http://schemas.microsoft.com/office/powerpoint/2010/main" val="1239376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Learning to Fix </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normAutofit/>
          </a:bodyPr>
          <a:lstStyle/>
          <a:p>
            <a:r>
              <a:rPr lang="en-US" dirty="0"/>
              <a:t>We fed the functions containing SQL query to </a:t>
            </a:r>
            <a:r>
              <a:rPr lang="en-US" b="1" dirty="0"/>
              <a:t>Gumtree </a:t>
            </a:r>
            <a:r>
              <a:rPr lang="en-US" dirty="0"/>
              <a:t>to find difference between each pair of codes.</a:t>
            </a:r>
          </a:p>
          <a:p>
            <a:r>
              <a:rPr lang="en-US" dirty="0"/>
              <a:t>The difference is dumped in </a:t>
            </a:r>
            <a:r>
              <a:rPr lang="en-US" b="1" dirty="0"/>
              <a:t>JSON format</a:t>
            </a:r>
            <a:r>
              <a:rPr lang="en-US" dirty="0"/>
              <a:t>.</a:t>
            </a:r>
          </a:p>
          <a:p>
            <a:r>
              <a:rPr lang="en-US" dirty="0"/>
              <a:t>Then we used the before and after tree for </a:t>
            </a:r>
            <a:r>
              <a:rPr lang="en-US" b="1" dirty="0"/>
              <a:t>clustering</a:t>
            </a:r>
            <a:r>
              <a:rPr lang="en-US" dirty="0"/>
              <a:t>.</a:t>
            </a:r>
          </a:p>
        </p:txBody>
      </p:sp>
    </p:spTree>
    <p:extLst>
      <p:ext uri="{BB962C8B-B14F-4D97-AF65-F5344CB8AC3E}">
        <p14:creationId xmlns:p14="http://schemas.microsoft.com/office/powerpoint/2010/main" val="1320421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Plan for remaining time</a:t>
            </a: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Plan for the Future</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normAutofit/>
          </a:bodyPr>
          <a:lstStyle/>
          <a:p>
            <a:r>
              <a:rPr lang="en-US" dirty="0"/>
              <a:t>For now we get SQL query statement as a single entity. We want to parse the SQL query.</a:t>
            </a:r>
          </a:p>
          <a:p>
            <a:r>
              <a:rPr lang="en-US" dirty="0"/>
              <a:t>We will apply heuristics to rank the edit suggestions.</a:t>
            </a:r>
          </a:p>
          <a:p>
            <a:r>
              <a:rPr lang="en-US" dirty="0"/>
              <a:t>We also need some context other than the query to decide which of the multiple fix patterns to apply.</a:t>
            </a:r>
          </a:p>
          <a:p>
            <a:pPr marL="0" indent="0">
              <a:buNone/>
            </a:pPr>
            <a:endParaRPr lang="en-US" dirty="0"/>
          </a:p>
        </p:txBody>
      </p:sp>
    </p:spTree>
    <p:extLst>
      <p:ext uri="{BB962C8B-B14F-4D97-AF65-F5344CB8AC3E}">
        <p14:creationId xmlns:p14="http://schemas.microsoft.com/office/powerpoint/2010/main" val="3683987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Any Question?</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F4D1-9B83-4CAE-9CE9-50D650004366}"/>
              </a:ext>
            </a:extLst>
          </p:cNvPr>
          <p:cNvSpPr>
            <a:spLocks noGrp="1"/>
          </p:cNvSpPr>
          <p:nvPr>
            <p:ph type="title"/>
          </p:nvPr>
        </p:nvSpPr>
        <p:spPr>
          <a:xfrm>
            <a:off x="838200" y="365126"/>
            <a:ext cx="10515600" cy="748058"/>
          </a:xfrm>
        </p:spPr>
        <p:txBody>
          <a:bodyPr/>
          <a:lstStyle/>
          <a:p>
            <a:r>
              <a:rPr lang="en-US" dirty="0">
                <a:latin typeface="Franklin Gothic Book" panose="020B0503020102020204" pitchFamily="34" charset="0"/>
              </a:rPr>
              <a:t>Objective</a:t>
            </a:r>
          </a:p>
        </p:txBody>
      </p:sp>
      <p:sp>
        <p:nvSpPr>
          <p:cNvPr id="3" name="Content Placeholder 2">
            <a:extLst>
              <a:ext uri="{FF2B5EF4-FFF2-40B4-BE49-F238E27FC236}">
                <a16:creationId xmlns:a16="http://schemas.microsoft.com/office/drawing/2014/main" id="{47C58CED-541A-4E5D-B63F-DC09D0AD8DE9}"/>
              </a:ext>
            </a:extLst>
          </p:cNvPr>
          <p:cNvSpPr>
            <a:spLocks noGrp="1"/>
          </p:cNvSpPr>
          <p:nvPr>
            <p:ph idx="1"/>
          </p:nvPr>
        </p:nvSpPr>
        <p:spPr>
          <a:xfrm>
            <a:off x="838200" y="2346271"/>
            <a:ext cx="10515600" cy="3156668"/>
          </a:xfrm>
        </p:spPr>
        <p:txBody>
          <a:bodyPr/>
          <a:lstStyle/>
          <a:p>
            <a:r>
              <a:rPr lang="en-US" dirty="0"/>
              <a:t>Our main goal is to detect the vulnerable SQL query in java code using JDBC</a:t>
            </a:r>
          </a:p>
          <a:p>
            <a:r>
              <a:rPr lang="en-US" dirty="0"/>
              <a:t>After detecting the vulnerability , we are going to build an automatic refactoring tool to remove the vulnerability</a:t>
            </a:r>
          </a:p>
        </p:txBody>
      </p:sp>
    </p:spTree>
    <p:extLst>
      <p:ext uri="{BB962C8B-B14F-4D97-AF65-F5344CB8AC3E}">
        <p14:creationId xmlns:p14="http://schemas.microsoft.com/office/powerpoint/2010/main" val="241211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State of the art literature</a:t>
            </a:r>
            <a:endParaRPr lang="en-US"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72DF-EC42-4519-828B-7A576055F23B}"/>
              </a:ext>
            </a:extLst>
          </p:cNvPr>
          <p:cNvSpPr>
            <a:spLocks noGrp="1"/>
          </p:cNvSpPr>
          <p:nvPr>
            <p:ph type="title"/>
          </p:nvPr>
        </p:nvSpPr>
        <p:spPr>
          <a:xfrm>
            <a:off x="838200" y="365125"/>
            <a:ext cx="10515600" cy="843473"/>
          </a:xfrm>
        </p:spPr>
        <p:txBody>
          <a:bodyPr/>
          <a:lstStyle/>
          <a:p>
            <a:r>
              <a:rPr lang="en-US" dirty="0">
                <a:latin typeface="Franklin Gothic Book" panose="020B0503020102020204" pitchFamily="34" charset="0"/>
                <a:cs typeface="Segoe UI" panose="020B0502040204020203" pitchFamily="34" charset="0"/>
              </a:rPr>
              <a:t>SQL Injection Vulnerability</a:t>
            </a:r>
            <a:endParaRPr lang="en-US" dirty="0"/>
          </a:p>
        </p:txBody>
      </p:sp>
      <p:sp>
        <p:nvSpPr>
          <p:cNvPr id="3" name="Content Placeholder 2">
            <a:extLst>
              <a:ext uri="{FF2B5EF4-FFF2-40B4-BE49-F238E27FC236}">
                <a16:creationId xmlns:a16="http://schemas.microsoft.com/office/drawing/2014/main" id="{99CF3D0D-1861-4968-9EAB-4B8BDD7431B6}"/>
              </a:ext>
            </a:extLst>
          </p:cNvPr>
          <p:cNvSpPr>
            <a:spLocks noGrp="1"/>
          </p:cNvSpPr>
          <p:nvPr>
            <p:ph idx="1"/>
          </p:nvPr>
        </p:nvSpPr>
        <p:spPr>
          <a:xfrm>
            <a:off x="838200" y="1431235"/>
            <a:ext cx="10515600" cy="4845519"/>
          </a:xfrm>
        </p:spPr>
        <p:txBody>
          <a:bodyPr>
            <a:noAutofit/>
          </a:bodyPr>
          <a:lstStyle/>
          <a:p>
            <a:r>
              <a:rPr lang="en-US" dirty="0"/>
              <a:t>A type of an injection attack that makes it possible to execute malicious SQL statements</a:t>
            </a:r>
          </a:p>
          <a:p>
            <a:r>
              <a:rPr lang="en-US" dirty="0"/>
              <a:t>Use to bypass application security measures, go around authentication and authorization of a web page or web application and retrieve the content of the entire SQL database and  use to add, modify, and delete records in the database</a:t>
            </a:r>
          </a:p>
          <a:p>
            <a:r>
              <a:rPr lang="en-US" dirty="0"/>
              <a:t>one of the oldest, most prevalent, and most dangerous web application vulnerabilities</a:t>
            </a:r>
          </a:p>
          <a:p>
            <a:r>
              <a:rPr lang="en-US" dirty="0"/>
              <a:t>Listed as the number one threat to web application security by The </a:t>
            </a:r>
            <a:r>
              <a:rPr lang="en-US" b="1" dirty="0"/>
              <a:t>OWASP organization</a:t>
            </a:r>
            <a:r>
              <a:rPr lang="en-US" dirty="0"/>
              <a:t> (Open Web Application Security Project) in their OWASP Top 10 2017 document</a:t>
            </a:r>
          </a:p>
        </p:txBody>
      </p:sp>
    </p:spTree>
    <p:extLst>
      <p:ext uri="{BB962C8B-B14F-4D97-AF65-F5344CB8AC3E}">
        <p14:creationId xmlns:p14="http://schemas.microsoft.com/office/powerpoint/2010/main" val="137699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71F7-0FB8-41A1-B23C-7C1E9B9F176C}"/>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How an SQL Injection Attack Performed</a:t>
            </a:r>
          </a:p>
        </p:txBody>
      </p:sp>
      <p:sp>
        <p:nvSpPr>
          <p:cNvPr id="3" name="Content Placeholder 2">
            <a:extLst>
              <a:ext uri="{FF2B5EF4-FFF2-40B4-BE49-F238E27FC236}">
                <a16:creationId xmlns:a16="http://schemas.microsoft.com/office/drawing/2014/main" id="{6869AA67-0F4A-4612-AD45-7CF0B1F5EF63}"/>
              </a:ext>
            </a:extLst>
          </p:cNvPr>
          <p:cNvSpPr>
            <a:spLocks noGrp="1"/>
          </p:cNvSpPr>
          <p:nvPr>
            <p:ph idx="1"/>
          </p:nvPr>
        </p:nvSpPr>
        <p:spPr>
          <a:xfrm>
            <a:off x="838200" y="1746112"/>
            <a:ext cx="10515600" cy="4351338"/>
          </a:xfrm>
        </p:spPr>
        <p:txBody>
          <a:bodyPr/>
          <a:lstStyle/>
          <a:p>
            <a:r>
              <a:rPr lang="en-US" dirty="0"/>
              <a:t>To make an SQL Injection attack, an attacker must first find vulnerable user inputs within the web page or  application</a:t>
            </a:r>
          </a:p>
          <a:p>
            <a:r>
              <a:rPr lang="en-US" dirty="0"/>
              <a:t>A web page or web application that has an SQL Injection vulnerability uses such user input directly in an SQL query, then attacker can create input content, often called a malicious payload </a:t>
            </a:r>
          </a:p>
          <a:p>
            <a:r>
              <a:rPr lang="en-US" dirty="0"/>
              <a:t>After the attacker sends this content, malicious SQL commands are executed in the database.</a:t>
            </a:r>
          </a:p>
          <a:p>
            <a:r>
              <a:rPr lang="en-US" dirty="0"/>
              <a:t>The malicious SQL commands can provide attacker the whole information of the database, access to modify the database</a:t>
            </a:r>
          </a:p>
        </p:txBody>
      </p:sp>
    </p:spTree>
    <p:extLst>
      <p:ext uri="{BB962C8B-B14F-4D97-AF65-F5344CB8AC3E}">
        <p14:creationId xmlns:p14="http://schemas.microsoft.com/office/powerpoint/2010/main" val="119692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3B91-0362-4281-AED6-30955C0215F9}"/>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Simple SQL Injection Example</a:t>
            </a:r>
          </a:p>
        </p:txBody>
      </p:sp>
      <p:sp>
        <p:nvSpPr>
          <p:cNvPr id="3" name="Content Placeholder 2">
            <a:extLst>
              <a:ext uri="{FF2B5EF4-FFF2-40B4-BE49-F238E27FC236}">
                <a16:creationId xmlns:a16="http://schemas.microsoft.com/office/drawing/2014/main" id="{502BA28C-C803-41C7-8BB9-444FBF68A2BC}"/>
              </a:ext>
            </a:extLst>
          </p:cNvPr>
          <p:cNvSpPr>
            <a:spLocks noGrp="1"/>
          </p:cNvSpPr>
          <p:nvPr>
            <p:ph idx="1"/>
          </p:nvPr>
        </p:nvSpPr>
        <p:spPr>
          <a:xfrm>
            <a:off x="838200" y="1216550"/>
            <a:ext cx="10515600" cy="4960413"/>
          </a:xfrm>
        </p:spPr>
        <p:txBody>
          <a:bodyPr>
            <a:normAutofit/>
          </a:bodyPr>
          <a:lstStyle/>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Let’s examine this code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4">
            <a:extLst>
              <a:ext uri="{FF2B5EF4-FFF2-40B4-BE49-F238E27FC236}">
                <a16:creationId xmlns:a16="http://schemas.microsoft.com/office/drawing/2014/main" id="{7B060CAC-E12A-4676-A5BC-F9B0EDDA47B6}"/>
              </a:ext>
            </a:extLst>
          </p:cNvPr>
          <p:cNvSpPr>
            <a:spLocks noChangeArrowheads="1"/>
          </p:cNvSpPr>
          <p:nvPr/>
        </p:nvSpPr>
        <p:spPr bwMode="auto">
          <a:xfrm>
            <a:off x="946198" y="2970937"/>
            <a:ext cx="10515598" cy="830997"/>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An attacker could use SQL commands in the input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in a way that would alter the SQL statement executed by the database server. For example, they could use a trick involving a single quote and set the </a:t>
            </a:r>
            <a:r>
              <a:rPr kumimoji="0" lang="en-US" altLang="en-US" sz="1600" b="0" i="0" u="none" strike="noStrike" cap="none" normalizeH="0" baseline="0" dirty="0">
                <a:ln>
                  <a:noFill/>
                </a:ln>
                <a:solidFill>
                  <a:srgbClr val="C7254E"/>
                </a:solidFill>
                <a:effectLst/>
                <a:latin typeface="Menlo"/>
              </a:rPr>
              <a:t>passwd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field to:</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068C381-E2A3-4F87-8B25-C3E5D491A570}"/>
              </a:ext>
            </a:extLst>
          </p:cNvPr>
          <p:cNvSpPr>
            <a:spLocks noChangeArrowheads="1"/>
          </p:cNvSpPr>
          <p:nvPr/>
        </p:nvSpPr>
        <p:spPr bwMode="auto">
          <a:xfrm>
            <a:off x="946198" y="4079779"/>
            <a:ext cx="10515598" cy="310321"/>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6B4DE851-8BBF-4C37-9D6B-A888ABBDE447}"/>
              </a:ext>
            </a:extLst>
          </p:cNvPr>
          <p:cNvSpPr>
            <a:spLocks noChangeArrowheads="1"/>
          </p:cNvSpPr>
          <p:nvPr/>
        </p:nvSpPr>
        <p:spPr bwMode="auto">
          <a:xfrm>
            <a:off x="892198" y="5526772"/>
            <a:ext cx="10515600" cy="584775"/>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Because of the </a:t>
            </a:r>
            <a:r>
              <a:rPr kumimoji="0" lang="en-US" altLang="en-US" sz="1600" b="0" i="0" u="none" strike="noStrike" cap="none" normalizeH="0" baseline="0" dirty="0">
                <a:ln>
                  <a:noFill/>
                </a:ln>
                <a:solidFill>
                  <a:srgbClr val="C7254E"/>
                </a:solidFill>
                <a:effectLst/>
                <a:latin typeface="Menlo"/>
              </a:rPr>
              <a:t>OR 1=1</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statement, the </a:t>
            </a:r>
            <a:r>
              <a:rPr kumimoji="0" lang="en-US" altLang="en-US" sz="1600" b="0" i="0" u="none" strike="noStrike" cap="none" normalizeH="0" baseline="0" dirty="0">
                <a:ln>
                  <a:noFill/>
                </a:ln>
                <a:solidFill>
                  <a:srgbClr val="C7254E"/>
                </a:solidFill>
                <a:effectLst/>
                <a:latin typeface="Menlo"/>
              </a:rPr>
              <a:t>WHERE </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clause returns the first </a:t>
            </a:r>
            <a:r>
              <a:rPr kumimoji="0" lang="en-US" altLang="en-US" sz="1600" b="0" i="0" u="none" strike="noStrike" cap="none" normalizeH="0" baseline="0" dirty="0">
                <a:ln>
                  <a:noFill/>
                </a:ln>
                <a:solidFill>
                  <a:srgbClr val="C7254E"/>
                </a:solidFill>
                <a:effectLst/>
                <a:latin typeface="Menlo"/>
              </a:rPr>
              <a:t>id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from the </a:t>
            </a:r>
            <a:r>
              <a:rPr kumimoji="0" lang="en-US" altLang="en-US" sz="1600" b="0" i="0" u="none" strike="noStrike" cap="none" normalizeH="0" baseline="0" dirty="0">
                <a:ln>
                  <a:noFill/>
                </a:ln>
                <a:solidFill>
                  <a:srgbClr val="C7254E"/>
                </a:solidFill>
                <a:effectLst/>
                <a:latin typeface="Menlo"/>
              </a:rPr>
              <a:t>users</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table no matter what the </a:t>
            </a:r>
            <a:r>
              <a:rPr kumimoji="0" lang="en-US" altLang="en-US" sz="1600" b="0" i="0" u="none" strike="noStrike" cap="none" normalizeH="0" baseline="0" dirty="0">
                <a:ln>
                  <a:noFill/>
                </a:ln>
                <a:solidFill>
                  <a:srgbClr val="C7254E"/>
                </a:solidFill>
                <a:effectLst/>
                <a:latin typeface="Menlo"/>
              </a:rPr>
              <a:t>username</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and </a:t>
            </a:r>
            <a:r>
              <a:rPr kumimoji="0" lang="en-US" altLang="en-US" sz="1600" b="0" i="0" u="none" strike="noStrike" cap="none" normalizeH="0" baseline="0" dirty="0">
                <a:ln>
                  <a:noFill/>
                </a:ln>
                <a:solidFill>
                  <a:srgbClr val="C7254E"/>
                </a:solidFill>
                <a:effectLst/>
                <a:latin typeface="Menlo"/>
              </a:rPr>
              <a:t>password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are.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BD00105-1719-479A-986B-598EAC4A4AEA}"/>
              </a:ext>
            </a:extLst>
          </p:cNvPr>
          <p:cNvSpPr>
            <a:spLocks noChangeArrowheads="1"/>
          </p:cNvSpPr>
          <p:nvPr/>
        </p:nvSpPr>
        <p:spPr bwMode="auto">
          <a:xfrm>
            <a:off x="946198" y="1675804"/>
            <a:ext cx="10515600" cy="1048985"/>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33333"/>
                </a:solidFill>
                <a:effectLst/>
                <a:latin typeface="Menlo"/>
              </a:rPr>
              <a:t>uname</a:t>
            </a:r>
            <a:r>
              <a:rPr kumimoji="0" lang="en-US" altLang="en-US" sz="1600" b="1" i="0" u="none" strike="noStrike" cap="none" normalizeH="0" baseline="0" dirty="0">
                <a:ln>
                  <a:noFill/>
                </a:ln>
                <a:solidFill>
                  <a:srgbClr val="333333"/>
                </a:solidFill>
                <a:effectLst/>
                <a:latin typeface="Menlo"/>
              </a:rPr>
              <a:t> = </a:t>
            </a:r>
            <a:r>
              <a:rPr kumimoji="0" lang="en-US" altLang="en-US" sz="1600" b="1" i="0" u="none" strike="noStrike" cap="none" normalizeH="0" baseline="0" dirty="0" err="1">
                <a:ln>
                  <a:noFill/>
                </a:ln>
                <a:solidFill>
                  <a:srgbClr val="333333"/>
                </a:solidFill>
                <a:effectLst/>
                <a:latin typeface="Menlo"/>
              </a:rPr>
              <a:t>getUName</a:t>
            </a:r>
            <a:r>
              <a:rPr kumimoji="0" lang="en-US" altLang="en-US" sz="1600" b="1" i="0" u="none" strike="noStrike" cap="none" normalizeH="0" baseline="0" dirty="0">
                <a:ln>
                  <a:noFill/>
                </a:ln>
                <a:solidFill>
                  <a:srgbClr val="333333"/>
                </a:solidFill>
                <a:effectLst/>
                <a:latin typeface="Menlo"/>
              </a:rPr>
              <a:t>();</a:t>
            </a:r>
            <a:endParaRPr kumimoji="0" lang="en-US" altLang="en-US" sz="16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Menlo"/>
              </a:rPr>
              <a:t>passwd = </a:t>
            </a:r>
            <a:r>
              <a:rPr kumimoji="0" lang="en-US" altLang="en-US" sz="1600" b="1" i="0" u="none" strike="noStrike" cap="none" normalizeH="0" baseline="0" dirty="0" err="1">
                <a:ln>
                  <a:noFill/>
                </a:ln>
                <a:solidFill>
                  <a:srgbClr val="333333"/>
                </a:solidFill>
                <a:effectLst/>
                <a:latin typeface="Menlo"/>
              </a:rPr>
              <a:t>getPassword</a:t>
            </a:r>
            <a:r>
              <a:rPr kumimoji="0" lang="en-US" altLang="en-US" sz="16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 = “SELECT id FROM users WHERE username=’” + </a:t>
            </a:r>
            <a:r>
              <a:rPr kumimoji="0" lang="en-US" altLang="en-US" sz="1600" b="1" i="0" u="none" strike="noStrike" cap="none" normalizeH="0" baseline="0" dirty="0" err="1">
                <a:ln>
                  <a:noFill/>
                </a:ln>
                <a:solidFill>
                  <a:srgbClr val="333333"/>
                </a:solidFill>
                <a:effectLst/>
                <a:latin typeface="Menlo"/>
              </a:rPr>
              <a:t>uname</a:t>
            </a:r>
            <a:r>
              <a:rPr kumimoji="0" lang="en-US" altLang="en-US" sz="1600" b="0" i="0" u="none" strike="noStrike" cap="none" normalizeH="0" baseline="0" dirty="0">
                <a:ln>
                  <a:noFill/>
                </a:ln>
                <a:solidFill>
                  <a:srgbClr val="333333"/>
                </a:solidFill>
                <a:effectLst/>
                <a:latin typeface="Menlo"/>
              </a:rPr>
              <a:t> + “’ AND password=’” + </a:t>
            </a:r>
            <a:r>
              <a:rPr kumimoji="0" lang="en-US" altLang="en-US" sz="1600" b="1" i="0" u="none" strike="noStrike" cap="none" normalizeH="0" baseline="0" dirty="0">
                <a:ln>
                  <a:noFill/>
                </a:ln>
                <a:solidFill>
                  <a:srgbClr val="333333"/>
                </a:solidFill>
                <a:effectLst/>
                <a:latin typeface="Menlo"/>
              </a:rPr>
              <a:t>passwd</a:t>
            </a:r>
            <a:r>
              <a:rPr kumimoji="0" lang="en-US" altLang="en-US" sz="1600" b="0" i="0" u="none" strike="noStrike" cap="none" normalizeH="0" baseline="0" dirty="0">
                <a:ln>
                  <a:noFill/>
                </a:ln>
                <a:solidFill>
                  <a:srgbClr val="333333"/>
                </a:solidFill>
                <a:effectLst/>
                <a:latin typeface="Menlo"/>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database.execute</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5C0468C-D365-4CC9-9957-AC48604139F3}"/>
              </a:ext>
            </a:extLst>
          </p:cNvPr>
          <p:cNvSpPr>
            <a:spLocks noChangeArrowheads="1"/>
          </p:cNvSpPr>
          <p:nvPr/>
        </p:nvSpPr>
        <p:spPr bwMode="auto">
          <a:xfrm>
            <a:off x="946198" y="5059490"/>
            <a:ext cx="10515600" cy="310321"/>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SELECT id FROM users WHERE username='username' AND password=</a:t>
            </a:r>
            <a:r>
              <a:rPr kumimoji="0" lang="en-US" altLang="en-US" sz="1600" b="1"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rgbClr val="333333"/>
                </a:solidFill>
                <a:effectLst/>
                <a:latin typeface="Menlo"/>
              </a:rPr>
              <a:t>’</a:t>
            </a:r>
          </a:p>
        </p:txBody>
      </p:sp>
      <p:sp>
        <p:nvSpPr>
          <p:cNvPr id="11" name="Rectangle 4">
            <a:extLst>
              <a:ext uri="{FF2B5EF4-FFF2-40B4-BE49-F238E27FC236}">
                <a16:creationId xmlns:a16="http://schemas.microsoft.com/office/drawing/2014/main" id="{4BA3EB3B-48C4-4490-9432-ECE0F2BCD614}"/>
              </a:ext>
            </a:extLst>
          </p:cNvPr>
          <p:cNvSpPr>
            <a:spLocks noChangeArrowheads="1"/>
          </p:cNvSpPr>
          <p:nvPr/>
        </p:nvSpPr>
        <p:spPr bwMode="auto">
          <a:xfrm>
            <a:off x="946198" y="4563975"/>
            <a:ext cx="10515600" cy="33855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sz="1600" dirty="0">
                <a:latin typeface="Open Sans" panose="020B0606030504020204" pitchFamily="34" charset="0"/>
                <a:ea typeface="Open Sans" panose="020B0606030504020204" pitchFamily="34" charset="0"/>
                <a:cs typeface="Open Sans" panose="020B0606030504020204" pitchFamily="34" charset="0"/>
              </a:rPr>
              <a:t> As a result, the database server runs the following SQL query: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1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5"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14059"/>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42554"/>
            <a:ext cx="10515600" cy="4801387"/>
          </a:xfrm>
        </p:spPr>
        <p:txBody>
          <a:bodyPr>
            <a:normAutofit/>
          </a:bodyPr>
          <a:lstStyle/>
          <a:p>
            <a:pPr marL="0" indent="0">
              <a:buNone/>
            </a:pPr>
            <a:r>
              <a:rPr lang="en-US" dirty="0"/>
              <a:t>SQL Injection can be classified into three major categories –</a:t>
            </a:r>
          </a:p>
          <a:p>
            <a:pPr marL="514350" indent="-514350">
              <a:buFont typeface="+mj-lt"/>
              <a:buAutoNum type="arabicPeriod"/>
            </a:pPr>
            <a:r>
              <a:rPr lang="en-US" b="1" dirty="0"/>
              <a:t>In-band </a:t>
            </a:r>
            <a:r>
              <a:rPr lang="en-US" b="1" dirty="0" err="1"/>
              <a:t>SQLi</a:t>
            </a:r>
            <a:r>
              <a:rPr lang="en-US" b="1" dirty="0"/>
              <a:t> : </a:t>
            </a:r>
            <a:r>
              <a:rPr lang="en-US" dirty="0"/>
              <a:t> In-band SQL Injection occurs when an attacker is able to use the same communication channel to both launch the attack and gather results.</a:t>
            </a:r>
          </a:p>
          <a:p>
            <a:pPr marL="1028700" lvl="1" indent="-571500">
              <a:buFont typeface="+mj-lt"/>
              <a:buAutoNum type="romanUcPeriod"/>
            </a:pPr>
            <a:r>
              <a:rPr lang="en-US" sz="2800" b="1" dirty="0"/>
              <a:t>Error-based </a:t>
            </a:r>
            <a:r>
              <a:rPr lang="en-US" sz="2800" b="1" dirty="0" err="1"/>
              <a:t>SQLi</a:t>
            </a:r>
            <a:r>
              <a:rPr lang="en-US" sz="2800" b="1" dirty="0"/>
              <a:t> </a:t>
            </a:r>
            <a:r>
              <a:rPr lang="en-US" sz="2800" dirty="0"/>
              <a:t>: Error-based </a:t>
            </a:r>
            <a:r>
              <a:rPr lang="en-US" sz="2800" dirty="0" err="1"/>
              <a:t>SQLi</a:t>
            </a:r>
            <a:r>
              <a:rPr lang="en-US" sz="2800" dirty="0"/>
              <a:t> relies on error messages thrown by the database server to obtain information about the structure of the database</a:t>
            </a:r>
          </a:p>
          <a:p>
            <a:pPr marL="971550" lvl="1" indent="-514350">
              <a:buFont typeface="+mj-lt"/>
              <a:buAutoNum type="romanUcPeriod"/>
            </a:pPr>
            <a:r>
              <a:rPr lang="en-US" sz="2800" b="1" dirty="0"/>
              <a:t>Union-based </a:t>
            </a:r>
            <a:r>
              <a:rPr lang="en-US" sz="2800" b="1" dirty="0" err="1"/>
              <a:t>SQLi</a:t>
            </a:r>
            <a:r>
              <a:rPr lang="en-US" sz="2800" b="1" dirty="0"/>
              <a:t> </a:t>
            </a:r>
            <a:r>
              <a:rPr lang="en-US" sz="2800" dirty="0"/>
              <a:t>: Union-based </a:t>
            </a:r>
            <a:r>
              <a:rPr lang="en-US" sz="2800" dirty="0" err="1"/>
              <a:t>SQLi</a:t>
            </a:r>
            <a:r>
              <a:rPr lang="en-US" sz="2800" dirty="0"/>
              <a:t> leverages the UNION SQL operator to combine the results of two or more SELECT statements into a single result.</a:t>
            </a:r>
            <a:endParaRPr lang="en-US" sz="2800" b="1" dirty="0"/>
          </a:p>
        </p:txBody>
      </p:sp>
    </p:spTree>
    <p:extLst>
      <p:ext uri="{BB962C8B-B14F-4D97-AF65-F5344CB8AC3E}">
        <p14:creationId xmlns:p14="http://schemas.microsoft.com/office/powerpoint/2010/main" val="419519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3421</Words>
  <Application>Microsoft Office PowerPoint</Application>
  <PresentationFormat>Widescreen</PresentationFormat>
  <Paragraphs>250</Paragraphs>
  <Slides>37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Franklin Gothic Book</vt:lpstr>
      <vt:lpstr>Menlo</vt:lpstr>
      <vt:lpstr>Open Sans</vt:lpstr>
      <vt:lpstr>Segoe UI</vt:lpstr>
      <vt:lpstr>Office Theme</vt:lpstr>
      <vt:lpstr>SQL Injection Vulnerability : Detection and Refactoring </vt:lpstr>
      <vt:lpstr>   Problem description  and objective   </vt:lpstr>
      <vt:lpstr>Problem Description</vt:lpstr>
      <vt:lpstr>Objective</vt:lpstr>
      <vt:lpstr>State of the art literature</vt:lpstr>
      <vt:lpstr>SQL Injection Vulnerability</vt:lpstr>
      <vt:lpstr>How an SQL Injection Attack Performed</vt:lpstr>
      <vt:lpstr>Simple SQL Injection Example</vt:lpstr>
      <vt:lpstr>Types of SQL Injection</vt:lpstr>
      <vt:lpstr>Types of SQL Injection</vt:lpstr>
      <vt:lpstr>Types of SQL Injection</vt:lpstr>
      <vt:lpstr>Java Database Connectivity (JDBC)</vt:lpstr>
      <vt:lpstr>JDBC Functionality</vt:lpstr>
      <vt:lpstr>JDBC Classes</vt:lpstr>
      <vt:lpstr>JDBC Result Set</vt:lpstr>
      <vt:lpstr>Statement Class</vt:lpstr>
      <vt:lpstr>preparedStatement Class</vt:lpstr>
      <vt:lpstr>Methodology</vt:lpstr>
      <vt:lpstr>Identify The Problem</vt:lpstr>
      <vt:lpstr>Fix Our Goal</vt:lpstr>
      <vt:lpstr>Getafix : Learning to Fix Bugs Automatically</vt:lpstr>
      <vt:lpstr>Getafix : Learning to Fix Bugs Automatically</vt:lpstr>
      <vt:lpstr>Data Collection and Preparation Phase</vt:lpstr>
      <vt:lpstr>Data Collection and Preparation Phase</vt:lpstr>
      <vt:lpstr>Data collection and Preparation Phase</vt:lpstr>
      <vt:lpstr>Learning Phase</vt:lpstr>
      <vt:lpstr>Gumtree Spoon AST Diff</vt:lpstr>
      <vt:lpstr>Clustering</vt:lpstr>
      <vt:lpstr>Anti-Unification and Edit Pattern</vt:lpstr>
      <vt:lpstr>Prediction Phase</vt:lpstr>
      <vt:lpstr>Work done so far</vt:lpstr>
      <vt:lpstr>Dataset Preparation</vt:lpstr>
      <vt:lpstr>Dataset Preparation</vt:lpstr>
      <vt:lpstr>Learning to Fix </vt:lpstr>
      <vt:lpstr>Plan for remaining time</vt:lpstr>
      <vt:lpstr>Plan for the Future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2019-08-25T18:52:40Z</dcterms:created>
  <dcterms:modified xsi:type="dcterms:W3CDTF">2020-03-10T02:46:34Z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