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56" r:id="rId5"/>
    <p:sldId id="266" r:id="rId6"/>
    <p:sldId id="274" r:id="rId7"/>
    <p:sldId id="275" r:id="rId8"/>
    <p:sldId id="270" r:id="rId9"/>
    <p:sldId id="271" r:id="rId10"/>
    <p:sldId id="272" r:id="rId11"/>
    <p:sldId id="273" r:id="rId12"/>
    <p:sldId id="276" r:id="rId13"/>
    <p:sldId id="277" r:id="rId14"/>
    <p:sldId id="278" r:id="rId15"/>
    <p:sldId id="267" r:id="rId16"/>
    <p:sldId id="263" r:id="rId17"/>
    <p:sldId id="262"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67463" autoAdjust="0"/>
  </p:normalViewPr>
  <p:slideViewPr>
    <p:cSldViewPr snapToGrid="0">
      <p:cViewPr varScale="1">
        <p:scale>
          <a:sx n="96" d="100"/>
          <a:sy n="96" d="100"/>
        </p:scale>
        <p:origin x="86" y="125"/>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26-Aug-19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26-Aug-19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26-Aug-19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26-Aug-19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2" y="4074455"/>
            <a:ext cx="6684267" cy="1490452"/>
          </a:xfrm>
        </p:spPr>
        <p:txBody>
          <a:bodyPr anchor="t">
            <a:normAutofit/>
          </a:bodyPr>
          <a:lstStyle/>
          <a:p>
            <a:pPr algn="l"/>
            <a:r>
              <a:rPr lang="en-US" sz="4400" dirty="0">
                <a:latin typeface="Franklin Gothic Book" panose="020B0503020102020204" pitchFamily="34" charset="0"/>
                <a:cs typeface="Segoe UI" panose="020B0502040204020203" pitchFamily="34" charset="0"/>
              </a:rPr>
              <a:t>SQL Injection Vulnerability : Detection and Refactoring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2" y="5546370"/>
            <a:ext cx="3153752" cy="677185"/>
          </a:xfrm>
        </p:spPr>
        <p:txBody>
          <a:bodyPr anchor="b">
            <a:noAutofit/>
          </a:bodyPr>
          <a:lstStyle/>
          <a:p>
            <a:pPr algn="l"/>
            <a:r>
              <a:rPr lang="en-US" sz="2000" dirty="0">
                <a:latin typeface="Franklin Gothic Book" panose="020B0503020102020204" pitchFamily="34" charset="0"/>
                <a:cs typeface="Calibri" panose="020F0502020204030204" pitchFamily="34" charset="0"/>
              </a:rPr>
              <a:t>Mohammed Latif Siddiq</a:t>
            </a:r>
          </a:p>
          <a:p>
            <a:pPr algn="l"/>
            <a:r>
              <a:rPr lang="en-US" sz="2000" dirty="0" err="1">
                <a:latin typeface="Franklin Gothic Book" panose="020B0503020102020204" pitchFamily="34" charset="0"/>
              </a:rPr>
              <a:t>Rezwanur</a:t>
            </a:r>
            <a:r>
              <a:rPr lang="en-US" sz="2000" dirty="0">
                <a:latin typeface="Franklin Gothic Book" panose="020B0503020102020204" pitchFamily="34" charset="0"/>
              </a:rPr>
              <a:t> Rahman </a:t>
            </a:r>
            <a:r>
              <a:rPr lang="en-US" sz="2000" dirty="0" err="1">
                <a:latin typeface="Franklin Gothic Book" panose="020B0503020102020204" pitchFamily="34" charset="0"/>
              </a:rPr>
              <a:t>Jahin</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365126"/>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375576"/>
            <a:ext cx="10515600" cy="4801387"/>
          </a:xfrm>
        </p:spPr>
        <p:txBody>
          <a:bodyPr>
            <a:noAutofit/>
          </a:bodyPr>
          <a:lstStyle/>
          <a:p>
            <a:pPr marL="514350" indent="-514350">
              <a:buFont typeface="+mj-lt"/>
              <a:buAutoNum type="arabicPeriod" startAt="2"/>
            </a:pPr>
            <a:r>
              <a:rPr lang="en-US" b="1" dirty="0"/>
              <a:t>Inferential </a:t>
            </a:r>
            <a:r>
              <a:rPr lang="en-US" b="1" dirty="0" err="1"/>
              <a:t>SQLi</a:t>
            </a:r>
            <a:r>
              <a:rPr lang="en-US" dirty="0"/>
              <a:t> : In an inferential </a:t>
            </a:r>
            <a:r>
              <a:rPr lang="en-US" dirty="0" err="1"/>
              <a:t>SQLi</a:t>
            </a:r>
            <a:r>
              <a:rPr lang="en-US" dirty="0"/>
              <a:t> attack, an attacker is able to reconstruct the database structure by sending payloads, observing the web application’s response and the resulting behavior of the database server.</a:t>
            </a:r>
          </a:p>
          <a:p>
            <a:pPr marL="1028700" lvl="1" indent="-571500">
              <a:buFont typeface="+mj-lt"/>
              <a:buAutoNum type="romanUcPeriod"/>
            </a:pPr>
            <a:r>
              <a:rPr lang="en-US" sz="2800" b="1" dirty="0"/>
              <a:t>Boolean-based (content-based) Blind </a:t>
            </a:r>
            <a:r>
              <a:rPr lang="en-US" sz="2800" b="1" dirty="0" err="1"/>
              <a:t>SQLi</a:t>
            </a:r>
            <a:r>
              <a:rPr lang="en-US" sz="2800" b="1" dirty="0"/>
              <a:t> </a:t>
            </a:r>
            <a:r>
              <a:rPr lang="en-US" sz="2800" dirty="0"/>
              <a:t>: Boolean-based SQL Injection relies on sending an SQL query to the database which forces the application to return a different result depending on whether the query returns a TRUE or FALSE result.</a:t>
            </a:r>
          </a:p>
          <a:p>
            <a:pPr marL="971550" lvl="1" indent="-514350">
              <a:buFont typeface="+mj-lt"/>
              <a:buAutoNum type="romanUcPeriod"/>
            </a:pPr>
            <a:r>
              <a:rPr lang="en-US" sz="2800" b="1" dirty="0"/>
              <a:t>Time-based Blind </a:t>
            </a:r>
            <a:r>
              <a:rPr lang="en-US" sz="2800" b="1" dirty="0" err="1"/>
              <a:t>SQLi</a:t>
            </a:r>
            <a:r>
              <a:rPr lang="en-US" sz="2800" b="1" dirty="0"/>
              <a:t> </a:t>
            </a:r>
            <a:r>
              <a:rPr lang="en-US" sz="2800" dirty="0"/>
              <a:t>: Time-based SQL Injection relies on sending an SQL query to the database which forces the database to wait for a specified amount of time (in seconds) before responding.</a:t>
            </a:r>
            <a:br>
              <a:rPr lang="en-US" sz="2800" dirty="0"/>
            </a:br>
            <a:endParaRPr lang="en-US" sz="2800" dirty="0"/>
          </a:p>
        </p:txBody>
      </p:sp>
    </p:spTree>
    <p:extLst>
      <p:ext uri="{BB962C8B-B14F-4D97-AF65-F5344CB8AC3E}">
        <p14:creationId xmlns:p14="http://schemas.microsoft.com/office/powerpoint/2010/main" val="213542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365126"/>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375576"/>
            <a:ext cx="10515600" cy="4801387"/>
          </a:xfrm>
        </p:spPr>
        <p:txBody>
          <a:bodyPr>
            <a:noAutofit/>
          </a:bodyPr>
          <a:lstStyle/>
          <a:p>
            <a:pPr marL="514350" indent="-514350">
              <a:buFont typeface="+mj-lt"/>
              <a:buAutoNum type="arabicPeriod" startAt="3"/>
            </a:pPr>
            <a:r>
              <a:rPr lang="en-US" b="1" dirty="0"/>
              <a:t>Out-of-band </a:t>
            </a:r>
            <a:r>
              <a:rPr lang="en-US" b="1" dirty="0" err="1"/>
              <a:t>SQLi</a:t>
            </a:r>
            <a:r>
              <a:rPr lang="en-US" b="1" dirty="0"/>
              <a:t> : </a:t>
            </a:r>
            <a:r>
              <a:rPr lang="en-US" dirty="0"/>
              <a:t>Out-of-band techniques, offer an attacker an alternative to inferential time-based techniques, especially if the server responses are not very stable (making an inferential time-based attack unreliable).</a:t>
            </a:r>
            <a:endParaRPr lang="en-US" b="1" dirty="0"/>
          </a:p>
        </p:txBody>
      </p:sp>
    </p:spTree>
    <p:extLst>
      <p:ext uri="{BB962C8B-B14F-4D97-AF65-F5344CB8AC3E}">
        <p14:creationId xmlns:p14="http://schemas.microsoft.com/office/powerpoint/2010/main" val="214948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Methodology</a:t>
            </a: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rPr>
              <a:t>Work done so far</a:t>
            </a:r>
            <a:endParaRPr lang="en-US" dirty="0">
              <a:latin typeface="Franklin Gothic Book" panose="020B0503020102020204"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Plan for remaining time</a:t>
            </a: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Any Question?</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fontScale="90000"/>
          </a:bodyPr>
          <a:lstStyle/>
          <a:p>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r>
              <a:rPr lang="en-US" dirty="0">
                <a:latin typeface="Franklin Gothic Book" panose="020B0503020102020204" pitchFamily="34" charset="0"/>
              </a:rPr>
              <a:t>Problem description </a:t>
            </a:r>
            <a:br>
              <a:rPr lang="en-US" dirty="0">
                <a:latin typeface="Franklin Gothic Book" panose="020B0503020102020204" pitchFamily="34" charset="0"/>
              </a:rPr>
            </a:br>
            <a:r>
              <a:rPr lang="en-US" dirty="0">
                <a:latin typeface="Franklin Gothic Book" panose="020B0503020102020204" pitchFamily="34" charset="0"/>
              </a:rPr>
              <a:t>and objective</a:t>
            </a:r>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A3FE-BA0C-4288-A8BF-E8830D37F026}"/>
              </a:ext>
            </a:extLst>
          </p:cNvPr>
          <p:cNvSpPr>
            <a:spLocks noGrp="1"/>
          </p:cNvSpPr>
          <p:nvPr>
            <p:ph type="title"/>
          </p:nvPr>
        </p:nvSpPr>
        <p:spPr>
          <a:xfrm>
            <a:off x="838200" y="365126"/>
            <a:ext cx="10515600" cy="811668"/>
          </a:xfrm>
        </p:spPr>
        <p:txBody>
          <a:bodyPr/>
          <a:lstStyle/>
          <a:p>
            <a:r>
              <a:rPr lang="en-US" dirty="0">
                <a:latin typeface="Franklin Gothic Book" panose="020B0503020102020204" pitchFamily="34" charset="0"/>
              </a:rPr>
              <a:t>Problem Description</a:t>
            </a:r>
          </a:p>
        </p:txBody>
      </p:sp>
      <p:sp>
        <p:nvSpPr>
          <p:cNvPr id="3" name="Content Placeholder 2">
            <a:extLst>
              <a:ext uri="{FF2B5EF4-FFF2-40B4-BE49-F238E27FC236}">
                <a16:creationId xmlns:a16="http://schemas.microsoft.com/office/drawing/2014/main" id="{13661D3B-4E5A-40D8-AB9C-21489FE79819}"/>
              </a:ext>
            </a:extLst>
          </p:cNvPr>
          <p:cNvSpPr>
            <a:spLocks noGrp="1"/>
          </p:cNvSpPr>
          <p:nvPr>
            <p:ph idx="1"/>
          </p:nvPr>
        </p:nvSpPr>
        <p:spPr>
          <a:xfrm>
            <a:off x="838200" y="1841930"/>
            <a:ext cx="10515600" cy="4137452"/>
          </a:xfrm>
        </p:spPr>
        <p:txBody>
          <a:bodyPr>
            <a:normAutofit/>
          </a:bodyPr>
          <a:lstStyle/>
          <a:p>
            <a:r>
              <a:rPr lang="en-US" dirty="0"/>
              <a:t>In this problem , we are going to deal with SQL(Structured Query Language) injection vulnerability</a:t>
            </a:r>
          </a:p>
          <a:p>
            <a:r>
              <a:rPr lang="en-US" dirty="0"/>
              <a:t>There are many existing java codes which are using JDBC(Java Database Connectivity) , an application programming interface (API) to connect database from java code</a:t>
            </a:r>
          </a:p>
          <a:p>
            <a:r>
              <a:rPr lang="en-US" dirty="0"/>
              <a:t>In those java codes, programmers unintentionally make mistake which can lead to SQL injection vulnerability</a:t>
            </a:r>
          </a:p>
          <a:p>
            <a:r>
              <a:rPr lang="en-US" dirty="0"/>
              <a:t>Attackers can attack these vulnerabilities to gain access to the database, modify the information of the database</a:t>
            </a:r>
          </a:p>
        </p:txBody>
      </p:sp>
    </p:spTree>
    <p:extLst>
      <p:ext uri="{BB962C8B-B14F-4D97-AF65-F5344CB8AC3E}">
        <p14:creationId xmlns:p14="http://schemas.microsoft.com/office/powerpoint/2010/main" val="264347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F4D1-9B83-4CAE-9CE9-50D650004366}"/>
              </a:ext>
            </a:extLst>
          </p:cNvPr>
          <p:cNvSpPr>
            <a:spLocks noGrp="1"/>
          </p:cNvSpPr>
          <p:nvPr>
            <p:ph type="title"/>
          </p:nvPr>
        </p:nvSpPr>
        <p:spPr>
          <a:xfrm>
            <a:off x="838200" y="365126"/>
            <a:ext cx="10515600" cy="748058"/>
          </a:xfrm>
        </p:spPr>
        <p:txBody>
          <a:bodyPr/>
          <a:lstStyle/>
          <a:p>
            <a:r>
              <a:rPr lang="en-US" dirty="0">
                <a:latin typeface="Franklin Gothic Book" panose="020B0503020102020204" pitchFamily="34" charset="0"/>
              </a:rPr>
              <a:t>Objective</a:t>
            </a:r>
          </a:p>
        </p:txBody>
      </p:sp>
      <p:sp>
        <p:nvSpPr>
          <p:cNvPr id="3" name="Content Placeholder 2">
            <a:extLst>
              <a:ext uri="{FF2B5EF4-FFF2-40B4-BE49-F238E27FC236}">
                <a16:creationId xmlns:a16="http://schemas.microsoft.com/office/drawing/2014/main" id="{47C58CED-541A-4E5D-B63F-DC09D0AD8DE9}"/>
              </a:ext>
            </a:extLst>
          </p:cNvPr>
          <p:cNvSpPr>
            <a:spLocks noGrp="1"/>
          </p:cNvSpPr>
          <p:nvPr>
            <p:ph idx="1"/>
          </p:nvPr>
        </p:nvSpPr>
        <p:spPr>
          <a:xfrm>
            <a:off x="838200" y="2346271"/>
            <a:ext cx="10515600" cy="3156668"/>
          </a:xfrm>
        </p:spPr>
        <p:txBody>
          <a:bodyPr/>
          <a:lstStyle/>
          <a:p>
            <a:r>
              <a:rPr lang="en-US" dirty="0"/>
              <a:t>Our main goal is to detect the vulnerable SQL query in java code using JDBC</a:t>
            </a:r>
          </a:p>
          <a:p>
            <a:r>
              <a:rPr lang="en-US" dirty="0"/>
              <a:t>After detecting the vulnerability , we are going to apply deep learning to train a model</a:t>
            </a:r>
          </a:p>
          <a:p>
            <a:r>
              <a:rPr lang="en-US" dirty="0"/>
              <a:t>The trained model will try to convert vulnerable code to  invulnerable  code which will contain an injection free SQL query</a:t>
            </a:r>
          </a:p>
        </p:txBody>
      </p:sp>
    </p:spTree>
    <p:extLst>
      <p:ext uri="{BB962C8B-B14F-4D97-AF65-F5344CB8AC3E}">
        <p14:creationId xmlns:p14="http://schemas.microsoft.com/office/powerpoint/2010/main" val="241211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State of the art literature</a:t>
            </a:r>
            <a:endParaRPr lang="en-US"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72DF-EC42-4519-828B-7A576055F23B}"/>
              </a:ext>
            </a:extLst>
          </p:cNvPr>
          <p:cNvSpPr>
            <a:spLocks noGrp="1"/>
          </p:cNvSpPr>
          <p:nvPr>
            <p:ph type="title"/>
          </p:nvPr>
        </p:nvSpPr>
        <p:spPr>
          <a:xfrm>
            <a:off x="838200" y="365125"/>
            <a:ext cx="10515600" cy="843473"/>
          </a:xfrm>
        </p:spPr>
        <p:txBody>
          <a:bodyPr/>
          <a:lstStyle/>
          <a:p>
            <a:r>
              <a:rPr lang="en-US" dirty="0">
                <a:latin typeface="Franklin Gothic Book" panose="020B0503020102020204" pitchFamily="34" charset="0"/>
                <a:cs typeface="Segoe UI" panose="020B0502040204020203" pitchFamily="34" charset="0"/>
              </a:rPr>
              <a:t>SQL Injection Vulnerability</a:t>
            </a:r>
            <a:endParaRPr lang="en-US" dirty="0"/>
          </a:p>
        </p:txBody>
      </p:sp>
      <p:sp>
        <p:nvSpPr>
          <p:cNvPr id="3" name="Content Placeholder 2">
            <a:extLst>
              <a:ext uri="{FF2B5EF4-FFF2-40B4-BE49-F238E27FC236}">
                <a16:creationId xmlns:a16="http://schemas.microsoft.com/office/drawing/2014/main" id="{99CF3D0D-1861-4968-9EAB-4B8BDD7431B6}"/>
              </a:ext>
            </a:extLst>
          </p:cNvPr>
          <p:cNvSpPr>
            <a:spLocks noGrp="1"/>
          </p:cNvSpPr>
          <p:nvPr>
            <p:ph idx="1"/>
          </p:nvPr>
        </p:nvSpPr>
        <p:spPr>
          <a:xfrm>
            <a:off x="838200" y="1431235"/>
            <a:ext cx="10515600" cy="4845519"/>
          </a:xfrm>
        </p:spPr>
        <p:txBody>
          <a:bodyPr>
            <a:noAutofit/>
          </a:bodyPr>
          <a:lstStyle/>
          <a:p>
            <a:r>
              <a:rPr lang="en-US" dirty="0"/>
              <a:t>A type of an injection attack that makes it possible to execute malicious SQL statements</a:t>
            </a:r>
          </a:p>
          <a:p>
            <a:r>
              <a:rPr lang="en-US" dirty="0"/>
              <a:t>Use to bypass application security measures, go around authentication and authorization of a web page or web application and retrieve the content of the entire SQL database and  use to add, modify, and delete records in the database</a:t>
            </a:r>
          </a:p>
          <a:p>
            <a:r>
              <a:rPr lang="en-US" dirty="0"/>
              <a:t>one of the oldest, most prevalent, and most dangerous web application vulnerabilities</a:t>
            </a:r>
          </a:p>
          <a:p>
            <a:r>
              <a:rPr lang="en-US" dirty="0"/>
              <a:t>Listed as the number one threat to web application security by The </a:t>
            </a:r>
            <a:r>
              <a:rPr lang="en-US" b="1" dirty="0"/>
              <a:t>OWASP organization</a:t>
            </a:r>
            <a:r>
              <a:rPr lang="en-US" dirty="0"/>
              <a:t> (Open Web Application Security Project) in their OWASP Top 10 2017 document</a:t>
            </a:r>
          </a:p>
        </p:txBody>
      </p:sp>
    </p:spTree>
    <p:extLst>
      <p:ext uri="{BB962C8B-B14F-4D97-AF65-F5344CB8AC3E}">
        <p14:creationId xmlns:p14="http://schemas.microsoft.com/office/powerpoint/2010/main" val="137699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71F7-0FB8-41A1-B23C-7C1E9B9F176C}"/>
              </a:ext>
            </a:extLst>
          </p:cNvPr>
          <p:cNvSpPr>
            <a:spLocks noGrp="1"/>
          </p:cNvSpPr>
          <p:nvPr>
            <p:ph type="title"/>
          </p:nvPr>
        </p:nvSpPr>
        <p:spPr>
          <a:xfrm>
            <a:off x="838200" y="365125"/>
            <a:ext cx="10515600" cy="851425"/>
          </a:xfrm>
        </p:spPr>
        <p:txBody>
          <a:bodyPr>
            <a:normAutofit/>
          </a:bodyPr>
          <a:lstStyle/>
          <a:p>
            <a:r>
              <a:rPr lang="en-US" dirty="0">
                <a:latin typeface="Franklin Gothic Book" panose="020B0503020102020204" pitchFamily="34" charset="0"/>
              </a:rPr>
              <a:t>How an SQL Injection Attack Performed</a:t>
            </a:r>
          </a:p>
        </p:txBody>
      </p:sp>
      <p:sp>
        <p:nvSpPr>
          <p:cNvPr id="3" name="Content Placeholder 2">
            <a:extLst>
              <a:ext uri="{FF2B5EF4-FFF2-40B4-BE49-F238E27FC236}">
                <a16:creationId xmlns:a16="http://schemas.microsoft.com/office/drawing/2014/main" id="{6869AA67-0F4A-4612-AD45-7CF0B1F5EF63}"/>
              </a:ext>
            </a:extLst>
          </p:cNvPr>
          <p:cNvSpPr>
            <a:spLocks noGrp="1"/>
          </p:cNvSpPr>
          <p:nvPr>
            <p:ph idx="1"/>
          </p:nvPr>
        </p:nvSpPr>
        <p:spPr>
          <a:xfrm>
            <a:off x="838200" y="1746112"/>
            <a:ext cx="10515600" cy="4351338"/>
          </a:xfrm>
        </p:spPr>
        <p:txBody>
          <a:bodyPr/>
          <a:lstStyle/>
          <a:p>
            <a:r>
              <a:rPr lang="en-US" dirty="0"/>
              <a:t>To make an SQL Injection attack, an attacker must first find vulnerable user inputs within the web page or  application</a:t>
            </a:r>
          </a:p>
          <a:p>
            <a:r>
              <a:rPr lang="en-US" dirty="0"/>
              <a:t>A web page or web application that has an SQL Injection vulnerability uses such user input directly in an SQL query, then attacker can create input content, often called a malicious payload </a:t>
            </a:r>
          </a:p>
          <a:p>
            <a:r>
              <a:rPr lang="en-US" dirty="0"/>
              <a:t>After the attacker sends this content, malicious SQL commands are executed in the database.</a:t>
            </a:r>
          </a:p>
          <a:p>
            <a:r>
              <a:rPr lang="en-US" dirty="0"/>
              <a:t>The malicious SQL commands can provide attacker the whole information of the database, access to modify the database</a:t>
            </a:r>
          </a:p>
        </p:txBody>
      </p:sp>
    </p:spTree>
    <p:extLst>
      <p:ext uri="{BB962C8B-B14F-4D97-AF65-F5344CB8AC3E}">
        <p14:creationId xmlns:p14="http://schemas.microsoft.com/office/powerpoint/2010/main" val="119692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3B91-0362-4281-AED6-30955C0215F9}"/>
              </a:ext>
            </a:extLst>
          </p:cNvPr>
          <p:cNvSpPr>
            <a:spLocks noGrp="1"/>
          </p:cNvSpPr>
          <p:nvPr>
            <p:ph type="title"/>
          </p:nvPr>
        </p:nvSpPr>
        <p:spPr>
          <a:xfrm>
            <a:off x="838200" y="365125"/>
            <a:ext cx="10515600" cy="851425"/>
          </a:xfrm>
        </p:spPr>
        <p:txBody>
          <a:bodyPr>
            <a:normAutofit/>
          </a:bodyPr>
          <a:lstStyle/>
          <a:p>
            <a:r>
              <a:rPr lang="en-US" dirty="0">
                <a:latin typeface="Franklin Gothic Book" panose="020B0503020102020204" pitchFamily="34" charset="0"/>
              </a:rPr>
              <a:t>Simple SQL Injection Example</a:t>
            </a:r>
          </a:p>
        </p:txBody>
      </p:sp>
      <p:sp>
        <p:nvSpPr>
          <p:cNvPr id="3" name="Content Placeholder 2">
            <a:extLst>
              <a:ext uri="{FF2B5EF4-FFF2-40B4-BE49-F238E27FC236}">
                <a16:creationId xmlns:a16="http://schemas.microsoft.com/office/drawing/2014/main" id="{502BA28C-C803-41C7-8BB9-444FBF68A2BC}"/>
              </a:ext>
            </a:extLst>
          </p:cNvPr>
          <p:cNvSpPr>
            <a:spLocks noGrp="1"/>
          </p:cNvSpPr>
          <p:nvPr>
            <p:ph idx="1"/>
          </p:nvPr>
        </p:nvSpPr>
        <p:spPr>
          <a:xfrm>
            <a:off x="838200" y="1216550"/>
            <a:ext cx="10515600" cy="4960413"/>
          </a:xfrm>
        </p:spPr>
        <p:txBody>
          <a:bodyPr>
            <a:normAutofit/>
          </a:bodyPr>
          <a:lstStyle/>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Let’s examine this code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4">
            <a:extLst>
              <a:ext uri="{FF2B5EF4-FFF2-40B4-BE49-F238E27FC236}">
                <a16:creationId xmlns:a16="http://schemas.microsoft.com/office/drawing/2014/main" id="{7B060CAC-E12A-4676-A5BC-F9B0EDDA47B6}"/>
              </a:ext>
            </a:extLst>
          </p:cNvPr>
          <p:cNvSpPr>
            <a:spLocks noChangeArrowheads="1"/>
          </p:cNvSpPr>
          <p:nvPr/>
        </p:nvSpPr>
        <p:spPr bwMode="auto">
          <a:xfrm>
            <a:off x="946198" y="2970937"/>
            <a:ext cx="10515598" cy="830997"/>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An attacker could use SQL commands in the input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in a way that would alter the SQL statement executed by the database server. For example, they could use a trick involving a single quote and set the </a:t>
            </a:r>
            <a:r>
              <a:rPr kumimoji="0" lang="en-US" altLang="en-US" sz="1600" b="0" i="0" u="none" strike="noStrike" cap="none" normalizeH="0" baseline="0" dirty="0">
                <a:ln>
                  <a:noFill/>
                </a:ln>
                <a:solidFill>
                  <a:srgbClr val="C7254E"/>
                </a:solidFill>
                <a:effectLst/>
                <a:latin typeface="Menlo"/>
              </a:rPr>
              <a:t>passwd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field to:</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068C381-E2A3-4F87-8B25-C3E5D491A570}"/>
              </a:ext>
            </a:extLst>
          </p:cNvPr>
          <p:cNvSpPr>
            <a:spLocks noChangeArrowheads="1"/>
          </p:cNvSpPr>
          <p:nvPr/>
        </p:nvSpPr>
        <p:spPr bwMode="auto">
          <a:xfrm>
            <a:off x="946198" y="4079779"/>
            <a:ext cx="10515598" cy="31032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6B4DE851-8BBF-4C37-9D6B-A888ABBDE447}"/>
              </a:ext>
            </a:extLst>
          </p:cNvPr>
          <p:cNvSpPr>
            <a:spLocks noChangeArrowheads="1"/>
          </p:cNvSpPr>
          <p:nvPr/>
        </p:nvSpPr>
        <p:spPr bwMode="auto">
          <a:xfrm>
            <a:off x="892198" y="5526772"/>
            <a:ext cx="10515600" cy="584775"/>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Because of the </a:t>
            </a:r>
            <a:r>
              <a:rPr kumimoji="0" lang="en-US" altLang="en-US" sz="1600" b="0" i="0" u="none" strike="noStrike" cap="none" normalizeH="0" baseline="0" dirty="0">
                <a:ln>
                  <a:noFill/>
                </a:ln>
                <a:solidFill>
                  <a:srgbClr val="C7254E"/>
                </a:solidFill>
                <a:effectLst/>
                <a:latin typeface="Menlo"/>
              </a:rPr>
              <a:t>OR 1=1</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statement, the </a:t>
            </a:r>
            <a:r>
              <a:rPr kumimoji="0" lang="en-US" altLang="en-US" sz="1600" b="0" i="0" u="none" strike="noStrike" cap="none" normalizeH="0" baseline="0" dirty="0">
                <a:ln>
                  <a:noFill/>
                </a:ln>
                <a:solidFill>
                  <a:srgbClr val="C7254E"/>
                </a:solidFill>
                <a:effectLst/>
                <a:latin typeface="Menlo"/>
              </a:rPr>
              <a:t>WHERE </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clause returns the first </a:t>
            </a:r>
            <a:r>
              <a:rPr kumimoji="0" lang="en-US" altLang="en-US" sz="1600" b="0" i="0" u="none" strike="noStrike" cap="none" normalizeH="0" baseline="0" dirty="0">
                <a:ln>
                  <a:noFill/>
                </a:ln>
                <a:solidFill>
                  <a:srgbClr val="C7254E"/>
                </a:solidFill>
                <a:effectLst/>
                <a:latin typeface="Menlo"/>
              </a:rPr>
              <a:t>id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from the </a:t>
            </a:r>
            <a:r>
              <a:rPr kumimoji="0" lang="en-US" altLang="en-US" sz="1600" b="0" i="0" u="none" strike="noStrike" cap="none" normalizeH="0" baseline="0" dirty="0">
                <a:ln>
                  <a:noFill/>
                </a:ln>
                <a:solidFill>
                  <a:srgbClr val="C7254E"/>
                </a:solidFill>
                <a:effectLst/>
                <a:latin typeface="Menlo"/>
              </a:rPr>
              <a:t>users</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table no matter what the </a:t>
            </a:r>
            <a:r>
              <a:rPr kumimoji="0" lang="en-US" altLang="en-US" sz="1600" b="0" i="0" u="none" strike="noStrike" cap="none" normalizeH="0" baseline="0" dirty="0">
                <a:ln>
                  <a:noFill/>
                </a:ln>
                <a:solidFill>
                  <a:srgbClr val="C7254E"/>
                </a:solidFill>
                <a:effectLst/>
                <a:latin typeface="Menlo"/>
              </a:rPr>
              <a:t>username</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and </a:t>
            </a:r>
            <a:r>
              <a:rPr kumimoji="0" lang="en-US" altLang="en-US" sz="1600" b="0" i="0" u="none" strike="noStrike" cap="none" normalizeH="0" baseline="0" dirty="0">
                <a:ln>
                  <a:noFill/>
                </a:ln>
                <a:solidFill>
                  <a:srgbClr val="C7254E"/>
                </a:solidFill>
                <a:effectLst/>
                <a:latin typeface="Menlo"/>
              </a:rPr>
              <a:t>password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are.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BD00105-1719-479A-986B-598EAC4A4AEA}"/>
              </a:ext>
            </a:extLst>
          </p:cNvPr>
          <p:cNvSpPr>
            <a:spLocks noChangeArrowheads="1"/>
          </p:cNvSpPr>
          <p:nvPr/>
        </p:nvSpPr>
        <p:spPr bwMode="auto">
          <a:xfrm>
            <a:off x="946198" y="1675804"/>
            <a:ext cx="10515600" cy="104898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333333"/>
                </a:solidFill>
                <a:effectLst/>
                <a:latin typeface="Menlo"/>
              </a:rPr>
              <a:t>uname</a:t>
            </a:r>
            <a:r>
              <a:rPr kumimoji="0" lang="en-US" altLang="en-US" sz="1600" b="1" i="0" u="none" strike="noStrike" cap="none" normalizeH="0" baseline="0" dirty="0">
                <a:ln>
                  <a:noFill/>
                </a:ln>
                <a:solidFill>
                  <a:srgbClr val="333333"/>
                </a:solidFill>
                <a:effectLst/>
                <a:latin typeface="Menlo"/>
              </a:rPr>
              <a:t> = </a:t>
            </a:r>
            <a:r>
              <a:rPr kumimoji="0" lang="en-US" altLang="en-US" sz="1600" b="1" i="0" u="none" strike="noStrike" cap="none" normalizeH="0" baseline="0" dirty="0" err="1">
                <a:ln>
                  <a:noFill/>
                </a:ln>
                <a:solidFill>
                  <a:srgbClr val="333333"/>
                </a:solidFill>
                <a:effectLst/>
                <a:latin typeface="Menlo"/>
              </a:rPr>
              <a:t>getUName</a:t>
            </a:r>
            <a:r>
              <a:rPr kumimoji="0" lang="en-US" altLang="en-US" sz="1600" b="1" i="0" u="none" strike="noStrike" cap="none" normalizeH="0" baseline="0" dirty="0">
                <a:ln>
                  <a:noFill/>
                </a:ln>
                <a:solidFill>
                  <a:srgbClr val="333333"/>
                </a:solidFill>
                <a:effectLst/>
                <a:latin typeface="Menlo"/>
              </a:rPr>
              <a:t>();</a:t>
            </a:r>
            <a:endParaRPr kumimoji="0" lang="en-US" altLang="en-US" sz="16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Menlo"/>
              </a:rPr>
              <a:t>passwd = </a:t>
            </a:r>
            <a:r>
              <a:rPr kumimoji="0" lang="en-US" altLang="en-US" sz="1600" b="1" i="0" u="none" strike="noStrike" cap="none" normalizeH="0" baseline="0" dirty="0" err="1">
                <a:ln>
                  <a:noFill/>
                </a:ln>
                <a:solidFill>
                  <a:srgbClr val="333333"/>
                </a:solidFill>
                <a:effectLst/>
                <a:latin typeface="Menlo"/>
              </a:rPr>
              <a:t>getPassword</a:t>
            </a:r>
            <a:r>
              <a:rPr kumimoji="0" lang="en-US" altLang="en-US" sz="1600" b="1"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 = “SELECT id FROM users WHERE username=’” + </a:t>
            </a:r>
            <a:r>
              <a:rPr kumimoji="0" lang="en-US" altLang="en-US" sz="1600" b="1" i="0" u="none" strike="noStrike" cap="none" normalizeH="0" baseline="0" dirty="0" err="1">
                <a:ln>
                  <a:noFill/>
                </a:ln>
                <a:solidFill>
                  <a:srgbClr val="333333"/>
                </a:solidFill>
                <a:effectLst/>
                <a:latin typeface="Menlo"/>
              </a:rPr>
              <a:t>uname</a:t>
            </a:r>
            <a:r>
              <a:rPr kumimoji="0" lang="en-US" altLang="en-US" sz="1600" b="0" i="0" u="none" strike="noStrike" cap="none" normalizeH="0" baseline="0" dirty="0">
                <a:ln>
                  <a:noFill/>
                </a:ln>
                <a:solidFill>
                  <a:srgbClr val="333333"/>
                </a:solidFill>
                <a:effectLst/>
                <a:latin typeface="Menlo"/>
              </a:rPr>
              <a:t> + “’ AND password=’” + </a:t>
            </a:r>
            <a:r>
              <a:rPr kumimoji="0" lang="en-US" altLang="en-US" sz="1600" b="1" i="0" u="none" strike="noStrike" cap="none" normalizeH="0" baseline="0" dirty="0">
                <a:ln>
                  <a:noFill/>
                </a:ln>
                <a:solidFill>
                  <a:srgbClr val="333333"/>
                </a:solidFill>
                <a:effectLst/>
                <a:latin typeface="Menlo"/>
              </a:rPr>
              <a:t>passwd</a:t>
            </a:r>
            <a:r>
              <a:rPr kumimoji="0" lang="en-US" altLang="en-US" sz="1600" b="0" i="0" u="none" strike="noStrike" cap="none" normalizeH="0" baseline="0" dirty="0">
                <a:ln>
                  <a:noFill/>
                </a:ln>
                <a:solidFill>
                  <a:srgbClr val="333333"/>
                </a:solidFill>
                <a:effectLst/>
                <a:latin typeface="Menlo"/>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database.execute</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5C0468C-D365-4CC9-9957-AC48604139F3}"/>
              </a:ext>
            </a:extLst>
          </p:cNvPr>
          <p:cNvSpPr>
            <a:spLocks noChangeArrowheads="1"/>
          </p:cNvSpPr>
          <p:nvPr/>
        </p:nvSpPr>
        <p:spPr bwMode="auto">
          <a:xfrm>
            <a:off x="946198" y="5059490"/>
            <a:ext cx="10515600" cy="31032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SELECT id FROM users WHERE username='username' AND password=</a:t>
            </a:r>
            <a:r>
              <a:rPr kumimoji="0" lang="en-US" altLang="en-US" sz="1600" b="1"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rgbClr val="333333"/>
                </a:solidFill>
                <a:effectLst/>
                <a:latin typeface="Menlo"/>
              </a:rPr>
              <a:t>’</a:t>
            </a:r>
          </a:p>
        </p:txBody>
      </p:sp>
      <p:sp>
        <p:nvSpPr>
          <p:cNvPr id="11" name="Rectangle 4">
            <a:extLst>
              <a:ext uri="{FF2B5EF4-FFF2-40B4-BE49-F238E27FC236}">
                <a16:creationId xmlns:a16="http://schemas.microsoft.com/office/drawing/2014/main" id="{4BA3EB3B-48C4-4490-9432-ECE0F2BCD614}"/>
              </a:ext>
            </a:extLst>
          </p:cNvPr>
          <p:cNvSpPr>
            <a:spLocks noChangeArrowheads="1"/>
          </p:cNvSpPr>
          <p:nvPr/>
        </p:nvSpPr>
        <p:spPr bwMode="auto">
          <a:xfrm>
            <a:off x="946198" y="4563975"/>
            <a:ext cx="10515600" cy="33855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sz="1600" dirty="0">
                <a:latin typeface="Open Sans" panose="020B0606030504020204" pitchFamily="34" charset="0"/>
                <a:ea typeface="Open Sans" panose="020B0606030504020204" pitchFamily="34" charset="0"/>
                <a:cs typeface="Open Sans" panose="020B0606030504020204" pitchFamily="34" charset="0"/>
              </a:rPr>
              <a:t> As a result, the database server runs the following SQL query: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1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5"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365126"/>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375576"/>
            <a:ext cx="10515600" cy="4801387"/>
          </a:xfrm>
        </p:spPr>
        <p:txBody>
          <a:bodyPr>
            <a:normAutofit/>
          </a:bodyPr>
          <a:lstStyle/>
          <a:p>
            <a:pPr marL="0" indent="0">
              <a:buNone/>
            </a:pPr>
            <a:r>
              <a:rPr lang="en-US" dirty="0"/>
              <a:t>SQL Injection can be classified into three major categories –</a:t>
            </a:r>
          </a:p>
          <a:p>
            <a:pPr marL="514350" indent="-514350">
              <a:buFont typeface="+mj-lt"/>
              <a:buAutoNum type="arabicPeriod"/>
            </a:pPr>
            <a:r>
              <a:rPr lang="en-US" b="1" dirty="0"/>
              <a:t>In-band </a:t>
            </a:r>
            <a:r>
              <a:rPr lang="en-US" b="1" dirty="0" err="1"/>
              <a:t>SQLi</a:t>
            </a:r>
            <a:r>
              <a:rPr lang="en-US" b="1" dirty="0"/>
              <a:t> : </a:t>
            </a:r>
            <a:r>
              <a:rPr lang="en-US" dirty="0"/>
              <a:t> In-band SQL Injection occurs when an attacker is able to use the same communication channel to both launch the attack and gather results.</a:t>
            </a:r>
          </a:p>
          <a:p>
            <a:pPr marL="1028700" lvl="1" indent="-571500">
              <a:buFont typeface="+mj-lt"/>
              <a:buAutoNum type="romanUcPeriod"/>
            </a:pPr>
            <a:r>
              <a:rPr lang="en-US" sz="2800" b="1" dirty="0"/>
              <a:t>Error-based </a:t>
            </a:r>
            <a:r>
              <a:rPr lang="en-US" sz="2800" b="1" dirty="0" err="1"/>
              <a:t>SQLi</a:t>
            </a:r>
            <a:r>
              <a:rPr lang="en-US" sz="2800" b="1" dirty="0"/>
              <a:t> </a:t>
            </a:r>
            <a:r>
              <a:rPr lang="en-US" sz="2800" dirty="0"/>
              <a:t>: Error-based </a:t>
            </a:r>
            <a:r>
              <a:rPr lang="en-US" sz="2800" dirty="0" err="1"/>
              <a:t>SQLi</a:t>
            </a:r>
            <a:r>
              <a:rPr lang="en-US" sz="2800" dirty="0"/>
              <a:t> relies on error messages thrown by the database server to obtain information about the structure of the database</a:t>
            </a:r>
          </a:p>
          <a:p>
            <a:pPr marL="971550" lvl="1" indent="-514350">
              <a:buFont typeface="+mj-lt"/>
              <a:buAutoNum type="romanUcPeriod"/>
            </a:pPr>
            <a:r>
              <a:rPr lang="en-US" sz="2800" b="1" dirty="0"/>
              <a:t>Union-based </a:t>
            </a:r>
            <a:r>
              <a:rPr lang="en-US" sz="2800" b="1" dirty="0" err="1"/>
              <a:t>SQLi</a:t>
            </a:r>
            <a:r>
              <a:rPr lang="en-US" sz="2800" b="1" dirty="0"/>
              <a:t> </a:t>
            </a:r>
            <a:r>
              <a:rPr lang="en-US" sz="2800" dirty="0"/>
              <a:t>: Union-based </a:t>
            </a:r>
            <a:r>
              <a:rPr lang="en-US" sz="2800" dirty="0" err="1"/>
              <a:t>SQLi</a:t>
            </a:r>
            <a:r>
              <a:rPr lang="en-US" sz="2800" dirty="0"/>
              <a:t> leverages the UNION SQL operator to combine the results of two or more SELECT statements into a single result.</a:t>
            </a:r>
            <a:endParaRPr lang="en-US" sz="2800" b="1" dirty="0"/>
          </a:p>
        </p:txBody>
      </p:sp>
    </p:spTree>
    <p:extLst>
      <p:ext uri="{BB962C8B-B14F-4D97-AF65-F5344CB8AC3E}">
        <p14:creationId xmlns:p14="http://schemas.microsoft.com/office/powerpoint/2010/main" val="419519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1742</Words>
  <Application>Microsoft Office PowerPoint</Application>
  <PresentationFormat>Widescreen</PresentationFormat>
  <Paragraphs>126</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Menlo</vt:lpstr>
      <vt:lpstr>Open Sans</vt:lpstr>
      <vt:lpstr>Segoe UI</vt:lpstr>
      <vt:lpstr>Office Theme</vt:lpstr>
      <vt:lpstr>SQL Injection Vulnerability : Detection and Refactoring </vt:lpstr>
      <vt:lpstr>   Problem description  and objective   </vt:lpstr>
      <vt:lpstr>Problem Description</vt:lpstr>
      <vt:lpstr>Objective</vt:lpstr>
      <vt:lpstr>State of the art literature</vt:lpstr>
      <vt:lpstr>SQL Injection Vulnerability</vt:lpstr>
      <vt:lpstr>How an SQL Injection Attack Performed</vt:lpstr>
      <vt:lpstr>Simple SQL Injection Example</vt:lpstr>
      <vt:lpstr>Types of SQL Injection</vt:lpstr>
      <vt:lpstr>Types of SQL Injection</vt:lpstr>
      <vt:lpstr>Types of SQL Injection</vt:lpstr>
      <vt:lpstr>Methodology</vt:lpstr>
      <vt:lpstr>Work done so far</vt:lpstr>
      <vt:lpstr>Plan for remaining time</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2019-08-25T18:52:40Z</dcterms:created>
  <dcterms:modified xsi:type="dcterms:W3CDTF">2019-08-26T05:09:17Z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