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45"/>
  </p:notesMasterIdLst>
  <p:handoutMasterIdLst>
    <p:handoutMasterId r:id="rId46"/>
  </p:handoutMasterIdLst>
  <p:sldIdLst>
    <p:sldId id="256" r:id="rId5"/>
    <p:sldId id="266" r:id="rId6"/>
    <p:sldId id="274" r:id="rId7"/>
    <p:sldId id="275" r:id="rId8"/>
    <p:sldId id="270" r:id="rId9"/>
    <p:sldId id="271" r:id="rId10"/>
    <p:sldId id="272" r:id="rId11"/>
    <p:sldId id="273" r:id="rId12"/>
    <p:sldId id="276" r:id="rId13"/>
    <p:sldId id="277" r:id="rId14"/>
    <p:sldId id="278" r:id="rId15"/>
    <p:sldId id="282" r:id="rId16"/>
    <p:sldId id="286" r:id="rId17"/>
    <p:sldId id="284" r:id="rId18"/>
    <p:sldId id="285" r:id="rId19"/>
    <p:sldId id="288" r:id="rId20"/>
    <p:sldId id="289" r:id="rId21"/>
    <p:sldId id="267" r:id="rId22"/>
    <p:sldId id="279" r:id="rId23"/>
    <p:sldId id="280" r:id="rId24"/>
    <p:sldId id="281" r:id="rId25"/>
    <p:sldId id="290" r:id="rId26"/>
    <p:sldId id="291" r:id="rId27"/>
    <p:sldId id="292" r:id="rId28"/>
    <p:sldId id="293" r:id="rId29"/>
    <p:sldId id="294" r:id="rId30"/>
    <p:sldId id="283" r:id="rId31"/>
    <p:sldId id="295" r:id="rId32"/>
    <p:sldId id="296" r:id="rId33"/>
    <p:sldId id="297" r:id="rId34"/>
    <p:sldId id="298" r:id="rId35"/>
    <p:sldId id="299" r:id="rId36"/>
    <p:sldId id="300" r:id="rId37"/>
    <p:sldId id="263" r:id="rId38"/>
    <p:sldId id="301" r:id="rId39"/>
    <p:sldId id="302" r:id="rId40"/>
    <p:sldId id="303" r:id="rId41"/>
    <p:sldId id="262" r:id="rId42"/>
    <p:sldId id="304" r:id="rId43"/>
    <p:sldId id="26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5" autoAdjust="0"/>
    <p:restoredTop sz="67463" autoAdjust="0"/>
  </p:normalViewPr>
  <p:slideViewPr>
    <p:cSldViewPr snapToGrid="0">
      <p:cViewPr varScale="1">
        <p:scale>
          <a:sx n="92" d="100"/>
          <a:sy n="92" d="100"/>
        </p:scale>
        <p:origin x="106" y="216"/>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27-Aug-19</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27-Aug-19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34</a:t>
            </a:fld>
            <a:endParaRPr lang="en-US" dirty="0"/>
          </a:p>
        </p:txBody>
      </p:sp>
    </p:spTree>
    <p:extLst>
      <p:ext uri="{BB962C8B-B14F-4D97-AF65-F5344CB8AC3E}">
        <p14:creationId xmlns:p14="http://schemas.microsoft.com/office/powerpoint/2010/main" val="1825341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38</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40</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27-Aug-19</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27-Aug-19</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svg"/><Relationship Id="rId4" Type="http://schemas.openxmlformats.org/officeDocument/2006/relationships/image" Target="../media/image4.sv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2" y="4074455"/>
            <a:ext cx="6684267" cy="1490452"/>
          </a:xfrm>
        </p:spPr>
        <p:txBody>
          <a:bodyPr anchor="t">
            <a:normAutofit/>
          </a:bodyPr>
          <a:lstStyle/>
          <a:p>
            <a:pPr algn="l"/>
            <a:r>
              <a:rPr lang="en-US" sz="4400" dirty="0">
                <a:latin typeface="Franklin Gothic Book" panose="020B0503020102020204" pitchFamily="34" charset="0"/>
                <a:cs typeface="Segoe UI" panose="020B0502040204020203" pitchFamily="34" charset="0"/>
              </a:rPr>
              <a:t>SQL Injection Vulnerability : Detection and Refactoring </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2" y="5546370"/>
            <a:ext cx="3153752" cy="677185"/>
          </a:xfrm>
        </p:spPr>
        <p:txBody>
          <a:bodyPr anchor="b">
            <a:noAutofit/>
          </a:bodyPr>
          <a:lstStyle/>
          <a:p>
            <a:pPr algn="l"/>
            <a:r>
              <a:rPr lang="en-US" sz="2000" dirty="0">
                <a:latin typeface="Franklin Gothic Book" panose="020B0503020102020204" pitchFamily="34" charset="0"/>
                <a:cs typeface="Calibri" panose="020F0502020204030204" pitchFamily="34" charset="0"/>
              </a:rPr>
              <a:t>Mohammed Latif Siddiq</a:t>
            </a:r>
          </a:p>
          <a:p>
            <a:pPr algn="l"/>
            <a:r>
              <a:rPr lang="en-US" sz="2000" dirty="0" err="1">
                <a:latin typeface="Franklin Gothic Book" panose="020B0503020102020204" pitchFamily="34" charset="0"/>
              </a:rPr>
              <a:t>Rezwanur</a:t>
            </a:r>
            <a:r>
              <a:rPr lang="en-US" sz="2000" dirty="0">
                <a:latin typeface="Franklin Gothic Book" panose="020B0503020102020204" pitchFamily="34" charset="0"/>
              </a:rPr>
              <a:t> Rahman </a:t>
            </a:r>
            <a:r>
              <a:rPr lang="en-US" sz="2000" dirty="0" err="1">
                <a:latin typeface="Franklin Gothic Book" panose="020B0503020102020204" pitchFamily="34" charset="0"/>
              </a:rPr>
              <a:t>Jahin</a:t>
            </a:r>
            <a:endParaRPr lang="en-US" sz="2000" dirty="0">
              <a:latin typeface="Franklin Gothic Book" panose="020B0503020102020204" pitchFamily="34" charset="0"/>
            </a:endParaRP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0610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50504"/>
            <a:ext cx="10515600" cy="4801387"/>
          </a:xfrm>
        </p:spPr>
        <p:txBody>
          <a:bodyPr>
            <a:noAutofit/>
          </a:bodyPr>
          <a:lstStyle/>
          <a:p>
            <a:pPr marL="514350" indent="-514350">
              <a:buFont typeface="+mj-lt"/>
              <a:buAutoNum type="arabicPeriod" startAt="2"/>
            </a:pPr>
            <a:r>
              <a:rPr lang="en-US" b="1" dirty="0"/>
              <a:t>Inferential </a:t>
            </a:r>
            <a:r>
              <a:rPr lang="en-US" b="1" dirty="0" err="1"/>
              <a:t>SQLi</a:t>
            </a:r>
            <a:r>
              <a:rPr lang="en-US" dirty="0"/>
              <a:t> : In an inferential </a:t>
            </a:r>
            <a:r>
              <a:rPr lang="en-US" dirty="0" err="1"/>
              <a:t>SQLi</a:t>
            </a:r>
            <a:r>
              <a:rPr lang="en-US" dirty="0"/>
              <a:t> attack, an attacker is able to reconstruct the database structure by sending payloads, observing the web application’s response and the resulting behavior of the database server.</a:t>
            </a:r>
          </a:p>
          <a:p>
            <a:pPr marL="1028700" lvl="1" indent="-571500">
              <a:buFont typeface="+mj-lt"/>
              <a:buAutoNum type="romanUcPeriod"/>
            </a:pPr>
            <a:r>
              <a:rPr lang="en-US" sz="2800" b="1" dirty="0"/>
              <a:t>Boolean-based (content-based) Blind </a:t>
            </a:r>
            <a:r>
              <a:rPr lang="en-US" sz="2800" b="1" dirty="0" err="1"/>
              <a:t>SQLi</a:t>
            </a:r>
            <a:r>
              <a:rPr lang="en-US" sz="2800" b="1" dirty="0"/>
              <a:t> </a:t>
            </a:r>
            <a:r>
              <a:rPr lang="en-US" sz="2800" dirty="0"/>
              <a:t>: Boolean-based SQL Injection relies on sending an SQL query to the database which forces the application to return a different result depending on whether the query returns a TRUE or FALSE result.</a:t>
            </a:r>
          </a:p>
          <a:p>
            <a:pPr marL="971550" lvl="1" indent="-514350">
              <a:buFont typeface="+mj-lt"/>
              <a:buAutoNum type="romanUcPeriod"/>
            </a:pPr>
            <a:r>
              <a:rPr lang="en-US" sz="2800" b="1" dirty="0"/>
              <a:t>Time-based Blind </a:t>
            </a:r>
            <a:r>
              <a:rPr lang="en-US" sz="2800" b="1" dirty="0" err="1"/>
              <a:t>SQLi</a:t>
            </a:r>
            <a:r>
              <a:rPr lang="en-US" sz="2800" b="1" dirty="0"/>
              <a:t> </a:t>
            </a:r>
            <a:r>
              <a:rPr lang="en-US" sz="2800" dirty="0"/>
              <a:t>: Time-based SQL Injection relies on sending an SQL query to the database which forces the database to wait for a specified amount of time (in seconds) before responding.</a:t>
            </a:r>
            <a:br>
              <a:rPr lang="en-US" sz="2800" dirty="0"/>
            </a:br>
            <a:endParaRPr lang="en-US" sz="2800" dirty="0"/>
          </a:p>
        </p:txBody>
      </p:sp>
    </p:spTree>
    <p:extLst>
      <p:ext uri="{BB962C8B-B14F-4D97-AF65-F5344CB8AC3E}">
        <p14:creationId xmlns:p14="http://schemas.microsoft.com/office/powerpoint/2010/main" val="2135422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20176"/>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4541"/>
            <a:ext cx="10515600" cy="4166483"/>
          </a:xfrm>
        </p:spPr>
        <p:txBody>
          <a:bodyPr>
            <a:noAutofit/>
          </a:bodyPr>
          <a:lstStyle/>
          <a:p>
            <a:pPr marL="514350" indent="-514350">
              <a:buFont typeface="+mj-lt"/>
              <a:buAutoNum type="arabicPeriod" startAt="3"/>
            </a:pPr>
            <a:r>
              <a:rPr lang="en-US" b="1" dirty="0"/>
              <a:t>Out-of-band </a:t>
            </a:r>
            <a:r>
              <a:rPr lang="en-US" b="1" dirty="0" err="1"/>
              <a:t>SQLi</a:t>
            </a:r>
            <a:r>
              <a:rPr lang="en-US" b="1" dirty="0"/>
              <a:t> : </a:t>
            </a:r>
            <a:r>
              <a:rPr lang="en-US" dirty="0"/>
              <a:t>Out-of-band techniques, offer an attacker an alternative to inferential time-based techniques, especially if the server responses are not very stable (making an inferential time-based attack unreliable).</a:t>
            </a:r>
            <a:endParaRPr lang="en-US" b="1" dirty="0"/>
          </a:p>
        </p:txBody>
      </p:sp>
    </p:spTree>
    <p:extLst>
      <p:ext uri="{BB962C8B-B14F-4D97-AF65-F5344CB8AC3E}">
        <p14:creationId xmlns:p14="http://schemas.microsoft.com/office/powerpoint/2010/main" val="2149488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14AE-C51B-405A-9918-CA7CEBCEA741}"/>
              </a:ext>
            </a:extLst>
          </p:cNvPr>
          <p:cNvSpPr>
            <a:spLocks noGrp="1"/>
          </p:cNvSpPr>
          <p:nvPr>
            <p:ph type="title"/>
          </p:nvPr>
        </p:nvSpPr>
        <p:spPr>
          <a:xfrm>
            <a:off x="838200" y="365125"/>
            <a:ext cx="10515600" cy="962743"/>
          </a:xfrm>
        </p:spPr>
        <p:txBody>
          <a:bodyPr/>
          <a:lstStyle/>
          <a:p>
            <a:r>
              <a:rPr lang="en-US" dirty="0">
                <a:latin typeface="Franklin Gothic Book" panose="020B0503020102020204" pitchFamily="34" charset="0"/>
              </a:rPr>
              <a:t>Java Database Connectivity (</a:t>
            </a:r>
            <a:r>
              <a:rPr lang="en-US" b="1" dirty="0">
                <a:latin typeface="Franklin Gothic Book" panose="020B0503020102020204" pitchFamily="34" charset="0"/>
              </a:rPr>
              <a:t>JDBC</a:t>
            </a:r>
            <a:r>
              <a:rPr lang="en-US" dirty="0">
                <a:latin typeface="Franklin Gothic Book" panose="020B0503020102020204" pitchFamily="34" charset="0"/>
              </a:rPr>
              <a:t>)</a:t>
            </a:r>
          </a:p>
        </p:txBody>
      </p:sp>
      <p:sp>
        <p:nvSpPr>
          <p:cNvPr id="3" name="Content Placeholder 2">
            <a:extLst>
              <a:ext uri="{FF2B5EF4-FFF2-40B4-BE49-F238E27FC236}">
                <a16:creationId xmlns:a16="http://schemas.microsoft.com/office/drawing/2014/main" id="{552DD24B-B101-4308-B734-1FBA8D56B67D}"/>
              </a:ext>
            </a:extLst>
          </p:cNvPr>
          <p:cNvSpPr>
            <a:spLocks noGrp="1"/>
          </p:cNvSpPr>
          <p:nvPr>
            <p:ph idx="1"/>
          </p:nvPr>
        </p:nvSpPr>
        <p:spPr>
          <a:xfrm>
            <a:off x="838200" y="1661823"/>
            <a:ext cx="10515600" cy="4515140"/>
          </a:xfrm>
        </p:spPr>
        <p:txBody>
          <a:bodyPr>
            <a:normAutofit lnSpcReduction="10000"/>
          </a:bodyPr>
          <a:lstStyle/>
          <a:p>
            <a:r>
              <a:rPr lang="en-US" b="1" dirty="0"/>
              <a:t>Java Database Connectivity</a:t>
            </a:r>
            <a:r>
              <a:rPr lang="en-US" dirty="0"/>
              <a:t> (</a:t>
            </a:r>
            <a:r>
              <a:rPr lang="en-US" b="1" dirty="0"/>
              <a:t>JDBC</a:t>
            </a:r>
            <a:r>
              <a:rPr lang="en-US" dirty="0"/>
              <a:t>) is an application programming interface (API) for the programming language Java</a:t>
            </a:r>
          </a:p>
          <a:p>
            <a:r>
              <a:rPr lang="en-US" dirty="0"/>
              <a:t>Defines how a client may access a database</a:t>
            </a:r>
          </a:p>
          <a:p>
            <a:r>
              <a:rPr lang="en-US" dirty="0"/>
              <a:t>A Java-based data access technology used for Java database connectivity.</a:t>
            </a:r>
          </a:p>
          <a:p>
            <a:r>
              <a:rPr lang="en-US" dirty="0"/>
              <a:t>Part of the Java Standard Edition platform, from Oracle Corporation</a:t>
            </a:r>
          </a:p>
          <a:p>
            <a:r>
              <a:rPr lang="en-US" dirty="0"/>
              <a:t>Provides methods to query and update data in a database, and is oriented towards relational databases</a:t>
            </a:r>
          </a:p>
          <a:p>
            <a:r>
              <a:rPr lang="en-US" dirty="0"/>
              <a:t>A JDBC-to-ODBC bridge enables connections to any ODBC-accessible data source in the Java virtual machine (JVM) host environment</a:t>
            </a:r>
          </a:p>
        </p:txBody>
      </p:sp>
    </p:spTree>
    <p:extLst>
      <p:ext uri="{BB962C8B-B14F-4D97-AF65-F5344CB8AC3E}">
        <p14:creationId xmlns:p14="http://schemas.microsoft.com/office/powerpoint/2010/main" val="212020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D51B-5743-4344-9534-5349129D9D39}"/>
              </a:ext>
            </a:extLst>
          </p:cNvPr>
          <p:cNvSpPr>
            <a:spLocks noGrp="1"/>
          </p:cNvSpPr>
          <p:nvPr>
            <p:ph type="title"/>
          </p:nvPr>
        </p:nvSpPr>
        <p:spPr>
          <a:xfrm>
            <a:off x="838200" y="484394"/>
            <a:ext cx="10515600" cy="756009"/>
          </a:xfrm>
        </p:spPr>
        <p:txBody>
          <a:bodyPr/>
          <a:lstStyle/>
          <a:p>
            <a:r>
              <a:rPr lang="en-US" dirty="0">
                <a:latin typeface="Franklin Gothic Book" panose="020B0503020102020204" pitchFamily="34" charset="0"/>
              </a:rPr>
              <a:t>JDBC Functionality</a:t>
            </a:r>
          </a:p>
        </p:txBody>
      </p:sp>
      <p:sp>
        <p:nvSpPr>
          <p:cNvPr id="4" name="Rectangle 3">
            <a:extLst>
              <a:ext uri="{FF2B5EF4-FFF2-40B4-BE49-F238E27FC236}">
                <a16:creationId xmlns:a16="http://schemas.microsoft.com/office/drawing/2014/main" id="{869411E9-01FB-46CD-BB60-237F50A70E87}"/>
              </a:ext>
            </a:extLst>
          </p:cNvPr>
          <p:cNvSpPr/>
          <p:nvPr/>
        </p:nvSpPr>
        <p:spPr>
          <a:xfrm>
            <a:off x="838200" y="1407380"/>
            <a:ext cx="10515600" cy="5262979"/>
          </a:xfrm>
          <a:prstGeom prst="rect">
            <a:avLst/>
          </a:prstGeom>
        </p:spPr>
        <p:txBody>
          <a:bodyPr wrap="square">
            <a:spAutoFit/>
          </a:bodyPr>
          <a:lstStyle/>
          <a:p>
            <a:pPr marL="457200" indent="-457200">
              <a:lnSpc>
                <a:spcPct val="100000"/>
              </a:lnSpc>
              <a:buFont typeface="Arial" panose="020B0604020202020204" pitchFamily="34" charset="0"/>
              <a:buChar char="•"/>
            </a:pPr>
            <a:r>
              <a:rPr lang="en-US" altLang="en-US" sz="2800" dirty="0">
                <a:solidFill>
                  <a:srgbClr val="222222"/>
                </a:solidFill>
              </a:rPr>
              <a:t>JDBC (Java Database Connectivity) allows multiple implementations to exist and be used by the same application </a:t>
            </a:r>
          </a:p>
          <a:p>
            <a:pPr marL="457200" indent="-457200">
              <a:lnSpc>
                <a:spcPct val="100000"/>
              </a:lnSpc>
              <a:buFont typeface="Arial" panose="020B0604020202020204" pitchFamily="34" charset="0"/>
              <a:buChar char="•"/>
            </a:pPr>
            <a:r>
              <a:rPr lang="en-US" altLang="en-US" sz="2800" dirty="0">
                <a:solidFill>
                  <a:srgbClr val="222222"/>
                </a:solidFill>
              </a:rPr>
              <a:t>The API provides a mechanism for dynamically loading the correct Java packages and registering them with the JDBC Driver Manager.</a:t>
            </a:r>
          </a:p>
          <a:p>
            <a:pPr marL="457200" indent="-457200">
              <a:lnSpc>
                <a:spcPct val="100000"/>
              </a:lnSpc>
              <a:buFont typeface="Arial" panose="020B0604020202020204" pitchFamily="34" charset="0"/>
              <a:buChar char="•"/>
            </a:pPr>
            <a:r>
              <a:rPr lang="en-US" altLang="en-US" sz="2800" dirty="0">
                <a:solidFill>
                  <a:srgbClr val="222222"/>
                </a:solidFill>
              </a:rPr>
              <a:t>The Driver Manager is used as a connection factory for creating JDBC connections.</a:t>
            </a:r>
            <a:endParaRPr lang="en-US" altLang="en-US" sz="2800" dirty="0"/>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JDBC connections support creating and executing statements. </a:t>
            </a:r>
          </a:p>
          <a:p>
            <a:pPr marL="457200" indent="-457200">
              <a:lnSpc>
                <a:spcPct val="100000"/>
              </a:lnSpc>
              <a:buFont typeface="Arial" panose="020B0604020202020204" pitchFamily="34" charset="0"/>
              <a:buChar char="•"/>
            </a:pPr>
            <a:r>
              <a:rPr lang="en-US" altLang="en-US" sz="2800" dirty="0">
                <a:solidFill>
                  <a:srgbClr val="222222"/>
                </a:solidFill>
                <a:cs typeface="Arial" panose="020B0604020202020204" pitchFamily="34" charset="0"/>
              </a:rPr>
              <a:t>These may be update statements such as SQL's CREATE, INSERT, UPDATE and DELETE, or they may be query statements such as SELECT. Additionally, stored procedures may be invoked through a JDBC connection. </a:t>
            </a:r>
          </a:p>
          <a:p>
            <a:endParaRPr lang="en-US" altLang="en-US" sz="2800" dirty="0">
              <a:solidFill>
                <a:srgbClr val="22222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6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42D3-F33A-41E7-8512-CEA35F482902}"/>
              </a:ext>
            </a:extLst>
          </p:cNvPr>
          <p:cNvSpPr>
            <a:spLocks noGrp="1"/>
          </p:cNvSpPr>
          <p:nvPr>
            <p:ph type="title"/>
          </p:nvPr>
        </p:nvSpPr>
        <p:spPr>
          <a:xfrm>
            <a:off x="838200" y="465834"/>
            <a:ext cx="10515600" cy="859376"/>
          </a:xfrm>
        </p:spPr>
        <p:txBody>
          <a:bodyPr/>
          <a:lstStyle/>
          <a:p>
            <a:r>
              <a:rPr lang="en-US" dirty="0">
                <a:latin typeface="Franklin Gothic Book" panose="020B0503020102020204" pitchFamily="34" charset="0"/>
              </a:rPr>
              <a:t>JDBC Classes</a:t>
            </a:r>
          </a:p>
        </p:txBody>
      </p:sp>
      <p:sp>
        <p:nvSpPr>
          <p:cNvPr id="3" name="Content Placeholder 2">
            <a:extLst>
              <a:ext uri="{FF2B5EF4-FFF2-40B4-BE49-F238E27FC236}">
                <a16:creationId xmlns:a16="http://schemas.microsoft.com/office/drawing/2014/main" id="{A9012416-305B-47B4-90FB-5F8DA4B0D0D9}"/>
              </a:ext>
            </a:extLst>
          </p:cNvPr>
          <p:cNvSpPr>
            <a:spLocks noGrp="1"/>
          </p:cNvSpPr>
          <p:nvPr>
            <p:ph idx="1"/>
          </p:nvPr>
        </p:nvSpPr>
        <p:spPr>
          <a:xfrm>
            <a:off x="838200" y="1547530"/>
            <a:ext cx="10515600" cy="4351338"/>
          </a:xfrm>
        </p:spPr>
        <p:txBody>
          <a:bodyPr>
            <a:noAutofit/>
          </a:bodyPr>
          <a:lstStyle/>
          <a:p>
            <a:pPr marL="0" indent="0">
              <a:lnSpc>
                <a:spcPct val="100000"/>
              </a:lnSpc>
              <a:buNone/>
            </a:pPr>
            <a:r>
              <a:rPr lang="en-US" altLang="en-US" dirty="0">
                <a:solidFill>
                  <a:srgbClr val="222222"/>
                </a:solidFill>
                <a:latin typeface="Arial" panose="020B0604020202020204" pitchFamily="34" charset="0"/>
                <a:cs typeface="Arial" panose="020B0604020202020204" pitchFamily="34" charset="0"/>
              </a:rPr>
              <a:t>JDBC represents statements using one of the following classes:</a:t>
            </a:r>
            <a:endParaRPr lang="en-US" altLang="en-US" dirty="0"/>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Statement</a:t>
            </a:r>
            <a:r>
              <a:rPr lang="en-US" altLang="en-US" dirty="0">
                <a:solidFill>
                  <a:srgbClr val="222222"/>
                </a:solidFill>
                <a:latin typeface="Franklin Gothic Book" panose="020B0503020102020204" pitchFamily="34" charset="0"/>
                <a:cs typeface="Arial" panose="020B0604020202020204" pitchFamily="34" charset="0"/>
              </a:rPr>
              <a:t> </a:t>
            </a:r>
            <a:r>
              <a:rPr lang="en-US" altLang="en-US" dirty="0">
                <a:solidFill>
                  <a:srgbClr val="222222"/>
                </a:solidFill>
                <a:latin typeface="Arial" panose="020B0604020202020204" pitchFamily="34" charset="0"/>
                <a:cs typeface="Arial" panose="020B0604020202020204" pitchFamily="34" charset="0"/>
              </a:rPr>
              <a:t>– the statement is sent to the database server each and every time.</a:t>
            </a:r>
          </a:p>
          <a:p>
            <a:pPr marL="0" lvl="0" indent="0" eaLnBrk="0" fontAlgn="base" hangingPunct="0">
              <a:lnSpc>
                <a:spcPct val="100000"/>
              </a:lnSpc>
              <a:spcBef>
                <a:spcPct val="0"/>
              </a:spcBef>
              <a:spcAft>
                <a:spcPct val="0"/>
              </a:spcAft>
              <a:buFontTx/>
              <a:buChar char="•"/>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PreparedStatement</a:t>
            </a:r>
            <a:r>
              <a:rPr lang="en-US" altLang="en-US" dirty="0">
                <a:solidFill>
                  <a:srgbClr val="222222"/>
                </a:solidFill>
                <a:latin typeface="Arial" panose="020B0604020202020204" pitchFamily="34" charset="0"/>
                <a:cs typeface="Arial" panose="020B0604020202020204" pitchFamily="34" charset="0"/>
              </a:rPr>
              <a:t> – the statement is cached and then the </a:t>
            </a:r>
            <a:r>
              <a:rPr lang="en-US" altLang="en-US" dirty="0">
                <a:latin typeface="Arial" panose="020B0604020202020204" pitchFamily="34" charset="0"/>
                <a:cs typeface="Arial" panose="020B0604020202020204" pitchFamily="34" charset="0"/>
              </a:rPr>
              <a:t>execution path</a:t>
            </a:r>
            <a:r>
              <a:rPr lang="en-US" altLang="en-US" dirty="0">
                <a:solidFill>
                  <a:srgbClr val="222222"/>
                </a:solidFill>
                <a:latin typeface="Arial" panose="020B0604020202020204" pitchFamily="34" charset="0"/>
                <a:cs typeface="Arial" panose="020B0604020202020204" pitchFamily="34" charset="0"/>
              </a:rPr>
              <a:t> is pre-determined on the database server allowing it to be executed multiple times in an efficient manner.</a:t>
            </a:r>
          </a:p>
          <a:p>
            <a:pPr marL="0" lvl="0" indent="0" eaLnBrk="0" fontAlgn="base" hangingPunct="0">
              <a:lnSpc>
                <a:spcPct val="100000"/>
              </a:lnSpc>
              <a:spcBef>
                <a:spcPct val="0"/>
              </a:spcBef>
              <a:spcAft>
                <a:spcPct val="0"/>
              </a:spcAft>
              <a:buNone/>
            </a:pPr>
            <a:endParaRPr lang="en-US" altLang="en-US" dirty="0">
              <a:solidFill>
                <a:srgbClr val="222222"/>
              </a:solidFill>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Franklin Gothic Book" panose="020B0503020102020204" pitchFamily="34" charset="0"/>
                <a:cs typeface="Arial" panose="020B0604020202020204" pitchFamily="34" charset="0"/>
              </a:rPr>
              <a:t>CallableStatement</a:t>
            </a:r>
            <a:r>
              <a:rPr lang="en-US" altLang="en-US" dirty="0">
                <a:solidFill>
                  <a:srgbClr val="222222"/>
                </a:solidFill>
                <a:latin typeface="Arial" panose="020B0604020202020204" pitchFamily="34" charset="0"/>
                <a:cs typeface="Arial" panose="020B0604020202020204" pitchFamily="34" charset="0"/>
              </a:rPr>
              <a:t> – used for executing </a:t>
            </a:r>
            <a:r>
              <a:rPr lang="en-US" altLang="en-US" dirty="0">
                <a:latin typeface="Arial" panose="020B0604020202020204" pitchFamily="34" charset="0"/>
                <a:cs typeface="Arial" panose="020B0604020202020204" pitchFamily="34" charset="0"/>
              </a:rPr>
              <a:t>stored procedures</a:t>
            </a:r>
            <a:r>
              <a:rPr lang="en-US" altLang="en-US" dirty="0">
                <a:solidFill>
                  <a:srgbClr val="222222"/>
                </a:solidFill>
                <a:latin typeface="Arial" panose="020B0604020202020204" pitchFamily="34" charset="0"/>
                <a:cs typeface="Arial" panose="020B0604020202020204" pitchFamily="34" charset="0"/>
              </a:rPr>
              <a:t> on the database.</a:t>
            </a:r>
          </a:p>
          <a:p>
            <a:endParaRPr lang="en-US" dirty="0"/>
          </a:p>
        </p:txBody>
      </p:sp>
    </p:spTree>
    <p:extLst>
      <p:ext uri="{BB962C8B-B14F-4D97-AF65-F5344CB8AC3E}">
        <p14:creationId xmlns:p14="http://schemas.microsoft.com/office/powerpoint/2010/main" val="233804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C47-B97D-49DF-8D61-32852C36BBAF}"/>
              </a:ext>
            </a:extLst>
          </p:cNvPr>
          <p:cNvSpPr>
            <a:spLocks noGrp="1"/>
          </p:cNvSpPr>
          <p:nvPr>
            <p:ph type="title"/>
          </p:nvPr>
        </p:nvSpPr>
        <p:spPr>
          <a:xfrm>
            <a:off x="838200" y="508250"/>
            <a:ext cx="10515600" cy="748058"/>
          </a:xfrm>
        </p:spPr>
        <p:txBody>
          <a:bodyPr/>
          <a:lstStyle/>
          <a:p>
            <a:r>
              <a:rPr lang="en-US" dirty="0">
                <a:latin typeface="Franklin Gothic Book" panose="020B0503020102020204" pitchFamily="34" charset="0"/>
              </a:rPr>
              <a:t>JDBC Result Set</a:t>
            </a:r>
          </a:p>
        </p:txBody>
      </p:sp>
      <p:sp>
        <p:nvSpPr>
          <p:cNvPr id="3" name="Content Placeholder 2">
            <a:extLst>
              <a:ext uri="{FF2B5EF4-FFF2-40B4-BE49-F238E27FC236}">
                <a16:creationId xmlns:a16="http://schemas.microsoft.com/office/drawing/2014/main" id="{ED588877-B6FA-4F88-A253-EE2679163C44}"/>
              </a:ext>
            </a:extLst>
          </p:cNvPr>
          <p:cNvSpPr>
            <a:spLocks noGrp="1"/>
          </p:cNvSpPr>
          <p:nvPr>
            <p:ph idx="1"/>
          </p:nvPr>
        </p:nvSpPr>
        <p:spPr>
          <a:xfrm>
            <a:off x="838200" y="1591695"/>
            <a:ext cx="10515600" cy="4901179"/>
          </a:xfrm>
        </p:spPr>
        <p:txBody>
          <a:bodyPr>
            <a:normAutofit/>
          </a:bodyPr>
          <a:lstStyle/>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Update statements such as INSERT, UPDATE and DELETE return an update count that indicates how many </a:t>
            </a:r>
            <a:r>
              <a:rPr lang="en-US" altLang="en-US" dirty="0">
                <a:latin typeface="Arial" panose="020B0604020202020204" pitchFamily="34" charset="0"/>
                <a:cs typeface="Arial" panose="020B0604020202020204" pitchFamily="34" charset="0"/>
              </a:rPr>
              <a:t>rows</a:t>
            </a:r>
            <a:r>
              <a:rPr lang="en-US" altLang="en-US" dirty="0">
                <a:solidFill>
                  <a:srgbClr val="222222"/>
                </a:solidFill>
                <a:latin typeface="Arial" panose="020B0604020202020204" pitchFamily="34" charset="0"/>
                <a:cs typeface="Arial" panose="020B0604020202020204" pitchFamily="34" charset="0"/>
              </a:rPr>
              <a:t> were affected in the database</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Query statements return a JDBC row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is used to walk over the </a:t>
            </a:r>
            <a:r>
              <a:rPr lang="en-US" altLang="en-US" dirty="0">
                <a:latin typeface="Arial" panose="020B0604020202020204" pitchFamily="34" charset="0"/>
                <a:cs typeface="Arial" panose="020B0604020202020204" pitchFamily="34" charset="0"/>
              </a:rPr>
              <a:t>result set</a:t>
            </a:r>
            <a:endParaRPr lang="en-US" altLang="en-US" dirty="0">
              <a:solidFill>
                <a:srgbClr val="222222"/>
              </a:solidFill>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Individual </a:t>
            </a:r>
            <a:r>
              <a:rPr lang="en-US" altLang="en-US" dirty="0">
                <a:latin typeface="Arial" panose="020B0604020202020204" pitchFamily="34" charset="0"/>
                <a:cs typeface="Arial" panose="020B0604020202020204" pitchFamily="34" charset="0"/>
              </a:rPr>
              <a:t>columns</a:t>
            </a:r>
            <a:r>
              <a:rPr lang="en-US" altLang="en-US" dirty="0">
                <a:solidFill>
                  <a:srgbClr val="222222"/>
                </a:solidFill>
                <a:latin typeface="Arial" panose="020B0604020202020204" pitchFamily="34" charset="0"/>
                <a:cs typeface="Arial" panose="020B0604020202020204" pitchFamily="34" charset="0"/>
              </a:rPr>
              <a:t> in a row are retrieved either by name or by column number</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There may be any number of rows in the result set</a:t>
            </a:r>
          </a:p>
          <a:p>
            <a:pPr eaLnBrk="0" fontAlgn="base" hangingPunct="0">
              <a:lnSpc>
                <a:spcPct val="100000"/>
              </a:lnSpc>
              <a:spcBef>
                <a:spcPct val="0"/>
              </a:spcBef>
              <a:spcAft>
                <a:spcPct val="0"/>
              </a:spcAft>
            </a:pPr>
            <a:r>
              <a:rPr lang="en-US" altLang="en-US" dirty="0">
                <a:solidFill>
                  <a:srgbClr val="222222"/>
                </a:solidFill>
                <a:latin typeface="Arial" panose="020B0604020202020204" pitchFamily="34" charset="0"/>
                <a:cs typeface="Arial" panose="020B0604020202020204" pitchFamily="34" charset="0"/>
              </a:rPr>
              <a:t>The row result set has metadata that describes the names of the columns and their types</a:t>
            </a:r>
            <a:endParaRPr lang="en-US" alt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947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a:latin typeface="Franklin Gothic Book" panose="020B0503020102020204" pitchFamily="34" charset="0"/>
              </a:rPr>
              <a:t>Statement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lstStyle/>
          <a:p>
            <a:pPr marL="0" indent="0">
              <a:buNone/>
            </a:pPr>
            <a:r>
              <a:rPr lang="en-US" dirty="0"/>
              <a:t>We can use Statement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r>
              <a:rPr lang="en-US" dirty="0"/>
              <a:t>In this code, we can inject malicious code to perform SQL inject which we are discussing earlier.</a:t>
            </a:r>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1477328"/>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Statement </a:t>
            </a:r>
            <a:r>
              <a:rPr lang="en-US" dirty="0" err="1"/>
              <a:t>stmt</a:t>
            </a:r>
            <a:r>
              <a:rPr lang="en-US" dirty="0"/>
              <a:t> = </a:t>
            </a:r>
            <a:r>
              <a:rPr lang="en-US" dirty="0" err="1"/>
              <a:t>con.createStatement</a:t>
            </a:r>
            <a:r>
              <a:rPr lang="en-US" dirty="0"/>
              <a:t>(); </a:t>
            </a:r>
          </a:p>
          <a:p>
            <a:r>
              <a:rPr lang="en-US" dirty="0"/>
              <a:t>String query = "select name, country, password from Users where email = '"+id+"' and password='"+</a:t>
            </a:r>
            <a:r>
              <a:rPr lang="en-US" dirty="0" err="1"/>
              <a:t>pwd</a:t>
            </a:r>
            <a:r>
              <a:rPr lang="en-US" dirty="0"/>
              <a:t>+"'";  </a:t>
            </a:r>
            <a:r>
              <a:rPr lang="en-US" dirty="0" err="1"/>
              <a:t>stmt.executeQuery</a:t>
            </a:r>
            <a:r>
              <a:rPr lang="en-US" dirty="0"/>
              <a:t>(query);</a:t>
            </a:r>
          </a:p>
          <a:p>
            <a:endParaRPr lang="en-US" dirty="0"/>
          </a:p>
        </p:txBody>
      </p:sp>
    </p:spTree>
    <p:extLst>
      <p:ext uri="{BB962C8B-B14F-4D97-AF65-F5344CB8AC3E}">
        <p14:creationId xmlns:p14="http://schemas.microsoft.com/office/powerpoint/2010/main" val="240952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C3A69-2CF9-4309-A933-28B81DD84199}"/>
              </a:ext>
            </a:extLst>
          </p:cNvPr>
          <p:cNvSpPr>
            <a:spLocks noGrp="1"/>
          </p:cNvSpPr>
          <p:nvPr>
            <p:ph type="title"/>
          </p:nvPr>
        </p:nvSpPr>
        <p:spPr>
          <a:xfrm>
            <a:off x="838200" y="365126"/>
            <a:ext cx="10515600" cy="922986"/>
          </a:xfrm>
        </p:spPr>
        <p:txBody>
          <a:bodyPr/>
          <a:lstStyle/>
          <a:p>
            <a:r>
              <a:rPr lang="en-US" dirty="0" err="1">
                <a:latin typeface="Franklin Gothic Book" panose="020B0503020102020204" pitchFamily="34" charset="0"/>
              </a:rPr>
              <a:t>preparedStatement</a:t>
            </a:r>
            <a:r>
              <a:rPr lang="en-US" dirty="0">
                <a:latin typeface="Franklin Gothic Book" panose="020B0503020102020204" pitchFamily="34" charset="0"/>
              </a:rPr>
              <a:t> Class</a:t>
            </a:r>
          </a:p>
        </p:txBody>
      </p:sp>
      <p:sp>
        <p:nvSpPr>
          <p:cNvPr id="3" name="Content Placeholder 2">
            <a:extLst>
              <a:ext uri="{FF2B5EF4-FFF2-40B4-BE49-F238E27FC236}">
                <a16:creationId xmlns:a16="http://schemas.microsoft.com/office/drawing/2014/main" id="{27BE9567-6084-45EA-A644-8CE2994F2703}"/>
              </a:ext>
            </a:extLst>
          </p:cNvPr>
          <p:cNvSpPr>
            <a:spLocks noGrp="1"/>
          </p:cNvSpPr>
          <p:nvPr>
            <p:ph idx="1"/>
          </p:nvPr>
        </p:nvSpPr>
        <p:spPr>
          <a:xfrm>
            <a:off x="838200" y="1415332"/>
            <a:ext cx="10515600" cy="4761631"/>
          </a:xfrm>
        </p:spPr>
        <p:txBody>
          <a:bodyPr>
            <a:normAutofit/>
          </a:bodyPr>
          <a:lstStyle/>
          <a:p>
            <a:pPr marL="0" indent="0">
              <a:buNone/>
            </a:pPr>
            <a:r>
              <a:rPr lang="en-US" dirty="0"/>
              <a:t>We can also use </a:t>
            </a:r>
            <a:r>
              <a:rPr lang="en-US" dirty="0" err="1"/>
              <a:t>prepapredStatement</a:t>
            </a:r>
            <a:r>
              <a:rPr lang="en-US" dirty="0"/>
              <a:t> class to execute SQL query.</a:t>
            </a:r>
          </a:p>
          <a:p>
            <a:pPr marL="0" indent="0">
              <a:buNone/>
            </a:pPr>
            <a:r>
              <a:rPr lang="en-US" dirty="0"/>
              <a:t>See the following code :</a:t>
            </a:r>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a:p>
            <a:pPr marL="0" indent="0">
              <a:buNone/>
            </a:pPr>
            <a:r>
              <a:rPr lang="en-US" dirty="0"/>
              <a:t>In this code, SQL injection can not be injected as PreparedStatement automatically escapes the special characters.</a:t>
            </a:r>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B854F326-7D63-446E-A885-82E0BEF65200}"/>
              </a:ext>
            </a:extLst>
          </p:cNvPr>
          <p:cNvSpPr txBox="1"/>
          <p:nvPr/>
        </p:nvSpPr>
        <p:spPr>
          <a:xfrm>
            <a:off x="838200" y="2690336"/>
            <a:ext cx="10515599" cy="2031325"/>
          </a:xfrm>
          <a:prstGeom prst="rect">
            <a:avLst/>
          </a:prstGeom>
          <a:solidFill>
            <a:schemeClr val="accent3">
              <a:lumMod val="40000"/>
              <a:lumOff val="60000"/>
            </a:schemeClr>
          </a:solidFill>
        </p:spPr>
        <p:txBody>
          <a:bodyPr wrap="square" rtlCol="0">
            <a:spAutoFit/>
          </a:bodyPr>
          <a:lstStyle/>
          <a:p>
            <a:r>
              <a:rPr lang="en-US" dirty="0"/>
              <a:t>Connection con = </a:t>
            </a:r>
            <a:r>
              <a:rPr lang="en-US" dirty="0" err="1"/>
              <a:t>DBConnection.getConnection</a:t>
            </a:r>
            <a:r>
              <a:rPr lang="en-US" dirty="0"/>
              <a:t>(); </a:t>
            </a:r>
          </a:p>
          <a:p>
            <a:r>
              <a:rPr lang="en-US" dirty="0"/>
              <a:t>String query = "select name, country, password from Users where email = ? and password=?";</a:t>
            </a:r>
          </a:p>
          <a:p>
            <a:r>
              <a:rPr lang="en-US" dirty="0" err="1"/>
              <a:t>preparedStatement</a:t>
            </a:r>
            <a:r>
              <a:rPr lang="en-US" dirty="0"/>
              <a:t> </a:t>
            </a:r>
            <a:r>
              <a:rPr lang="en-US" dirty="0" err="1"/>
              <a:t>stmt</a:t>
            </a:r>
            <a:r>
              <a:rPr lang="en-US" dirty="0"/>
              <a:t> = </a:t>
            </a:r>
            <a:r>
              <a:rPr lang="en-US" dirty="0" err="1"/>
              <a:t>con.prepareStatement</a:t>
            </a:r>
            <a:r>
              <a:rPr lang="en-US" dirty="0"/>
              <a:t>(query); </a:t>
            </a:r>
          </a:p>
          <a:p>
            <a:r>
              <a:rPr lang="en-US" dirty="0" err="1"/>
              <a:t>stmt.setString</a:t>
            </a:r>
            <a:r>
              <a:rPr lang="en-US" dirty="0"/>
              <a:t>(1,id);</a:t>
            </a:r>
          </a:p>
          <a:p>
            <a:r>
              <a:rPr lang="en-US" dirty="0" err="1"/>
              <a:t>stmt.setString</a:t>
            </a:r>
            <a:r>
              <a:rPr lang="en-US" dirty="0"/>
              <a:t>(2,pwd);</a:t>
            </a:r>
          </a:p>
          <a:p>
            <a:r>
              <a:rPr lang="en-US" dirty="0" err="1"/>
              <a:t>stmt.executeQuery</a:t>
            </a:r>
            <a:r>
              <a:rPr lang="en-US" dirty="0"/>
              <a:t>();</a:t>
            </a:r>
          </a:p>
          <a:p>
            <a:endParaRPr lang="en-US" dirty="0"/>
          </a:p>
        </p:txBody>
      </p:sp>
    </p:spTree>
    <p:extLst>
      <p:ext uri="{BB962C8B-B14F-4D97-AF65-F5344CB8AC3E}">
        <p14:creationId xmlns:p14="http://schemas.microsoft.com/office/powerpoint/2010/main" val="1566314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Methodology</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BD2C-C98D-4546-8C5D-A33A39377782}"/>
              </a:ext>
            </a:extLst>
          </p:cNvPr>
          <p:cNvSpPr>
            <a:spLocks noGrp="1"/>
          </p:cNvSpPr>
          <p:nvPr>
            <p:ph type="title"/>
          </p:nvPr>
        </p:nvSpPr>
        <p:spPr>
          <a:xfrm>
            <a:off x="838200" y="365126"/>
            <a:ext cx="10515600" cy="835522"/>
          </a:xfrm>
        </p:spPr>
        <p:txBody>
          <a:bodyPr/>
          <a:lstStyle/>
          <a:p>
            <a:r>
              <a:rPr lang="en-US" dirty="0">
                <a:latin typeface="Franklin Gothic Book" panose="020B0503020102020204" pitchFamily="34" charset="0"/>
              </a:rPr>
              <a:t>Phase of our work</a:t>
            </a:r>
          </a:p>
        </p:txBody>
      </p:sp>
      <p:sp>
        <p:nvSpPr>
          <p:cNvPr id="3" name="Content Placeholder 2">
            <a:extLst>
              <a:ext uri="{FF2B5EF4-FFF2-40B4-BE49-F238E27FC236}">
                <a16:creationId xmlns:a16="http://schemas.microsoft.com/office/drawing/2014/main" id="{E33387A5-6339-490E-8887-3165BB3A4664}"/>
              </a:ext>
            </a:extLst>
          </p:cNvPr>
          <p:cNvSpPr>
            <a:spLocks noGrp="1"/>
          </p:cNvSpPr>
          <p:nvPr>
            <p:ph idx="1"/>
          </p:nvPr>
        </p:nvSpPr>
        <p:spPr>
          <a:xfrm>
            <a:off x="838200" y="2902225"/>
            <a:ext cx="10515600" cy="2790909"/>
          </a:xfrm>
        </p:spPr>
        <p:txBody>
          <a:bodyPr/>
          <a:lstStyle/>
          <a:p>
            <a:pPr marL="0" indent="0">
              <a:buNone/>
            </a:pPr>
            <a:r>
              <a:rPr lang="en-US" dirty="0"/>
              <a:t>We have divided our work into three phases : </a:t>
            </a:r>
          </a:p>
          <a:p>
            <a:pPr marL="514350" indent="-514350">
              <a:buFont typeface="+mj-lt"/>
              <a:buAutoNum type="arabicPeriod"/>
            </a:pPr>
            <a:r>
              <a:rPr lang="en-US" dirty="0"/>
              <a:t>Identify the problem and fix our goal</a:t>
            </a:r>
          </a:p>
          <a:p>
            <a:pPr marL="514350" indent="-514350">
              <a:buFont typeface="+mj-lt"/>
              <a:buAutoNum type="arabicPeriod"/>
            </a:pPr>
            <a:r>
              <a:rPr lang="en-US" dirty="0"/>
              <a:t>Collect and prepare data for training a deep learning model</a:t>
            </a:r>
          </a:p>
          <a:p>
            <a:pPr marL="514350" indent="-514350">
              <a:buFont typeface="+mj-lt"/>
              <a:buAutoNum type="arabicPeriod"/>
            </a:pPr>
            <a:r>
              <a:rPr lang="en-US" dirty="0"/>
              <a:t>Train our model and evaluate the result</a:t>
            </a:r>
          </a:p>
        </p:txBody>
      </p:sp>
    </p:spTree>
    <p:extLst>
      <p:ext uri="{BB962C8B-B14F-4D97-AF65-F5344CB8AC3E}">
        <p14:creationId xmlns:p14="http://schemas.microsoft.com/office/powerpoint/2010/main" val="1935392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fontScale="90000"/>
          </a:bodyPr>
          <a:lstStyle/>
          <a:p>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r>
              <a:rPr lang="en-US" dirty="0">
                <a:latin typeface="Franklin Gothic Book" panose="020B0503020102020204" pitchFamily="34" charset="0"/>
              </a:rPr>
              <a:t>Problem description </a:t>
            </a:r>
            <a:br>
              <a:rPr lang="en-US" dirty="0">
                <a:latin typeface="Franklin Gothic Book" panose="020B0503020102020204" pitchFamily="34" charset="0"/>
              </a:rPr>
            </a:br>
            <a:r>
              <a:rPr lang="en-US" dirty="0">
                <a:latin typeface="Franklin Gothic Book" panose="020B0503020102020204" pitchFamily="34" charset="0"/>
              </a:rPr>
              <a:t>and objective</a:t>
            </a:r>
            <a:br>
              <a:rPr lang="en-US" dirty="0">
                <a:latin typeface="Franklin Gothic Book" panose="020B0503020102020204" pitchFamily="34" charset="0"/>
              </a:rPr>
            </a:br>
            <a:br>
              <a:rPr lang="en-US" dirty="0">
                <a:latin typeface="Franklin Gothic Book" panose="020B0503020102020204" pitchFamily="34" charset="0"/>
              </a:rPr>
            </a:br>
            <a:br>
              <a:rPr lang="en-US" dirty="0">
                <a:latin typeface="Franklin Gothic Book" panose="020B0503020102020204" pitchFamily="34" charset="0"/>
              </a:rPr>
            </a:br>
            <a:endParaRPr lang="en-US" dirty="0">
              <a:latin typeface="Franklin Gothic Book" panose="020B0503020102020204" pitchFamily="34" charset="0"/>
              <a:cs typeface="Segoe UI" panose="020B0502040204020203" pitchFamily="34" charset="0"/>
            </a:endParaRP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28611-D382-4F59-A77C-FDEB57F50246}"/>
              </a:ext>
            </a:extLst>
          </p:cNvPr>
          <p:cNvSpPr>
            <a:spLocks noGrp="1"/>
          </p:cNvSpPr>
          <p:nvPr>
            <p:ph type="title"/>
          </p:nvPr>
        </p:nvSpPr>
        <p:spPr>
          <a:xfrm>
            <a:off x="838200" y="365125"/>
            <a:ext cx="10515600" cy="867327"/>
          </a:xfrm>
        </p:spPr>
        <p:txBody>
          <a:bodyPr/>
          <a:lstStyle/>
          <a:p>
            <a:r>
              <a:rPr lang="en-US" dirty="0">
                <a:latin typeface="Franklin Gothic Book" panose="020B0503020102020204" pitchFamily="34" charset="0"/>
              </a:rPr>
              <a:t>Identify the problem</a:t>
            </a:r>
          </a:p>
        </p:txBody>
      </p:sp>
      <p:sp>
        <p:nvSpPr>
          <p:cNvPr id="3" name="Content Placeholder 2">
            <a:extLst>
              <a:ext uri="{FF2B5EF4-FFF2-40B4-BE49-F238E27FC236}">
                <a16:creationId xmlns:a16="http://schemas.microsoft.com/office/drawing/2014/main" id="{9A345A79-2A6B-4974-A932-12D537D3E2C2}"/>
              </a:ext>
            </a:extLst>
          </p:cNvPr>
          <p:cNvSpPr>
            <a:spLocks noGrp="1"/>
          </p:cNvSpPr>
          <p:nvPr>
            <p:ph idx="1"/>
          </p:nvPr>
        </p:nvSpPr>
        <p:spPr>
          <a:xfrm>
            <a:off x="965421" y="1491669"/>
            <a:ext cx="10515600" cy="4940935"/>
          </a:xfrm>
        </p:spPr>
        <p:txBody>
          <a:bodyPr/>
          <a:lstStyle/>
          <a:p>
            <a:pPr marL="0" indent="0">
              <a:buNone/>
            </a:pPr>
            <a:r>
              <a:rPr lang="en-US" dirty="0"/>
              <a:t>Our work is motivated from the paper “</a:t>
            </a:r>
            <a:r>
              <a:rPr lang="en-US" b="1" i="1" dirty="0"/>
              <a:t>On automated prepared statement generation to remove SQL injection vulnerabilities</a:t>
            </a:r>
            <a:r>
              <a:rPr lang="en-US" dirty="0"/>
              <a:t>” by </a:t>
            </a:r>
            <a:r>
              <a:rPr lang="en-US" b="1" dirty="0"/>
              <a:t>Stephen Thomas </a:t>
            </a:r>
            <a:r>
              <a:rPr lang="en-US" dirty="0"/>
              <a:t>, </a:t>
            </a:r>
            <a:r>
              <a:rPr lang="en-US" b="1" dirty="0"/>
              <a:t>Laurie Williams</a:t>
            </a:r>
            <a:r>
              <a:rPr lang="en-US" dirty="0"/>
              <a:t>, </a:t>
            </a:r>
            <a:r>
              <a:rPr lang="en-US" b="1" dirty="0"/>
              <a:t>Tao </a:t>
            </a:r>
            <a:r>
              <a:rPr lang="en-US" b="1" dirty="0" err="1"/>
              <a:t>Xie</a:t>
            </a:r>
            <a:r>
              <a:rPr lang="en-US" b="1" dirty="0"/>
              <a:t>.</a:t>
            </a:r>
          </a:p>
          <a:p>
            <a:pPr marL="0" indent="0">
              <a:buNone/>
            </a:pPr>
            <a:r>
              <a:rPr lang="en-US" dirty="0"/>
              <a:t>Their methodology was :</a:t>
            </a:r>
          </a:p>
          <a:p>
            <a:pPr marL="514350" indent="-514350">
              <a:buFont typeface="+mj-lt"/>
              <a:buAutoNum type="arabicPeriod"/>
            </a:pPr>
            <a:r>
              <a:rPr lang="en-US" dirty="0"/>
              <a:t>Use the </a:t>
            </a:r>
            <a:r>
              <a:rPr lang="en-US" b="1" dirty="0"/>
              <a:t>Eclipse IDE Formatter </a:t>
            </a:r>
            <a:r>
              <a:rPr lang="en-US" dirty="0"/>
              <a:t>to format the code</a:t>
            </a:r>
          </a:p>
          <a:p>
            <a:pPr marL="514350" indent="-514350">
              <a:buFont typeface="+mj-lt"/>
              <a:buAutoNum type="arabicPeriod"/>
            </a:pPr>
            <a:r>
              <a:rPr lang="en-US" dirty="0"/>
              <a:t>Use a static analyzer named </a:t>
            </a:r>
            <a:r>
              <a:rPr lang="en-US" b="1" dirty="0" err="1"/>
              <a:t>FindBugs</a:t>
            </a:r>
            <a:r>
              <a:rPr lang="en-US" b="1" baseline="30000" dirty="0" err="1"/>
              <a:t>TM</a:t>
            </a:r>
            <a:r>
              <a:rPr lang="en-US" baseline="30000" dirty="0"/>
              <a:t> </a:t>
            </a:r>
            <a:r>
              <a:rPr lang="en-US" dirty="0"/>
              <a:t> to find SQL vulnerabilities which runs on  JAVA bytecode</a:t>
            </a:r>
          </a:p>
          <a:p>
            <a:pPr marL="514350" indent="-514350">
              <a:buFont typeface="+mj-lt"/>
              <a:buAutoNum type="arabicPeriod"/>
            </a:pPr>
            <a:r>
              <a:rPr lang="en-US" dirty="0"/>
              <a:t>Use their algorithm to replace “statement” class to “</a:t>
            </a:r>
            <a:r>
              <a:rPr lang="en-US" dirty="0" err="1"/>
              <a:t>preparedStatement</a:t>
            </a:r>
            <a:r>
              <a:rPr lang="en-US" dirty="0"/>
              <a:t>” class</a:t>
            </a:r>
          </a:p>
        </p:txBody>
      </p:sp>
    </p:spTree>
    <p:extLst>
      <p:ext uri="{BB962C8B-B14F-4D97-AF65-F5344CB8AC3E}">
        <p14:creationId xmlns:p14="http://schemas.microsoft.com/office/powerpoint/2010/main" val="186490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D799-7F00-4690-B36D-32221FB996C2}"/>
              </a:ext>
            </a:extLst>
          </p:cNvPr>
          <p:cNvSpPr>
            <a:spLocks noGrp="1"/>
          </p:cNvSpPr>
          <p:nvPr>
            <p:ph type="title"/>
          </p:nvPr>
        </p:nvSpPr>
        <p:spPr>
          <a:xfrm>
            <a:off x="838200" y="365126"/>
            <a:ext cx="10515600" cy="875278"/>
          </a:xfrm>
        </p:spPr>
        <p:txBody>
          <a:bodyPr/>
          <a:lstStyle/>
          <a:p>
            <a:r>
              <a:rPr lang="en-US" dirty="0">
                <a:latin typeface="Franklin Gothic Book" panose="020B0503020102020204" pitchFamily="34" charset="0"/>
              </a:rPr>
              <a:t>Fix Our Goal</a:t>
            </a:r>
          </a:p>
        </p:txBody>
      </p:sp>
      <p:sp>
        <p:nvSpPr>
          <p:cNvPr id="3" name="Content Placeholder 2">
            <a:extLst>
              <a:ext uri="{FF2B5EF4-FFF2-40B4-BE49-F238E27FC236}">
                <a16:creationId xmlns:a16="http://schemas.microsoft.com/office/drawing/2014/main" id="{B02AACEF-56FB-49F1-9B03-8F4C9FBBC0FE}"/>
              </a:ext>
            </a:extLst>
          </p:cNvPr>
          <p:cNvSpPr>
            <a:spLocks noGrp="1"/>
          </p:cNvSpPr>
          <p:nvPr>
            <p:ph idx="1"/>
          </p:nvPr>
        </p:nvSpPr>
        <p:spPr>
          <a:xfrm>
            <a:off x="838200" y="2472855"/>
            <a:ext cx="10515600" cy="2282024"/>
          </a:xfrm>
        </p:spPr>
        <p:txBody>
          <a:bodyPr/>
          <a:lstStyle/>
          <a:p>
            <a:pPr marL="0" indent="0">
              <a:buNone/>
            </a:pPr>
            <a:r>
              <a:rPr lang="en-US" dirty="0"/>
              <a:t>We will extend the following work.</a:t>
            </a:r>
          </a:p>
          <a:p>
            <a:pPr marL="514350" indent="-514350">
              <a:buFont typeface="+mj-lt"/>
              <a:buAutoNum type="arabicPeriod"/>
            </a:pPr>
            <a:r>
              <a:rPr lang="en-US" dirty="0"/>
              <a:t>Instead of using static analyzer, we will train a model to detect SQL injection vulnerabilities</a:t>
            </a:r>
          </a:p>
          <a:p>
            <a:pPr marL="514350" indent="-514350">
              <a:buFont typeface="+mj-lt"/>
              <a:buAutoNum type="arabicPeriod"/>
            </a:pPr>
            <a:r>
              <a:rPr lang="en-US" dirty="0"/>
              <a:t>Our trained model will replace SQL injection vulnerable code within “statement” class object to “</a:t>
            </a:r>
            <a:r>
              <a:rPr lang="en-US" dirty="0" err="1"/>
              <a:t>preparedStatement</a:t>
            </a:r>
            <a:r>
              <a:rPr lang="en-US" dirty="0"/>
              <a:t>” class object</a:t>
            </a:r>
          </a:p>
        </p:txBody>
      </p:sp>
    </p:spTree>
    <p:extLst>
      <p:ext uri="{BB962C8B-B14F-4D97-AF65-F5344CB8AC3E}">
        <p14:creationId xmlns:p14="http://schemas.microsoft.com/office/powerpoint/2010/main" val="4090385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Collect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2210462"/>
            <a:ext cx="10515600" cy="2687541"/>
          </a:xfrm>
        </p:spPr>
        <p:txBody>
          <a:bodyPr/>
          <a:lstStyle/>
          <a:p>
            <a:r>
              <a:rPr lang="en-US" dirty="0"/>
              <a:t>We will collect data from </a:t>
            </a:r>
            <a:r>
              <a:rPr lang="en-US" dirty="0" err="1"/>
              <a:t>Github</a:t>
            </a:r>
            <a:r>
              <a:rPr lang="en-US" dirty="0"/>
              <a:t> (An American company that provides hosting for software development version control using Git) by their API.</a:t>
            </a:r>
          </a:p>
          <a:p>
            <a:r>
              <a:rPr lang="en-US" dirty="0"/>
              <a:t>We will use a python script which  will collect Java project from </a:t>
            </a:r>
            <a:r>
              <a:rPr lang="en-US" dirty="0" err="1"/>
              <a:t>Github</a:t>
            </a:r>
            <a:r>
              <a:rPr lang="en-US" dirty="0"/>
              <a:t> and track the downloaded file.</a:t>
            </a:r>
          </a:p>
          <a:p>
            <a:r>
              <a:rPr lang="en-US" dirty="0"/>
              <a:t>We will also collect data from some projects which used JDBC</a:t>
            </a:r>
          </a:p>
        </p:txBody>
      </p:sp>
    </p:spTree>
    <p:extLst>
      <p:ext uri="{BB962C8B-B14F-4D97-AF65-F5344CB8AC3E}">
        <p14:creationId xmlns:p14="http://schemas.microsoft.com/office/powerpoint/2010/main" val="138118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r>
              <a:rPr lang="en-US" dirty="0"/>
              <a:t>We will use Bash script to modify the data folder and find out SQL query included java repository downloaded by </a:t>
            </a:r>
            <a:r>
              <a:rPr lang="en-US" dirty="0" err="1"/>
              <a:t>Github</a:t>
            </a:r>
            <a:r>
              <a:rPr lang="en-US" dirty="0"/>
              <a:t> API.</a:t>
            </a:r>
          </a:p>
          <a:p>
            <a:r>
              <a:rPr lang="en-US" dirty="0"/>
              <a:t>We will use </a:t>
            </a:r>
            <a:r>
              <a:rPr lang="en-US" b="1" dirty="0" err="1"/>
              <a:t>JavaParser</a:t>
            </a:r>
            <a:r>
              <a:rPr lang="en-US" dirty="0"/>
              <a:t>(an open source library to parse java code) to get all functions of a Java file.</a:t>
            </a:r>
          </a:p>
          <a:p>
            <a:r>
              <a:rPr lang="en-US" dirty="0"/>
              <a:t>Then will add this Java function into a dummy class and parse this java code into Abstract Syntax Tree (AST) and dump into json format by </a:t>
            </a:r>
            <a:r>
              <a:rPr lang="en-US" dirty="0" err="1"/>
              <a:t>JavaParser</a:t>
            </a:r>
            <a:endParaRPr lang="en-US" dirty="0"/>
          </a:p>
          <a:p>
            <a:r>
              <a:rPr lang="en-US" dirty="0"/>
              <a:t>We will also collect string literals from the following java code by </a:t>
            </a:r>
            <a:r>
              <a:rPr lang="en-US" dirty="0" err="1"/>
              <a:t>JavaParser</a:t>
            </a:r>
            <a:endParaRPr lang="en-US" dirty="0"/>
          </a:p>
          <a:p>
            <a:r>
              <a:rPr lang="en-US" dirty="0"/>
              <a:t>After this, we will replace “Statement” class with “</a:t>
            </a:r>
            <a:r>
              <a:rPr lang="en-US" dirty="0" err="1"/>
              <a:t>preparedStatement</a:t>
            </a:r>
            <a:r>
              <a:rPr lang="en-US" dirty="0"/>
              <a:t>” if there are any and convert it into AST and collect string literals.</a:t>
            </a:r>
          </a:p>
          <a:p>
            <a:endParaRPr lang="en-US" dirty="0"/>
          </a:p>
        </p:txBody>
      </p:sp>
    </p:spTree>
    <p:extLst>
      <p:ext uri="{BB962C8B-B14F-4D97-AF65-F5344CB8AC3E}">
        <p14:creationId xmlns:p14="http://schemas.microsoft.com/office/powerpoint/2010/main" val="1372770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Prepare Data for Deep Learning Model</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lnSpcReduction="10000"/>
          </a:bodyPr>
          <a:lstStyle/>
          <a:p>
            <a:pPr marL="0" indent="0">
              <a:buNone/>
            </a:pPr>
            <a:r>
              <a:rPr lang="en-US" dirty="0"/>
              <a:t>After all this steps, each folder will contain six files :</a:t>
            </a:r>
          </a:p>
          <a:p>
            <a:pPr marL="514350" indent="-514350">
              <a:buAutoNum type="arabicPeriod"/>
            </a:pPr>
            <a:r>
              <a:rPr lang="en-US" b="1" dirty="0"/>
              <a:t>code.java</a:t>
            </a:r>
            <a:r>
              <a:rPr lang="en-US" dirty="0"/>
              <a:t>: main java function containing the SQL query encapsulated in dummy class.</a:t>
            </a:r>
          </a:p>
          <a:p>
            <a:pPr marL="514350" indent="-514350">
              <a:buAutoNum type="arabicPeriod"/>
            </a:pPr>
            <a:r>
              <a:rPr lang="en-US" b="1" dirty="0" err="1"/>
              <a:t>ast.json</a:t>
            </a:r>
            <a:r>
              <a:rPr lang="en-US" dirty="0"/>
              <a:t>: </a:t>
            </a:r>
            <a:r>
              <a:rPr lang="en-US" dirty="0" err="1"/>
              <a:t>ast</a:t>
            </a:r>
            <a:r>
              <a:rPr lang="en-US" dirty="0"/>
              <a:t> for code.java in JSON format </a:t>
            </a:r>
          </a:p>
          <a:p>
            <a:pPr marL="514350" indent="-514350">
              <a:buAutoNum type="arabicPeriod"/>
            </a:pPr>
            <a:r>
              <a:rPr lang="en-US" b="1" dirty="0"/>
              <a:t>String.txt</a:t>
            </a:r>
            <a:r>
              <a:rPr lang="en-US" dirty="0"/>
              <a:t>: string literals from code.java </a:t>
            </a:r>
          </a:p>
          <a:p>
            <a:pPr marL="514350" indent="-514350">
              <a:buAutoNum type="arabicPeriod"/>
            </a:pPr>
            <a:r>
              <a:rPr lang="en-US" b="1" dirty="0"/>
              <a:t>solution.java</a:t>
            </a:r>
            <a:r>
              <a:rPr lang="en-US" dirty="0"/>
              <a:t>: solution java function containing the SQL query in the prepared statement.</a:t>
            </a:r>
          </a:p>
          <a:p>
            <a:pPr marL="514350" indent="-514350">
              <a:buAutoNum type="arabicPeriod"/>
            </a:pPr>
            <a:r>
              <a:rPr lang="en-US" b="1" dirty="0" err="1"/>
              <a:t>solution_ast.json</a:t>
            </a:r>
            <a:r>
              <a:rPr lang="en-US" dirty="0"/>
              <a:t>: </a:t>
            </a:r>
            <a:r>
              <a:rPr lang="en-US" dirty="0" err="1"/>
              <a:t>ast</a:t>
            </a:r>
            <a:r>
              <a:rPr lang="en-US" dirty="0"/>
              <a:t> for solution.java in JSON format</a:t>
            </a:r>
          </a:p>
          <a:p>
            <a:pPr marL="514350" indent="-514350">
              <a:buAutoNum type="arabicPeriod"/>
            </a:pPr>
            <a:r>
              <a:rPr lang="en-US" b="1" dirty="0"/>
              <a:t>solution_String.txt</a:t>
            </a:r>
            <a:r>
              <a:rPr lang="en-US" dirty="0"/>
              <a:t>: string literals from solution.java </a:t>
            </a:r>
          </a:p>
          <a:p>
            <a:pPr marL="0" indent="0">
              <a:buNone/>
            </a:pPr>
            <a:br>
              <a:rPr lang="en-US" dirty="0"/>
            </a:br>
            <a:endParaRPr lang="en-US" dirty="0"/>
          </a:p>
        </p:txBody>
      </p:sp>
    </p:spTree>
    <p:extLst>
      <p:ext uri="{BB962C8B-B14F-4D97-AF65-F5344CB8AC3E}">
        <p14:creationId xmlns:p14="http://schemas.microsoft.com/office/powerpoint/2010/main" val="204663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7C23-67CA-46D7-8E6E-6325EF064630}"/>
              </a:ext>
            </a:extLst>
          </p:cNvPr>
          <p:cNvSpPr>
            <a:spLocks noGrp="1"/>
          </p:cNvSpPr>
          <p:nvPr>
            <p:ph type="title"/>
          </p:nvPr>
        </p:nvSpPr>
        <p:spPr>
          <a:xfrm>
            <a:off x="838200" y="396930"/>
            <a:ext cx="10515600" cy="756009"/>
          </a:xfrm>
        </p:spPr>
        <p:txBody>
          <a:bodyPr/>
          <a:lstStyle/>
          <a:p>
            <a:r>
              <a:rPr lang="en-US" dirty="0">
                <a:latin typeface="Franklin Gothic Book" panose="020B0503020102020204" pitchFamily="34" charset="0"/>
              </a:rPr>
              <a:t>Model Training and Evaluation of the Result</a:t>
            </a:r>
          </a:p>
        </p:txBody>
      </p:sp>
      <p:sp>
        <p:nvSpPr>
          <p:cNvPr id="3" name="Content Placeholder 2">
            <a:extLst>
              <a:ext uri="{FF2B5EF4-FFF2-40B4-BE49-F238E27FC236}">
                <a16:creationId xmlns:a16="http://schemas.microsoft.com/office/drawing/2014/main" id="{D67BD02C-74C8-4D0F-A9FF-979369B86C05}"/>
              </a:ext>
            </a:extLst>
          </p:cNvPr>
          <p:cNvSpPr>
            <a:spLocks noGrp="1"/>
          </p:cNvSpPr>
          <p:nvPr>
            <p:ph idx="1"/>
          </p:nvPr>
        </p:nvSpPr>
        <p:spPr>
          <a:xfrm>
            <a:off x="838200" y="1558455"/>
            <a:ext cx="10515600" cy="4969566"/>
          </a:xfrm>
        </p:spPr>
        <p:txBody>
          <a:bodyPr>
            <a:normAutofit/>
          </a:bodyPr>
          <a:lstStyle/>
          <a:p>
            <a:r>
              <a:rPr lang="en-US" dirty="0"/>
              <a:t>In the final step, we are going to build a recurrent neural network to train our model.</a:t>
            </a:r>
          </a:p>
          <a:p>
            <a:r>
              <a:rPr lang="en-US" dirty="0"/>
              <a:t>At first, we will train our proposed model with small dataset which will contain about 3000 Java function with solution</a:t>
            </a:r>
          </a:p>
          <a:p>
            <a:r>
              <a:rPr lang="en-US" dirty="0"/>
              <a:t>After analyzing the data , we will take initiative for running the model big data set. </a:t>
            </a:r>
          </a:p>
          <a:p>
            <a:r>
              <a:rPr lang="en-US" dirty="0"/>
              <a:t>We will evaluate the result and try different mechanism to get a better result.</a:t>
            </a:r>
            <a:br>
              <a:rPr lang="en-US" dirty="0"/>
            </a:br>
            <a:endParaRPr lang="en-US" dirty="0"/>
          </a:p>
        </p:txBody>
      </p:sp>
    </p:spTree>
    <p:extLst>
      <p:ext uri="{BB962C8B-B14F-4D97-AF65-F5344CB8AC3E}">
        <p14:creationId xmlns:p14="http://schemas.microsoft.com/office/powerpoint/2010/main" val="1147076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lstStyle/>
          <a:p>
            <a:r>
              <a:rPr lang="en-US" dirty="0">
                <a:latin typeface="Franklin Gothic Book" panose="020B0503020102020204" pitchFamily="34" charset="0"/>
              </a:rPr>
              <a:t>Interested Papers for Model</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b="1" dirty="0"/>
              <a:t>Tree-to-tree Neural Networks for Program Translation</a:t>
            </a:r>
            <a:r>
              <a:rPr lang="en-US" dirty="0"/>
              <a:t>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764" y="2277686"/>
            <a:ext cx="9626472" cy="4256117"/>
          </a:xfrm>
          <a:prstGeom prst="rect">
            <a:avLst/>
          </a:prstGeom>
        </p:spPr>
      </p:pic>
    </p:spTree>
    <p:extLst>
      <p:ext uri="{BB962C8B-B14F-4D97-AF65-F5344CB8AC3E}">
        <p14:creationId xmlns:p14="http://schemas.microsoft.com/office/powerpoint/2010/main" val="45773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3719"/>
          </a:xfrm>
        </p:spPr>
        <p:txBody>
          <a:bodyPr/>
          <a:lstStyle/>
          <a:p>
            <a:r>
              <a:rPr lang="en-US" dirty="0">
                <a:latin typeface="Franklin Gothic Book" panose="020B0503020102020204" pitchFamily="34" charset="0"/>
              </a:rPr>
              <a:t>Interested Papers for Model</a:t>
            </a:r>
          </a:p>
        </p:txBody>
      </p:sp>
      <p:sp>
        <p:nvSpPr>
          <p:cNvPr id="3" name="Content Placeholder 2"/>
          <p:cNvSpPr>
            <a:spLocks noGrp="1"/>
          </p:cNvSpPr>
          <p:nvPr>
            <p:ph idx="1"/>
          </p:nvPr>
        </p:nvSpPr>
        <p:spPr/>
        <p:txBody>
          <a:bodyPr>
            <a:normAutofit/>
          </a:bodyPr>
          <a:lstStyle/>
          <a:p>
            <a:pPr marL="0" indent="0">
              <a:buNone/>
            </a:pPr>
            <a:r>
              <a:rPr lang="en-US" b="1" dirty="0"/>
              <a:t>2.   CODIT: Code Editing with Tree-Based Neural Machine Translation </a:t>
            </a:r>
            <a:br>
              <a:rPr lang="en-US" b="1" dirty="0"/>
            </a:b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171" y="2271417"/>
            <a:ext cx="6497134" cy="4316822"/>
          </a:xfrm>
          <a:prstGeom prst="rect">
            <a:avLst/>
          </a:prstGeom>
        </p:spPr>
      </p:pic>
    </p:spTree>
    <p:extLst>
      <p:ext uri="{BB962C8B-B14F-4D97-AF65-F5344CB8AC3E}">
        <p14:creationId xmlns:p14="http://schemas.microsoft.com/office/powerpoint/2010/main" val="78658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dirty="0">
                <a:latin typeface="Franklin Gothic Book" panose="020B0503020102020204" pitchFamily="34" charset="0"/>
              </a:rPr>
              <a:t>Our Neural Network Model</a:t>
            </a:r>
          </a:p>
        </p:txBody>
      </p:sp>
      <p:sp>
        <p:nvSpPr>
          <p:cNvPr id="3" name="Content Placeholder 2"/>
          <p:cNvSpPr>
            <a:spLocks noGrp="1"/>
          </p:cNvSpPr>
          <p:nvPr>
            <p:ph idx="1"/>
          </p:nvPr>
        </p:nvSpPr>
        <p:spPr>
          <a:xfrm>
            <a:off x="838200" y="1825625"/>
            <a:ext cx="10515600" cy="4351338"/>
          </a:xfrm>
        </p:spPr>
        <p:txBody>
          <a:bodyPr/>
          <a:lstStyle/>
          <a:p>
            <a:r>
              <a:rPr lang="en-US" dirty="0"/>
              <a:t>Neural Network Embedding</a:t>
            </a:r>
          </a:p>
          <a:p>
            <a:r>
              <a:rPr lang="en-US" dirty="0"/>
              <a:t>Encoder-Decoder</a:t>
            </a:r>
          </a:p>
          <a:p>
            <a:r>
              <a:rPr lang="en-US" dirty="0"/>
              <a:t>Attention mechanism</a:t>
            </a:r>
          </a:p>
          <a:p>
            <a:r>
              <a:rPr lang="en-US" dirty="0"/>
              <a:t>Tree LSTM</a:t>
            </a:r>
          </a:p>
          <a:p>
            <a:pPr marL="0" indent="0">
              <a:buNone/>
            </a:pPr>
            <a:endParaRPr lang="en-US" dirty="0"/>
          </a:p>
        </p:txBody>
      </p:sp>
    </p:spTree>
    <p:extLst>
      <p:ext uri="{BB962C8B-B14F-4D97-AF65-F5344CB8AC3E}">
        <p14:creationId xmlns:p14="http://schemas.microsoft.com/office/powerpoint/2010/main" val="1024877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8410"/>
          </a:xfrm>
        </p:spPr>
        <p:txBody>
          <a:bodyPr/>
          <a:lstStyle/>
          <a:p>
            <a:r>
              <a:rPr lang="en-US" dirty="0">
                <a:latin typeface="Franklin Gothic Book" panose="020B0503020102020204" pitchFamily="34" charset="0"/>
              </a:rPr>
              <a:t>Other Thoughts</a:t>
            </a:r>
          </a:p>
        </p:txBody>
      </p:sp>
      <p:sp>
        <p:nvSpPr>
          <p:cNvPr id="3" name="Content Placeholder 2"/>
          <p:cNvSpPr>
            <a:spLocks noGrp="1"/>
          </p:cNvSpPr>
          <p:nvPr>
            <p:ph idx="1"/>
          </p:nvPr>
        </p:nvSpPr>
        <p:spPr/>
        <p:txBody>
          <a:bodyPr/>
          <a:lstStyle/>
          <a:p>
            <a:r>
              <a:rPr lang="en-US" dirty="0"/>
              <a:t>Conventional LSTM</a:t>
            </a:r>
          </a:p>
          <a:p>
            <a:r>
              <a:rPr lang="en-US" dirty="0"/>
              <a:t>Word to Vector in place of Embedding</a:t>
            </a:r>
          </a:p>
          <a:p>
            <a:endParaRPr lang="en-US" dirty="0"/>
          </a:p>
        </p:txBody>
      </p:sp>
    </p:spTree>
    <p:extLst>
      <p:ext uri="{BB962C8B-B14F-4D97-AF65-F5344CB8AC3E}">
        <p14:creationId xmlns:p14="http://schemas.microsoft.com/office/powerpoint/2010/main" val="205939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CA3FE-BA0C-4288-A8BF-E8830D37F026}"/>
              </a:ext>
            </a:extLst>
          </p:cNvPr>
          <p:cNvSpPr>
            <a:spLocks noGrp="1"/>
          </p:cNvSpPr>
          <p:nvPr>
            <p:ph type="title"/>
          </p:nvPr>
        </p:nvSpPr>
        <p:spPr>
          <a:xfrm>
            <a:off x="838200" y="365126"/>
            <a:ext cx="10515600" cy="811668"/>
          </a:xfrm>
        </p:spPr>
        <p:txBody>
          <a:bodyPr/>
          <a:lstStyle/>
          <a:p>
            <a:r>
              <a:rPr lang="en-US" dirty="0">
                <a:latin typeface="Franklin Gothic Book" panose="020B0503020102020204" pitchFamily="34" charset="0"/>
              </a:rPr>
              <a:t>Problem Description</a:t>
            </a:r>
          </a:p>
        </p:txBody>
      </p:sp>
      <p:sp>
        <p:nvSpPr>
          <p:cNvPr id="3" name="Content Placeholder 2">
            <a:extLst>
              <a:ext uri="{FF2B5EF4-FFF2-40B4-BE49-F238E27FC236}">
                <a16:creationId xmlns:a16="http://schemas.microsoft.com/office/drawing/2014/main" id="{13661D3B-4E5A-40D8-AB9C-21489FE79819}"/>
              </a:ext>
            </a:extLst>
          </p:cNvPr>
          <p:cNvSpPr>
            <a:spLocks noGrp="1"/>
          </p:cNvSpPr>
          <p:nvPr>
            <p:ph idx="1"/>
          </p:nvPr>
        </p:nvSpPr>
        <p:spPr>
          <a:xfrm>
            <a:off x="838200" y="1841930"/>
            <a:ext cx="10515600" cy="4137452"/>
          </a:xfrm>
        </p:spPr>
        <p:txBody>
          <a:bodyPr>
            <a:normAutofit/>
          </a:bodyPr>
          <a:lstStyle/>
          <a:p>
            <a:r>
              <a:rPr lang="en-US" dirty="0"/>
              <a:t>In this problem , we are going to deal with SQL(Structured Query Language) injection vulnerability</a:t>
            </a:r>
          </a:p>
          <a:p>
            <a:r>
              <a:rPr lang="en-US" dirty="0"/>
              <a:t>There are many existing java codes which are using JDBC(Java Database Connectivity) , an application programming interface (API) to connect database from java code</a:t>
            </a:r>
          </a:p>
          <a:p>
            <a:r>
              <a:rPr lang="en-US" dirty="0"/>
              <a:t>In those java codes, programmers unintentionally make mistake which can lead to SQL injection vulnerability</a:t>
            </a:r>
          </a:p>
          <a:p>
            <a:r>
              <a:rPr lang="en-US" dirty="0"/>
              <a:t>Attackers can attack these vulnerabilities to gain access to the database, modify the information of the database</a:t>
            </a:r>
          </a:p>
        </p:txBody>
      </p:sp>
    </p:spTree>
    <p:extLst>
      <p:ext uri="{BB962C8B-B14F-4D97-AF65-F5344CB8AC3E}">
        <p14:creationId xmlns:p14="http://schemas.microsoft.com/office/powerpoint/2010/main" val="2643472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1504"/>
            <a:ext cx="10515600" cy="723842"/>
          </a:xfrm>
        </p:spPr>
        <p:txBody>
          <a:bodyPr/>
          <a:lstStyle/>
          <a:p>
            <a:r>
              <a:rPr lang="en-US" dirty="0">
                <a:latin typeface="Franklin Gothic Book" panose="020B0503020102020204" pitchFamily="34" charset="0"/>
              </a:rPr>
              <a:t>Why Neural Network Embedding </a:t>
            </a:r>
          </a:p>
        </p:txBody>
      </p:sp>
      <p:sp>
        <p:nvSpPr>
          <p:cNvPr id="3" name="Content Placeholder 2"/>
          <p:cNvSpPr>
            <a:spLocks noGrp="1"/>
          </p:cNvSpPr>
          <p:nvPr>
            <p:ph idx="1"/>
          </p:nvPr>
        </p:nvSpPr>
        <p:spPr/>
        <p:txBody>
          <a:bodyPr/>
          <a:lstStyle/>
          <a:p>
            <a:r>
              <a:rPr lang="en-US" i="1" dirty="0"/>
              <a:t>An embedding is a mapping of a discrete — categorical — variable to a vector of continuous numbers.</a:t>
            </a:r>
            <a:r>
              <a:rPr lang="en-US" dirty="0"/>
              <a:t> In the context of neural networks, embedding are </a:t>
            </a:r>
            <a:r>
              <a:rPr lang="en-US" i="1" dirty="0"/>
              <a:t>low-dimensional,</a:t>
            </a:r>
            <a:r>
              <a:rPr lang="en-US" dirty="0"/>
              <a:t> </a:t>
            </a:r>
            <a:r>
              <a:rPr lang="en-US" i="1" dirty="0"/>
              <a:t>learned</a:t>
            </a:r>
            <a:r>
              <a:rPr lang="en-US" dirty="0"/>
              <a:t> continuous vector representations of discrete variables.</a:t>
            </a:r>
          </a:p>
          <a:p>
            <a:r>
              <a:rPr lang="en-US" dirty="0"/>
              <a:t>One of the primary purposes of Neural Network Embedding is finding nearest neighbors in the embedding space. These can be used to make recommendations based on user interests or cluster categories.</a:t>
            </a:r>
          </a:p>
          <a:p>
            <a:pPr marL="0" indent="0">
              <a:buNone/>
            </a:pPr>
            <a:r>
              <a:rPr lang="en-US" dirty="0"/>
              <a:t>As our keywords and data types are of limited numbers. That’s why we think it would work nicely.</a:t>
            </a:r>
          </a:p>
          <a:p>
            <a:pPr marL="0" indent="0">
              <a:buNone/>
            </a:pPr>
            <a:endParaRPr lang="en-US" dirty="0"/>
          </a:p>
          <a:p>
            <a:endParaRPr lang="en-US" dirty="0"/>
          </a:p>
        </p:txBody>
      </p:sp>
    </p:spTree>
    <p:extLst>
      <p:ext uri="{BB962C8B-B14F-4D97-AF65-F5344CB8AC3E}">
        <p14:creationId xmlns:p14="http://schemas.microsoft.com/office/powerpoint/2010/main" val="2364895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0"/>
            <a:ext cx="10515600" cy="848533"/>
          </a:xfrm>
        </p:spPr>
        <p:txBody>
          <a:bodyPr/>
          <a:lstStyle/>
          <a:p>
            <a:r>
              <a:rPr lang="en-US" dirty="0">
                <a:latin typeface="Franklin Gothic Book" panose="020B0503020102020204" pitchFamily="34" charset="0"/>
              </a:rPr>
              <a:t>Why Tree-LSTM</a:t>
            </a:r>
          </a:p>
        </p:txBody>
      </p:sp>
      <p:sp>
        <p:nvSpPr>
          <p:cNvPr id="3" name="Content Placeholder 2"/>
          <p:cNvSpPr>
            <a:spLocks noGrp="1"/>
          </p:cNvSpPr>
          <p:nvPr>
            <p:ph idx="1"/>
          </p:nvPr>
        </p:nvSpPr>
        <p:spPr/>
        <p:txBody>
          <a:bodyPr>
            <a:normAutofit lnSpcReduction="10000"/>
          </a:bodyPr>
          <a:lstStyle/>
          <a:p>
            <a:r>
              <a:rPr lang="en-US" dirty="0"/>
              <a:t>Order-insensitive models are insufficient to fully capture the semantics of natural language due to their inability to account for differences in meaning as a result of differences in word order</a:t>
            </a:r>
            <a:br>
              <a:rPr lang="en-US" dirty="0"/>
            </a:br>
            <a:r>
              <a:rPr lang="en-US" dirty="0"/>
              <a:t>or syntactic structure.</a:t>
            </a:r>
          </a:p>
          <a:p>
            <a:r>
              <a:rPr lang="en-US" dirty="0"/>
              <a:t>In the paper “</a:t>
            </a:r>
            <a:r>
              <a:rPr lang="en-US" b="1" dirty="0"/>
              <a:t>Improved Semantic Representations From</a:t>
            </a:r>
            <a:br>
              <a:rPr lang="en-US" b="1" dirty="0"/>
            </a:br>
            <a:r>
              <a:rPr lang="en-US" b="1" dirty="0"/>
              <a:t>Tree-Structured Long Short-Term Memory Networks</a:t>
            </a:r>
            <a:r>
              <a:rPr lang="en-US" dirty="0"/>
              <a:t>” they have shown that tree-structured models are a linguistically attractive option due to their relation to syntactic interpretations of sentence structure. </a:t>
            </a:r>
          </a:p>
          <a:p>
            <a:pPr marL="0" indent="0">
              <a:buNone/>
            </a:pPr>
            <a:br>
              <a:rPr lang="en-US" dirty="0"/>
            </a:br>
            <a:endParaRPr lang="en-US" dirty="0"/>
          </a:p>
        </p:txBody>
      </p:sp>
    </p:spTree>
    <p:extLst>
      <p:ext uri="{BB962C8B-B14F-4D97-AF65-F5344CB8AC3E}">
        <p14:creationId xmlns:p14="http://schemas.microsoft.com/office/powerpoint/2010/main" val="2171911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pPr algn="ctr"/>
            <a:r>
              <a:rPr lang="en-US" dirty="0">
                <a:latin typeface="Franklin Gothic Book" panose="020B0503020102020204" pitchFamily="34" charset="0"/>
              </a:rPr>
              <a:t>LSTM vs Tree-LSTM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59579" y="1446416"/>
            <a:ext cx="6567056" cy="5070762"/>
          </a:xfrm>
        </p:spPr>
      </p:pic>
    </p:spTree>
    <p:extLst>
      <p:ext uri="{BB962C8B-B14F-4D97-AF65-F5344CB8AC3E}">
        <p14:creationId xmlns:p14="http://schemas.microsoft.com/office/powerpoint/2010/main" val="731329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Why Tree-LSTM</a:t>
            </a:r>
          </a:p>
        </p:txBody>
      </p:sp>
      <p:sp>
        <p:nvSpPr>
          <p:cNvPr id="3" name="Content Placeholder 2"/>
          <p:cNvSpPr>
            <a:spLocks noGrp="1"/>
          </p:cNvSpPr>
          <p:nvPr>
            <p:ph idx="1"/>
          </p:nvPr>
        </p:nvSpPr>
        <p:spPr>
          <a:xfrm>
            <a:off x="838200" y="1833937"/>
            <a:ext cx="10515600" cy="4716491"/>
          </a:xfrm>
        </p:spPr>
        <p:txBody>
          <a:bodyPr>
            <a:normAutofit fontScale="77500" lnSpcReduction="20000"/>
          </a:bodyPr>
          <a:lstStyle/>
          <a:p>
            <a:pPr marL="0" indent="0">
              <a:buNone/>
            </a:pPr>
            <a:r>
              <a:rPr lang="en-US" sz="3600" dirty="0"/>
              <a:t>They propose two natural extensions to the basic LSTM architecture: </a:t>
            </a:r>
          </a:p>
          <a:p>
            <a:pPr lvl="1"/>
            <a:r>
              <a:rPr lang="en-US" sz="3100" i="1" dirty="0"/>
              <a:t>Child-Sum Tree-LSTM</a:t>
            </a:r>
          </a:p>
          <a:p>
            <a:pPr lvl="1"/>
            <a:r>
              <a:rPr lang="en-US" sz="3100" i="1" dirty="0"/>
              <a:t>N-</a:t>
            </a:r>
            <a:r>
              <a:rPr lang="en-US" sz="3100" i="1" dirty="0" err="1"/>
              <a:t>ary</a:t>
            </a:r>
            <a:r>
              <a:rPr lang="en-US" sz="3100" i="1" dirty="0"/>
              <a:t> Tree-LSTM</a:t>
            </a:r>
            <a:br>
              <a:rPr lang="en-US" i="1" dirty="0"/>
            </a:br>
            <a:endParaRPr lang="en-US" i="1" dirty="0"/>
          </a:p>
          <a:p>
            <a:pPr>
              <a:lnSpc>
                <a:spcPct val="100000"/>
              </a:lnSpc>
              <a:spcBef>
                <a:spcPts val="0"/>
              </a:spcBef>
            </a:pPr>
            <a:endParaRPr lang="en-US" sz="2600" dirty="0"/>
          </a:p>
          <a:p>
            <a:pPr>
              <a:lnSpc>
                <a:spcPct val="100000"/>
              </a:lnSpc>
              <a:spcBef>
                <a:spcPts val="0"/>
              </a:spcBef>
            </a:pPr>
            <a:r>
              <a:rPr lang="en-US" sz="2600" dirty="0"/>
              <a:t>The difference between the standard</a:t>
            </a:r>
            <a:br>
              <a:rPr lang="en-US" sz="2600" dirty="0"/>
            </a:br>
            <a:r>
              <a:rPr lang="en-US" sz="2600" dirty="0"/>
              <a:t>LSTM unit and Tree-LSTM units is that gating</a:t>
            </a:r>
            <a:br>
              <a:rPr lang="en-US" sz="2600" dirty="0"/>
            </a:br>
            <a:r>
              <a:rPr lang="en-US" sz="2600" dirty="0"/>
              <a:t>vectors and memory cell updates are </a:t>
            </a:r>
          </a:p>
          <a:p>
            <a:pPr marL="0" indent="0">
              <a:lnSpc>
                <a:spcPct val="100000"/>
              </a:lnSpc>
              <a:spcBef>
                <a:spcPts val="0"/>
              </a:spcBef>
              <a:buNone/>
            </a:pPr>
            <a:r>
              <a:rPr lang="en-US" sz="2600" dirty="0"/>
              <a:t>   dependent on the states of possibly many </a:t>
            </a:r>
          </a:p>
          <a:p>
            <a:pPr marL="0" indent="0">
              <a:lnSpc>
                <a:spcPct val="100000"/>
              </a:lnSpc>
              <a:spcBef>
                <a:spcPts val="0"/>
              </a:spcBef>
              <a:buNone/>
            </a:pPr>
            <a:r>
              <a:rPr lang="en-US" sz="2600" dirty="0"/>
              <a:t>   child units. </a:t>
            </a:r>
          </a:p>
          <a:p>
            <a:pPr marL="0" indent="0">
              <a:lnSpc>
                <a:spcPct val="100000"/>
              </a:lnSpc>
              <a:spcBef>
                <a:spcPts val="0"/>
              </a:spcBef>
              <a:buNone/>
            </a:pPr>
            <a:endParaRPr lang="en-US" sz="2600" dirty="0"/>
          </a:p>
          <a:p>
            <a:pPr>
              <a:lnSpc>
                <a:spcPct val="100000"/>
              </a:lnSpc>
              <a:spcBef>
                <a:spcPts val="0"/>
              </a:spcBef>
            </a:pPr>
            <a:r>
              <a:rPr lang="en-US" sz="2600" dirty="0"/>
              <a:t>Additionally, instead of a single forget gate, </a:t>
            </a:r>
          </a:p>
          <a:p>
            <a:pPr marL="0" indent="0">
              <a:lnSpc>
                <a:spcPct val="100000"/>
              </a:lnSpc>
              <a:spcBef>
                <a:spcPts val="0"/>
              </a:spcBef>
              <a:buNone/>
            </a:pPr>
            <a:r>
              <a:rPr lang="en-US" sz="2600" dirty="0"/>
              <a:t>   the Tree LSTM unit contains one forget gate </a:t>
            </a:r>
          </a:p>
          <a:p>
            <a:pPr marL="0" indent="0">
              <a:lnSpc>
                <a:spcPct val="100000"/>
              </a:lnSpc>
              <a:spcBef>
                <a:spcPts val="0"/>
              </a:spcBef>
              <a:buNone/>
            </a:pPr>
            <a:r>
              <a:rPr lang="en-US" sz="2600" i="1" dirty="0"/>
              <a:t>   </a:t>
            </a:r>
            <a:r>
              <a:rPr lang="en-US" sz="2600" i="1" dirty="0" err="1"/>
              <a:t>f</a:t>
            </a:r>
            <a:r>
              <a:rPr lang="en-US" sz="1700" i="1" dirty="0" err="1"/>
              <a:t>jk</a:t>
            </a:r>
            <a:r>
              <a:rPr lang="en-US" sz="2600" i="1" dirty="0"/>
              <a:t> </a:t>
            </a:r>
            <a:r>
              <a:rPr lang="en-US" sz="2600" dirty="0"/>
              <a:t>for each child </a:t>
            </a:r>
            <a:r>
              <a:rPr lang="en-US" sz="2600" i="1" dirty="0"/>
              <a:t>k</a:t>
            </a:r>
            <a:r>
              <a:rPr lang="en-US" sz="2600" dirty="0"/>
              <a:t>. </a:t>
            </a:r>
            <a:br>
              <a:rPr lang="en-US" sz="2600" dirty="0"/>
            </a:b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175" y="2452255"/>
            <a:ext cx="4736625" cy="3876271"/>
          </a:xfrm>
          <a:prstGeom prst="rect">
            <a:avLst/>
          </a:prstGeom>
        </p:spPr>
      </p:pic>
    </p:spTree>
    <p:extLst>
      <p:ext uri="{BB962C8B-B14F-4D97-AF65-F5344CB8AC3E}">
        <p14:creationId xmlns:p14="http://schemas.microsoft.com/office/powerpoint/2010/main" val="1102024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rPr>
              <a:t>Work done so far</a:t>
            </a:r>
            <a:endParaRPr lang="en-US" dirty="0">
              <a:latin typeface="Franklin Gothic Book" panose="020B0503020102020204" pitchFamily="34" charset="0"/>
              <a:cs typeface="Segoe UI" panose="020B0502040204020203" pitchFamily="34" charset="0"/>
            </a:endParaRP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lstStyle/>
          <a:p>
            <a:r>
              <a:rPr lang="en-US" dirty="0"/>
              <a:t>We collected the code from “</a:t>
            </a:r>
            <a:r>
              <a:rPr lang="en-US" b="1" i="1" dirty="0"/>
              <a:t>On automated prepared statement generation to remove SQL injection vulnerabilities</a:t>
            </a:r>
            <a:r>
              <a:rPr lang="en-US" dirty="0"/>
              <a:t>” by </a:t>
            </a:r>
            <a:r>
              <a:rPr lang="en-US" b="1" dirty="0"/>
              <a:t>Stephen Thomas </a:t>
            </a:r>
            <a:r>
              <a:rPr lang="en-US" dirty="0"/>
              <a:t>, </a:t>
            </a:r>
            <a:r>
              <a:rPr lang="en-US" b="1" dirty="0"/>
              <a:t>Laurie Williams</a:t>
            </a:r>
            <a:r>
              <a:rPr lang="en-US" dirty="0"/>
              <a:t>, </a:t>
            </a:r>
            <a:r>
              <a:rPr lang="en-US" b="1" dirty="0"/>
              <a:t>Tao </a:t>
            </a:r>
            <a:r>
              <a:rPr lang="en-US" b="1" dirty="0" err="1"/>
              <a:t>Xie</a:t>
            </a:r>
            <a:r>
              <a:rPr lang="en-US" b="1" dirty="0"/>
              <a:t>. </a:t>
            </a:r>
            <a:r>
              <a:rPr lang="en-US" dirty="0"/>
              <a:t>It helped us for a better understanding of their proposed algorithm.</a:t>
            </a:r>
          </a:p>
          <a:p>
            <a:r>
              <a:rPr lang="en-US" dirty="0"/>
              <a:t>We wrote a python file, which  uses </a:t>
            </a:r>
            <a:r>
              <a:rPr lang="en-US" dirty="0" err="1"/>
              <a:t>Github</a:t>
            </a:r>
            <a:r>
              <a:rPr lang="en-US" dirty="0"/>
              <a:t> API, </a:t>
            </a:r>
            <a:r>
              <a:rPr lang="en-US" dirty="0" err="1"/>
              <a:t>mySQL</a:t>
            </a:r>
            <a:r>
              <a:rPr lang="en-US" dirty="0"/>
              <a:t> database and a local Apache server to collect Java project link and download project.</a:t>
            </a:r>
          </a:p>
          <a:p>
            <a:r>
              <a:rPr lang="en-US" dirty="0"/>
              <a:t>We collected about millions of project link and downloaded about 5 Gigabyte project.</a:t>
            </a:r>
          </a:p>
          <a:p>
            <a:r>
              <a:rPr lang="en-US" dirty="0"/>
              <a:t>We used a bash script to find out SQL query in any java file and store them in separate folder.</a:t>
            </a:r>
          </a:p>
          <a:p>
            <a:endParaRPr lang="en-US" dirty="0"/>
          </a:p>
        </p:txBody>
      </p:sp>
    </p:spTree>
    <p:extLst>
      <p:ext uri="{BB962C8B-B14F-4D97-AF65-F5344CB8AC3E}">
        <p14:creationId xmlns:p14="http://schemas.microsoft.com/office/powerpoint/2010/main" val="4293845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3"/>
            <a:ext cx="10515600" cy="3632662"/>
          </a:xfrm>
        </p:spPr>
        <p:txBody>
          <a:bodyPr>
            <a:normAutofit/>
          </a:bodyPr>
          <a:lstStyle/>
          <a:p>
            <a:r>
              <a:rPr lang="en-US" dirty="0"/>
              <a:t>After this process, we used </a:t>
            </a:r>
            <a:r>
              <a:rPr lang="en-US" dirty="0" err="1"/>
              <a:t>JavaParser</a:t>
            </a:r>
            <a:r>
              <a:rPr lang="en-US" dirty="0"/>
              <a:t> to get functions of this java file and encapsulate with a dummy class as </a:t>
            </a:r>
            <a:r>
              <a:rPr lang="en-US" dirty="0" err="1"/>
              <a:t>JavaParser</a:t>
            </a:r>
            <a:r>
              <a:rPr lang="en-US" dirty="0"/>
              <a:t> uses class a root compilation unit and stored this dummy classes in separated folder.</a:t>
            </a:r>
          </a:p>
          <a:p>
            <a:r>
              <a:rPr lang="en-US" dirty="0"/>
              <a:t>We then found out which java functions including SQL query, we only need them.</a:t>
            </a:r>
          </a:p>
          <a:p>
            <a:r>
              <a:rPr lang="en-US" dirty="0"/>
              <a:t>Then, we again used </a:t>
            </a:r>
            <a:r>
              <a:rPr lang="en-US" dirty="0" err="1"/>
              <a:t>JavaParser</a:t>
            </a:r>
            <a:r>
              <a:rPr lang="en-US" dirty="0"/>
              <a:t> to get AST from the functions and string literals for our future use. We got about 10,000 java functions.</a:t>
            </a:r>
          </a:p>
          <a:p>
            <a:r>
              <a:rPr lang="en-US" dirty="0"/>
              <a:t>After this, we manually built solution for those java functions.</a:t>
            </a:r>
          </a:p>
        </p:txBody>
      </p:sp>
    </p:spTree>
    <p:extLst>
      <p:ext uri="{BB962C8B-B14F-4D97-AF65-F5344CB8AC3E}">
        <p14:creationId xmlns:p14="http://schemas.microsoft.com/office/powerpoint/2010/main" val="12393766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Work Done So Far</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We considered only executed query by JDBC and skipped rest of them.</a:t>
            </a:r>
          </a:p>
          <a:p>
            <a:r>
              <a:rPr lang="en-US" dirty="0"/>
              <a:t>Till now, we separated about 1000 Java functions from 2000 files. </a:t>
            </a:r>
          </a:p>
          <a:p>
            <a:r>
              <a:rPr lang="en-US" dirty="0"/>
              <a:t>In parallel, we learn about machine learning, deep learning, various variant of Recurrent Neural network model.</a:t>
            </a:r>
          </a:p>
          <a:p>
            <a:r>
              <a:rPr lang="en-US" dirty="0"/>
              <a:t>We collected data set and code for the paper “</a:t>
            </a:r>
            <a:r>
              <a:rPr lang="en-US" b="1" dirty="0"/>
              <a:t>Tree-to-tree Neural Networks for Program Translation” . </a:t>
            </a:r>
            <a:r>
              <a:rPr lang="en-US" dirty="0"/>
              <a:t>It will help us to build our own model</a:t>
            </a:r>
          </a:p>
        </p:txBody>
      </p:sp>
    </p:spTree>
    <p:extLst>
      <p:ext uri="{BB962C8B-B14F-4D97-AF65-F5344CB8AC3E}">
        <p14:creationId xmlns:p14="http://schemas.microsoft.com/office/powerpoint/2010/main" val="1320421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Plan for remaining time</a:t>
            </a:r>
            <a:endParaRPr lang="en-US" dirty="0">
              <a:latin typeface="Franklin Gothic Book" panose="020B0503020102020204"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5372-3A97-4224-91D3-E993241D3D95}"/>
              </a:ext>
            </a:extLst>
          </p:cNvPr>
          <p:cNvSpPr>
            <a:spLocks noGrp="1"/>
          </p:cNvSpPr>
          <p:nvPr>
            <p:ph type="title"/>
          </p:nvPr>
        </p:nvSpPr>
        <p:spPr>
          <a:xfrm>
            <a:off x="838200" y="365125"/>
            <a:ext cx="10515600" cy="682279"/>
          </a:xfrm>
        </p:spPr>
        <p:txBody>
          <a:bodyPr>
            <a:normAutofit fontScale="90000"/>
          </a:bodyPr>
          <a:lstStyle/>
          <a:p>
            <a:r>
              <a:rPr lang="en-US" dirty="0">
                <a:latin typeface="Franklin Gothic Book" panose="020B0503020102020204" pitchFamily="34" charset="0"/>
              </a:rPr>
              <a:t>Plan for the Future</a:t>
            </a:r>
          </a:p>
        </p:txBody>
      </p:sp>
      <p:sp>
        <p:nvSpPr>
          <p:cNvPr id="3" name="Content Placeholder 2">
            <a:extLst>
              <a:ext uri="{FF2B5EF4-FFF2-40B4-BE49-F238E27FC236}">
                <a16:creationId xmlns:a16="http://schemas.microsoft.com/office/drawing/2014/main" id="{FEF21E47-912C-40F3-8896-4AA79ABA928C}"/>
              </a:ext>
            </a:extLst>
          </p:cNvPr>
          <p:cNvSpPr>
            <a:spLocks noGrp="1"/>
          </p:cNvSpPr>
          <p:nvPr>
            <p:ph idx="1"/>
          </p:nvPr>
        </p:nvSpPr>
        <p:spPr>
          <a:xfrm>
            <a:off x="838200" y="1346662"/>
            <a:ext cx="10515600" cy="4830301"/>
          </a:xfrm>
        </p:spPr>
        <p:txBody>
          <a:bodyPr>
            <a:normAutofit/>
          </a:bodyPr>
          <a:lstStyle/>
          <a:p>
            <a:r>
              <a:rPr lang="en-US" dirty="0"/>
              <a:t>As we now know the way to make the solution and get the AST from the code, we will parallelly build our model and prepare more data for testing the model</a:t>
            </a:r>
          </a:p>
          <a:p>
            <a:r>
              <a:rPr lang="en-US" dirty="0"/>
              <a:t>Our model will be motivated from two papers described earlier; we communicate both the papers’ authors. But we only got response from one paper’s author. We will continue our approach to get idea from other.</a:t>
            </a:r>
          </a:p>
          <a:p>
            <a:r>
              <a:rPr lang="en-US" dirty="0"/>
              <a:t>After the test run of our model, we will need to collect more and more data and fix them for train our actual model.</a:t>
            </a:r>
          </a:p>
          <a:p>
            <a:r>
              <a:rPr lang="en-US" dirty="0"/>
              <a:t>In the final step, we have to evaluate the result and validate it.</a:t>
            </a:r>
          </a:p>
        </p:txBody>
      </p:sp>
    </p:spTree>
    <p:extLst>
      <p:ext uri="{BB962C8B-B14F-4D97-AF65-F5344CB8AC3E}">
        <p14:creationId xmlns:p14="http://schemas.microsoft.com/office/powerpoint/2010/main" val="368398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F4D1-9B83-4CAE-9CE9-50D650004366}"/>
              </a:ext>
            </a:extLst>
          </p:cNvPr>
          <p:cNvSpPr>
            <a:spLocks noGrp="1"/>
          </p:cNvSpPr>
          <p:nvPr>
            <p:ph type="title"/>
          </p:nvPr>
        </p:nvSpPr>
        <p:spPr>
          <a:xfrm>
            <a:off x="838200" y="365126"/>
            <a:ext cx="10515600" cy="748058"/>
          </a:xfrm>
        </p:spPr>
        <p:txBody>
          <a:bodyPr/>
          <a:lstStyle/>
          <a:p>
            <a:r>
              <a:rPr lang="en-US" dirty="0">
                <a:latin typeface="Franklin Gothic Book" panose="020B0503020102020204" pitchFamily="34" charset="0"/>
              </a:rPr>
              <a:t>Objective</a:t>
            </a:r>
          </a:p>
        </p:txBody>
      </p:sp>
      <p:sp>
        <p:nvSpPr>
          <p:cNvPr id="3" name="Content Placeholder 2">
            <a:extLst>
              <a:ext uri="{FF2B5EF4-FFF2-40B4-BE49-F238E27FC236}">
                <a16:creationId xmlns:a16="http://schemas.microsoft.com/office/drawing/2014/main" id="{47C58CED-541A-4E5D-B63F-DC09D0AD8DE9}"/>
              </a:ext>
            </a:extLst>
          </p:cNvPr>
          <p:cNvSpPr>
            <a:spLocks noGrp="1"/>
          </p:cNvSpPr>
          <p:nvPr>
            <p:ph idx="1"/>
          </p:nvPr>
        </p:nvSpPr>
        <p:spPr>
          <a:xfrm>
            <a:off x="838200" y="2346271"/>
            <a:ext cx="10515600" cy="3156668"/>
          </a:xfrm>
        </p:spPr>
        <p:txBody>
          <a:bodyPr/>
          <a:lstStyle/>
          <a:p>
            <a:r>
              <a:rPr lang="en-US" dirty="0"/>
              <a:t>Our main goal is to detect the vulnerable SQL query in java code using JDBC</a:t>
            </a:r>
          </a:p>
          <a:p>
            <a:r>
              <a:rPr lang="en-US" dirty="0"/>
              <a:t>After detecting the vulnerability , we are going to apply deep learning to train a model</a:t>
            </a:r>
          </a:p>
          <a:p>
            <a:r>
              <a:rPr lang="en-US" dirty="0"/>
              <a:t>The trained model will try to convert vulnerable code to  invulnerable  code which will contain an injection free SQL query</a:t>
            </a:r>
          </a:p>
        </p:txBody>
      </p:sp>
    </p:spTree>
    <p:extLst>
      <p:ext uri="{BB962C8B-B14F-4D97-AF65-F5344CB8AC3E}">
        <p14:creationId xmlns:p14="http://schemas.microsoft.com/office/powerpoint/2010/main" val="2412115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Any Question?</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rPr>
              <a:t>State of the art literature</a:t>
            </a:r>
            <a:endParaRPr lang="en-US" dirty="0">
              <a:latin typeface="Franklin Gothic Book" panose="020B0503020102020204" pitchFamily="34" charset="0"/>
              <a:cs typeface="Segoe UI" panose="020B0502040204020203" pitchFamily="34" charset="0"/>
            </a:endParaRP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72DF-EC42-4519-828B-7A576055F23B}"/>
              </a:ext>
            </a:extLst>
          </p:cNvPr>
          <p:cNvSpPr>
            <a:spLocks noGrp="1"/>
          </p:cNvSpPr>
          <p:nvPr>
            <p:ph type="title"/>
          </p:nvPr>
        </p:nvSpPr>
        <p:spPr>
          <a:xfrm>
            <a:off x="838200" y="365125"/>
            <a:ext cx="10515600" cy="843473"/>
          </a:xfrm>
        </p:spPr>
        <p:txBody>
          <a:bodyPr/>
          <a:lstStyle/>
          <a:p>
            <a:r>
              <a:rPr lang="en-US" dirty="0">
                <a:latin typeface="Franklin Gothic Book" panose="020B0503020102020204" pitchFamily="34" charset="0"/>
                <a:cs typeface="Segoe UI" panose="020B0502040204020203" pitchFamily="34" charset="0"/>
              </a:rPr>
              <a:t>SQL Injection Vulnerability</a:t>
            </a:r>
            <a:endParaRPr lang="en-US" dirty="0"/>
          </a:p>
        </p:txBody>
      </p:sp>
      <p:sp>
        <p:nvSpPr>
          <p:cNvPr id="3" name="Content Placeholder 2">
            <a:extLst>
              <a:ext uri="{FF2B5EF4-FFF2-40B4-BE49-F238E27FC236}">
                <a16:creationId xmlns:a16="http://schemas.microsoft.com/office/drawing/2014/main" id="{99CF3D0D-1861-4968-9EAB-4B8BDD7431B6}"/>
              </a:ext>
            </a:extLst>
          </p:cNvPr>
          <p:cNvSpPr>
            <a:spLocks noGrp="1"/>
          </p:cNvSpPr>
          <p:nvPr>
            <p:ph idx="1"/>
          </p:nvPr>
        </p:nvSpPr>
        <p:spPr>
          <a:xfrm>
            <a:off x="838200" y="1431235"/>
            <a:ext cx="10515600" cy="4845519"/>
          </a:xfrm>
        </p:spPr>
        <p:txBody>
          <a:bodyPr>
            <a:noAutofit/>
          </a:bodyPr>
          <a:lstStyle/>
          <a:p>
            <a:r>
              <a:rPr lang="en-US" dirty="0"/>
              <a:t>A type of an injection attack that makes it possible to execute malicious SQL statements</a:t>
            </a:r>
          </a:p>
          <a:p>
            <a:r>
              <a:rPr lang="en-US" dirty="0"/>
              <a:t>Use to bypass application security measures, go around authentication and authorization of a web page or web application and retrieve the content of the entire SQL database and  use to add, modify, and delete records in the database</a:t>
            </a:r>
          </a:p>
          <a:p>
            <a:r>
              <a:rPr lang="en-US" dirty="0"/>
              <a:t>one of the oldest, most prevalent, and most dangerous web application vulnerabilities</a:t>
            </a:r>
          </a:p>
          <a:p>
            <a:r>
              <a:rPr lang="en-US" dirty="0"/>
              <a:t>Listed as the number one threat to web application security by The </a:t>
            </a:r>
            <a:r>
              <a:rPr lang="en-US" b="1" dirty="0"/>
              <a:t>OWASP organization</a:t>
            </a:r>
            <a:r>
              <a:rPr lang="en-US" dirty="0"/>
              <a:t> (Open Web Application Security Project) in their OWASP Top 10 2017 document</a:t>
            </a:r>
          </a:p>
        </p:txBody>
      </p:sp>
    </p:spTree>
    <p:extLst>
      <p:ext uri="{BB962C8B-B14F-4D97-AF65-F5344CB8AC3E}">
        <p14:creationId xmlns:p14="http://schemas.microsoft.com/office/powerpoint/2010/main" val="137699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1F7-0FB8-41A1-B23C-7C1E9B9F176C}"/>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How an SQL Injection Attack Performed</a:t>
            </a:r>
          </a:p>
        </p:txBody>
      </p:sp>
      <p:sp>
        <p:nvSpPr>
          <p:cNvPr id="3" name="Content Placeholder 2">
            <a:extLst>
              <a:ext uri="{FF2B5EF4-FFF2-40B4-BE49-F238E27FC236}">
                <a16:creationId xmlns:a16="http://schemas.microsoft.com/office/drawing/2014/main" id="{6869AA67-0F4A-4612-AD45-7CF0B1F5EF63}"/>
              </a:ext>
            </a:extLst>
          </p:cNvPr>
          <p:cNvSpPr>
            <a:spLocks noGrp="1"/>
          </p:cNvSpPr>
          <p:nvPr>
            <p:ph idx="1"/>
          </p:nvPr>
        </p:nvSpPr>
        <p:spPr>
          <a:xfrm>
            <a:off x="838200" y="1746112"/>
            <a:ext cx="10515600" cy="4351338"/>
          </a:xfrm>
        </p:spPr>
        <p:txBody>
          <a:bodyPr/>
          <a:lstStyle/>
          <a:p>
            <a:r>
              <a:rPr lang="en-US" dirty="0"/>
              <a:t>To make an SQL Injection attack, an attacker must first find vulnerable user inputs within the web page or  application</a:t>
            </a:r>
          </a:p>
          <a:p>
            <a:r>
              <a:rPr lang="en-US" dirty="0"/>
              <a:t>A web page or web application that has an SQL Injection vulnerability uses such user input directly in an SQL query, then attacker can create input content, often called a malicious payload </a:t>
            </a:r>
          </a:p>
          <a:p>
            <a:r>
              <a:rPr lang="en-US" dirty="0"/>
              <a:t>After the attacker sends this content, malicious SQL commands are executed in the database.</a:t>
            </a:r>
          </a:p>
          <a:p>
            <a:r>
              <a:rPr lang="en-US" dirty="0"/>
              <a:t>The malicious SQL commands can provide attacker the whole information of the database, access to modify the database</a:t>
            </a:r>
          </a:p>
        </p:txBody>
      </p:sp>
    </p:spTree>
    <p:extLst>
      <p:ext uri="{BB962C8B-B14F-4D97-AF65-F5344CB8AC3E}">
        <p14:creationId xmlns:p14="http://schemas.microsoft.com/office/powerpoint/2010/main" val="119692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3B91-0362-4281-AED6-30955C0215F9}"/>
              </a:ext>
            </a:extLst>
          </p:cNvPr>
          <p:cNvSpPr>
            <a:spLocks noGrp="1"/>
          </p:cNvSpPr>
          <p:nvPr>
            <p:ph type="title"/>
          </p:nvPr>
        </p:nvSpPr>
        <p:spPr>
          <a:xfrm>
            <a:off x="838200" y="365125"/>
            <a:ext cx="10515600" cy="851425"/>
          </a:xfrm>
        </p:spPr>
        <p:txBody>
          <a:bodyPr>
            <a:normAutofit/>
          </a:bodyPr>
          <a:lstStyle/>
          <a:p>
            <a:r>
              <a:rPr lang="en-US" dirty="0">
                <a:latin typeface="Franklin Gothic Book" panose="020B0503020102020204" pitchFamily="34" charset="0"/>
              </a:rPr>
              <a:t>Simple SQL Injection Example</a:t>
            </a:r>
          </a:p>
        </p:txBody>
      </p:sp>
      <p:sp>
        <p:nvSpPr>
          <p:cNvPr id="3" name="Content Placeholder 2">
            <a:extLst>
              <a:ext uri="{FF2B5EF4-FFF2-40B4-BE49-F238E27FC236}">
                <a16:creationId xmlns:a16="http://schemas.microsoft.com/office/drawing/2014/main" id="{502BA28C-C803-41C7-8BB9-444FBF68A2BC}"/>
              </a:ext>
            </a:extLst>
          </p:cNvPr>
          <p:cNvSpPr>
            <a:spLocks noGrp="1"/>
          </p:cNvSpPr>
          <p:nvPr>
            <p:ph idx="1"/>
          </p:nvPr>
        </p:nvSpPr>
        <p:spPr>
          <a:xfrm>
            <a:off x="838200" y="1216550"/>
            <a:ext cx="10515600" cy="4960413"/>
          </a:xfrm>
        </p:spPr>
        <p:txBody>
          <a:bodyPr>
            <a:normAutofit/>
          </a:bodyPr>
          <a:lstStyle/>
          <a:p>
            <a:pPr marL="0" indent="0">
              <a:buNone/>
            </a:pPr>
            <a:r>
              <a:rPr lang="en-US" sz="1600" dirty="0">
                <a:latin typeface="Open Sans" panose="020B0606030504020204" pitchFamily="34" charset="0"/>
                <a:ea typeface="Open Sans" panose="020B0606030504020204" pitchFamily="34" charset="0"/>
                <a:cs typeface="Open Sans" panose="020B0606030504020204" pitchFamily="34" charset="0"/>
              </a:rPr>
              <a:t>  Let’s examine this code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4">
            <a:extLst>
              <a:ext uri="{FF2B5EF4-FFF2-40B4-BE49-F238E27FC236}">
                <a16:creationId xmlns:a16="http://schemas.microsoft.com/office/drawing/2014/main" id="{7B060CAC-E12A-4676-A5BC-F9B0EDDA47B6}"/>
              </a:ext>
            </a:extLst>
          </p:cNvPr>
          <p:cNvSpPr>
            <a:spLocks noChangeArrowheads="1"/>
          </p:cNvSpPr>
          <p:nvPr/>
        </p:nvSpPr>
        <p:spPr bwMode="auto">
          <a:xfrm>
            <a:off x="946198" y="2970937"/>
            <a:ext cx="10515598" cy="830997"/>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An attacker could use SQL commands in the input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in a way that would alter the SQL statement executed by the database server. For example, they could use a trick involving a single quote and set the </a:t>
            </a:r>
            <a:r>
              <a:rPr kumimoji="0" lang="en-US" altLang="en-US" sz="1600" b="0" i="0" u="none" strike="noStrike" cap="none" normalizeH="0" baseline="0" dirty="0">
                <a:ln>
                  <a:noFill/>
                </a:ln>
                <a:solidFill>
                  <a:srgbClr val="C7254E"/>
                </a:solidFill>
                <a:effectLst/>
                <a:latin typeface="Menlo"/>
              </a:rPr>
              <a:t>passwd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field to:</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068C381-E2A3-4F87-8B25-C3E5D491A570}"/>
              </a:ext>
            </a:extLst>
          </p:cNvPr>
          <p:cNvSpPr>
            <a:spLocks noChangeArrowheads="1"/>
          </p:cNvSpPr>
          <p:nvPr/>
        </p:nvSpPr>
        <p:spPr bwMode="auto">
          <a:xfrm>
            <a:off x="946198" y="4079779"/>
            <a:ext cx="10515598"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6B4DE851-8BBF-4C37-9D6B-A888ABBDE447}"/>
              </a:ext>
            </a:extLst>
          </p:cNvPr>
          <p:cNvSpPr>
            <a:spLocks noChangeArrowheads="1"/>
          </p:cNvSpPr>
          <p:nvPr/>
        </p:nvSpPr>
        <p:spPr bwMode="auto">
          <a:xfrm>
            <a:off x="892198" y="5526772"/>
            <a:ext cx="10515600" cy="584775"/>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Because of the </a:t>
            </a:r>
            <a:r>
              <a:rPr kumimoji="0" lang="en-US" altLang="en-US" sz="1600" b="0" i="0" u="none" strike="noStrike" cap="none" normalizeH="0" baseline="0" dirty="0">
                <a:ln>
                  <a:noFill/>
                </a:ln>
                <a:solidFill>
                  <a:srgbClr val="C7254E"/>
                </a:solidFill>
                <a:effectLst/>
                <a:latin typeface="Menlo"/>
              </a:rPr>
              <a:t>OR 1=1</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statement, the </a:t>
            </a:r>
            <a:r>
              <a:rPr kumimoji="0" lang="en-US" altLang="en-US" sz="1600" b="0" i="0" u="none" strike="noStrike" cap="none" normalizeH="0" baseline="0" dirty="0">
                <a:ln>
                  <a:noFill/>
                </a:ln>
                <a:solidFill>
                  <a:srgbClr val="C7254E"/>
                </a:solidFill>
                <a:effectLst/>
                <a:latin typeface="Menlo"/>
              </a:rPr>
              <a:t>WHERE </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clause returns the first </a:t>
            </a:r>
            <a:r>
              <a:rPr kumimoji="0" lang="en-US" altLang="en-US" sz="1600" b="0" i="0" u="none" strike="noStrike" cap="none" normalizeH="0" baseline="0" dirty="0">
                <a:ln>
                  <a:noFill/>
                </a:ln>
                <a:solidFill>
                  <a:srgbClr val="C7254E"/>
                </a:solidFill>
                <a:effectLst/>
                <a:latin typeface="Menlo"/>
              </a:rPr>
              <a:t>id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from the </a:t>
            </a:r>
            <a:r>
              <a:rPr kumimoji="0" lang="en-US" altLang="en-US" sz="1600" b="0" i="0" u="none" strike="noStrike" cap="none" normalizeH="0" baseline="0" dirty="0">
                <a:ln>
                  <a:noFill/>
                </a:ln>
                <a:solidFill>
                  <a:srgbClr val="C7254E"/>
                </a:solidFill>
                <a:effectLst/>
                <a:latin typeface="Menlo"/>
              </a:rPr>
              <a:t>users</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table no matter what the </a:t>
            </a:r>
            <a:r>
              <a:rPr kumimoji="0" lang="en-US" altLang="en-US" sz="1600" b="0" i="0" u="none" strike="noStrike" cap="none" normalizeH="0" baseline="0" dirty="0">
                <a:ln>
                  <a:noFill/>
                </a:ln>
                <a:solidFill>
                  <a:srgbClr val="C7254E"/>
                </a:solidFill>
                <a:effectLst/>
                <a:latin typeface="Menlo"/>
              </a:rPr>
              <a:t>username</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and </a:t>
            </a:r>
            <a:r>
              <a:rPr kumimoji="0" lang="en-US" altLang="en-US" sz="1600" b="0" i="0" u="none" strike="noStrike" cap="none" normalizeH="0" baseline="0" dirty="0">
                <a:ln>
                  <a:noFill/>
                </a:ln>
                <a:solidFill>
                  <a:srgbClr val="C7254E"/>
                </a:solidFill>
                <a:effectLst/>
                <a:latin typeface="Menlo"/>
              </a:rPr>
              <a:t>password</a:t>
            </a:r>
            <a:r>
              <a:rPr kumimoji="0" lang="en-US" altLang="en-US"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 are. </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BBD00105-1719-479A-986B-598EAC4A4AEA}"/>
              </a:ext>
            </a:extLst>
          </p:cNvPr>
          <p:cNvSpPr>
            <a:spLocks noChangeArrowheads="1"/>
          </p:cNvSpPr>
          <p:nvPr/>
        </p:nvSpPr>
        <p:spPr bwMode="auto">
          <a:xfrm>
            <a:off x="946198" y="1675804"/>
            <a:ext cx="10515600" cy="1048985"/>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a:ln>
                  <a:noFill/>
                </a:ln>
                <a:solidFill>
                  <a:srgbClr val="333333"/>
                </a:solidFill>
                <a:effectLst/>
                <a:latin typeface="Menlo"/>
              </a:rPr>
              <a:t>uname</a:t>
            </a:r>
            <a:r>
              <a:rPr kumimoji="0" lang="en-US" altLang="en-US" sz="1600" b="1" i="0" u="none" strike="noStrike" cap="none" normalizeH="0" baseline="0" dirty="0">
                <a:ln>
                  <a:noFill/>
                </a:ln>
                <a:solidFill>
                  <a:srgbClr val="333333"/>
                </a:solidFill>
                <a:effectLst/>
                <a:latin typeface="Menlo"/>
              </a:rPr>
              <a:t> = </a:t>
            </a:r>
            <a:r>
              <a:rPr kumimoji="0" lang="en-US" altLang="en-US" sz="1600" b="1" i="0" u="none" strike="noStrike" cap="none" normalizeH="0" baseline="0" dirty="0" err="1">
                <a:ln>
                  <a:noFill/>
                </a:ln>
                <a:solidFill>
                  <a:srgbClr val="333333"/>
                </a:solidFill>
                <a:effectLst/>
                <a:latin typeface="Menlo"/>
              </a:rPr>
              <a:t>getUName</a:t>
            </a:r>
            <a:r>
              <a:rPr kumimoji="0" lang="en-US" altLang="en-US" sz="1600" b="1" i="0" u="none" strike="noStrike" cap="none" normalizeH="0" baseline="0" dirty="0">
                <a:ln>
                  <a:noFill/>
                </a:ln>
                <a:solidFill>
                  <a:srgbClr val="333333"/>
                </a:solidFill>
                <a:effectLst/>
                <a:latin typeface="Menlo"/>
              </a:rPr>
              <a:t>();</a:t>
            </a:r>
            <a:endParaRPr kumimoji="0" lang="en-US" altLang="en-US" sz="1600" b="0" i="0" u="none" strike="noStrike" cap="none" normalizeH="0" baseline="0" dirty="0">
              <a:ln>
                <a:noFill/>
              </a:ln>
              <a:solidFill>
                <a:srgbClr val="333333"/>
              </a:solidFill>
              <a:effectLst/>
              <a:latin typeface="Menl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333333"/>
                </a:solidFill>
                <a:effectLst/>
                <a:latin typeface="Menlo"/>
              </a:rPr>
              <a:t>passwd = </a:t>
            </a:r>
            <a:r>
              <a:rPr kumimoji="0" lang="en-US" altLang="en-US" sz="1600" b="1" i="0" u="none" strike="noStrike" cap="none" normalizeH="0" baseline="0" dirty="0" err="1">
                <a:ln>
                  <a:noFill/>
                </a:ln>
                <a:solidFill>
                  <a:srgbClr val="333333"/>
                </a:solidFill>
                <a:effectLst/>
                <a:latin typeface="Menlo"/>
              </a:rPr>
              <a:t>getPassword</a:t>
            </a:r>
            <a:r>
              <a:rPr kumimoji="0" lang="en-US" altLang="en-US" sz="1600" b="1"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 = “SELECT id FROM users WHERE username=’” + </a:t>
            </a:r>
            <a:r>
              <a:rPr kumimoji="0" lang="en-US" altLang="en-US" sz="1600" b="1" i="0" u="none" strike="noStrike" cap="none" normalizeH="0" baseline="0" dirty="0" err="1">
                <a:ln>
                  <a:noFill/>
                </a:ln>
                <a:solidFill>
                  <a:srgbClr val="333333"/>
                </a:solidFill>
                <a:effectLst/>
                <a:latin typeface="Menlo"/>
              </a:rPr>
              <a:t>uname</a:t>
            </a:r>
            <a:r>
              <a:rPr kumimoji="0" lang="en-US" altLang="en-US" sz="1600" b="0" i="0" u="none" strike="noStrike" cap="none" normalizeH="0" baseline="0" dirty="0">
                <a:ln>
                  <a:noFill/>
                </a:ln>
                <a:solidFill>
                  <a:srgbClr val="333333"/>
                </a:solidFill>
                <a:effectLst/>
                <a:latin typeface="Menlo"/>
              </a:rPr>
              <a:t> + “’ AND password=’” + </a:t>
            </a:r>
            <a:r>
              <a:rPr kumimoji="0" lang="en-US" altLang="en-US" sz="1600" b="1" i="0" u="none" strike="noStrike" cap="none" normalizeH="0" baseline="0" dirty="0">
                <a:ln>
                  <a:noFill/>
                </a:ln>
                <a:solidFill>
                  <a:srgbClr val="333333"/>
                </a:solidFill>
                <a:effectLst/>
                <a:latin typeface="Menlo"/>
              </a:rPr>
              <a:t>passwd</a:t>
            </a:r>
            <a:r>
              <a:rPr kumimoji="0" lang="en-US" altLang="en-US" sz="1600" b="0" i="0" u="none" strike="noStrike" cap="none" normalizeH="0" baseline="0" dirty="0">
                <a:ln>
                  <a:noFill/>
                </a:ln>
                <a:solidFill>
                  <a:srgbClr val="333333"/>
                </a:solidFill>
                <a:effectLst/>
                <a:latin typeface="Menlo"/>
              </a:rPr>
              <a: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333333"/>
                </a:solidFill>
                <a:effectLst/>
                <a:latin typeface="Menlo"/>
              </a:rPr>
              <a:t>database.execute</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err="1">
                <a:ln>
                  <a:noFill/>
                </a:ln>
                <a:solidFill>
                  <a:srgbClr val="333333"/>
                </a:solidFill>
                <a:effectLst/>
                <a:latin typeface="Menlo"/>
              </a:rPr>
              <a:t>sql</a:t>
            </a:r>
            <a:r>
              <a:rPr kumimoji="0" lang="en-US" altLang="en-US" sz="1600" b="0" i="0" u="none" strike="noStrike" cap="none" normalizeH="0" baseline="0" dirty="0">
                <a:ln>
                  <a:noFill/>
                </a:ln>
                <a:solidFill>
                  <a:srgbClr val="333333"/>
                </a:solidFill>
                <a:effectLst/>
                <a:latin typeface="Menlo"/>
              </a:rPr>
              <a:t>)</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5C0468C-D365-4CC9-9957-AC48604139F3}"/>
              </a:ext>
            </a:extLst>
          </p:cNvPr>
          <p:cNvSpPr>
            <a:spLocks noChangeArrowheads="1"/>
          </p:cNvSpPr>
          <p:nvPr/>
        </p:nvSpPr>
        <p:spPr bwMode="auto">
          <a:xfrm>
            <a:off x="946198" y="5059490"/>
            <a:ext cx="10515600" cy="310321"/>
          </a:xfrm>
          <a:prstGeom prst="rect">
            <a:avLst/>
          </a:prstGeom>
          <a:solidFill>
            <a:schemeClr val="accent3">
              <a:lumMod val="40000"/>
              <a:lumOff val="60000"/>
            </a:schemeClr>
          </a:solidFill>
          <a:ln>
            <a:noFill/>
          </a:ln>
          <a:effec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Menlo"/>
              </a:rPr>
              <a:t>SELECT id FROM users WHERE username='username' AND password=</a:t>
            </a:r>
            <a:r>
              <a:rPr kumimoji="0" lang="en-US" altLang="en-US" sz="1600" b="1" i="0" u="none" strike="noStrike" cap="none" normalizeH="0" baseline="0" dirty="0">
                <a:ln>
                  <a:noFill/>
                </a:ln>
                <a:solidFill>
                  <a:srgbClr val="333333"/>
                </a:solidFill>
                <a:effectLst/>
                <a:latin typeface="Menlo"/>
              </a:rPr>
              <a:t>'password' OR 1=1</a:t>
            </a:r>
            <a:r>
              <a:rPr kumimoji="0" lang="en-US" altLang="en-US" sz="1600" b="0" i="0" u="none" strike="noStrike" cap="none" normalizeH="0" baseline="0" dirty="0">
                <a:ln>
                  <a:noFill/>
                </a:ln>
                <a:solidFill>
                  <a:srgbClr val="333333"/>
                </a:solidFill>
                <a:effectLst/>
                <a:latin typeface="Menlo"/>
              </a:rPr>
              <a:t>’</a:t>
            </a:r>
          </a:p>
        </p:txBody>
      </p:sp>
      <p:sp>
        <p:nvSpPr>
          <p:cNvPr id="11" name="Rectangle 4">
            <a:extLst>
              <a:ext uri="{FF2B5EF4-FFF2-40B4-BE49-F238E27FC236}">
                <a16:creationId xmlns:a16="http://schemas.microsoft.com/office/drawing/2014/main" id="{4BA3EB3B-48C4-4490-9432-ECE0F2BCD614}"/>
              </a:ext>
            </a:extLst>
          </p:cNvPr>
          <p:cNvSpPr>
            <a:spLocks noChangeArrowheads="1"/>
          </p:cNvSpPr>
          <p:nvPr/>
        </p:nvSpPr>
        <p:spPr bwMode="auto">
          <a:xfrm>
            <a:off x="946198" y="4563975"/>
            <a:ext cx="10515600" cy="338554"/>
          </a:xfrm>
          <a:prstGeom prst="rect">
            <a:avLst/>
          </a:prstGeom>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lang="en-US" sz="1600" dirty="0">
                <a:latin typeface="Open Sans" panose="020B0606030504020204" pitchFamily="34" charset="0"/>
                <a:ea typeface="Open Sans" panose="020B0606030504020204" pitchFamily="34" charset="0"/>
                <a:cs typeface="Open Sans" panose="020B0606030504020204" pitchFamily="34" charset="0"/>
              </a:rPr>
              <a:t> As a result, the database server runs the following SQL query: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10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5"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39C0-EEED-49F6-81F5-4281ADEC38C2}"/>
              </a:ext>
            </a:extLst>
          </p:cNvPr>
          <p:cNvSpPr>
            <a:spLocks noGrp="1"/>
          </p:cNvSpPr>
          <p:nvPr>
            <p:ph type="title"/>
          </p:nvPr>
        </p:nvSpPr>
        <p:spPr>
          <a:xfrm>
            <a:off x="838200" y="514059"/>
            <a:ext cx="10515600" cy="724203"/>
          </a:xfrm>
        </p:spPr>
        <p:txBody>
          <a:bodyPr/>
          <a:lstStyle/>
          <a:p>
            <a:r>
              <a:rPr lang="en-US" dirty="0">
                <a:latin typeface="Franklin Gothic Book" panose="020B0503020102020204" pitchFamily="34" charset="0"/>
              </a:rPr>
              <a:t>Types of SQL Injection</a:t>
            </a:r>
          </a:p>
        </p:txBody>
      </p:sp>
      <p:sp>
        <p:nvSpPr>
          <p:cNvPr id="3" name="Content Placeholder 2">
            <a:extLst>
              <a:ext uri="{FF2B5EF4-FFF2-40B4-BE49-F238E27FC236}">
                <a16:creationId xmlns:a16="http://schemas.microsoft.com/office/drawing/2014/main" id="{53450A49-8B9B-47DA-A813-07A9431609BC}"/>
              </a:ext>
            </a:extLst>
          </p:cNvPr>
          <p:cNvSpPr>
            <a:spLocks noGrp="1"/>
          </p:cNvSpPr>
          <p:nvPr>
            <p:ph idx="1"/>
          </p:nvPr>
        </p:nvSpPr>
        <p:spPr>
          <a:xfrm>
            <a:off x="838200" y="1542554"/>
            <a:ext cx="10515600" cy="4801387"/>
          </a:xfrm>
        </p:spPr>
        <p:txBody>
          <a:bodyPr>
            <a:normAutofit/>
          </a:bodyPr>
          <a:lstStyle/>
          <a:p>
            <a:pPr marL="0" indent="0">
              <a:buNone/>
            </a:pPr>
            <a:r>
              <a:rPr lang="en-US" dirty="0"/>
              <a:t>SQL Injection can be classified into three major categories –</a:t>
            </a:r>
          </a:p>
          <a:p>
            <a:pPr marL="514350" indent="-514350">
              <a:buFont typeface="+mj-lt"/>
              <a:buAutoNum type="arabicPeriod"/>
            </a:pPr>
            <a:r>
              <a:rPr lang="en-US" b="1" dirty="0"/>
              <a:t>In-band </a:t>
            </a:r>
            <a:r>
              <a:rPr lang="en-US" b="1" dirty="0" err="1"/>
              <a:t>SQLi</a:t>
            </a:r>
            <a:r>
              <a:rPr lang="en-US" b="1" dirty="0"/>
              <a:t> : </a:t>
            </a:r>
            <a:r>
              <a:rPr lang="en-US" dirty="0"/>
              <a:t> In-band SQL Injection occurs when an attacker is able to use the same communication channel to both launch the attack and gather results.</a:t>
            </a:r>
          </a:p>
          <a:p>
            <a:pPr marL="1028700" lvl="1" indent="-571500">
              <a:buFont typeface="+mj-lt"/>
              <a:buAutoNum type="romanUcPeriod"/>
            </a:pPr>
            <a:r>
              <a:rPr lang="en-US" sz="2800" b="1" dirty="0"/>
              <a:t>Error-based </a:t>
            </a:r>
            <a:r>
              <a:rPr lang="en-US" sz="2800" b="1" dirty="0" err="1"/>
              <a:t>SQLi</a:t>
            </a:r>
            <a:r>
              <a:rPr lang="en-US" sz="2800" b="1" dirty="0"/>
              <a:t> </a:t>
            </a:r>
            <a:r>
              <a:rPr lang="en-US" sz="2800" dirty="0"/>
              <a:t>: Error-based </a:t>
            </a:r>
            <a:r>
              <a:rPr lang="en-US" sz="2800" dirty="0" err="1"/>
              <a:t>SQLi</a:t>
            </a:r>
            <a:r>
              <a:rPr lang="en-US" sz="2800" dirty="0"/>
              <a:t> relies on error messages thrown by the database server to obtain information about the structure of the database</a:t>
            </a:r>
          </a:p>
          <a:p>
            <a:pPr marL="971550" lvl="1" indent="-514350">
              <a:buFont typeface="+mj-lt"/>
              <a:buAutoNum type="romanUcPeriod"/>
            </a:pPr>
            <a:r>
              <a:rPr lang="en-US" sz="2800" b="1" dirty="0"/>
              <a:t>Union-based </a:t>
            </a:r>
            <a:r>
              <a:rPr lang="en-US" sz="2800" b="1" dirty="0" err="1"/>
              <a:t>SQLi</a:t>
            </a:r>
            <a:r>
              <a:rPr lang="en-US" sz="2800" b="1" dirty="0"/>
              <a:t> </a:t>
            </a:r>
            <a:r>
              <a:rPr lang="en-US" sz="2800" dirty="0"/>
              <a:t>: Union-based </a:t>
            </a:r>
            <a:r>
              <a:rPr lang="en-US" sz="2800" dirty="0" err="1"/>
              <a:t>SQLi</a:t>
            </a:r>
            <a:r>
              <a:rPr lang="en-US" sz="2800" dirty="0"/>
              <a:t> leverages the UNION SQL operator to combine the results of two or more SELECT statements into a single result.</a:t>
            </a:r>
            <a:endParaRPr lang="en-US" sz="2800" b="1" dirty="0"/>
          </a:p>
        </p:txBody>
      </p:sp>
    </p:spTree>
    <p:extLst>
      <p:ext uri="{BB962C8B-B14F-4D97-AF65-F5344CB8AC3E}">
        <p14:creationId xmlns:p14="http://schemas.microsoft.com/office/powerpoint/2010/main" val="41951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C7D9E6-B0D9-433E-BD46-EB60F64F4DA8}">
  <ds:schemaRef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CA875DA-F9FD-4F83-A049-3B1027B542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0</TotalTime>
  <Words>2978</Words>
  <Application>Microsoft Office PowerPoint</Application>
  <PresentationFormat>Widescreen</PresentationFormat>
  <Paragraphs>271</Paragraphs>
  <Slides>40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Franklin Gothic Book</vt:lpstr>
      <vt:lpstr>Menlo</vt:lpstr>
      <vt:lpstr>Open Sans</vt:lpstr>
      <vt:lpstr>Segoe UI</vt:lpstr>
      <vt:lpstr>Office Theme</vt:lpstr>
      <vt:lpstr>SQL Injection Vulnerability : Detection and Refactoring </vt:lpstr>
      <vt:lpstr>   Problem description  and objective   </vt:lpstr>
      <vt:lpstr>Problem Description</vt:lpstr>
      <vt:lpstr>Objective</vt:lpstr>
      <vt:lpstr>State of the art literature</vt:lpstr>
      <vt:lpstr>SQL Injection Vulnerability</vt:lpstr>
      <vt:lpstr>How an SQL Injection Attack Performed</vt:lpstr>
      <vt:lpstr>Simple SQL Injection Example</vt:lpstr>
      <vt:lpstr>Types of SQL Injection</vt:lpstr>
      <vt:lpstr>Types of SQL Injection</vt:lpstr>
      <vt:lpstr>Types of SQL Injection</vt:lpstr>
      <vt:lpstr>Java Database Connectivity (JDBC)</vt:lpstr>
      <vt:lpstr>JDBC Functionality</vt:lpstr>
      <vt:lpstr>JDBC Classes</vt:lpstr>
      <vt:lpstr>JDBC Result Set</vt:lpstr>
      <vt:lpstr>Statement Class</vt:lpstr>
      <vt:lpstr>preparedStatement Class</vt:lpstr>
      <vt:lpstr>Methodology</vt:lpstr>
      <vt:lpstr>Phase of our work</vt:lpstr>
      <vt:lpstr>Identify the problem</vt:lpstr>
      <vt:lpstr>Fix Our Goal</vt:lpstr>
      <vt:lpstr>Collect Data for Deep Learning Model</vt:lpstr>
      <vt:lpstr>Prepare Data for Deep Learning Model</vt:lpstr>
      <vt:lpstr>Prepare Data for Deep Learning Model</vt:lpstr>
      <vt:lpstr>Model Training and Evaluation of the Result</vt:lpstr>
      <vt:lpstr>Interested Papers for Model</vt:lpstr>
      <vt:lpstr>Interested Papers for Model</vt:lpstr>
      <vt:lpstr>Our Neural Network Model</vt:lpstr>
      <vt:lpstr>Other Thoughts</vt:lpstr>
      <vt:lpstr>Why Neural Network Embedding </vt:lpstr>
      <vt:lpstr>Why Tree-LSTM</vt:lpstr>
      <vt:lpstr>LSTM vs Tree-LSTM</vt:lpstr>
      <vt:lpstr>Why Tree-LSTM</vt:lpstr>
      <vt:lpstr>Work done so far</vt:lpstr>
      <vt:lpstr>Work Done So Far</vt:lpstr>
      <vt:lpstr>Work Done So Far</vt:lpstr>
      <vt:lpstr>Work Done So Far</vt:lpstr>
      <vt:lpstr>Plan for remaining time</vt:lpstr>
      <vt:lpstr>Plan for the Future</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2019-08-25T18:52:40Z</dcterms:created>
  <dcterms:modified xsi:type="dcterms:W3CDTF">2019-08-27T02:21:44Z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