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13-May-19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13-May-19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13-May-19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13-May-19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13-May-19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13-May-19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97C5-4238-4F72-88C2-0CE9AAB71255}"/>
              </a:ext>
            </a:extLst>
          </p:cNvPr>
          <p:cNvSpPr>
            <a:spLocks noGrp="1"/>
          </p:cNvSpPr>
          <p:nvPr>
            <p:ph type="ctrTitle"/>
          </p:nvPr>
        </p:nvSpPr>
        <p:spPr>
          <a:xfrm>
            <a:off x="457200" y="4960137"/>
            <a:ext cx="7645179" cy="1463040"/>
          </a:xfrm>
        </p:spPr>
        <p:txBody>
          <a:bodyPr>
            <a:normAutofit fontScale="90000"/>
          </a:bodyPr>
          <a:lstStyle/>
          <a:p>
            <a:r>
              <a:rPr lang="en-US" dirty="0"/>
              <a:t>Review On automated prepared statement generation to remove SQL injection vulnerabilities</a:t>
            </a:r>
          </a:p>
        </p:txBody>
      </p:sp>
      <p:sp>
        <p:nvSpPr>
          <p:cNvPr id="3" name="Subtitle 2">
            <a:extLst>
              <a:ext uri="{FF2B5EF4-FFF2-40B4-BE49-F238E27FC236}">
                <a16:creationId xmlns:a16="http://schemas.microsoft.com/office/drawing/2014/main" id="{590D5A21-1A74-4599-A1E2-B419A118A8E5}"/>
              </a:ext>
            </a:extLst>
          </p:cNvPr>
          <p:cNvSpPr>
            <a:spLocks noGrp="1"/>
          </p:cNvSpPr>
          <p:nvPr>
            <p:ph type="subTitle" idx="1"/>
          </p:nvPr>
        </p:nvSpPr>
        <p:spPr>
          <a:xfrm>
            <a:off x="8610600" y="4960137"/>
            <a:ext cx="3200400" cy="1463040"/>
          </a:xfrm>
        </p:spPr>
        <p:txBody>
          <a:bodyPr/>
          <a:lstStyle/>
          <a:p>
            <a:r>
              <a:rPr lang="en-US" dirty="0"/>
              <a:t>Mohammed Latif Siddiq</a:t>
            </a:r>
          </a:p>
          <a:p>
            <a:r>
              <a:rPr lang="en-US" dirty="0"/>
              <a:t>Md. </a:t>
            </a:r>
            <a:r>
              <a:rPr lang="en-US" dirty="0" err="1"/>
              <a:t>Rezwanur</a:t>
            </a:r>
            <a:r>
              <a:rPr lang="en-US" dirty="0"/>
              <a:t> Rahman </a:t>
            </a:r>
            <a:r>
              <a:rPr lang="en-US" dirty="0" err="1"/>
              <a:t>Jahin</a:t>
            </a:r>
            <a:endParaRPr lang="en-US" dirty="0"/>
          </a:p>
        </p:txBody>
      </p:sp>
    </p:spTree>
    <p:extLst>
      <p:ext uri="{BB962C8B-B14F-4D97-AF65-F5344CB8AC3E}">
        <p14:creationId xmlns:p14="http://schemas.microsoft.com/office/powerpoint/2010/main" val="3415581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64D3-3A0B-4949-B813-95555FA4F381}"/>
              </a:ext>
            </a:extLst>
          </p:cNvPr>
          <p:cNvSpPr>
            <a:spLocks noGrp="1"/>
          </p:cNvSpPr>
          <p:nvPr>
            <p:ph type="title"/>
          </p:nvPr>
        </p:nvSpPr>
        <p:spPr/>
        <p:txBody>
          <a:bodyPr/>
          <a:lstStyle/>
          <a:p>
            <a:r>
              <a:rPr lang="en-US" dirty="0"/>
              <a:t>SQL Injection vulnerabilities(SQLIV)</a:t>
            </a:r>
          </a:p>
        </p:txBody>
      </p:sp>
      <p:sp>
        <p:nvSpPr>
          <p:cNvPr id="3" name="Content Placeholder 2">
            <a:extLst>
              <a:ext uri="{FF2B5EF4-FFF2-40B4-BE49-F238E27FC236}">
                <a16:creationId xmlns:a16="http://schemas.microsoft.com/office/drawing/2014/main" id="{8AE117C4-6BC2-4A2A-9545-1F9866B7DCAC}"/>
              </a:ext>
            </a:extLst>
          </p:cNvPr>
          <p:cNvSpPr>
            <a:spLocks noGrp="1"/>
          </p:cNvSpPr>
          <p:nvPr>
            <p:ph idx="1"/>
          </p:nvPr>
        </p:nvSpPr>
        <p:spPr/>
        <p:txBody>
          <a:bodyPr>
            <a:normAutofit/>
          </a:bodyPr>
          <a:lstStyle/>
          <a:p>
            <a:r>
              <a:rPr lang="en-US" sz="2400" dirty="0"/>
              <a:t>A vulnerability is the result of a software defect that gives an attacker unintended access to a computer system. </a:t>
            </a:r>
          </a:p>
          <a:p>
            <a:r>
              <a:rPr lang="en-US" sz="2400" dirty="0"/>
              <a:t>An SQLIV is a specific SQL vulnerability that exists when an attacker can insert SQL character and keywords into an SQL statement and change the logic of the SQL statement.</a:t>
            </a:r>
          </a:p>
          <a:p>
            <a:r>
              <a:rPr lang="en-US" dirty="0"/>
              <a:t>SQLIVs allow attacker input to modify SQL structure through an SQL injection attack (SQLIA),which changes the logic of the SQL statement.</a:t>
            </a:r>
          </a:p>
          <a:p>
            <a:r>
              <a:rPr lang="en-US" dirty="0"/>
              <a:t>An SQLIA is an attempt to inject SQL characters and/or keywords into an SQL statement’s input and modify the statement’s structure.</a:t>
            </a:r>
            <a:endParaRPr lang="en-US" sz="2400" dirty="0"/>
          </a:p>
        </p:txBody>
      </p:sp>
    </p:spTree>
    <p:extLst>
      <p:ext uri="{BB962C8B-B14F-4D97-AF65-F5344CB8AC3E}">
        <p14:creationId xmlns:p14="http://schemas.microsoft.com/office/powerpoint/2010/main" val="73774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CFB2-A813-4791-940A-15C3CA88344A}"/>
              </a:ext>
            </a:extLst>
          </p:cNvPr>
          <p:cNvSpPr>
            <a:spLocks noGrp="1"/>
          </p:cNvSpPr>
          <p:nvPr>
            <p:ph type="title"/>
          </p:nvPr>
        </p:nvSpPr>
        <p:spPr/>
        <p:txBody>
          <a:bodyPr/>
          <a:lstStyle/>
          <a:p>
            <a:r>
              <a:rPr lang="en-US" dirty="0"/>
              <a:t>Prepared statement</a:t>
            </a:r>
          </a:p>
        </p:txBody>
      </p:sp>
      <p:sp>
        <p:nvSpPr>
          <p:cNvPr id="3" name="Content Placeholder 2">
            <a:extLst>
              <a:ext uri="{FF2B5EF4-FFF2-40B4-BE49-F238E27FC236}">
                <a16:creationId xmlns:a16="http://schemas.microsoft.com/office/drawing/2014/main" id="{409B0C89-7664-4852-B0AD-BF7168E0139D}"/>
              </a:ext>
            </a:extLst>
          </p:cNvPr>
          <p:cNvSpPr>
            <a:spLocks noGrp="1"/>
          </p:cNvSpPr>
          <p:nvPr>
            <p:ph idx="1"/>
          </p:nvPr>
        </p:nvSpPr>
        <p:spPr/>
        <p:txBody>
          <a:bodyPr>
            <a:normAutofit/>
          </a:bodyPr>
          <a:lstStyle/>
          <a:p>
            <a:r>
              <a:rPr lang="en-US" dirty="0"/>
              <a:t>A “prepared statement” is prepared by declaring the structure of the statement and putting bind variables, placeholders for input, in the places where SQL input goes .</a:t>
            </a:r>
          </a:p>
          <a:p>
            <a:pPr marL="0" indent="0">
              <a:buNone/>
            </a:pPr>
            <a:endParaRPr lang="en-US" dirty="0"/>
          </a:p>
          <a:p>
            <a:pPr marL="0" indent="0">
              <a:buNone/>
            </a:pPr>
            <a:r>
              <a:rPr lang="en-US" b="1" i="1" dirty="0"/>
              <a:t>The objective of this research is to propose a prepared statement replacement algorithm and corresponding automation for removing SQL injection vulnerabilities from vulnerable SQL statements by replacing them with secure prepared statements.</a:t>
            </a:r>
          </a:p>
          <a:p>
            <a:pPr marL="0" indent="0">
              <a:buNone/>
            </a:pPr>
            <a:endParaRPr lang="en-US" dirty="0"/>
          </a:p>
          <a:p>
            <a:pPr marL="0" indent="0">
              <a:buNone/>
            </a:pPr>
            <a:r>
              <a:rPr lang="en-US" dirty="0"/>
              <a:t>The authors proposed a </a:t>
            </a:r>
            <a:r>
              <a:rPr lang="en-US" b="1" dirty="0"/>
              <a:t>prepared statement replacement algorithm </a:t>
            </a:r>
            <a:r>
              <a:rPr lang="en-US" dirty="0"/>
              <a:t>(PSR-Algorithm), which gathers information from source code containing SQLIVs and generates secure prepared statement code that maintains functional integrity.</a:t>
            </a:r>
            <a:endParaRPr lang="en-US" i="1" dirty="0"/>
          </a:p>
        </p:txBody>
      </p:sp>
    </p:spTree>
    <p:extLst>
      <p:ext uri="{BB962C8B-B14F-4D97-AF65-F5344CB8AC3E}">
        <p14:creationId xmlns:p14="http://schemas.microsoft.com/office/powerpoint/2010/main" val="231267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0D1-562E-411B-88AC-182E732D6D95}"/>
              </a:ext>
            </a:extLst>
          </p:cNvPr>
          <p:cNvSpPr>
            <a:spLocks noGrp="1"/>
          </p:cNvSpPr>
          <p:nvPr>
            <p:ph type="title"/>
          </p:nvPr>
        </p:nvSpPr>
        <p:spPr/>
        <p:txBody>
          <a:bodyPr/>
          <a:lstStyle/>
          <a:p>
            <a:r>
              <a:rPr lang="en-US" dirty="0"/>
              <a:t>PREPARED STATEMENT REPLACEMENT ALGORITHM</a:t>
            </a:r>
          </a:p>
        </p:txBody>
      </p:sp>
      <p:sp>
        <p:nvSpPr>
          <p:cNvPr id="3" name="Content Placeholder 2">
            <a:extLst>
              <a:ext uri="{FF2B5EF4-FFF2-40B4-BE49-F238E27FC236}">
                <a16:creationId xmlns:a16="http://schemas.microsoft.com/office/drawing/2014/main" id="{4E8471F6-8A56-4D9F-B8DE-A08C260EE913}"/>
              </a:ext>
            </a:extLst>
          </p:cNvPr>
          <p:cNvSpPr>
            <a:spLocks noGrp="1"/>
          </p:cNvSpPr>
          <p:nvPr>
            <p:ph idx="1"/>
          </p:nvPr>
        </p:nvSpPr>
        <p:spPr/>
        <p:txBody>
          <a:bodyPr>
            <a:normAutofit lnSpcReduction="10000"/>
          </a:bodyPr>
          <a:lstStyle/>
          <a:p>
            <a:r>
              <a:rPr lang="en-US" dirty="0"/>
              <a:t>The PSR-Algorithm analyzes source code containing SQLIVs and generates a specific recommended code structure containing prepared statements.</a:t>
            </a:r>
          </a:p>
          <a:p>
            <a:r>
              <a:rPr lang="en-US" dirty="0"/>
              <a:t>1. The PSR-Algorithm separates the SQL statement’s input from the SQL structure in the generated code structure.</a:t>
            </a:r>
          </a:p>
          <a:p>
            <a:r>
              <a:rPr lang="en-US" dirty="0"/>
              <a:t>2. It creates an additional string object for each string object used to create the SQL statement.</a:t>
            </a:r>
          </a:p>
          <a:p>
            <a:r>
              <a:rPr lang="en-US" dirty="0"/>
              <a:t>3. The new string object contains the raw string data of the original string object and any identifiers found in the original string object the PSR-Algorithm identifies as SQL structure. </a:t>
            </a:r>
          </a:p>
          <a:p>
            <a:r>
              <a:rPr lang="en-US" dirty="0"/>
              <a:t>4. It creates an assistant vector for each new string object. The assistant vector is created to contain any SQL input found in the original string object.</a:t>
            </a:r>
          </a:p>
          <a:p>
            <a:endParaRPr lang="en-US" dirty="0"/>
          </a:p>
        </p:txBody>
      </p:sp>
    </p:spTree>
    <p:extLst>
      <p:ext uri="{BB962C8B-B14F-4D97-AF65-F5344CB8AC3E}">
        <p14:creationId xmlns:p14="http://schemas.microsoft.com/office/powerpoint/2010/main" val="1958475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60BA-B2AD-417C-B793-E06747D8F665}"/>
              </a:ext>
            </a:extLst>
          </p:cNvPr>
          <p:cNvSpPr>
            <a:spLocks noGrp="1"/>
          </p:cNvSpPr>
          <p:nvPr>
            <p:ph type="title"/>
          </p:nvPr>
        </p:nvSpPr>
        <p:spPr/>
        <p:txBody>
          <a:bodyPr/>
          <a:lstStyle/>
          <a:p>
            <a:r>
              <a:rPr lang="en-US" dirty="0"/>
              <a:t>PSR-Generator</a:t>
            </a:r>
          </a:p>
        </p:txBody>
      </p:sp>
      <p:sp>
        <p:nvSpPr>
          <p:cNvPr id="3" name="Content Placeholder 2">
            <a:extLst>
              <a:ext uri="{FF2B5EF4-FFF2-40B4-BE49-F238E27FC236}">
                <a16:creationId xmlns:a16="http://schemas.microsoft.com/office/drawing/2014/main" id="{6976EAC4-EF59-4CB2-8FA1-B734F0C43068}"/>
              </a:ext>
            </a:extLst>
          </p:cNvPr>
          <p:cNvSpPr>
            <a:spLocks noGrp="1"/>
          </p:cNvSpPr>
          <p:nvPr>
            <p:ph idx="1"/>
          </p:nvPr>
        </p:nvSpPr>
        <p:spPr/>
        <p:txBody>
          <a:bodyPr>
            <a:normAutofit fontScale="92500" lnSpcReduction="10000"/>
          </a:bodyPr>
          <a:lstStyle/>
          <a:p>
            <a:r>
              <a:rPr lang="en-US" dirty="0"/>
              <a:t>The PSR-Generator takes in a Java file and line numbers of SQLIV method calls and outputs a Java source file with the PSR-Algorithm-generated code structure included and the SQLIV method calls removed.</a:t>
            </a:r>
          </a:p>
          <a:p>
            <a:r>
              <a:rPr lang="en-US" dirty="0"/>
              <a:t>The first step of the process of securing vulnerable source code with the PSR-Generator starts with formatting the source code in preparation for the generator.</a:t>
            </a:r>
          </a:p>
          <a:p>
            <a:r>
              <a:rPr lang="en-US" dirty="0"/>
              <a:t>After the IDE Formatter formats the code, static analysis and code inspection is conducted to find the SQLIVs.</a:t>
            </a:r>
          </a:p>
          <a:p>
            <a:r>
              <a:rPr lang="en-US" dirty="0"/>
              <a:t>Once all of the SQLIV line numbers have been collected, a developer runs the PSR-Generator on each Java file that has SQLIVs.</a:t>
            </a:r>
          </a:p>
          <a:p>
            <a:r>
              <a:rPr lang="en-US" dirty="0"/>
              <a:t>For each vulnerable Java file, the developer passes the generator the path to the Java file, all of the SQLIV line numbers in ascending order, and any secure reference IDs. The PSR-Generator creates a converted Java file with the SQLIV execution calls removed.</a:t>
            </a:r>
          </a:p>
        </p:txBody>
      </p:sp>
    </p:spTree>
    <p:extLst>
      <p:ext uri="{BB962C8B-B14F-4D97-AF65-F5344CB8AC3E}">
        <p14:creationId xmlns:p14="http://schemas.microsoft.com/office/powerpoint/2010/main" val="2905980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9641-BC1C-464F-8BCD-3BE0A3755232}"/>
              </a:ext>
            </a:extLst>
          </p:cNvPr>
          <p:cNvSpPr>
            <a:spLocks noGrp="1"/>
          </p:cNvSpPr>
          <p:nvPr>
            <p:ph type="title"/>
          </p:nvPr>
        </p:nvSpPr>
        <p:spPr/>
        <p:txBody>
          <a:bodyPr/>
          <a:lstStyle/>
          <a:p>
            <a:r>
              <a:rPr lang="en-US" dirty="0"/>
              <a:t>PSR-GENERATOR LIMITATIONS</a:t>
            </a:r>
          </a:p>
        </p:txBody>
      </p:sp>
      <p:sp>
        <p:nvSpPr>
          <p:cNvPr id="3" name="Content Placeholder 2">
            <a:extLst>
              <a:ext uri="{FF2B5EF4-FFF2-40B4-BE49-F238E27FC236}">
                <a16:creationId xmlns:a16="http://schemas.microsoft.com/office/drawing/2014/main" id="{2706EA42-C307-408F-88DA-139C99A87DAE}"/>
              </a:ext>
            </a:extLst>
          </p:cNvPr>
          <p:cNvSpPr>
            <a:spLocks noGrp="1"/>
          </p:cNvSpPr>
          <p:nvPr>
            <p:ph idx="1"/>
          </p:nvPr>
        </p:nvSpPr>
        <p:spPr/>
        <p:txBody>
          <a:bodyPr>
            <a:normAutofit lnSpcReduction="10000"/>
          </a:bodyPr>
          <a:lstStyle/>
          <a:p>
            <a:r>
              <a:rPr lang="en-US" dirty="0"/>
              <a:t>1. Assumes the language, database connector, and database all support prepared statement</a:t>
            </a:r>
          </a:p>
          <a:p>
            <a:r>
              <a:rPr lang="en-US" dirty="0"/>
              <a:t>2. Only analyzes and creates Java code</a:t>
            </a:r>
          </a:p>
          <a:p>
            <a:r>
              <a:rPr lang="en-US" dirty="0"/>
              <a:t>3. Limited to the knowledge of a single file and the PSR-Algorithm only considers variables, methods, and method calls that can be found in a single file</a:t>
            </a:r>
          </a:p>
          <a:p>
            <a:r>
              <a:rPr lang="en-US" dirty="0"/>
              <a:t>4. Relies solely on pattern matching and does not take into consideration call graphs, Abstract Syntax Trees, or other advanced code analysis</a:t>
            </a:r>
          </a:p>
          <a:p>
            <a:r>
              <a:rPr lang="en-US" dirty="0"/>
              <a:t>5. Removes all non-compiled parts of the code such as comments or documentation</a:t>
            </a:r>
          </a:p>
          <a:p>
            <a:r>
              <a:rPr lang="en-US" dirty="0"/>
              <a:t>before the PSR-Generator converts the file</a:t>
            </a:r>
          </a:p>
          <a:p>
            <a:r>
              <a:rPr lang="en-US" dirty="0"/>
              <a:t>6. Assumes that all SQL structure is contained within string objects as raw string data</a:t>
            </a:r>
          </a:p>
          <a:p>
            <a:endParaRPr lang="en-US" dirty="0"/>
          </a:p>
        </p:txBody>
      </p:sp>
    </p:spTree>
    <p:extLst>
      <p:ext uri="{BB962C8B-B14F-4D97-AF65-F5344CB8AC3E}">
        <p14:creationId xmlns:p14="http://schemas.microsoft.com/office/powerpoint/2010/main" val="184056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2D98-2AAD-4A6B-8B7A-66C6D2923FB1}"/>
              </a:ext>
            </a:extLst>
          </p:cNvPr>
          <p:cNvSpPr>
            <a:spLocks noGrp="1"/>
          </p:cNvSpPr>
          <p:nvPr>
            <p:ph type="title"/>
          </p:nvPr>
        </p:nvSpPr>
        <p:spPr/>
        <p:txBody>
          <a:bodyPr/>
          <a:lstStyle/>
          <a:p>
            <a:r>
              <a:rPr lang="en-US" dirty="0"/>
              <a:t>PSR-GENERATOR CHALLANGES</a:t>
            </a:r>
          </a:p>
        </p:txBody>
      </p:sp>
      <p:pic>
        <p:nvPicPr>
          <p:cNvPr id="5" name="Content Placeholder 4">
            <a:extLst>
              <a:ext uri="{FF2B5EF4-FFF2-40B4-BE49-F238E27FC236}">
                <a16:creationId xmlns:a16="http://schemas.microsoft.com/office/drawing/2014/main" id="{424778C5-1E9D-41FB-98AA-BAA6D67FD9D5}"/>
              </a:ext>
            </a:extLst>
          </p:cNvPr>
          <p:cNvPicPr>
            <a:picLocks noGrp="1" noChangeAspect="1"/>
          </p:cNvPicPr>
          <p:nvPr>
            <p:ph idx="1"/>
          </p:nvPr>
        </p:nvPicPr>
        <p:blipFill>
          <a:blip r:embed="rId2"/>
          <a:stretch>
            <a:fillRect/>
          </a:stretch>
        </p:blipFill>
        <p:spPr>
          <a:xfrm>
            <a:off x="2969166" y="2533179"/>
            <a:ext cx="5829805" cy="3528366"/>
          </a:xfrm>
        </p:spPr>
      </p:pic>
    </p:spTree>
    <p:extLst>
      <p:ext uri="{BB962C8B-B14F-4D97-AF65-F5344CB8AC3E}">
        <p14:creationId xmlns:p14="http://schemas.microsoft.com/office/powerpoint/2010/main" val="57886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8FDB-E0E7-47DA-9CFC-850BF9C0C379}"/>
              </a:ext>
            </a:extLst>
          </p:cNvPr>
          <p:cNvSpPr>
            <a:spLocks noGrp="1"/>
          </p:cNvSpPr>
          <p:nvPr>
            <p:ph type="title"/>
          </p:nvPr>
        </p:nvSpPr>
        <p:spPr/>
        <p:txBody>
          <a:bodyPr/>
          <a:lstStyle/>
          <a:p>
            <a:r>
              <a:rPr lang="en-US" dirty="0"/>
              <a:t>Our Targets and steps</a:t>
            </a:r>
          </a:p>
        </p:txBody>
      </p:sp>
      <p:sp>
        <p:nvSpPr>
          <p:cNvPr id="3" name="Content Placeholder 2">
            <a:extLst>
              <a:ext uri="{FF2B5EF4-FFF2-40B4-BE49-F238E27FC236}">
                <a16:creationId xmlns:a16="http://schemas.microsoft.com/office/drawing/2014/main" id="{6D3F3F82-1D6E-44B6-BEE8-03E3F446FE18}"/>
              </a:ext>
            </a:extLst>
          </p:cNvPr>
          <p:cNvSpPr>
            <a:spLocks noGrp="1"/>
          </p:cNvSpPr>
          <p:nvPr>
            <p:ph idx="1"/>
          </p:nvPr>
        </p:nvSpPr>
        <p:spPr/>
        <p:txBody>
          <a:bodyPr/>
          <a:lstStyle/>
          <a:p>
            <a:r>
              <a:rPr lang="en-US" dirty="0"/>
              <a:t>We are going to use machine learning to remove vulnerabilities of SQL Injection.</a:t>
            </a:r>
          </a:p>
          <a:p>
            <a:r>
              <a:rPr lang="en-US" dirty="0"/>
              <a:t>Initially we are going to work on java code.</a:t>
            </a:r>
          </a:p>
          <a:p>
            <a:pPr marL="0" indent="0">
              <a:buNone/>
            </a:pPr>
            <a:r>
              <a:rPr lang="en-US" dirty="0"/>
              <a:t>Our tentative steps to achieve the goal :</a:t>
            </a:r>
          </a:p>
          <a:p>
            <a:pPr marL="457200" indent="-457200">
              <a:buAutoNum type="arabicPeriod"/>
            </a:pPr>
            <a:r>
              <a:rPr lang="en-US" dirty="0"/>
              <a:t>We build a data set to train the neural network</a:t>
            </a:r>
          </a:p>
          <a:p>
            <a:pPr marL="457200" indent="-457200">
              <a:buAutoNum type="arabicPeriod"/>
            </a:pPr>
            <a:r>
              <a:rPr lang="en-US" dirty="0"/>
              <a:t>Proposing a model based on Natural Language Processing and Neural Network.</a:t>
            </a:r>
          </a:p>
          <a:p>
            <a:pPr marL="457200" indent="-457200">
              <a:buAutoNum type="arabicPeriod"/>
            </a:pPr>
            <a:r>
              <a:rPr lang="en-US" dirty="0"/>
              <a:t>Then we build a generalized generator for solving this problem</a:t>
            </a:r>
          </a:p>
        </p:txBody>
      </p:sp>
    </p:spTree>
    <p:extLst>
      <p:ext uri="{BB962C8B-B14F-4D97-AF65-F5344CB8AC3E}">
        <p14:creationId xmlns:p14="http://schemas.microsoft.com/office/powerpoint/2010/main" val="114980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4A38-66A2-4AC0-8063-C8A310A25D01}"/>
              </a:ext>
            </a:extLst>
          </p:cNvPr>
          <p:cNvSpPr>
            <a:spLocks noGrp="1"/>
          </p:cNvSpPr>
          <p:nvPr>
            <p:ph type="title"/>
          </p:nvPr>
        </p:nvSpPr>
        <p:spPr>
          <a:xfrm>
            <a:off x="457200" y="4960137"/>
            <a:ext cx="5466522" cy="1463040"/>
          </a:xfrm>
        </p:spPr>
        <p:txBody>
          <a:bodyPr/>
          <a:lstStyle/>
          <a:p>
            <a:r>
              <a:rPr lang="en-US" dirty="0"/>
              <a:t>Any QUESTION?</a:t>
            </a:r>
          </a:p>
        </p:txBody>
      </p:sp>
      <p:sp>
        <p:nvSpPr>
          <p:cNvPr id="3" name="Text Placeholder 2">
            <a:extLst>
              <a:ext uri="{FF2B5EF4-FFF2-40B4-BE49-F238E27FC236}">
                <a16:creationId xmlns:a16="http://schemas.microsoft.com/office/drawing/2014/main" id="{5A6C7AE4-CEC6-4DC1-A246-2C4557D9C87F}"/>
              </a:ext>
            </a:extLst>
          </p:cNvPr>
          <p:cNvSpPr>
            <a:spLocks noGrp="1"/>
          </p:cNvSpPr>
          <p:nvPr>
            <p:ph type="body" idx="1"/>
          </p:nvPr>
        </p:nvSpPr>
        <p:spPr>
          <a:xfrm>
            <a:off x="8610600" y="4960137"/>
            <a:ext cx="3200400" cy="1463040"/>
          </a:xfrm>
        </p:spPr>
        <p:txBody>
          <a:bodyPr>
            <a:normAutofit/>
          </a:bodyPr>
          <a:lstStyle/>
          <a:p>
            <a:r>
              <a:rPr lang="en-US" sz="5000" dirty="0"/>
              <a:t>Thank you</a:t>
            </a:r>
          </a:p>
        </p:txBody>
      </p:sp>
    </p:spTree>
    <p:extLst>
      <p:ext uri="{BB962C8B-B14F-4D97-AF65-F5344CB8AC3E}">
        <p14:creationId xmlns:p14="http://schemas.microsoft.com/office/powerpoint/2010/main" val="1568962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1167</TotalTime>
  <Words>686</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Tw Cen MT</vt:lpstr>
      <vt:lpstr>Tw Cen MT Condensed</vt:lpstr>
      <vt:lpstr>Wingdings 3</vt:lpstr>
      <vt:lpstr>Integral</vt:lpstr>
      <vt:lpstr>Review On automated prepared statement generation to remove SQL injection vulnerabilities</vt:lpstr>
      <vt:lpstr>SQL Injection vulnerabilities(SQLIV)</vt:lpstr>
      <vt:lpstr>Prepared statement</vt:lpstr>
      <vt:lpstr>PREPARED STATEMENT REPLACEMENT ALGORITHM</vt:lpstr>
      <vt:lpstr>PSR-Generator</vt:lpstr>
      <vt:lpstr>PSR-GENERATOR LIMITATIONS</vt:lpstr>
      <vt:lpstr>PSR-GENERATOR CHALLANGES</vt:lpstr>
      <vt:lpstr>Our Targets and steps</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On automated prepared statement generation to remove SQL injection vulnerabilities</dc:title>
  <dc:creator>Latif siddiq sunny</dc:creator>
  <cp:lastModifiedBy>Latif siddiq sunny</cp:lastModifiedBy>
  <cp:revision>14</cp:revision>
  <dcterms:created xsi:type="dcterms:W3CDTF">2019-05-13T17:27:19Z</dcterms:created>
  <dcterms:modified xsi:type="dcterms:W3CDTF">2019-05-14T12:54:58Z</dcterms:modified>
</cp:coreProperties>
</file>