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97" r:id="rId3"/>
    <p:sldId id="298" r:id="rId4"/>
    <p:sldId id="299" r:id="rId5"/>
    <p:sldId id="296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92" r:id="rId16"/>
    <p:sldId id="293" r:id="rId17"/>
    <p:sldId id="294" r:id="rId18"/>
    <p:sldId id="302" r:id="rId19"/>
    <p:sldId id="295" r:id="rId20"/>
    <p:sldId id="303" r:id="rId21"/>
    <p:sldId id="304" r:id="rId22"/>
    <p:sldId id="305" r:id="rId23"/>
    <p:sldId id="306" r:id="rId24"/>
    <p:sldId id="307" r:id="rId25"/>
  </p:sldIdLst>
  <p:sldSz cx="9144000" cy="5143500" type="screen16x9"/>
  <p:notesSz cx="6858000" cy="9144000"/>
  <p:embeddedFontLst>
    <p:embeddedFont>
      <p:font typeface="Roboto" charset="0"/>
      <p:regular r:id="rId27"/>
      <p:bold r:id="rId28"/>
      <p:italic r:id="rId29"/>
      <p:boldItalic r:id="rId30"/>
    </p:embeddedFont>
    <p:embeddedFont>
      <p:font typeface="Roboto Slab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94660"/>
  </p:normalViewPr>
  <p:slideViewPr>
    <p:cSldViewPr>
      <p:cViewPr>
        <p:scale>
          <a:sx n="102" d="100"/>
          <a:sy n="102" d="100"/>
        </p:scale>
        <p:origin x="-69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899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7400f3a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7400f3a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7400f3ab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7400f3ab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7400f3a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7400f3a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7400f3ab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7400f3ab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7450c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7450c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7450c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7450c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7450c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7450c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7450c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7450c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7450c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7450c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7450c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7450c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7400f3a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7400f3a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7450c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7450c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7450c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7450c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7450c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7450c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f7450cc5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f7450cc5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7450cc5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f7450cc5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7400f3a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7400f3a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7400f3a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7400f3a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7450cc5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7450cc5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7400f3a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7400f3a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f7400f3a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f7400f3a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7400f3a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7400f3a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7400f3a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7400f3a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75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6625498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SQL Injection Attacks Detection or Prevention tools Assesment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Umme Rumman Usha (1015052007)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Mahuwa Paul (1018052097)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Times New Roman" pitchFamily="18" charset="0"/>
                <a:cs typeface="Times New Roman" pitchFamily="18" charset="0"/>
              </a:rPr>
              <a:t>SQL Injection Attacks Intent  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85800" y="1604088"/>
            <a:ext cx="52747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"/>
              <a:buAutoNum type="arabicPeriod"/>
            </a:pPr>
            <a:r>
              <a:rPr lang="en" sz="2400" dirty="0" smtClean="0">
                <a:solidFill>
                  <a:srgbClr val="FFFFFF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Determining database schema </a:t>
            </a:r>
            <a:endParaRPr sz="2400" dirty="0">
              <a:solidFill>
                <a:srgbClr val="FFFFFF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"/>
              <a:buAutoNum type="arabicPeriod"/>
            </a:pPr>
            <a:r>
              <a:rPr lang="en" sz="2400" dirty="0" smtClean="0">
                <a:solidFill>
                  <a:srgbClr val="FFFFFF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Extracting data</a:t>
            </a:r>
            <a:endParaRPr sz="2400" dirty="0">
              <a:solidFill>
                <a:srgbClr val="FFFFFF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"/>
              <a:buAutoNum type="arabicPeriod"/>
            </a:pPr>
            <a:r>
              <a:rPr lang="en" sz="2400" dirty="0" smtClean="0">
                <a:solidFill>
                  <a:srgbClr val="FFFFFF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Adding or modifing data</a:t>
            </a:r>
          </a:p>
          <a:p>
            <a:pPr marL="457200" lvl="0" indent="-393700">
              <a:buClr>
                <a:srgbClr val="FFFFFF"/>
              </a:buClr>
              <a:buSzPts val="2600"/>
              <a:buFont typeface="Roboto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Identifying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injectable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  <a:endParaRPr sz="2400" dirty="0">
              <a:solidFill>
                <a:schemeClr val="tx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"/>
              <a:buAutoNum type="arabicPeriod"/>
            </a:pPr>
            <a:r>
              <a:rPr lang="en" sz="2400" dirty="0" smtClean="0">
                <a:solidFill>
                  <a:srgbClr val="FFFFFF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Bypassing authentication</a:t>
            </a:r>
            <a:endParaRPr sz="2400" dirty="0">
              <a:solidFill>
                <a:srgbClr val="FFFFFF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33400" y="3619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Times New Roman" pitchFamily="18" charset="0"/>
                <a:cs typeface="Times New Roman" pitchFamily="18" charset="0"/>
              </a:rPr>
              <a:t>SQL Injection Attacks Types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685800" y="1200150"/>
            <a:ext cx="8368200" cy="3867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Tautologies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Logical incorrent query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Union query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iggy-backed queries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Blind injection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iming attacks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Alternet encoding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endParaRPr lang="en" sz="2400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000" dirty="0">
                <a:latin typeface="Times New Roman" pitchFamily="18" charset="0"/>
                <a:cs typeface="Times New Roman" pitchFamily="18" charset="0"/>
              </a:rPr>
              <a:t>SQL Injection </a:t>
            </a:r>
            <a:r>
              <a:rPr lang="en" sz="4000" dirty="0" smtClean="0">
                <a:latin typeface="Times New Roman" pitchFamily="18" charset="0"/>
                <a:cs typeface="Times New Roman" pitchFamily="18" charset="0"/>
              </a:rPr>
              <a:t>Attacks: </a:t>
            </a:r>
            <a:r>
              <a:rPr lang="en" sz="4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Tautologies</a:t>
            </a:r>
            <a:endParaRPr sz="4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87900" y="1489829"/>
            <a:ext cx="83682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Injects SQL tokens to 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conditional query statement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be evaluated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always true</a:t>
            </a:r>
          </a:p>
          <a:p>
            <a:pPr marL="11430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1430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“SELECT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* FROM employee WHERE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userid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‘112’   </a:t>
            </a:r>
          </a:p>
          <a:p>
            <a:pPr marL="114300" indent="0"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and password =‘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aaa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‘1’=‘1’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”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152400" y="209550"/>
            <a:ext cx="8991600" cy="7821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dirty="0">
                <a:latin typeface="Times New Roman" pitchFamily="18" charset="0"/>
                <a:cs typeface="Times New Roman" pitchFamily="18" charset="0"/>
              </a:rPr>
              <a:t>SQL Injection Attacks</a:t>
            </a:r>
            <a:r>
              <a:rPr lang="en" sz="3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" sz="3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ncorrect Query</a:t>
            </a:r>
            <a:endParaRPr sz="3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81000" y="1200150"/>
            <a:ext cx="8368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njects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junk input or SQL tokens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query to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produce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 error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type mismatches, or logical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Original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URL:</a:t>
            </a:r>
          </a:p>
          <a:p>
            <a:pPr marL="11430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http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://www.arch.polimi.itleventil?id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=8864</a:t>
            </a:r>
          </a:p>
          <a:p>
            <a:pPr marL="11430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SQL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Injection:</a:t>
            </a:r>
          </a:p>
          <a:p>
            <a:pPr marL="114300" indent="0" algn="just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http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www.arch.polimLitieventil?id_nav=8864’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Error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message showed:</a:t>
            </a:r>
          </a:p>
          <a:p>
            <a:pPr marL="11430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SELECT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name FROM Employee WHERE id 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8864\’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6187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000" dirty="0">
                <a:latin typeface="Times New Roman" pitchFamily="18" charset="0"/>
                <a:cs typeface="Times New Roman" pitchFamily="18" charset="0"/>
              </a:rPr>
              <a:t>SQL Injection Attacks: </a:t>
            </a:r>
            <a:r>
              <a:rPr lang="en" sz="4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Union Query</a:t>
            </a:r>
            <a:endParaRPr sz="4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87900" y="1489829"/>
            <a:ext cx="85275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smtClean="0"/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oin injected query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the safe query by the word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UNION and get data about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 tables from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“SELECT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Name, Phone FROM Users WHERE Id=$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id”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injecting the following Id value:</a:t>
            </a:r>
          </a:p>
          <a:p>
            <a:pPr marL="11430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$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UNION ALL SELECT credit Card Number, 1 FROM</a:t>
            </a:r>
          </a:p>
          <a:p>
            <a:pPr marL="11430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Credit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CarTable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228600" y="209550"/>
            <a:ext cx="86187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dirty="0">
                <a:latin typeface="Times New Roman" pitchFamily="18" charset="0"/>
                <a:cs typeface="Times New Roman" pitchFamily="18" charset="0"/>
              </a:rPr>
              <a:t>SQL Injection Attacks: </a:t>
            </a:r>
            <a:r>
              <a:rPr lang="en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Piggy-backed Queries</a:t>
            </a:r>
            <a:endParaRPr sz="3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87900" y="1489829"/>
            <a:ext cx="85275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Normally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first query is legitimate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query, whereas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following queries could be illegitimate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“SELECT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 FROM users WHERE login='doe' AND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pin=0;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drop table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228600" y="209550"/>
            <a:ext cx="86187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dirty="0">
                <a:latin typeface="Times New Roman" pitchFamily="18" charset="0"/>
                <a:cs typeface="Times New Roman" pitchFamily="18" charset="0"/>
              </a:rPr>
              <a:t>SQL Injection Attacks: </a:t>
            </a:r>
            <a:r>
              <a:rPr lang="en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Blind Injection</a:t>
            </a:r>
            <a:endParaRPr sz="3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ttacker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by asking a series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True/False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questions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through SQL statements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instead of an error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message.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“SELECT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accounts FROM users WHERE login= 'doe' and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1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=0 -- AND pass = 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pin=0”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“SELECT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accounts FROM users WHERE login= 'doe' and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1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 1 -- AND pass = 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pin=0”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228600" y="209550"/>
            <a:ext cx="86187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dirty="0">
                <a:latin typeface="Times New Roman" pitchFamily="18" charset="0"/>
                <a:cs typeface="Times New Roman" pitchFamily="18" charset="0"/>
              </a:rPr>
              <a:t>SQL Injection Attacks: </a:t>
            </a:r>
            <a:r>
              <a:rPr lang="en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Timing Attacks</a:t>
            </a:r>
            <a:endParaRPr sz="3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81000" y="1352550"/>
            <a:ext cx="85344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Attacker gather information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a database by observing timing delays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database's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responses.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technique uses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if-then statement for injecting queries.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114300" indent="0"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“declare as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(8000) select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db_name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(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(substring(as,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1, 1)) &amp; ( power(2, 0))) &gt; 0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waitfor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delay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'0:0:5'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228600" y="209550"/>
            <a:ext cx="86187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/>
            <a:r>
              <a:rPr lang="en" sz="3600" dirty="0">
                <a:latin typeface="Times New Roman" pitchFamily="18" charset="0"/>
                <a:cs typeface="Times New Roman" pitchFamily="18" charset="0"/>
              </a:rPr>
              <a:t>SQL Injection Attacks: </a:t>
            </a:r>
            <a:r>
              <a:rPr lang="en" sz="3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Alternet encoding</a:t>
            </a: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80010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Attackers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modify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injection query by using alternate encoding,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hexadecimal, ASCII, and Unicode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“SELECT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accounts FROM users WHERE login=" AND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pin=0;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exec (char(Ox73687574646j776e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))”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0" y="209550"/>
            <a:ext cx="9144000" cy="9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/>
            <a:r>
              <a:rPr lang="en" sz="3600" dirty="0" smtClean="0">
                <a:latin typeface="Times New Roman" pitchFamily="18" charset="0"/>
                <a:cs typeface="Times New Roman" pitchFamily="18" charset="0"/>
              </a:rPr>
              <a:t>SQLIA Detection or Prevention tools: </a:t>
            </a:r>
            <a:r>
              <a:rPr lang="en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CANDID</a:t>
            </a:r>
            <a:endParaRPr lang="en" sz="3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57200" y="1581150"/>
            <a:ext cx="80010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ynamically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mines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programmer-intended query structure on any input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etects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attacks by comparing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coming input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against the structure of the actual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issued. </a:t>
            </a:r>
          </a:p>
          <a:p>
            <a:pPr marL="114300" indent="0">
              <a:buNone/>
            </a:pPr>
            <a:endParaRPr sz="2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533400" y="1200150"/>
            <a:ext cx="76962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br>
              <a:rPr lang="e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 </a:t>
            </a:r>
            <a:br>
              <a:rPr lang="e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Introduction </a:t>
            </a:r>
            <a:r>
              <a:rPr lang="e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SQL Injection Attacks</a:t>
            </a:r>
            <a:br>
              <a:rPr lang="e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◦ </a:t>
            </a:r>
            <a:r>
              <a:rPr lang="e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Injection Attacks types</a:t>
            </a:r>
            <a:br>
              <a:rPr lang="e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◦ </a:t>
            </a:r>
            <a:r>
              <a:rPr lang="e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SQLIA </a:t>
            </a:r>
            <a:r>
              <a:rPr lang="e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 </a:t>
            </a:r>
            <a:r>
              <a:rPr lang="e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prevention tools                                                                               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References</a:t>
            </a:r>
          </a:p>
          <a:p>
            <a:pPr marL="0" indent="0">
              <a:spcAft>
                <a:spcPts val="16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1252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87630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 smtClean="0">
                <a:latin typeface="Times New Roman" pitchFamily="18" charset="0"/>
                <a:cs typeface="Times New Roman" pitchFamily="18" charset="0"/>
              </a:rPr>
              <a:t>Detection or Prevention tools: </a:t>
            </a:r>
            <a:r>
              <a:rPr lang="en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Guard</a:t>
            </a: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57200" y="1581150"/>
            <a:ext cx="80772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hecked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runtime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expressed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grammar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only accepts legal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queries.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SQL Guard examines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structure of the query before and after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addition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user-input based on the model.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87630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 smtClean="0">
                <a:latin typeface="Times New Roman" pitchFamily="18" charset="0"/>
                <a:cs typeface="Times New Roman" pitchFamily="18" charset="0"/>
              </a:rPr>
              <a:t>Detection or Prevention tools: </a:t>
            </a:r>
            <a:r>
              <a:rPr lang="en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57200" y="1581150"/>
            <a:ext cx="80772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hecked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runtime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expressed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grammar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only accepts legal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queries.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Check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is specified independently by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developer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secret key to delimit user input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during parsing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the runtime checker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87630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 smtClean="0">
                <a:latin typeface="Times New Roman" pitchFamily="18" charset="0"/>
                <a:cs typeface="Times New Roman" pitchFamily="18" charset="0"/>
              </a:rPr>
              <a:t>Detection or Prevention tools: </a:t>
            </a:r>
            <a:r>
              <a:rPr lang="en" sz="3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SQL_IDS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57200" y="1581150"/>
            <a:ext cx="80772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ocus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writing specifications for the web application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escribe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intended structure of SQL statements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produced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application,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utomatically monitoring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execution of these SQL statements for violations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respect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these specifications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6187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References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304800" y="1504950"/>
            <a:ext cx="84513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Clr>
                <a:srgbClr val="FFFFFF"/>
              </a:buClr>
              <a:buFont typeface="+mj-lt"/>
              <a:buAutoNum type="arabicPeriod"/>
            </a:pPr>
            <a:r>
              <a:rPr lang="en-US" sz="1400" dirty="0" smtClean="0"/>
              <a:t>A. </a:t>
            </a:r>
            <a:r>
              <a:rPr lang="en-US" sz="1400" dirty="0" err="1" smtClean="0"/>
              <a:t>Tajpour</a:t>
            </a:r>
            <a:r>
              <a:rPr lang="en-US" sz="1400" dirty="0" smtClean="0"/>
              <a:t>, M. </a:t>
            </a:r>
            <a:r>
              <a:rPr lang="en-US" sz="1400" dirty="0" err="1" smtClean="0"/>
              <a:t>Masrom</a:t>
            </a:r>
            <a:r>
              <a:rPr lang="en-US" sz="1400" dirty="0" smtClean="0"/>
              <a:t>, S. Ibrahim, “</a:t>
            </a:r>
            <a:r>
              <a:rPr lang="en-US" sz="1400" dirty="0"/>
              <a:t>SQL Injection Detection and Prevention Tools </a:t>
            </a:r>
            <a:r>
              <a:rPr lang="en-US" sz="1400" dirty="0" smtClean="0"/>
              <a:t>Assessment”, International Journal of Advancements in computer Technology, PP. 82-91,</a:t>
            </a:r>
            <a:r>
              <a:rPr lang="en-US" sz="1400" dirty="0"/>
              <a:t> August 2011</a:t>
            </a:r>
            <a:r>
              <a:rPr lang="en-US" sz="1400" dirty="0" smtClean="0"/>
              <a:t> </a:t>
            </a:r>
            <a:endParaRPr lang="en" sz="1400" dirty="0" smtClean="0">
              <a:solidFill>
                <a:srgbClr val="FFFFFF"/>
              </a:solidFill>
            </a:endParaRPr>
          </a:p>
          <a:p>
            <a:pPr lvl="0" algn="just">
              <a:buClr>
                <a:srgbClr val="FFFFFF"/>
              </a:buClr>
              <a:buFont typeface="+mj-lt"/>
              <a:buAutoNum type="arabicPeriod"/>
            </a:pPr>
            <a:r>
              <a:rPr lang="en-US" sz="1400" dirty="0" smtClean="0"/>
              <a:t>S. S. </a:t>
            </a:r>
            <a:r>
              <a:rPr lang="en-US" sz="1400" dirty="0" err="1" smtClean="0"/>
              <a:t>Bhunia</a:t>
            </a:r>
            <a:r>
              <a:rPr lang="en-US" sz="1400" dirty="0" smtClean="0"/>
              <a:t>, </a:t>
            </a:r>
            <a:r>
              <a:rPr lang="en-US" sz="1400" dirty="0" err="1" smtClean="0"/>
              <a:t>M.Gurusamy</a:t>
            </a:r>
            <a:r>
              <a:rPr lang="en-US" sz="1400" dirty="0" smtClean="0"/>
              <a:t>, “</a:t>
            </a:r>
            <a:r>
              <a:rPr lang="en-US" sz="1400" dirty="0"/>
              <a:t>SQL Injection Detection and Prevention Techniques </a:t>
            </a:r>
            <a:r>
              <a:rPr lang="en-US" sz="1400" dirty="0" smtClean="0"/>
              <a:t>”, </a:t>
            </a:r>
            <a:r>
              <a:rPr lang="en-US" sz="1400" dirty="0"/>
              <a:t>27th International </a:t>
            </a:r>
            <a:r>
              <a:rPr lang="en-US" sz="1400" dirty="0" smtClean="0"/>
              <a:t>Journal of Software Testing, 2010.</a:t>
            </a:r>
            <a:endParaRPr lang="en-US" sz="1400" dirty="0"/>
          </a:p>
          <a:p>
            <a:pPr lvl="0" algn="just">
              <a:buClr>
                <a:srgbClr val="FFFFFF"/>
              </a:buClr>
              <a:buFont typeface="+mj-lt"/>
              <a:buAutoNum type="arabicPeriod"/>
            </a:pPr>
            <a:r>
              <a:rPr lang="en-US" sz="1400" dirty="0" err="1" smtClean="0"/>
              <a:t>Sruthi</a:t>
            </a:r>
            <a:r>
              <a:rPr lang="en-US" sz="1400" dirty="0" smtClean="0"/>
              <a:t> </a:t>
            </a:r>
            <a:r>
              <a:rPr lang="en-US" sz="1400" dirty="0" err="1" smtClean="0"/>
              <a:t>Bandhakavi</a:t>
            </a:r>
            <a:r>
              <a:rPr lang="en-US" sz="1400" dirty="0" smtClean="0"/>
              <a:t>, </a:t>
            </a:r>
            <a:r>
              <a:rPr lang="en-US" sz="1400" dirty="0" err="1"/>
              <a:t>Prithvi</a:t>
            </a:r>
            <a:r>
              <a:rPr lang="en-US" sz="1400" dirty="0"/>
              <a:t> </a:t>
            </a:r>
            <a:r>
              <a:rPr lang="en-US" sz="1400" dirty="0" err="1" smtClean="0"/>
              <a:t>Bisht</a:t>
            </a:r>
            <a:r>
              <a:rPr lang="en-US" sz="1400" dirty="0" smtClean="0"/>
              <a:t>, </a:t>
            </a:r>
            <a:r>
              <a:rPr lang="en-US" sz="1400" dirty="0"/>
              <a:t>P. </a:t>
            </a:r>
            <a:r>
              <a:rPr lang="en-US" sz="1400" dirty="0" err="1" smtClean="0"/>
              <a:t>Madhusudan</a:t>
            </a:r>
            <a:r>
              <a:rPr lang="en-US" sz="1400" dirty="0" smtClean="0"/>
              <a:t>, “</a:t>
            </a:r>
            <a:r>
              <a:rPr lang="en-US" sz="1400" dirty="0"/>
              <a:t>CANDID: Preventing SQL Injection Attacks using</a:t>
            </a:r>
          </a:p>
          <a:p>
            <a:pPr marL="114300" indent="0">
              <a:buNone/>
            </a:pPr>
            <a:r>
              <a:rPr lang="en-US" sz="1400" dirty="0" smtClean="0"/>
              <a:t>        Dynamic </a:t>
            </a:r>
            <a:r>
              <a:rPr lang="en-US" sz="1400" dirty="0"/>
              <a:t>Candidate </a:t>
            </a:r>
            <a:r>
              <a:rPr lang="en-US" sz="1400" dirty="0" smtClean="0"/>
              <a:t>Evaluations</a:t>
            </a:r>
            <a:r>
              <a:rPr lang="en-US" sz="1400" b="1" dirty="0" smtClean="0"/>
              <a:t>”, </a:t>
            </a:r>
            <a:r>
              <a:rPr lang="en-US" sz="1400" dirty="0" smtClean="0"/>
              <a:t>IEEE. </a:t>
            </a:r>
          </a:p>
          <a:p>
            <a:pPr marL="114300" indent="0">
              <a:buNone/>
            </a:pPr>
            <a:r>
              <a:rPr lang="en-US" dirty="0" smtClean="0"/>
              <a:t>4</a:t>
            </a:r>
            <a:r>
              <a:rPr lang="en-US" sz="1400" dirty="0" smtClean="0"/>
              <a:t>.    J. P. </a:t>
            </a:r>
            <a:r>
              <a:rPr lang="en-US" sz="1400" dirty="0" err="1" smtClean="0"/>
              <a:t>S.ingh</a:t>
            </a:r>
            <a:r>
              <a:rPr lang="en-US" sz="1400" dirty="0" smtClean="0"/>
              <a:t>, “</a:t>
            </a:r>
            <a:r>
              <a:rPr lang="en-US" sz="1400" dirty="0"/>
              <a:t>Analysis of SQL Injection Detection </a:t>
            </a:r>
            <a:r>
              <a:rPr lang="en-US" sz="1400" dirty="0" smtClean="0"/>
              <a:t>Techniques”</a:t>
            </a:r>
          </a:p>
        </p:txBody>
      </p:sp>
    </p:spTree>
    <p:extLst>
      <p:ext uri="{BB962C8B-B14F-4D97-AF65-F5344CB8AC3E}">
        <p14:creationId xmlns:p14="http://schemas.microsoft.com/office/powerpoint/2010/main" val="4003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69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533400" y="514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533400" y="1504950"/>
            <a:ext cx="76962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spcAft>
                <a:spcPts val="1600"/>
              </a:spcAft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 SQL injection attack types</a:t>
            </a:r>
          </a:p>
          <a:p>
            <a:pPr indent="-457200">
              <a:spcAft>
                <a:spcPts val="1600"/>
              </a:spcAft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Introduce several current SQL injection attacks tools for detection or prevention </a:t>
            </a:r>
          </a:p>
          <a:p>
            <a:pPr indent="-457200">
              <a:spcAft>
                <a:spcPts val="1600"/>
              </a:spcAft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Evaluate the performance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533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09600" y="4381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533400" y="1504950"/>
            <a:ext cx="76962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mplementing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defensive coding is very difficult and need to special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skills.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roposed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tools to help developers to compensate the shortcoming of the defensive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7417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5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D966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Times New Roman" pitchFamily="18" charset="0"/>
                <a:cs typeface="Times New Roman" pitchFamily="18" charset="0"/>
              </a:rPr>
              <a:t>Structured Query Lan</a:t>
            </a:r>
            <a:r>
              <a:rPr lang="en" sz="3600" dirty="0" smtClean="0"/>
              <a:t>guage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226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SQL: Structured Query Language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81000" y="1581150"/>
            <a:ext cx="8298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§"/>
            </a:pPr>
            <a:r>
              <a:rPr lang="en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pecial purpose programming language </a:t>
            </a:r>
            <a:r>
              <a:rPr lang="en" sz="2800" dirty="0" smtClean="0">
                <a:latin typeface="Times New Roman" pitchFamily="18" charset="0"/>
                <a:cs typeface="Times New Roman" pitchFamily="18" charset="0"/>
              </a:rPr>
              <a:t>designed for managing data in RDBMS </a:t>
            </a:r>
          </a:p>
          <a:p>
            <a:pPr marL="342900" lvl="0" algn="just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§"/>
            </a:pPr>
            <a:r>
              <a:rPr lang="en" sz="2800" dirty="0" smtClean="0">
                <a:latin typeface="Times New Roman" pitchFamily="18" charset="0"/>
                <a:cs typeface="Times New Roman" pitchFamily="18" charset="0"/>
              </a:rPr>
              <a:t>Includes data </a:t>
            </a:r>
            <a:r>
              <a:rPr lang="en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insert, update and delete</a:t>
            </a:r>
            <a:r>
              <a:rPr lang="en" sz="2800" dirty="0" smtClean="0">
                <a:latin typeface="Times New Roman" pitchFamily="18" charset="0"/>
                <a:cs typeface="Times New Roman" pitchFamily="18" charset="0"/>
              </a:rPr>
              <a:t>, schema </a:t>
            </a:r>
            <a:r>
              <a:rPr lang="en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creatation and modicifation</a:t>
            </a:r>
            <a:r>
              <a:rPr lang="en" sz="2800" dirty="0" smtClean="0">
                <a:latin typeface="Times New Roman" pitchFamily="18" charset="0"/>
                <a:cs typeface="Times New Roman" pitchFamily="18" charset="0"/>
              </a:rPr>
              <a:t>, data </a:t>
            </a:r>
            <a:r>
              <a:rPr lang="en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access control</a:t>
            </a:r>
            <a:r>
              <a:rPr lang="en" sz="2400" dirty="0" smtClean="0"/>
              <a:t>.  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Times New Roman" pitchFamily="18" charset="0"/>
                <a:cs typeface="Times New Roman" pitchFamily="18" charset="0"/>
              </a:rPr>
              <a:t>SQL Injection Attacks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04800" y="1581150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lass of </a:t>
            </a:r>
            <a:r>
              <a:rPr lang="en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code injection </a:t>
            </a: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attacks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A technique to </a:t>
            </a:r>
            <a:r>
              <a:rPr lang="en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maliciously expolit applications </a:t>
            </a: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client supplied data in sql statement.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aining </a:t>
            </a:r>
            <a:r>
              <a:rPr lang="en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Unauthorized access </a:t>
            </a:r>
            <a:r>
              <a:rPr lang="e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view or manipulate </a:t>
            </a:r>
            <a:r>
              <a:rPr lang="e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restricted data.</a:t>
            </a:r>
            <a:endParaRPr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Times New Roman" pitchFamily="18" charset="0"/>
                <a:cs typeface="Times New Roman" pitchFamily="18" charset="0"/>
              </a:rPr>
              <a:t>SQL InjectionAttacks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28750"/>
            <a:ext cx="45624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95600" y="4171950"/>
            <a:ext cx="2514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0800" y="4387720"/>
            <a:ext cx="3429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 1: Example of SQL injection attacks </a:t>
            </a:r>
            <a:r>
              <a:rPr lang="en-US" dirty="0" smtClean="0"/>
              <a:t>attacks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Times New Roman" pitchFamily="18" charset="0"/>
                <a:cs typeface="Times New Roman" pitchFamily="18" charset="0"/>
              </a:rPr>
              <a:t>SQL Injection Mechanism  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81000" y="1581150"/>
            <a:ext cx="8368200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60000"/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Injection through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input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60000"/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Injection through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cookies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60000"/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Injection through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server variables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600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Second order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Injection</a:t>
            </a:r>
            <a:endParaRPr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779</Words>
  <Application>Microsoft Office PowerPoint</Application>
  <PresentationFormat>On-screen Show (16:9)</PresentationFormat>
  <Paragraphs>106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Roboto</vt:lpstr>
      <vt:lpstr>Roboto Slab</vt:lpstr>
      <vt:lpstr>Wingdings</vt:lpstr>
      <vt:lpstr>Times New Roman</vt:lpstr>
      <vt:lpstr>Marina</vt:lpstr>
      <vt:lpstr> SQL Injection Attacks Detection or Prevention tools Assesment</vt:lpstr>
      <vt:lpstr>Overview</vt:lpstr>
      <vt:lpstr>Objectives</vt:lpstr>
      <vt:lpstr>Motivation</vt:lpstr>
      <vt:lpstr>SQL:  Structured Query Language</vt:lpstr>
      <vt:lpstr>SQL: Structured Query Language</vt:lpstr>
      <vt:lpstr>SQL Injection Attacks</vt:lpstr>
      <vt:lpstr>SQL InjectionAttacks</vt:lpstr>
      <vt:lpstr>SQL Injection Mechanism  </vt:lpstr>
      <vt:lpstr>SQL Injection Attacks Intent  </vt:lpstr>
      <vt:lpstr>SQL Injection Attacks Types</vt:lpstr>
      <vt:lpstr>SQL Injection Attacks: Tautologies</vt:lpstr>
      <vt:lpstr>SQL Injection Attacks: Logical Incorrect Query</vt:lpstr>
      <vt:lpstr>SQL Injection Attacks: Union Query</vt:lpstr>
      <vt:lpstr>SQL Injection Attacks: Piggy-backed Queries</vt:lpstr>
      <vt:lpstr>SQL Injection Attacks: Blind Injection</vt:lpstr>
      <vt:lpstr>SQL Injection Attacks: Timing Attacks</vt:lpstr>
      <vt:lpstr>SQL Injection Attacks: Alternet encoding</vt:lpstr>
      <vt:lpstr>SQLIA Detection or Prevention tools: CANDID</vt:lpstr>
      <vt:lpstr>Detection or Prevention tools: SQL Guard</vt:lpstr>
      <vt:lpstr>Detection or Prevention tools: SQL Check</vt:lpstr>
      <vt:lpstr>Detection or Prevention tools: SQL_IDS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Attacks in  IoT Devices</dc:title>
  <dc:creator>Mahuwa Paul</dc:creator>
  <cp:lastModifiedBy>Mahuwa Paul</cp:lastModifiedBy>
  <cp:revision>95</cp:revision>
  <dcterms:modified xsi:type="dcterms:W3CDTF">2019-03-10T09:47:55Z</dcterms:modified>
</cp:coreProperties>
</file>