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8"/>
  </p:notesMasterIdLst>
  <p:sldIdLst>
    <p:sldId id="326" r:id="rId2"/>
    <p:sldId id="256" r:id="rId3"/>
    <p:sldId id="258" r:id="rId4"/>
    <p:sldId id="259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325" r:id="rId28"/>
    <p:sldId id="284" r:id="rId29"/>
    <p:sldId id="321" r:id="rId30"/>
    <p:sldId id="285" r:id="rId31"/>
    <p:sldId id="286" r:id="rId32"/>
    <p:sldId id="288" r:id="rId33"/>
    <p:sldId id="289" r:id="rId34"/>
    <p:sldId id="322" r:id="rId35"/>
    <p:sldId id="290" r:id="rId36"/>
    <p:sldId id="291" r:id="rId37"/>
    <p:sldId id="292" r:id="rId38"/>
    <p:sldId id="293" r:id="rId39"/>
    <p:sldId id="294" r:id="rId40"/>
    <p:sldId id="323" r:id="rId41"/>
    <p:sldId id="295" r:id="rId42"/>
    <p:sldId id="296" r:id="rId43"/>
    <p:sldId id="297" r:id="rId44"/>
    <p:sldId id="324" r:id="rId45"/>
    <p:sldId id="319" r:id="rId46"/>
    <p:sldId id="320" r:id="rId47"/>
    <p:sldId id="308" r:id="rId48"/>
    <p:sldId id="298" r:id="rId49"/>
    <p:sldId id="299" r:id="rId50"/>
    <p:sldId id="301" r:id="rId51"/>
    <p:sldId id="328" r:id="rId52"/>
    <p:sldId id="329" r:id="rId53"/>
    <p:sldId id="302" r:id="rId54"/>
    <p:sldId id="303" r:id="rId55"/>
    <p:sldId id="305" r:id="rId56"/>
    <p:sldId id="307" r:id="rId57"/>
    <p:sldId id="309" r:id="rId58"/>
    <p:sldId id="310" r:id="rId59"/>
    <p:sldId id="312" r:id="rId60"/>
    <p:sldId id="313" r:id="rId61"/>
    <p:sldId id="314" r:id="rId62"/>
    <p:sldId id="315" r:id="rId63"/>
    <p:sldId id="316" r:id="rId64"/>
    <p:sldId id="317" r:id="rId65"/>
    <p:sldId id="327" r:id="rId66"/>
    <p:sldId id="318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9E194-6CF6-44A5-B2DD-C08A4FFDD7C5}" type="datetimeFigureOut">
              <a:rPr lang="en-US" smtClean="0"/>
              <a:pPr/>
              <a:t>06-Jul-19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EF9E7-6848-49AE-90F4-1617E97988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7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BCDC88-6AFE-4D2C-AD23-9D00D441D560}" type="datetime1">
              <a:rPr lang="en-US" smtClean="0"/>
              <a:pPr/>
              <a:t>06-Jul-19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3B923-4AF1-4EFC-9D56-4027C0E96B73}" type="datetime1">
              <a:rPr lang="en-US" smtClean="0"/>
              <a:pPr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13C42-810C-41E5-B68C-0BB963B2E0F8}" type="datetime1">
              <a:rPr lang="en-US" smtClean="0"/>
              <a:pPr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5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0E981E-5139-410A-BF56-756F5D49393D}" type="datetime1">
              <a:rPr lang="en-US" smtClean="0"/>
              <a:pPr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A3984C-BB55-40FA-A579-8BA9C084BA88}" type="datetime1">
              <a:rPr lang="en-US" smtClean="0"/>
              <a:pPr/>
              <a:t>06-Jul-19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C92FC3-21C7-41BB-A718-91E887B55400}" type="datetime1">
              <a:rPr lang="en-US" smtClean="0"/>
              <a:pPr/>
              <a:t>06-Jul-19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397410-A1C6-4960-9EF5-CACD9138F01F}" type="datetime1">
              <a:rPr lang="en-US" smtClean="0"/>
              <a:pPr/>
              <a:t>06-Jul-19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495BBB-44C8-4E15-AB7C-E57313C901B0}" type="datetime1">
              <a:rPr lang="en-US" smtClean="0"/>
              <a:pPr/>
              <a:t>06-Jul-19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2AA0D-74A2-4257-8694-A20FA225BC1D}" type="datetime1">
              <a:rPr lang="en-US" smtClean="0"/>
              <a:pPr/>
              <a:t>06-Jul-19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0EB843-3613-4360-A9E8-79FC79DE4638}" type="datetime1">
              <a:rPr lang="en-US" smtClean="0"/>
              <a:pPr/>
              <a:t>06-Jul-19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30AFA0-5182-4F26-AE56-E47C42126CC2}" type="datetime1">
              <a:rPr lang="en-US" smtClean="0"/>
              <a:pPr/>
              <a:t>06-Jul-19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6E5C7EF-04B4-483F-8314-E650ED9E39C6}" type="datetime1">
              <a:rPr lang="en-US" smtClean="0"/>
              <a:pPr/>
              <a:t>06-Jul-19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833021"/>
            <a:ext cx="78105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/>
              <a:t>CSE 453</a:t>
            </a:r>
          </a:p>
          <a:p>
            <a:pPr>
              <a:lnSpc>
                <a:spcPct val="150000"/>
              </a:lnSpc>
            </a:pPr>
            <a:r>
              <a:rPr lang="en-US" sz="4800" b="1" dirty="0" smtClean="0"/>
              <a:t>High Performance Database Systems</a:t>
            </a:r>
          </a:p>
          <a:p>
            <a:pPr>
              <a:lnSpc>
                <a:spcPct val="150000"/>
              </a:lnSpc>
            </a:pPr>
            <a:endParaRPr lang="en-US" sz="4800" b="1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Course Teacher :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Tarikul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Islam Papon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152400"/>
            <a:ext cx="5378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What Dynamo Offers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694795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Dynamo uses a synthesis of well known techniques to achieve scalability and high availability.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Consistency is facilitated by object versioning.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Decentralized replica synchronization protocol.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152400"/>
            <a:ext cx="5378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What Dynamo Offers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672174"/>
            <a:ext cx="7696200" cy="42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 gossip based distributed failure detection.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 completely decentralized system with minimal need for manual administration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 simple key/value interface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Efficient in its resource usage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28600"/>
            <a:ext cx="7767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宋体" pitchFamily="2" charset="-122"/>
              </a:rPr>
              <a:t>System Assumptions and Requirements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44780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</a:pPr>
            <a:r>
              <a:rPr lang="en-US" altLang="zh-CN" sz="3200" b="1" i="1" dirty="0" smtClean="0">
                <a:ea typeface="宋体" pitchFamily="2" charset="-122"/>
              </a:rPr>
              <a:t>Query Model</a:t>
            </a:r>
            <a:endParaRPr lang="en-US" altLang="zh-CN" sz="2800" b="1" i="1" dirty="0" smtClean="0">
              <a:ea typeface="宋体" pitchFamily="2" charset="-122"/>
            </a:endParaRP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Simple read and write operations to a data item that is uniquely identified by a key.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targeted applications</a:t>
            </a:r>
            <a:r>
              <a:rPr lang="en-US" altLang="zh-CN" sz="2800" dirty="0" smtClean="0">
                <a:ea typeface="宋体" pitchFamily="2" charset="-122"/>
              </a:rPr>
              <a:t> - store objects that are relatively small (usually less than 1 MB)</a:t>
            </a:r>
            <a:endParaRPr lang="en-US" sz="2800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28600"/>
            <a:ext cx="7767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宋体" pitchFamily="2" charset="-122"/>
              </a:rPr>
              <a:t>System Assumptions and Requirements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447800"/>
            <a:ext cx="7696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</a:pPr>
            <a:r>
              <a:rPr lang="en-US" altLang="zh-CN" sz="3200" b="1" dirty="0" smtClean="0">
                <a:ea typeface="宋体" pitchFamily="2" charset="-122"/>
              </a:rPr>
              <a:t>ACID Properties</a:t>
            </a:r>
            <a:endParaRPr lang="en-US" altLang="zh-CN" sz="2800" dirty="0" smtClean="0">
              <a:ea typeface="宋体" pitchFamily="2" charset="-122"/>
            </a:endParaRP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Dynamo targets applications that operate with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weaker consistency</a:t>
            </a:r>
            <a:r>
              <a:rPr lang="en-US" altLang="zh-CN" sz="2800" dirty="0" smtClean="0">
                <a:ea typeface="宋体" pitchFamily="2" charset="-122"/>
              </a:rPr>
              <a:t> (the “C” in ACID) if this results in high availability.</a:t>
            </a:r>
            <a:endParaRPr lang="en-US" sz="2800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28600"/>
            <a:ext cx="7767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宋体" pitchFamily="2" charset="-122"/>
              </a:rPr>
              <a:t>System Assumptions and Requirements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447800"/>
            <a:ext cx="7696200" cy="398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</a:pPr>
            <a:r>
              <a:rPr lang="en-US" altLang="zh-CN" sz="3200" b="1" dirty="0" smtClean="0">
                <a:ea typeface="宋体" pitchFamily="2" charset="-122"/>
              </a:rPr>
              <a:t>Efficiency</a:t>
            </a:r>
            <a:endParaRPr lang="en-US" altLang="zh-CN" sz="2800" b="1" dirty="0" smtClean="0">
              <a:ea typeface="宋体" pitchFamily="2" charset="-122"/>
            </a:endParaRP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latency requirements which are in general measured at the 99.9th percentile of the distribution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 tradeoffs are in performance, cost efficiency, availability, and durability guarantees.</a:t>
            </a:r>
            <a:endParaRPr lang="en-US" sz="2800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28600"/>
            <a:ext cx="7767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宋体" pitchFamily="2" charset="-122"/>
              </a:rPr>
              <a:t>System Assumptions and Requirements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84148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</a:pPr>
            <a:r>
              <a:rPr lang="en-US" altLang="zh-CN" sz="3200" b="1" dirty="0" smtClean="0">
                <a:ea typeface="宋体" pitchFamily="2" charset="-122"/>
              </a:rPr>
              <a:t>Other Assumptions</a:t>
            </a:r>
            <a:endParaRPr lang="en-US" altLang="zh-CN" sz="2800" b="1" dirty="0" smtClean="0">
              <a:ea typeface="宋体" pitchFamily="2" charset="-122"/>
            </a:endParaRP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Operation environment is assumed to be non-hostile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No security related requirements</a:t>
            </a:r>
            <a:r>
              <a:rPr lang="en-US" altLang="zh-CN" sz="2800" dirty="0" smtClean="0">
                <a:ea typeface="宋体" pitchFamily="2" charset="-122"/>
              </a:rPr>
              <a:t> such as authentication and authorization.</a:t>
            </a:r>
            <a:endParaRPr lang="en-US" sz="2800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40361" y="228600"/>
            <a:ext cx="720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Service Level Agreements (SLA)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7772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Application can deliver its functionality in </a:t>
            </a: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bounded</a:t>
            </a:r>
            <a:r>
              <a:rPr lang="en-US" altLang="zh-CN" sz="3200" dirty="0" smtClean="0">
                <a:ea typeface="宋体" pitchFamily="2" charset="-122"/>
              </a:rPr>
              <a:t> time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66800" y="32004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Example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 smtClean="0">
                <a:ea typeface="宋体" pitchFamily="2" charset="-122"/>
              </a:rPr>
              <a:t>Provide a response within 300ms for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99.9%</a:t>
            </a:r>
            <a:r>
              <a:rPr lang="en-US" altLang="zh-CN" sz="3200" dirty="0" smtClean="0">
                <a:ea typeface="宋体" pitchFamily="2" charset="-122"/>
              </a:rPr>
              <a:t> of its requests for a peak client load of 500 requests per second.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0171" y="228600"/>
            <a:ext cx="6626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Service-oriented Architecture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65420" y="1398548"/>
            <a:ext cx="4144780" cy="532607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638800" y="262134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Every dependency in the platform needs to deliver its functionality with even tighter bounds.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05155" y="228600"/>
            <a:ext cx="5110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Why 99.9</a:t>
            </a:r>
            <a:r>
              <a:rPr lang="en-US" altLang="zh-CN" sz="3600" b="1" baseline="30000" dirty="0" smtClean="0">
                <a:ea typeface="宋体" pitchFamily="2" charset="-122"/>
              </a:rPr>
              <a:t>th</a:t>
            </a:r>
            <a:r>
              <a:rPr lang="en-US" altLang="zh-CN" sz="3600" b="1" dirty="0" smtClean="0">
                <a:ea typeface="宋体" pitchFamily="2" charset="-122"/>
              </a:rPr>
              <a:t> percentile?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37160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Typical Practice</a:t>
            </a:r>
          </a:p>
          <a:p>
            <a:pPr marL="914400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average</a:t>
            </a:r>
          </a:p>
          <a:p>
            <a:pPr marL="914400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median</a:t>
            </a:r>
          </a:p>
          <a:p>
            <a:pPr marL="914400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expected variance.</a:t>
            </a:r>
            <a:endParaRPr lang="en-US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66800" y="46482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buFont typeface="Wingdings" pitchFamily="2" charset="2"/>
              <a:buChar char="Ø"/>
            </a:pPr>
            <a:r>
              <a:rPr lang="en-US" sz="3200" dirty="0" smtClean="0"/>
              <a:t>Not good enough if the goal is to build a system where </a:t>
            </a:r>
            <a:r>
              <a:rPr lang="en-US" sz="3200" b="1" dirty="0" smtClean="0"/>
              <a:t>all </a:t>
            </a:r>
            <a:r>
              <a:rPr lang="en-US" sz="3200" dirty="0" smtClean="0"/>
              <a:t>customers</a:t>
            </a:r>
            <a:r>
              <a:rPr lang="en-US" sz="3200" b="1" dirty="0" smtClean="0"/>
              <a:t> </a:t>
            </a:r>
            <a:r>
              <a:rPr lang="en-US" sz="3200" dirty="0" smtClean="0"/>
              <a:t>have a good experience, rather than just the majority.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58226" y="228600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Design Consideration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371600"/>
            <a:ext cx="777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Sacrifice strong consistency for availability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Eventually consistent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66800" y="3292840"/>
            <a:ext cx="4366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Conflict resolution</a:t>
            </a:r>
          </a:p>
          <a:p>
            <a:pPr marL="974725" indent="-509588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/>
              <a:t>when to resolve them</a:t>
            </a:r>
          </a:p>
          <a:p>
            <a:pPr marL="974725" indent="-509588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/>
              <a:t>who resolves them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2514600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ea typeface="宋体" pitchFamily="2" charset="-122"/>
              </a:rPr>
              <a:t>Dynamo: Amazon’s Highly Available Key-value Store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58226" y="228600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Design Consideration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524000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</a:pPr>
            <a:r>
              <a:rPr lang="en-US" sz="3200" b="1" dirty="0" smtClean="0"/>
              <a:t>When to resolve them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Dynamo targets the design space of an </a:t>
            </a:r>
            <a:r>
              <a:rPr lang="en-US" sz="3200" b="1" dirty="0" smtClean="0"/>
              <a:t>“always writeable”</a:t>
            </a:r>
            <a:r>
              <a:rPr lang="en-US" sz="3200" dirty="0" smtClean="0"/>
              <a:t> data store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ea typeface="宋体" pitchFamily="2" charset="-122"/>
              </a:rPr>
              <a:t>Conflict resolution is executed during </a:t>
            </a:r>
            <a:r>
              <a:rPr lang="en-US" altLang="zh-CN" sz="2800" b="1" dirty="0" smtClean="0">
                <a:ea typeface="宋体" pitchFamily="2" charset="-122"/>
              </a:rPr>
              <a:t>read</a:t>
            </a:r>
            <a:r>
              <a:rPr lang="en-US" altLang="zh-CN" sz="2800" dirty="0" smtClean="0">
                <a:ea typeface="宋体" pitchFamily="2" charset="-122"/>
              </a:rPr>
              <a:t> instead of </a:t>
            </a:r>
            <a:r>
              <a:rPr lang="en-US" altLang="zh-CN" sz="2800" b="1" dirty="0" smtClean="0">
                <a:ea typeface="宋体" pitchFamily="2" charset="-122"/>
              </a:rPr>
              <a:t>write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58226" y="228600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Design Consideration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524000"/>
            <a:ext cx="7467600" cy="476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</a:pPr>
            <a:r>
              <a:rPr lang="en-US" sz="3200" b="1" dirty="0" smtClean="0"/>
              <a:t>Who resolves them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dirty="0" smtClean="0"/>
              <a:t>Data store</a:t>
            </a:r>
          </a:p>
          <a:p>
            <a:pPr marL="974725" indent="-509588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last write wins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dirty="0" smtClean="0"/>
              <a:t>The application</a:t>
            </a:r>
            <a:endParaRPr lang="en-US" altLang="zh-CN" sz="2800" b="1" dirty="0" smtClean="0">
              <a:ea typeface="宋体" pitchFamily="2" charset="-122"/>
            </a:endParaRPr>
          </a:p>
          <a:p>
            <a:pPr marL="914400" indent="-449263" algn="just">
              <a:lnSpc>
                <a:spcPct val="200000"/>
              </a:lnSpc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58226" y="228600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Design Consideration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444478"/>
            <a:ext cx="777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Incremental scalability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Symmetry</a:t>
            </a:r>
            <a:endParaRPr lang="en-US" sz="2800" dirty="0" smtClean="0"/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95400" y="3365718"/>
            <a:ext cx="30575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Decentralization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Heterogeneity</a:t>
            </a:r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25410" y="228600"/>
            <a:ext cx="3137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a typeface="宋体" pitchFamily="2" charset="-122"/>
              </a:rPr>
              <a:t>Related Work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444478"/>
            <a:ext cx="777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200000"/>
              </a:lnSpc>
            </a:pPr>
            <a:r>
              <a:rPr lang="en-US" altLang="zh-CN" sz="3200" b="1" dirty="0" smtClean="0">
                <a:ea typeface="宋体" pitchFamily="2" charset="-122"/>
              </a:rPr>
              <a:t>Peer to Peer Systems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3200" dirty="0" err="1" smtClean="0">
                <a:ea typeface="宋体" pitchFamily="2" charset="-122"/>
              </a:rPr>
              <a:t>Freenet</a:t>
            </a:r>
            <a:r>
              <a:rPr lang="en-US" altLang="zh-CN" sz="3200" dirty="0" smtClean="0">
                <a:ea typeface="宋体" pitchFamily="2" charset="-122"/>
              </a:rPr>
              <a:t> and Gnutella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6141" y="3672590"/>
            <a:ext cx="6210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5138" indent="-465138">
              <a:buFont typeface="Wingdings" pitchFamily="2" charset="2"/>
              <a:buChar char="Ø"/>
            </a:pPr>
            <a:r>
              <a:rPr lang="en-US" sz="3200" dirty="0" smtClean="0"/>
              <a:t>Pastry and Chord                      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227330" y="4596825"/>
            <a:ext cx="6943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5138" indent="-465138">
              <a:buFont typeface="Wingdings" pitchFamily="2" charset="2"/>
              <a:buChar char="Ø"/>
            </a:pPr>
            <a:r>
              <a:rPr lang="en-US" sz="3200" dirty="0" err="1" smtClean="0"/>
              <a:t>Oceanstore</a:t>
            </a:r>
            <a:r>
              <a:rPr lang="en-US" sz="3200" dirty="0" smtClean="0"/>
              <a:t> and PAST                       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25410" y="228600"/>
            <a:ext cx="3137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a typeface="宋体" pitchFamily="2" charset="-122"/>
              </a:rPr>
              <a:t>Related Work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2192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</a:pPr>
            <a:r>
              <a:rPr lang="en-US" sz="3200" b="1" dirty="0" smtClean="0"/>
              <a:t>Distributed File Systems and Databases</a:t>
            </a:r>
            <a:endParaRPr lang="en-US" altLang="zh-CN" sz="3200" b="1" dirty="0" smtClean="0">
              <a:ea typeface="宋体" pitchFamily="2" charset="-122"/>
            </a:endParaRP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Coda, </a:t>
            </a:r>
            <a:r>
              <a:rPr lang="en-US" altLang="zh-CN" sz="3200" dirty="0" err="1" smtClean="0">
                <a:ea typeface="宋体" pitchFamily="2" charset="-122"/>
              </a:rPr>
              <a:t>Ficus</a:t>
            </a:r>
            <a:r>
              <a:rPr lang="en-US" altLang="zh-CN" sz="3200" dirty="0" smtClean="0">
                <a:ea typeface="宋体" pitchFamily="2" charset="-122"/>
              </a:rPr>
              <a:t> and Bayou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2970550"/>
            <a:ext cx="379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5138" indent="-465138">
              <a:buFont typeface="Wingdings" pitchFamily="2" charset="2"/>
              <a:buChar char="Ø"/>
            </a:pPr>
            <a:r>
              <a:rPr lang="en-US" sz="3200" dirty="0" smtClean="0"/>
              <a:t>The </a:t>
            </a:r>
            <a:r>
              <a:rPr lang="en-US" sz="3200" dirty="0" err="1" smtClean="0"/>
              <a:t>Farsite</a:t>
            </a:r>
            <a:r>
              <a:rPr lang="en-US" sz="3200" dirty="0" smtClean="0"/>
              <a:t> system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227330" y="3861055"/>
            <a:ext cx="6462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5138" indent="-465138">
              <a:buFont typeface="Wingdings" pitchFamily="2" charset="2"/>
              <a:buChar char="Ø"/>
            </a:pPr>
            <a:r>
              <a:rPr lang="en-US" sz="3200" dirty="0" smtClean="0"/>
              <a:t>Google File System                       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4800600"/>
            <a:ext cx="3629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5138" indent="-465138">
              <a:buFont typeface="Wingdings" pitchFamily="2" charset="2"/>
              <a:buChar char="Ø"/>
            </a:pPr>
            <a:r>
              <a:rPr lang="en-US" sz="3200" dirty="0" smtClean="0"/>
              <a:t>FAB and Antiquity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0430" y="5708595"/>
            <a:ext cx="195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5138" indent="-465138">
              <a:buFont typeface="Wingdings" pitchFamily="2" charset="2"/>
              <a:buChar char="Ø"/>
            </a:pPr>
            <a:r>
              <a:rPr lang="en-US" sz="3200" dirty="0" err="1" smtClean="0"/>
              <a:t>Bigtable</a:t>
            </a:r>
            <a:endParaRPr lang="en-US" sz="3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228600"/>
            <a:ext cx="462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a typeface="宋体" pitchFamily="2" charset="-122"/>
              </a:rPr>
              <a:t>System Architecture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981200"/>
            <a:ext cx="7772400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Partitioning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190" y="3566410"/>
            <a:ext cx="2370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5138" indent="-465138">
              <a:buFont typeface="Wingdings" pitchFamily="2" charset="2"/>
              <a:buChar char="Ø"/>
            </a:pPr>
            <a:r>
              <a:rPr lang="en-US" sz="3200" dirty="0" smtClean="0"/>
              <a:t>Versioning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227330" y="4292025"/>
            <a:ext cx="7630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5138" indent="-465138"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High availability for writes</a:t>
            </a:r>
            <a:r>
              <a:rPr lang="en-US" sz="3200" dirty="0" smtClean="0"/>
              <a:t>                       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5054025"/>
            <a:ext cx="7883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5138" indent="-465138">
              <a:buFont typeface="Wingdings" pitchFamily="2" charset="2"/>
              <a:buChar char="Ø"/>
            </a:pPr>
            <a:r>
              <a:rPr lang="en-US" sz="3200" dirty="0" smtClean="0"/>
              <a:t>Handling failure(temporary and permanent)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0430" y="5816025"/>
            <a:ext cx="1755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5138" indent="-465138">
              <a:buFont typeface="Wingdings" pitchFamily="2" charset="2"/>
              <a:buChar char="Ø"/>
            </a:pPr>
            <a:r>
              <a:rPr lang="en-US" sz="3200" dirty="0" smtClean="0"/>
              <a:t>Scaling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2684822"/>
            <a:ext cx="7772400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Replication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200" y="1313222"/>
            <a:ext cx="7772400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System Interface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34463" y="228600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System Interface</a:t>
            </a:r>
            <a:endParaRPr lang="en-US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057400" y="1600200"/>
            <a:ext cx="6248400" cy="1219200"/>
            <a:chOff x="2133600" y="1981200"/>
            <a:chExt cx="6248400" cy="1219200"/>
          </a:xfrm>
        </p:grpSpPr>
        <p:sp>
          <p:nvSpPr>
            <p:cNvPr id="14" name="Rectangle 13"/>
            <p:cNvSpPr/>
            <p:nvPr/>
          </p:nvSpPr>
          <p:spPr>
            <a:xfrm>
              <a:off x="2133600" y="1981200"/>
              <a:ext cx="6248400" cy="12192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505200" y="1981200"/>
              <a:ext cx="0" cy="121920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29200" y="2286000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Object</a:t>
              </a:r>
              <a:endParaRPr 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62200" y="2287250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Key</a:t>
              </a:r>
              <a:endParaRPr lang="en-US" sz="3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43000" y="29718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Two operations:</a:t>
            </a:r>
          </a:p>
          <a:p>
            <a:pPr marL="1035050" indent="-569913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b="1" dirty="0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3020" y="3766280"/>
            <a:ext cx="7497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5050" indent="-5699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put(key, context, object)</a:t>
            </a:r>
          </a:p>
          <a:p>
            <a:pPr marL="1484313" indent="-449263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zh-CN" sz="2800" dirty="0" smtClean="0">
                <a:ea typeface="宋体" pitchFamily="2" charset="-122"/>
                <a:cs typeface="Courier New" pitchFamily="49" charset="0"/>
              </a:rPr>
              <a:t>writes it to disk based on the context</a:t>
            </a:r>
            <a:endParaRPr lang="en-US" altLang="zh-CN" sz="2800" b="1" dirty="0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34463" y="228600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System Interface</a:t>
            </a:r>
            <a:endParaRPr lang="en-US" sz="3600" b="1" dirty="0"/>
          </a:p>
        </p:txBody>
      </p:sp>
      <p:grpSp>
        <p:nvGrpSpPr>
          <p:cNvPr id="2" name="Group 9"/>
          <p:cNvGrpSpPr/>
          <p:nvPr/>
        </p:nvGrpSpPr>
        <p:grpSpPr>
          <a:xfrm>
            <a:off x="2057400" y="1600200"/>
            <a:ext cx="6248400" cy="1219200"/>
            <a:chOff x="2133600" y="1981200"/>
            <a:chExt cx="6248400" cy="1219200"/>
          </a:xfrm>
        </p:grpSpPr>
        <p:sp>
          <p:nvSpPr>
            <p:cNvPr id="14" name="Rectangle 13"/>
            <p:cNvSpPr/>
            <p:nvPr/>
          </p:nvSpPr>
          <p:spPr>
            <a:xfrm>
              <a:off x="2133600" y="1981200"/>
              <a:ext cx="6248400" cy="12192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505200" y="1981200"/>
              <a:ext cx="0" cy="121920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29200" y="2286000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Object</a:t>
              </a:r>
              <a:endParaRPr 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62200" y="2287250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Key</a:t>
              </a:r>
              <a:endParaRPr lang="en-US" sz="3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43000" y="29718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Two operations:</a:t>
            </a:r>
          </a:p>
          <a:p>
            <a:pPr marL="1035050" indent="-569913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b="1" dirty="0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3020" y="3766280"/>
            <a:ext cx="7497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5050" indent="-5699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get(key)</a:t>
            </a:r>
          </a:p>
          <a:p>
            <a:pPr marL="1484313" indent="-449263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zh-CN" sz="2800" dirty="0" smtClean="0">
                <a:ea typeface="宋体" pitchFamily="2" charset="-122"/>
                <a:cs typeface="Courier New" pitchFamily="49" charset="0"/>
              </a:rPr>
              <a:t>returns list of objects with a </a:t>
            </a:r>
            <a:r>
              <a:rPr lang="en-US" altLang="zh-CN" sz="2800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context</a:t>
            </a:r>
          </a:p>
          <a:p>
            <a:pPr marL="1484313" indent="-449263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altLang="zh-CN" sz="2800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context </a:t>
            </a:r>
            <a:r>
              <a:rPr lang="en-US" altLang="zh-CN" sz="2800" dirty="0" smtClean="0">
                <a:ea typeface="宋体" pitchFamily="2" charset="-122"/>
                <a:cs typeface="Courier New" pitchFamily="49" charset="0"/>
              </a:rPr>
              <a:t>encodes system metadata along with version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0" y="191869"/>
            <a:ext cx="5066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a typeface="宋体" pitchFamily="2" charset="-122"/>
              </a:rPr>
              <a:t>Partitioning Algorithm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1313222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</a:pPr>
            <a:r>
              <a:rPr lang="en-US" altLang="zh-CN" sz="3200" b="1" dirty="0" smtClean="0">
                <a:ea typeface="宋体" pitchFamily="2" charset="-122"/>
              </a:rPr>
              <a:t>Consistent Hashing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Problem of basic Hashing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7800" y="4343400"/>
            <a:ext cx="1219200" cy="1905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4328410"/>
            <a:ext cx="1219200" cy="1905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4312170"/>
            <a:ext cx="1219200" cy="1905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52309" y="4925520"/>
            <a:ext cx="97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Node</a:t>
            </a:r>
          </a:p>
          <a:p>
            <a:pPr algn="ctr"/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20043" y="4953000"/>
            <a:ext cx="97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Node</a:t>
            </a:r>
          </a:p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46083" y="4921770"/>
            <a:ext cx="97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Node</a:t>
            </a:r>
          </a:p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71800" y="3119735"/>
            <a:ext cx="353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Hash(key) </a:t>
            </a:r>
            <a:r>
              <a:rPr lang="en-US" sz="2400" b="1" dirty="0" smtClean="0">
                <a:sym typeface="Symbol"/>
              </a:rPr>
              <a:t> 963%3 = 0</a:t>
            </a:r>
            <a:endParaRPr lang="en-US" sz="2400" b="1" dirty="0"/>
          </a:p>
        </p:txBody>
      </p:sp>
      <p:cxnSp>
        <p:nvCxnSpPr>
          <p:cNvPr id="26" name="Curved Connector 25"/>
          <p:cNvCxnSpPr>
            <a:stCxn id="20" idx="1"/>
            <a:endCxn id="14" idx="0"/>
          </p:cNvCxnSpPr>
          <p:nvPr/>
        </p:nvCxnSpPr>
        <p:spPr>
          <a:xfrm rot="10800000" flipV="1">
            <a:off x="2057400" y="3350568"/>
            <a:ext cx="914400" cy="992832"/>
          </a:xfrm>
          <a:prstGeom prst="curved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94020" y="586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key</a:t>
            </a:r>
            <a:endParaRPr lang="en-US" b="1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0" grpId="1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0" y="191869"/>
            <a:ext cx="5066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a typeface="宋体" pitchFamily="2" charset="-122"/>
              </a:rPr>
              <a:t>Partitioning Algorithm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1313222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</a:pPr>
            <a:r>
              <a:rPr lang="en-US" altLang="zh-CN" sz="3200" b="1" dirty="0" smtClean="0">
                <a:ea typeface="宋体" pitchFamily="2" charset="-122"/>
              </a:rPr>
              <a:t>Consistent Hashing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Problem of basic Hashing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7800" y="4343400"/>
            <a:ext cx="1219200" cy="1905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4328410"/>
            <a:ext cx="1219200" cy="1905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4312170"/>
            <a:ext cx="1219200" cy="1905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52309" y="4925520"/>
            <a:ext cx="97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Node</a:t>
            </a:r>
          </a:p>
          <a:p>
            <a:pPr algn="ctr"/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20043" y="4953000"/>
            <a:ext cx="97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Node</a:t>
            </a:r>
          </a:p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46083" y="4921770"/>
            <a:ext cx="97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Node</a:t>
            </a:r>
          </a:p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7620000" y="4343400"/>
            <a:ext cx="1219200" cy="1905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51083" y="4953000"/>
            <a:ext cx="976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Node</a:t>
            </a:r>
          </a:p>
          <a:p>
            <a:pPr algn="ctr"/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200400" y="3043535"/>
            <a:ext cx="353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Hash(key) </a:t>
            </a:r>
            <a:r>
              <a:rPr lang="en-US" sz="2400" b="1" dirty="0" smtClean="0">
                <a:sym typeface="Symbol"/>
              </a:rPr>
              <a:t> 963%4 = 1</a:t>
            </a:r>
            <a:endParaRPr lang="en-US" sz="2400" b="1" dirty="0"/>
          </a:p>
        </p:txBody>
      </p:sp>
      <p:cxnSp>
        <p:nvCxnSpPr>
          <p:cNvPr id="36" name="Curved Connector 35"/>
          <p:cNvCxnSpPr/>
          <p:nvPr/>
        </p:nvCxnSpPr>
        <p:spPr>
          <a:xfrm rot="5400000">
            <a:off x="3775075" y="3921125"/>
            <a:ext cx="685800" cy="63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94020" y="586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key</a:t>
            </a:r>
            <a:endParaRPr lang="en-US" b="1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4343400" y="3657600"/>
            <a:ext cx="1600200" cy="762000"/>
          </a:xfrm>
          <a:prstGeom prst="wedgeRoundRectCallou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404: No key found!!!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  <p:bldP spid="29" grpId="0" animBg="1"/>
      <p:bldP spid="30" grpId="0"/>
      <p:bldP spid="32" grpId="0"/>
      <p:bldP spid="38" grpId="0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user\Desktop\amazon_logo_500500._V323939215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6353175" cy="207168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0" y="228600"/>
            <a:ext cx="3347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The Problem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912275"/>
            <a:ext cx="7620000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Serves 1.1 million requests per second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Has tons of services</a:t>
            </a:r>
            <a:endParaRPr lang="en-US" sz="2800" dirty="0" smtClean="0"/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endParaRPr lang="en-US" sz="2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67490" y="191869"/>
            <a:ext cx="437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Consistent Hashing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" y="131322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</a:pPr>
            <a:r>
              <a:rPr lang="en-US" altLang="zh-CN" sz="3200" b="1" dirty="0" smtClean="0">
                <a:ea typeface="宋体" pitchFamily="2" charset="-122"/>
              </a:rPr>
              <a:t>What is Consistent Hashing?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219200" y="2469630"/>
            <a:ext cx="3810000" cy="3473970"/>
            <a:chOff x="533400" y="2545830"/>
            <a:chExt cx="3810000" cy="3473970"/>
          </a:xfrm>
        </p:grpSpPr>
        <p:sp>
          <p:nvSpPr>
            <p:cNvPr id="16" name="Oval 15"/>
            <p:cNvSpPr/>
            <p:nvPr/>
          </p:nvSpPr>
          <p:spPr>
            <a:xfrm>
              <a:off x="609600" y="2743200"/>
              <a:ext cx="3276600" cy="32766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34980" y="2545830"/>
              <a:ext cx="685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N0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57600" y="4038600"/>
              <a:ext cx="685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N1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400" y="4800600"/>
              <a:ext cx="685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N2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910979" y="2681491"/>
              <a:ext cx="1968267" cy="1799815"/>
              <a:chOff x="3130179" y="2681491"/>
              <a:chExt cx="1968267" cy="1799815"/>
            </a:xfrm>
          </p:grpSpPr>
          <p:sp>
            <p:nvSpPr>
              <p:cNvPr id="28" name="Arc 27"/>
              <p:cNvSpPr/>
              <p:nvPr/>
            </p:nvSpPr>
            <p:spPr>
              <a:xfrm rot="331963">
                <a:off x="3130179" y="2681491"/>
                <a:ext cx="1968267" cy="1799815"/>
              </a:xfrm>
              <a:prstGeom prst="arc">
                <a:avLst>
                  <a:gd name="adj1" fmla="val 16200000"/>
                  <a:gd name="adj2" fmla="val 21122001"/>
                </a:avLst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2"/>
              </p:cNvCxnSpPr>
              <p:nvPr/>
            </p:nvCxnSpPr>
            <p:spPr>
              <a:xfrm>
                <a:off x="5029200" y="3276600"/>
                <a:ext cx="66513" cy="263086"/>
              </a:xfrm>
              <a:prstGeom prst="straightConnector1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5257800" y="2776478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Assign Nodes in random positions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Each Node is responsible for the region between itself and its predecessor</a:t>
            </a:r>
            <a:endParaRPr lang="en-US" sz="24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69318" y="228600"/>
            <a:ext cx="709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Problems of Consistent Hashing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" y="1313222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buFont typeface="Wingdings" pitchFamily="2" charset="2"/>
              <a:buChar char="Ø"/>
            </a:pPr>
            <a:r>
              <a:rPr lang="en-US" sz="3200" dirty="0" smtClean="0"/>
              <a:t>Random position assignment of each node on the ring leads to non-uniform data and load distribution.</a:t>
            </a:r>
            <a:endParaRPr lang="en-US" altLang="zh-CN" sz="3200" b="1" dirty="0" smtClean="0">
              <a:ea typeface="宋体" pitchFamily="2" charset="-122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76600" y="3397770"/>
            <a:ext cx="3276600" cy="32766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01980" y="32004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N0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86200" y="61722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N1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00400" y="545517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N2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6" name="Group 30"/>
          <p:cNvGrpSpPr/>
          <p:nvPr/>
        </p:nvGrpSpPr>
        <p:grpSpPr>
          <a:xfrm>
            <a:off x="4577979" y="3336061"/>
            <a:ext cx="1968267" cy="1799815"/>
            <a:chOff x="3130179" y="2681491"/>
            <a:chExt cx="1968267" cy="1799815"/>
          </a:xfrm>
        </p:grpSpPr>
        <p:sp>
          <p:nvSpPr>
            <p:cNvPr id="27" name="Arc 26"/>
            <p:cNvSpPr/>
            <p:nvPr/>
          </p:nvSpPr>
          <p:spPr>
            <a:xfrm rot="331963">
              <a:off x="3130179" y="2681491"/>
              <a:ext cx="1968267" cy="1799815"/>
            </a:xfrm>
            <a:prstGeom prst="arc">
              <a:avLst>
                <a:gd name="adj1" fmla="val 16200000"/>
                <a:gd name="adj2" fmla="val 21122001"/>
              </a:avLst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endCxn id="27" idx="2"/>
            </p:cNvCxnSpPr>
            <p:nvPr/>
          </p:nvCxnSpPr>
          <p:spPr>
            <a:xfrm>
              <a:off x="5029200" y="3276600"/>
              <a:ext cx="66513" cy="263086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34200" y="304800"/>
            <a:ext cx="19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a typeface="宋体" pitchFamily="2" charset="-122"/>
              </a:rPr>
              <a:t>Solution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1519297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buFont typeface="Wingdings" pitchFamily="2" charset="2"/>
              <a:buChar char="Ø"/>
            </a:pPr>
            <a:r>
              <a:rPr lang="en-US" sz="3200" dirty="0" smtClean="0"/>
              <a:t>Virtual Nodes</a:t>
            </a:r>
          </a:p>
          <a:p>
            <a:pPr marL="914400" indent="-449263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Each node can be responsible for more than one virtual node.</a:t>
            </a:r>
            <a:endParaRPr lang="en-US" sz="32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21570" y="3335310"/>
            <a:ext cx="3276600" cy="32766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6950" y="313794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N0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69570" y="463071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N1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56388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N2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3" name="Group 30"/>
          <p:cNvGrpSpPr/>
          <p:nvPr/>
        </p:nvGrpSpPr>
        <p:grpSpPr>
          <a:xfrm>
            <a:off x="4800600" y="3200400"/>
            <a:ext cx="1968267" cy="1799815"/>
            <a:chOff x="3130179" y="2681491"/>
            <a:chExt cx="1968267" cy="1799815"/>
          </a:xfrm>
        </p:grpSpPr>
        <p:sp>
          <p:nvSpPr>
            <p:cNvPr id="16" name="Arc 15"/>
            <p:cNvSpPr/>
            <p:nvPr/>
          </p:nvSpPr>
          <p:spPr>
            <a:xfrm rot="331963">
              <a:off x="3130179" y="2681491"/>
              <a:ext cx="1968267" cy="1799815"/>
            </a:xfrm>
            <a:prstGeom prst="arc">
              <a:avLst>
                <a:gd name="adj1" fmla="val 16200000"/>
                <a:gd name="adj2" fmla="val 21122001"/>
              </a:avLst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2"/>
            </p:cNvCxnSpPr>
            <p:nvPr/>
          </p:nvCxnSpPr>
          <p:spPr>
            <a:xfrm>
              <a:off x="5029200" y="3276600"/>
              <a:ext cx="66513" cy="263086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505200" y="35814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N1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1600" y="62484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N1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14800" y="61722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N0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36576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N2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72200" y="55626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N2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0" y="47244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N0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29200" y="228600"/>
            <a:ext cx="378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Data Replication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2054386"/>
            <a:ext cx="7772400" cy="289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Each data item is replicated at N hosts.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3200" b="1" dirty="0" smtClean="0">
                <a:ea typeface="宋体" pitchFamily="2" charset="-122"/>
              </a:rPr>
              <a:t>preference list: </a:t>
            </a:r>
            <a:r>
              <a:rPr lang="en-US" altLang="zh-CN" sz="3200" dirty="0" smtClean="0">
                <a:ea typeface="宋体" pitchFamily="2" charset="-122"/>
              </a:rPr>
              <a:t>The list of nodes that is responsible for storing a particular key.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29200" y="228600"/>
            <a:ext cx="378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Data Replication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505271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Each Node is responsible for the region between itself and its 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predecessor.</a:t>
            </a:r>
            <a:endParaRPr lang="en-US" sz="2400" dirty="0"/>
          </a:p>
        </p:txBody>
      </p:sp>
      <p:pic>
        <p:nvPicPr>
          <p:cNvPr id="3074" name="Picture 2" descr="C:\Users\user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799" y="1524000"/>
            <a:ext cx="5333523" cy="40386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29200" y="228600"/>
            <a:ext cx="3549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Data Versioning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1283242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Eventual consistency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A put() call may return to its caller before the update has been applied at </a:t>
            </a: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all</a:t>
            </a:r>
            <a:r>
              <a:rPr lang="en-US" altLang="zh-CN" sz="3200" dirty="0" smtClean="0">
                <a:ea typeface="宋体" pitchFamily="2" charset="-122"/>
              </a:rPr>
              <a:t> the replicas.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A get() call may return </a:t>
            </a: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many</a:t>
            </a:r>
            <a:r>
              <a:rPr lang="en-US" altLang="zh-CN" sz="3200" dirty="0" smtClean="0">
                <a:ea typeface="宋体" pitchFamily="2" charset="-122"/>
              </a:rPr>
              <a:t> versions of the same object.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29200" y="228600"/>
            <a:ext cx="3549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Data Versioning</a:t>
            </a:r>
            <a:endParaRPr lang="en-US" sz="3600" b="1" dirty="0"/>
          </a:p>
        </p:txBody>
      </p:sp>
      <p:pic>
        <p:nvPicPr>
          <p:cNvPr id="7" name="Picture 3" descr="C:\Users\user\Desktop\amazon_checko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8153400" cy="4114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66800" y="5995083"/>
            <a:ext cx="807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Wingdings" pitchFamily="2" charset="2"/>
              <a:buChar char="Ø"/>
            </a:pPr>
            <a:r>
              <a:rPr lang="en-US" sz="2500" dirty="0" smtClean="0"/>
              <a:t>Certain operations can neither be forgotten or rejected.</a:t>
            </a:r>
            <a:endParaRPr lang="en-US" sz="2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1016" y="228600"/>
            <a:ext cx="299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Vector Clock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831501"/>
            <a:ext cx="7772400" cy="388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dirty="0" smtClean="0"/>
              <a:t>A vector clock is effectively a list of(node, counter) pairs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dirty="0" smtClean="0"/>
              <a:t>One vector clock is associated with every version of every object.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78556" y="191869"/>
            <a:ext cx="516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Vector Clock- Example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220624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D1([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1])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48070" y="1447800"/>
            <a:ext cx="0" cy="76200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400" y="35814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D2([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2])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76800" y="2806910"/>
            <a:ext cx="0" cy="7772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8" idx="0"/>
          </p:cNvCxnSpPr>
          <p:nvPr/>
        </p:nvCxnSpPr>
        <p:spPr>
          <a:xfrm flipH="1">
            <a:off x="2857500" y="4114800"/>
            <a:ext cx="2019300" cy="83820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0"/>
          </p:cNvCxnSpPr>
          <p:nvPr/>
        </p:nvCxnSpPr>
        <p:spPr>
          <a:xfrm>
            <a:off x="4830580" y="4129790"/>
            <a:ext cx="2103620" cy="82321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1600" y="49530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D3([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2], 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1])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49530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D4 ([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2], 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1])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9400" y="6304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D5 ([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3], 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1], 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1])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2857500" y="5476220"/>
            <a:ext cx="2057400" cy="82858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 flipH="1">
            <a:off x="4914900" y="5476220"/>
            <a:ext cx="2019300" cy="82858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02970" y="1572720"/>
            <a:ext cx="2237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write handled by </a:t>
            </a:r>
            <a:r>
              <a:rPr lang="en-US" sz="2000" dirty="0" err="1" smtClean="0"/>
              <a:t>Sx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5029200" y="2895600"/>
            <a:ext cx="2237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write handled by </a:t>
            </a:r>
            <a:r>
              <a:rPr lang="en-US" sz="2000" dirty="0" err="1" smtClean="0"/>
              <a:t>Sx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6019800" y="4191000"/>
            <a:ext cx="2237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write handled by </a:t>
            </a:r>
            <a:r>
              <a:rPr lang="en-US" sz="2000" dirty="0" err="1" smtClean="0"/>
              <a:t>Sz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1676400" y="4191000"/>
            <a:ext cx="2237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write handled by </a:t>
            </a:r>
            <a:r>
              <a:rPr lang="en-US" sz="2000" dirty="0" err="1" smtClean="0"/>
              <a:t>Sy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6354580" y="559383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reconciled and written by </a:t>
            </a:r>
            <a:r>
              <a:rPr lang="en-US" sz="2000" dirty="0" err="1" smtClean="0"/>
              <a:t>Sx</a:t>
            </a:r>
            <a:endParaRPr lang="en-US" sz="20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8" grpId="0"/>
      <p:bldP spid="19" grpId="0"/>
      <p:bldP spid="20" grpId="0"/>
      <p:bldP spid="48" grpId="0"/>
      <p:bldP spid="49" grpId="0"/>
      <p:bldP spid="50" grpId="0"/>
      <p:bldP spid="51" grpId="0"/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1650" y="228600"/>
            <a:ext cx="788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Execution of get () and put () operations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7772400" cy="4633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Two strategies to select a node: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4075" indent="-388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Route its request through a generic load balancer that will select a node based on load information.</a:t>
            </a:r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ea typeface="宋体" pitchFamily="2" charset="-122"/>
            </a:endParaRPr>
          </a:p>
          <a:p>
            <a:pPr marL="1258888" indent="-404813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Advantage: </a:t>
            </a:r>
            <a:r>
              <a:rPr lang="en-US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client does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 </a:t>
            </a:r>
            <a:r>
              <a:rPr lang="en-US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 have to link any code specific to Dynamo in its application</a:t>
            </a:r>
            <a:endParaRPr lang="en-US" sz="32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228600"/>
            <a:ext cx="3347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The Problem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818144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Tens of thousands</a:t>
            </a:r>
            <a:r>
              <a:rPr lang="en-US" altLang="zh-CN" sz="2800" dirty="0" smtClean="0">
                <a:ea typeface="宋体" pitchFamily="2" charset="-122"/>
              </a:rPr>
              <a:t> of servers 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800" dirty="0" smtClean="0">
              <a:ea typeface="宋体" pitchFamily="2" charset="-122"/>
            </a:endParaRP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Many data centers across the world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800" dirty="0" smtClean="0">
              <a:ea typeface="宋体" pitchFamily="2" charset="-122"/>
            </a:endParaRP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Small and large components fail continuously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1650" y="228600"/>
            <a:ext cx="788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Execution of get () and put () operations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676400"/>
            <a:ext cx="7772400" cy="398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Two strategies to select a node: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4075" indent="-388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Use a partition-aware client library that routes requests directly to the appropriate coordinator nodes.</a:t>
            </a:r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ea typeface="宋体" pitchFamily="2" charset="-122"/>
            </a:endParaRPr>
          </a:p>
          <a:p>
            <a:pPr marL="1258888" indent="-404813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Advantage: </a:t>
            </a:r>
            <a:r>
              <a:rPr lang="en-US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 achieve lower latency because it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 </a:t>
            </a:r>
            <a:r>
              <a:rPr lang="en-US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skips a potential forwarding step.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A node handling a read or write operation is known as the coordinator.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 smtClean="0"/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Read and write operations involve the first N nodes in the preference list.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1650" y="228600"/>
            <a:ext cx="788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Execution of get () and put () operations</a:t>
            </a:r>
            <a:endParaRPr lang="en-US" sz="3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R/W is the minimum number of nodes that must participate in a successful read/write operation.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Setting R + W &gt; N yields a quorum-like system.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1650" y="228600"/>
            <a:ext cx="788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Execution of get () and put () operations</a:t>
            </a:r>
            <a:endParaRPr lang="en-US" sz="3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1650" y="228600"/>
            <a:ext cx="788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Execution of get () and put () operations</a:t>
            </a:r>
            <a:endParaRPr lang="en-US" sz="3200" b="1" dirty="0"/>
          </a:p>
        </p:txBody>
      </p:sp>
      <p:pic>
        <p:nvPicPr>
          <p:cNvPr id="4098" name="Picture 2" descr="C:\Users\user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1"/>
            <a:ext cx="3882389" cy="40769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43000" y="1619071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 = 3</a:t>
            </a:r>
          </a:p>
          <a:p>
            <a:r>
              <a:rPr lang="en-US" sz="2400" b="1" dirty="0" smtClean="0"/>
              <a:t>R = 2</a:t>
            </a:r>
          </a:p>
          <a:p>
            <a:r>
              <a:rPr lang="en-US" sz="2400" b="1" dirty="0" smtClean="0"/>
              <a:t>W = 2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81600" y="2286000"/>
            <a:ext cx="685800" cy="60960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8800" y="1371600"/>
            <a:ext cx="2561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Request for a get comes here.</a:t>
            </a:r>
            <a:endParaRPr lang="en-US" sz="2400" b="1" dirty="0"/>
          </a:p>
        </p:txBody>
      </p:sp>
      <p:sp>
        <p:nvSpPr>
          <p:cNvPr id="11" name="Arc 10"/>
          <p:cNvSpPr/>
          <p:nvPr/>
        </p:nvSpPr>
        <p:spPr>
          <a:xfrm rot="20658125">
            <a:off x="4876800" y="3048000"/>
            <a:ext cx="990600" cy="1066800"/>
          </a:xfrm>
          <a:prstGeom prst="arc">
            <a:avLst>
              <a:gd name="adj1" fmla="val 16012470"/>
              <a:gd name="adj2" fmla="val 5998308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334000" y="4084820"/>
            <a:ext cx="152400" cy="2998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60198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Preference List : [B, C, D]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82808" y="2971800"/>
            <a:ext cx="2561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Coordinator routes is to other nodes in the preference list</a:t>
            </a:r>
            <a:endParaRPr lang="en-US" sz="2400" b="1" dirty="0"/>
          </a:p>
        </p:txBody>
      </p:sp>
      <p:sp>
        <p:nvSpPr>
          <p:cNvPr id="16" name="Arc 15"/>
          <p:cNvSpPr/>
          <p:nvPr/>
        </p:nvSpPr>
        <p:spPr>
          <a:xfrm rot="402820">
            <a:off x="4040655" y="3012001"/>
            <a:ext cx="2288140" cy="2457314"/>
          </a:xfrm>
          <a:prstGeom prst="arc">
            <a:avLst>
              <a:gd name="adj1" fmla="val 15944019"/>
              <a:gd name="adj2" fmla="val 5611713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709410" y="5410200"/>
            <a:ext cx="381000" cy="6121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105400" y="2971800"/>
            <a:ext cx="381000" cy="7620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animBg="1"/>
      <p:bldP spid="11" grpId="1" animBg="1"/>
      <p:bldP spid="15" grpId="0"/>
      <p:bldP spid="15" grpId="1"/>
      <p:bldP spid="16" grpId="0" animBg="1"/>
      <p:bldP spid="16" grpId="1" animBg="1"/>
      <p:bldP spid="16" grpId="2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1650" y="228600"/>
            <a:ext cx="788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Execution of get () and put () operations</a:t>
            </a:r>
            <a:endParaRPr lang="en-US" sz="3200" b="1" dirty="0"/>
          </a:p>
        </p:txBody>
      </p:sp>
      <p:pic>
        <p:nvPicPr>
          <p:cNvPr id="4098" name="Picture 2" descr="C:\Users\user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1"/>
            <a:ext cx="3882389" cy="40769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43000" y="1619071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 = 3</a:t>
            </a:r>
          </a:p>
          <a:p>
            <a:r>
              <a:rPr lang="en-US" sz="2400" b="1" dirty="0" smtClean="0"/>
              <a:t>R = 2</a:t>
            </a:r>
          </a:p>
          <a:p>
            <a:r>
              <a:rPr lang="en-US" sz="2400" b="1" dirty="0" smtClean="0"/>
              <a:t>W = 2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60198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Preference List : [B, C, D]</a:t>
            </a:r>
            <a:endParaRPr lang="en-US" sz="2400" b="1" dirty="0"/>
          </a:p>
        </p:txBody>
      </p:sp>
      <p:sp>
        <p:nvSpPr>
          <p:cNvPr id="16" name="Arc 15"/>
          <p:cNvSpPr/>
          <p:nvPr/>
        </p:nvSpPr>
        <p:spPr>
          <a:xfrm rot="402820">
            <a:off x="4040655" y="3012001"/>
            <a:ext cx="2288140" cy="2457314"/>
          </a:xfrm>
          <a:prstGeom prst="arc">
            <a:avLst>
              <a:gd name="adj1" fmla="val 15944019"/>
              <a:gd name="adj2" fmla="val 6280052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105400" y="2971800"/>
            <a:ext cx="381000" cy="7620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16002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Coordinator receives its own and D’s data. Perform necessary version reconciliation</a:t>
            </a:r>
            <a:endParaRPr lang="en-US" sz="2400" b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6772" y="228600"/>
            <a:ext cx="522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State Machine for Read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471910"/>
            <a:ext cx="7696200" cy="507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3200" dirty="0" smtClean="0"/>
              <a:t>A read operation implements the following state machine:</a:t>
            </a:r>
          </a:p>
          <a:p>
            <a:pPr marL="914400" indent="-449263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 smtClean="0"/>
              <a:t>send read requests to the nodes</a:t>
            </a:r>
          </a:p>
          <a:p>
            <a:pPr marL="914400" indent="-449263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 smtClean="0"/>
              <a:t>wait for minimum number of required responses</a:t>
            </a:r>
          </a:p>
          <a:p>
            <a:pPr marL="914400" indent="-449263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 smtClean="0"/>
              <a:t>if too few replies were received within a given time bound, fail the request</a:t>
            </a:r>
          </a:p>
          <a:p>
            <a:pPr marL="914400" indent="-449263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 smtClean="0"/>
              <a:t>otherwise gather all the data versions and determine the ones to be returned</a:t>
            </a:r>
          </a:p>
          <a:p>
            <a:pPr marL="914400" indent="-449263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 smtClean="0"/>
              <a:t>if versioning is enabled, perform syntactic reconciliation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228600"/>
            <a:ext cx="5397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State Machine for Write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471910"/>
            <a:ext cx="7696200" cy="472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Write requests are coordinated by one of the top N nodes in the preference list.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Since each write usually follows a read operation, the coordinator for a write is chosen to be the node that replied fastest to the previous read operation.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 smtClean="0"/>
              <a:t>“read-your-writes” </a:t>
            </a:r>
            <a:r>
              <a:rPr lang="en-US" sz="2800" dirty="0" smtClean="0"/>
              <a:t>consistency</a:t>
            </a:r>
            <a:endParaRPr lang="en-US" sz="2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7772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Client applications can tune the values of N, R and W to achieve their desired levels of performance, availability and durability.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If W is set to 1, then the system will</a:t>
            </a:r>
            <a:br>
              <a:rPr lang="en-US" sz="2800" dirty="0" smtClean="0"/>
            </a:br>
            <a:r>
              <a:rPr lang="en-US" sz="2800" dirty="0" smtClean="0"/>
              <a:t>never reject a write request as long as there is at least one node in the system that can successfully process a write request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152400"/>
            <a:ext cx="261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N, R and W</a:t>
            </a:r>
            <a:endParaRPr lang="en-US" sz="3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143000"/>
            <a:ext cx="7772400" cy="148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Read and write operations involve the first N </a:t>
            </a:r>
            <a:r>
              <a:rPr lang="en-US" sz="3200" b="1" dirty="0" smtClean="0"/>
              <a:t>healthy</a:t>
            </a:r>
            <a:r>
              <a:rPr lang="en-US" sz="3200" dirty="0" smtClean="0"/>
              <a:t> nodes in the preference list.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274820"/>
            <a:ext cx="7482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Handling Failures: </a:t>
            </a:r>
            <a:r>
              <a:rPr lang="en-US" altLang="zh-CN" sz="3600" b="1" dirty="0" smtClean="0">
                <a:ea typeface="宋体" pitchFamily="2" charset="-122"/>
              </a:rPr>
              <a:t>Hinted Handoff</a:t>
            </a:r>
            <a:endParaRPr lang="en-US" sz="3600" b="1" dirty="0"/>
          </a:p>
        </p:txBody>
      </p:sp>
      <p:pic>
        <p:nvPicPr>
          <p:cNvPr id="5122" name="Picture 2" descr="C:\Users\user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0492" y="2971800"/>
            <a:ext cx="3447308" cy="3352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66800" y="2720598"/>
            <a:ext cx="4572000" cy="398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14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Assume N = 3. When A is temporarily down or unreachable during a write, send replica to D.</a:t>
            </a:r>
          </a:p>
          <a:p>
            <a:pPr marL="465138" indent="-465138" algn="just">
              <a:lnSpc>
                <a:spcPct val="114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D is hinted that the replica belongs to A and it will deliver to A when A is recovered.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5240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</a:pPr>
            <a:r>
              <a:rPr lang="en-US" sz="3200" b="1" dirty="0" err="1" smtClean="0"/>
              <a:t>Merkle</a:t>
            </a:r>
            <a:r>
              <a:rPr lang="en-US" sz="3200" b="1" dirty="0" smtClean="0"/>
              <a:t> Tree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A hash tree where leaves are hashes of the values of individual keys.</a:t>
            </a:r>
            <a:endParaRPr lang="en-US" sz="3200" dirty="0" smtClean="0"/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Parent nodes higher in the tree are hashes of their respective children.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60438" y="228600"/>
            <a:ext cx="528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Replica synchronization</a:t>
            </a:r>
            <a:endParaRPr lang="en-US" sz="3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228600"/>
            <a:ext cx="277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Motivation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1336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Amazon uses a highly decentralized, loosely coupled, service oriented architecture consisting of hundreds of services.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ea typeface="宋体" pitchFamily="2" charset="-122"/>
            </a:endParaRPr>
          </a:p>
        </p:txBody>
      </p:sp>
      <p:pic>
        <p:nvPicPr>
          <p:cNvPr id="2051" name="Picture 3" descr="C:\Users\user\Desktop\amazon_checko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73194"/>
            <a:ext cx="8153400" cy="4627606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295400"/>
            <a:ext cx="7772400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</a:pPr>
            <a:r>
              <a:rPr lang="en-US" sz="3200" b="1" dirty="0" err="1" smtClean="0"/>
              <a:t>Merkle</a:t>
            </a:r>
            <a:r>
              <a:rPr lang="en-US" sz="3200" b="1" dirty="0" smtClean="0"/>
              <a:t> Tree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60438" y="228600"/>
            <a:ext cx="528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Replica synchronization</a:t>
            </a:r>
            <a:endParaRPr lang="en-US" sz="3600" b="1" dirty="0"/>
          </a:p>
        </p:txBody>
      </p:sp>
      <p:pic>
        <p:nvPicPr>
          <p:cNvPr id="6146" name="Picture 2" descr="C:\Users\user\Desktop\msbt_07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7794" y="2286000"/>
            <a:ext cx="7962072" cy="39624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chin" charset="0"/>
                <a:ea typeface="Cochin" charset="0"/>
                <a:cs typeface="Cochin" charset="0"/>
              </a:rPr>
              <a:t>Handling Permanent Failures:  Replica Synchronization    </a:t>
            </a:r>
            <a:endParaRPr lang="en-US" b="1" dirty="0">
              <a:latin typeface="Cochin" charset="0"/>
              <a:ea typeface="Cochin" charset="0"/>
              <a:cs typeface="Coc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mbria" charset="0"/>
                <a:ea typeface="Cambria" charset="0"/>
                <a:cs typeface="Cambria" charset="0"/>
              </a:rPr>
              <a:t>Anti-entropy protocol for replica synchronization</a:t>
            </a:r>
          </a:p>
          <a:p>
            <a:r>
              <a:rPr lang="en-US" sz="1800" dirty="0">
                <a:latin typeface="Cambria" charset="0"/>
                <a:ea typeface="Cambria" charset="0"/>
                <a:cs typeface="Cambria" charset="0"/>
              </a:rPr>
              <a:t>Use of </a:t>
            </a:r>
            <a:r>
              <a:rPr lang="en-US" sz="1800" dirty="0" err="1">
                <a:latin typeface="Cambria" charset="0"/>
                <a:ea typeface="Cambria" charset="0"/>
                <a:cs typeface="Cambria" charset="0"/>
              </a:rPr>
              <a:t>Merkle</a:t>
            </a:r>
            <a:r>
              <a:rPr lang="en-US" sz="1800" dirty="0">
                <a:latin typeface="Cambria" charset="0"/>
                <a:ea typeface="Cambria" charset="0"/>
                <a:cs typeface="Cambria" charset="0"/>
              </a:rPr>
              <a:t> tree for fast inconsistency detection and minimum transfer of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4140" y="5605547"/>
            <a:ext cx="6858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350" dirty="0">
                <a:solidFill>
                  <a:srgbClr val="FFFFFF"/>
                </a:solidFill>
                <a:latin typeface="Calibri" charset="0"/>
              </a:rPr>
              <a:t>D1</a:t>
            </a:r>
            <a:endParaRPr lang="en-US" altLang="en-US" sz="135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17140" y="5605547"/>
            <a:ext cx="6858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350" dirty="0">
                <a:solidFill>
                  <a:srgbClr val="FFFFFF"/>
                </a:solidFill>
                <a:latin typeface="Calibri" charset="0"/>
              </a:rPr>
              <a:t>D2</a:t>
            </a:r>
            <a:endParaRPr lang="en-US" altLang="en-US" sz="135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0140" y="5605547"/>
            <a:ext cx="6858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350" dirty="0">
                <a:solidFill>
                  <a:srgbClr val="FFFFFF"/>
                </a:solidFill>
                <a:latin typeface="Calibri" charset="0"/>
              </a:rPr>
              <a:t>D3</a:t>
            </a:r>
            <a:endParaRPr lang="en-US" altLang="en-US" sz="135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5990" y="5605547"/>
            <a:ext cx="6858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350" dirty="0">
                <a:solidFill>
                  <a:srgbClr val="FFFFFF"/>
                </a:solidFill>
                <a:latin typeface="Calibri" charset="0"/>
              </a:rPr>
              <a:t>D4</a:t>
            </a:r>
            <a:endParaRPr lang="en-US" altLang="en-US" sz="1350" dirty="0">
              <a:solidFill>
                <a:srgbClr val="FFFFFF"/>
              </a:solidFill>
              <a:latin typeface="Calibri" charset="0"/>
            </a:endParaRPr>
          </a:p>
        </p:txBody>
      </p: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1974140" y="3662447"/>
            <a:ext cx="4057650" cy="1944291"/>
            <a:chOff x="1447800" y="3581400"/>
            <a:chExt cx="5410200" cy="2591594"/>
          </a:xfrm>
        </p:grpSpPr>
        <p:cxnSp>
          <p:nvCxnSpPr>
            <p:cNvPr id="16" name="Straight Arrow Connector 15"/>
            <p:cNvCxnSpPr>
              <a:stCxn id="18" idx="0"/>
              <a:endCxn id="17" idx="2"/>
            </p:cNvCxnSpPr>
            <p:nvPr/>
          </p:nvCxnSpPr>
          <p:spPr>
            <a:xfrm rot="5400000" flipH="1" flipV="1">
              <a:off x="1752648" y="6019053"/>
              <a:ext cx="304707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0" idx="0"/>
              <a:endCxn id="19" idx="2"/>
            </p:cNvCxnSpPr>
            <p:nvPr/>
          </p:nvCxnSpPr>
          <p:spPr>
            <a:xfrm rot="5400000" flipH="1" flipV="1">
              <a:off x="3276648" y="6019053"/>
              <a:ext cx="304707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2" idx="0"/>
              <a:endCxn id="21" idx="2"/>
            </p:cNvCxnSpPr>
            <p:nvPr/>
          </p:nvCxnSpPr>
          <p:spPr>
            <a:xfrm rot="5400000" flipH="1" flipV="1">
              <a:off x="4800648" y="6019053"/>
              <a:ext cx="304707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3" idx="2"/>
            </p:cNvCxnSpPr>
            <p:nvPr/>
          </p:nvCxnSpPr>
          <p:spPr>
            <a:xfrm rot="5400000" flipH="1" flipV="1">
              <a:off x="6248448" y="6019053"/>
              <a:ext cx="304707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447800" y="5485817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350">
                  <a:solidFill>
                    <a:srgbClr val="FFFFFF"/>
                  </a:solidFill>
                  <a:latin typeface="Calibri" charset="0"/>
                </a:rPr>
                <a:t>Hash</a:t>
              </a:r>
              <a:endParaRPr lang="en-US" altLang="en-US" sz="135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71800" y="5485817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350">
                  <a:solidFill>
                    <a:srgbClr val="FFFFFF"/>
                  </a:solidFill>
                  <a:latin typeface="Calibri" charset="0"/>
                </a:rPr>
                <a:t>Hash</a:t>
              </a:r>
              <a:endParaRPr lang="en-US" altLang="en-US" sz="135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95800" y="5485817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350">
                  <a:solidFill>
                    <a:srgbClr val="FFFFFF"/>
                  </a:solidFill>
                  <a:latin typeface="Calibri" charset="0"/>
                </a:rPr>
                <a:t>Hash</a:t>
              </a:r>
              <a:endParaRPr lang="en-US" altLang="en-US" sz="135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3600" y="5485817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350">
                  <a:solidFill>
                    <a:srgbClr val="FFFFFF"/>
                  </a:solidFill>
                  <a:latin typeface="Calibri" charset="0"/>
                </a:rPr>
                <a:t>Hash</a:t>
              </a:r>
              <a:endParaRPr lang="en-US" altLang="en-US" sz="135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09800" y="4647873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350">
                  <a:solidFill>
                    <a:srgbClr val="FFFFFF"/>
                  </a:solidFill>
                  <a:latin typeface="Calibri" charset="0"/>
                </a:rPr>
                <a:t>Hash</a:t>
              </a:r>
              <a:endParaRPr lang="en-US" altLang="en-US" sz="135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57800" y="4647873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350">
                  <a:solidFill>
                    <a:srgbClr val="FFFFFF"/>
                  </a:solidFill>
                  <a:latin typeface="Calibri" charset="0"/>
                </a:rPr>
                <a:t>Hash</a:t>
              </a:r>
              <a:endParaRPr lang="en-US" altLang="en-US" sz="135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581400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350">
                  <a:solidFill>
                    <a:srgbClr val="FFFFFF"/>
                  </a:solidFill>
                  <a:latin typeface="Calibri" charset="0"/>
                </a:rPr>
                <a:t>Hash</a:t>
              </a:r>
              <a:endParaRPr lang="en-US" altLang="en-US" sz="1350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27" name="Straight Arrow Connector 26"/>
            <p:cNvCxnSpPr>
              <a:stCxn id="17" idx="0"/>
            </p:cNvCxnSpPr>
            <p:nvPr/>
          </p:nvCxnSpPr>
          <p:spPr>
            <a:xfrm rot="5400000" flipH="1" flipV="1">
              <a:off x="2057470" y="4876287"/>
              <a:ext cx="457060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0"/>
            </p:cNvCxnSpPr>
            <p:nvPr/>
          </p:nvCxnSpPr>
          <p:spPr>
            <a:xfrm rot="16200000" flipV="1">
              <a:off x="2819470" y="4876287"/>
              <a:ext cx="457060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1" idx="0"/>
            </p:cNvCxnSpPr>
            <p:nvPr/>
          </p:nvCxnSpPr>
          <p:spPr>
            <a:xfrm rot="5400000" flipH="1" flipV="1">
              <a:off x="5105470" y="4876287"/>
              <a:ext cx="457060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0"/>
            </p:cNvCxnSpPr>
            <p:nvPr/>
          </p:nvCxnSpPr>
          <p:spPr>
            <a:xfrm rot="16200000" flipV="1">
              <a:off x="5829370" y="4914387"/>
              <a:ext cx="45706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048105" y="3581178"/>
              <a:ext cx="685590" cy="1447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V="1">
              <a:off x="4572105" y="3504978"/>
              <a:ext cx="685590" cy="1600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203240" y="5399218"/>
            <a:ext cx="247981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		   leaf node</a:t>
            </a:r>
          </a:p>
          <a:p>
            <a:r>
              <a:rPr lang="en-US" sz="1350" dirty="0"/>
              <a:t>Hash values of individual keys</a:t>
            </a:r>
            <a:endParaRPr lang="en-US" sz="1350" dirty="0"/>
          </a:p>
        </p:txBody>
      </p:sp>
      <p:sp>
        <p:nvSpPr>
          <p:cNvPr id="34" name="TextBox 33"/>
          <p:cNvSpPr txBox="1"/>
          <p:nvPr/>
        </p:nvSpPr>
        <p:spPr>
          <a:xfrm>
            <a:off x="6247273" y="3981026"/>
            <a:ext cx="24798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	   non- leaf node</a:t>
            </a:r>
          </a:p>
          <a:p>
            <a:r>
              <a:rPr lang="en-US" sz="1350" dirty="0"/>
              <a:t>Hash values of the children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9026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33" grpId="0"/>
      <p:bldP spid="3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chin" charset="0"/>
                <a:ea typeface="Cochin" charset="0"/>
                <a:cs typeface="Cochin" charset="0"/>
              </a:rPr>
              <a:t>Handling Permanent Failures:  </a:t>
            </a:r>
            <a:r>
              <a:rPr lang="en-US" b="1" dirty="0" err="1" smtClean="0">
                <a:latin typeface="Cochin" charset="0"/>
                <a:ea typeface="Cochin" charset="0"/>
                <a:cs typeface="Cochin" charset="0"/>
              </a:rPr>
              <a:t>Merkle</a:t>
            </a:r>
            <a:r>
              <a:rPr lang="en-US" b="1" dirty="0" smtClean="0">
                <a:latin typeface="Cochin" charset="0"/>
                <a:ea typeface="Cochin" charset="0"/>
                <a:cs typeface="Cochin" charset="0"/>
              </a:rPr>
              <a:t> Tree    </a:t>
            </a:r>
            <a:endParaRPr lang="en-US" b="1" dirty="0">
              <a:latin typeface="Cochin" charset="0"/>
              <a:ea typeface="Cochin" charset="0"/>
              <a:cs typeface="Cochi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3726" y="4745626"/>
            <a:ext cx="627824" cy="27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D1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8028" y="4745626"/>
            <a:ext cx="627824" cy="27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D2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21088" y="4745626"/>
            <a:ext cx="627824" cy="27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D3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05756" y="4745626"/>
            <a:ext cx="627824" cy="27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D4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703725" y="2835954"/>
            <a:ext cx="3714627" cy="1905104"/>
            <a:chOff x="1447800" y="3581400"/>
            <a:chExt cx="5410200" cy="2591594"/>
          </a:xfrm>
        </p:grpSpPr>
        <p:cxnSp>
          <p:nvCxnSpPr>
            <p:cNvPr id="16" name="Straight Arrow Connector 15"/>
            <p:cNvCxnSpPr>
              <a:stCxn id="18" idx="0"/>
              <a:endCxn id="17" idx="2"/>
            </p:cNvCxnSpPr>
            <p:nvPr/>
          </p:nvCxnSpPr>
          <p:spPr>
            <a:xfrm rot="5400000" flipH="1" flipV="1">
              <a:off x="1752648" y="6019053"/>
              <a:ext cx="304707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0" idx="0"/>
              <a:endCxn id="19" idx="2"/>
            </p:cNvCxnSpPr>
            <p:nvPr/>
          </p:nvCxnSpPr>
          <p:spPr>
            <a:xfrm rot="5400000" flipH="1" flipV="1">
              <a:off x="3276648" y="6019053"/>
              <a:ext cx="304707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2" idx="0"/>
              <a:endCxn id="21" idx="2"/>
            </p:cNvCxnSpPr>
            <p:nvPr/>
          </p:nvCxnSpPr>
          <p:spPr>
            <a:xfrm rot="5400000" flipH="1" flipV="1">
              <a:off x="4800648" y="6019053"/>
              <a:ext cx="304707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3" idx="2"/>
            </p:cNvCxnSpPr>
            <p:nvPr/>
          </p:nvCxnSpPr>
          <p:spPr>
            <a:xfrm rot="5400000" flipH="1" flipV="1">
              <a:off x="6248448" y="6019053"/>
              <a:ext cx="304707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447800" y="5485817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200" dirty="0">
                  <a:solidFill>
                    <a:srgbClr val="FFFFFF"/>
                  </a:solidFill>
                  <a:latin typeface="Calibri" charset="0"/>
                </a:rPr>
                <a:t>472823</a:t>
              </a:r>
              <a:endParaRPr lang="en-US" altLang="en-US" sz="120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71800" y="5485817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200" dirty="0">
                  <a:solidFill>
                    <a:srgbClr val="FFFFFF"/>
                  </a:solidFill>
                  <a:latin typeface="Calibri" charset="0"/>
                </a:rPr>
                <a:t>372829</a:t>
              </a:r>
              <a:endParaRPr lang="en-US" altLang="en-US" sz="120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95800" y="5485817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200" dirty="0">
                  <a:solidFill>
                    <a:srgbClr val="FFFFFF"/>
                  </a:solidFill>
                  <a:latin typeface="Calibri" charset="0"/>
                </a:rPr>
                <a:t>236382</a:t>
              </a:r>
              <a:endParaRPr lang="en-US" altLang="en-US" sz="120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3600" y="5485817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200" dirty="0">
                  <a:solidFill>
                    <a:srgbClr val="FFFFFF"/>
                  </a:solidFill>
                  <a:latin typeface="Calibri" charset="0"/>
                </a:rPr>
                <a:t>236372</a:t>
              </a:r>
              <a:endParaRPr lang="en-US" altLang="en-US" sz="120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09800" y="4647873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200" dirty="0">
                  <a:solidFill>
                    <a:srgbClr val="FFFFFF"/>
                  </a:solidFill>
                  <a:latin typeface="Calibri" charset="0"/>
                </a:rPr>
                <a:t>684929</a:t>
              </a:r>
              <a:endParaRPr lang="en-US" altLang="en-US" sz="120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57800" y="4647873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200" dirty="0">
                  <a:solidFill>
                    <a:srgbClr val="FFFFFF"/>
                  </a:solidFill>
                  <a:latin typeface="Calibri" charset="0"/>
                </a:rPr>
                <a:t>382921</a:t>
              </a:r>
              <a:endParaRPr lang="en-US" altLang="en-US" sz="120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581400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200" dirty="0">
                  <a:solidFill>
                    <a:srgbClr val="FFFFFF"/>
                  </a:solidFill>
                  <a:latin typeface="Calibri" charset="0"/>
                </a:rPr>
                <a:t>127839</a:t>
              </a:r>
              <a:endParaRPr lang="en-US" altLang="en-US" sz="1200" dirty="0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27" name="Straight Arrow Connector 26"/>
            <p:cNvCxnSpPr>
              <a:stCxn id="17" idx="0"/>
            </p:cNvCxnSpPr>
            <p:nvPr/>
          </p:nvCxnSpPr>
          <p:spPr>
            <a:xfrm rot="5400000" flipH="1" flipV="1">
              <a:off x="2057470" y="4876287"/>
              <a:ext cx="457060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0"/>
            </p:cNvCxnSpPr>
            <p:nvPr/>
          </p:nvCxnSpPr>
          <p:spPr>
            <a:xfrm rot="16200000" flipV="1">
              <a:off x="2819470" y="4876287"/>
              <a:ext cx="457060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1" idx="0"/>
            </p:cNvCxnSpPr>
            <p:nvPr/>
          </p:nvCxnSpPr>
          <p:spPr>
            <a:xfrm rot="5400000" flipH="1" flipV="1">
              <a:off x="5105470" y="4876287"/>
              <a:ext cx="457060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0"/>
            </p:cNvCxnSpPr>
            <p:nvPr/>
          </p:nvCxnSpPr>
          <p:spPr>
            <a:xfrm rot="16200000" flipV="1">
              <a:off x="5829370" y="4914387"/>
              <a:ext cx="45706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048105" y="3581178"/>
              <a:ext cx="685590" cy="1447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V="1">
              <a:off x="4572105" y="3504978"/>
              <a:ext cx="685590" cy="1600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5306682" y="4745625"/>
            <a:ext cx="627824" cy="27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D1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70984" y="4745625"/>
            <a:ext cx="627824" cy="27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D2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424044" y="4745625"/>
            <a:ext cx="627824" cy="27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D3’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408712" y="4745625"/>
            <a:ext cx="627824" cy="27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D4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grpSp>
        <p:nvGrpSpPr>
          <p:cNvPr id="83" name="Group 37"/>
          <p:cNvGrpSpPr>
            <a:grpSpLocks/>
          </p:cNvGrpSpPr>
          <p:nvPr/>
        </p:nvGrpSpPr>
        <p:grpSpPr bwMode="auto">
          <a:xfrm>
            <a:off x="5306681" y="2835952"/>
            <a:ext cx="3714627" cy="1905104"/>
            <a:chOff x="1447800" y="3581400"/>
            <a:chExt cx="5410200" cy="2591594"/>
          </a:xfrm>
        </p:grpSpPr>
        <p:cxnSp>
          <p:nvCxnSpPr>
            <p:cNvPr id="84" name="Straight Arrow Connector 83"/>
            <p:cNvCxnSpPr>
              <a:stCxn id="95" idx="0"/>
              <a:endCxn id="94" idx="2"/>
            </p:cNvCxnSpPr>
            <p:nvPr/>
          </p:nvCxnSpPr>
          <p:spPr>
            <a:xfrm rot="5400000" flipH="1" flipV="1">
              <a:off x="1752648" y="6019053"/>
              <a:ext cx="304707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97" idx="0"/>
              <a:endCxn id="96" idx="2"/>
            </p:cNvCxnSpPr>
            <p:nvPr/>
          </p:nvCxnSpPr>
          <p:spPr>
            <a:xfrm rot="5400000" flipH="1" flipV="1">
              <a:off x="3276648" y="6019053"/>
              <a:ext cx="304707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99" idx="0"/>
              <a:endCxn id="98" idx="2"/>
            </p:cNvCxnSpPr>
            <p:nvPr/>
          </p:nvCxnSpPr>
          <p:spPr>
            <a:xfrm rot="5400000" flipH="1" flipV="1">
              <a:off x="4800648" y="6019053"/>
              <a:ext cx="304707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100" idx="2"/>
            </p:cNvCxnSpPr>
            <p:nvPr/>
          </p:nvCxnSpPr>
          <p:spPr>
            <a:xfrm rot="5400000" flipH="1" flipV="1">
              <a:off x="6248448" y="6019053"/>
              <a:ext cx="304707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447800" y="5485817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200" dirty="0">
                  <a:solidFill>
                    <a:srgbClr val="FFFFFF"/>
                  </a:solidFill>
                  <a:latin typeface="Calibri" charset="0"/>
                </a:rPr>
                <a:t>472823</a:t>
              </a:r>
              <a:endParaRPr lang="en-US" altLang="en-US" sz="120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71800" y="5485817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200" dirty="0">
                  <a:solidFill>
                    <a:srgbClr val="FFFFFF"/>
                  </a:solidFill>
                  <a:latin typeface="Calibri" charset="0"/>
                </a:rPr>
                <a:t>372829</a:t>
              </a:r>
              <a:endParaRPr lang="en-US" altLang="en-US" sz="120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95800" y="5485817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200" dirty="0">
                  <a:solidFill>
                    <a:srgbClr val="FFFFFF"/>
                  </a:solidFill>
                  <a:latin typeface="Calibri" charset="0"/>
                </a:rPr>
                <a:t>738292</a:t>
              </a:r>
              <a:endParaRPr lang="en-US" altLang="en-US" sz="120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943600" y="5485817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200" dirty="0">
                  <a:solidFill>
                    <a:srgbClr val="FFFFFF"/>
                  </a:solidFill>
                  <a:latin typeface="Calibri" charset="0"/>
                </a:rPr>
                <a:t>236372</a:t>
              </a:r>
              <a:endParaRPr lang="en-US" altLang="en-US" sz="120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09800" y="4647873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200" dirty="0">
                  <a:solidFill>
                    <a:srgbClr val="FFFFFF"/>
                  </a:solidFill>
                  <a:latin typeface="Calibri" charset="0"/>
                </a:rPr>
                <a:t>684929</a:t>
              </a:r>
              <a:endParaRPr lang="en-US" altLang="en-US" sz="120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257800" y="4647873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200" dirty="0">
                  <a:solidFill>
                    <a:srgbClr val="FFFFFF"/>
                  </a:solidFill>
                  <a:latin typeface="Calibri" charset="0"/>
                </a:rPr>
                <a:t>482921</a:t>
              </a:r>
              <a:endParaRPr lang="en-US" altLang="en-US" sz="120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57600" y="3581400"/>
              <a:ext cx="914400" cy="380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altLang="en-US" sz="1200" dirty="0">
                  <a:solidFill>
                    <a:srgbClr val="FFFFFF"/>
                  </a:solidFill>
                  <a:latin typeface="Calibri" charset="0"/>
                </a:rPr>
                <a:t>784920</a:t>
              </a:r>
              <a:endParaRPr lang="en-US" altLang="en-US" sz="1200" dirty="0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95" name="Straight Arrow Connector 94"/>
            <p:cNvCxnSpPr>
              <a:stCxn id="94" idx="0"/>
            </p:cNvCxnSpPr>
            <p:nvPr/>
          </p:nvCxnSpPr>
          <p:spPr>
            <a:xfrm rot="5400000" flipH="1" flipV="1">
              <a:off x="2057470" y="4876287"/>
              <a:ext cx="457060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6" idx="0"/>
            </p:cNvCxnSpPr>
            <p:nvPr/>
          </p:nvCxnSpPr>
          <p:spPr>
            <a:xfrm rot="16200000" flipV="1">
              <a:off x="2819470" y="4876287"/>
              <a:ext cx="457060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8" idx="0"/>
            </p:cNvCxnSpPr>
            <p:nvPr/>
          </p:nvCxnSpPr>
          <p:spPr>
            <a:xfrm rot="5400000" flipH="1" flipV="1">
              <a:off x="5105470" y="4876287"/>
              <a:ext cx="457060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00" idx="0"/>
            </p:cNvCxnSpPr>
            <p:nvPr/>
          </p:nvCxnSpPr>
          <p:spPr>
            <a:xfrm rot="16200000" flipV="1">
              <a:off x="5829370" y="4914387"/>
              <a:ext cx="45706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rot="5400000" flipH="1" flipV="1">
              <a:off x="3048105" y="3581178"/>
              <a:ext cx="685590" cy="1447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16200000" flipV="1">
              <a:off x="4572105" y="3504978"/>
              <a:ext cx="685590" cy="1600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2708153" y="4515899"/>
            <a:ext cx="837099" cy="776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/>
          <p:cNvSpPr/>
          <p:nvPr/>
        </p:nvSpPr>
        <p:spPr>
          <a:xfrm>
            <a:off x="7294247" y="4508613"/>
            <a:ext cx="837099" cy="776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Arrow Connector 6"/>
          <p:cNvCxnSpPr>
            <a:stCxn id="10" idx="1"/>
            <a:endCxn id="5" idx="5"/>
          </p:cNvCxnSpPr>
          <p:nvPr/>
        </p:nvCxnSpPr>
        <p:spPr>
          <a:xfrm flipH="1" flipV="1">
            <a:off x="3422662" y="5178684"/>
            <a:ext cx="1302619" cy="347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5829869" y="5283012"/>
            <a:ext cx="1594175" cy="24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5281" y="5271769"/>
            <a:ext cx="11045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Inconsistent</a:t>
            </a:r>
          </a:p>
          <a:p>
            <a:r>
              <a:rPr lang="en-US" sz="1350" dirty="0"/>
              <a:t> </a:t>
            </a:r>
            <a:r>
              <a:rPr lang="en-US" sz="1350" dirty="0"/>
              <a:t>    Data</a:t>
            </a:r>
            <a:endParaRPr lang="en-US" sz="1350" dirty="0"/>
          </a:p>
        </p:txBody>
      </p:sp>
      <p:sp>
        <p:nvSpPr>
          <p:cNvPr id="106" name="Oval 105"/>
          <p:cNvSpPr/>
          <p:nvPr/>
        </p:nvSpPr>
        <p:spPr>
          <a:xfrm>
            <a:off x="2125937" y="2580949"/>
            <a:ext cx="837099" cy="776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Oval 106"/>
          <p:cNvSpPr/>
          <p:nvPr/>
        </p:nvSpPr>
        <p:spPr>
          <a:xfrm>
            <a:off x="6719285" y="2580949"/>
            <a:ext cx="837099" cy="776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Oval 121"/>
          <p:cNvSpPr/>
          <p:nvPr/>
        </p:nvSpPr>
        <p:spPr>
          <a:xfrm>
            <a:off x="1122274" y="3412492"/>
            <a:ext cx="837099" cy="776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" name="Oval 122"/>
          <p:cNvSpPr/>
          <p:nvPr/>
        </p:nvSpPr>
        <p:spPr>
          <a:xfrm>
            <a:off x="5715622" y="3412492"/>
            <a:ext cx="837099" cy="776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Oval 123"/>
          <p:cNvSpPr/>
          <p:nvPr/>
        </p:nvSpPr>
        <p:spPr>
          <a:xfrm>
            <a:off x="3213461" y="3370946"/>
            <a:ext cx="837099" cy="776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Oval 124"/>
          <p:cNvSpPr/>
          <p:nvPr/>
        </p:nvSpPr>
        <p:spPr>
          <a:xfrm>
            <a:off x="7806809" y="3370946"/>
            <a:ext cx="837099" cy="776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6" name="Oval 125"/>
          <p:cNvSpPr/>
          <p:nvPr/>
        </p:nvSpPr>
        <p:spPr>
          <a:xfrm>
            <a:off x="2711600" y="3964555"/>
            <a:ext cx="837099" cy="776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Oval 126"/>
          <p:cNvSpPr/>
          <p:nvPr/>
        </p:nvSpPr>
        <p:spPr>
          <a:xfrm>
            <a:off x="7304948" y="3964555"/>
            <a:ext cx="837099" cy="776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8" name="Rectangle 127"/>
          <p:cNvSpPr/>
          <p:nvPr/>
        </p:nvSpPr>
        <p:spPr>
          <a:xfrm>
            <a:off x="2821088" y="4745570"/>
            <a:ext cx="627824" cy="27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D3’’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424044" y="4745568"/>
            <a:ext cx="627824" cy="27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D3’’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2708153" y="4515843"/>
            <a:ext cx="837099" cy="776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1" name="Oval 130"/>
          <p:cNvSpPr/>
          <p:nvPr/>
        </p:nvSpPr>
        <p:spPr>
          <a:xfrm>
            <a:off x="7294247" y="4508557"/>
            <a:ext cx="837099" cy="776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2" name="Rectangle 131"/>
          <p:cNvSpPr/>
          <p:nvPr/>
        </p:nvSpPr>
        <p:spPr bwMode="auto">
          <a:xfrm>
            <a:off x="2807467" y="4233206"/>
            <a:ext cx="627824" cy="279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948272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330654" y="3617226"/>
            <a:ext cx="627824" cy="279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234829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231961" y="2833251"/>
            <a:ext cx="627824" cy="279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346738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7396161" y="4234500"/>
            <a:ext cx="627824" cy="279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948272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919348" y="3618519"/>
            <a:ext cx="627824" cy="279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234829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6820655" y="2834545"/>
            <a:ext cx="627824" cy="279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altLang="en-US" sz="1200" dirty="0">
                <a:solidFill>
                  <a:srgbClr val="FFFFFF"/>
                </a:solidFill>
                <a:latin typeface="Calibri" charset="0"/>
              </a:rPr>
              <a:t>346738</a:t>
            </a:r>
            <a:endParaRPr lang="en-US" altLang="en-US" sz="1200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703" y="2971805"/>
            <a:ext cx="456997" cy="456997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82" y="2997741"/>
            <a:ext cx="488154" cy="488154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492" y="2974540"/>
            <a:ext cx="488154" cy="488154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292" y="2948432"/>
            <a:ext cx="456997" cy="456997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76" y="2205792"/>
            <a:ext cx="456997" cy="456997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65" y="2182419"/>
            <a:ext cx="456997" cy="456997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12" y="3611947"/>
            <a:ext cx="456997" cy="456997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01" y="3588574"/>
            <a:ext cx="456997" cy="4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4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1" grpId="0" animBg="1"/>
      <p:bldP spid="101" grpId="1" animBg="1"/>
      <p:bldP spid="10" grpId="0"/>
      <p:bldP spid="10" grpId="1"/>
      <p:bldP spid="106" grpId="0" animBg="1"/>
      <p:bldP spid="106" grpId="1" animBg="1"/>
      <p:bldP spid="107" grpId="0" animBg="1"/>
      <p:bldP spid="107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7" grpId="0" animBg="1"/>
      <p:bldP spid="127" grpId="1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228600"/>
            <a:ext cx="732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Adding/Removing Storage Nodes</a:t>
            </a:r>
            <a:endParaRPr lang="en-US" sz="3600" b="1" dirty="0"/>
          </a:p>
        </p:txBody>
      </p:sp>
      <p:pic>
        <p:nvPicPr>
          <p:cNvPr id="7" name="Picture 2" descr="C:\Users\user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891" y="1752601"/>
            <a:ext cx="3882389" cy="407697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953000" y="1676400"/>
            <a:ext cx="419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Node X will be added to the ring between A and B. 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When X is added to the system, it is in charge of storing keys in the ranges </a:t>
            </a:r>
          </a:p>
          <a:p>
            <a:pPr marL="465138" indent="-465138">
              <a:lnSpc>
                <a:spcPct val="150000"/>
              </a:lnSpc>
            </a:pPr>
            <a:r>
              <a:rPr lang="en-US" sz="2400" dirty="0" smtClean="0"/>
              <a:t>	(F, G], (G, A] and (A, X].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228600"/>
            <a:ext cx="732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Adding/Removing Storage Nodes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676400"/>
            <a:ext cx="784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A gossip-based protocol propagates membership changes and maintains an eventually consistent view of membership.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Partitioning and placement information also propagates via the gossip-based protocol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228600"/>
            <a:ext cx="368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Implementation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631470"/>
            <a:ext cx="7696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Java</a:t>
            </a:r>
            <a:endParaRPr lang="en-US" sz="2800" dirty="0" smtClean="0"/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Local persistence component allows for different storage engines to be plugged in: 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ea typeface="宋体" pitchFamily="2" charset="-122"/>
              </a:rPr>
              <a:t>Berkeley Database (BDB) Transactional Data Store: object of tens of kilobytes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 smtClean="0">
                <a:ea typeface="宋体" pitchFamily="2" charset="-122"/>
              </a:rPr>
              <a:t>MySQL</a:t>
            </a:r>
            <a:r>
              <a:rPr lang="en-US" altLang="zh-CN" sz="2800" dirty="0" smtClean="0">
                <a:ea typeface="宋体" pitchFamily="2" charset="-122"/>
              </a:rPr>
              <a:t>: object of larger size</a:t>
            </a:r>
          </a:p>
          <a:p>
            <a:pPr marL="914400" indent="-4492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ea typeface="宋体" pitchFamily="2" charset="-122"/>
              </a:rPr>
              <a:t>BDB Java Edition, etc.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44953" y="228600"/>
            <a:ext cx="2973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Performance</a:t>
            </a:r>
            <a:endParaRPr lang="en-US" sz="3600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1371600"/>
            <a:ext cx="7144345" cy="52578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44953" y="228600"/>
            <a:ext cx="313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Improvement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447800"/>
            <a:ext cx="7696200" cy="517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Each storage node maintains </a:t>
            </a:r>
            <a:r>
              <a:rPr lang="en-US" altLang="zh-CN" sz="3200" dirty="0" smtClean="0">
                <a:solidFill>
                  <a:srgbClr val="0066FF"/>
                </a:solidFill>
                <a:ea typeface="宋体" pitchFamily="2" charset="-122"/>
              </a:rPr>
              <a:t>an object buffer</a:t>
            </a:r>
            <a:r>
              <a:rPr lang="en-US" altLang="zh-CN" sz="3200" dirty="0" smtClean="0">
                <a:ea typeface="宋体" pitchFamily="2" charset="-122"/>
              </a:rPr>
              <a:t> in its main memory.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Each write operation is stored in the buffer and gets periodically written to storage by a </a:t>
            </a:r>
            <a:r>
              <a:rPr lang="en-US" altLang="zh-CN" sz="3200" i="1" dirty="0" smtClean="0">
                <a:ea typeface="宋体" pitchFamily="2" charset="-122"/>
              </a:rPr>
              <a:t>writer thread</a:t>
            </a:r>
            <a:r>
              <a:rPr lang="en-US" altLang="zh-CN" sz="3200" dirty="0" smtClean="0">
                <a:ea typeface="宋体" pitchFamily="2" charset="-122"/>
              </a:rPr>
              <a:t>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Read operations first check if the requested key is present in the buffer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228600"/>
            <a:ext cx="5064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Improvement (Cont’d)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657671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</a:rPr>
              <a:t>Lowering the 99.9th percentile latency by a factor of 5 during peak traffic</a:t>
            </a:r>
            <a:endParaRPr lang="en-US" sz="2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133600" y="1408430"/>
            <a:ext cx="5943600" cy="4289298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4644" y="228600"/>
            <a:ext cx="794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宋体" pitchFamily="2" charset="-122"/>
              </a:rPr>
              <a:t>Evolution of Dynamo’s Partition Scheme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295400"/>
            <a:ext cx="7696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T random tokens per node and partition by token value: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Discussed in previous slides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ea typeface="宋体" pitchFamily="2" charset="-122"/>
              </a:rPr>
              <a:t>Problems</a:t>
            </a:r>
          </a:p>
          <a:p>
            <a:pPr marL="854075" indent="-388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data partitioning and data</a:t>
            </a:r>
          </a:p>
          <a:p>
            <a:pPr marL="854075" indent="-388938" algn="just">
              <a:lnSpc>
                <a:spcPct val="150000"/>
              </a:lnSpc>
            </a:pPr>
            <a:r>
              <a:rPr lang="en-US" sz="3200" dirty="0" smtClean="0"/>
              <a:t>	placement are intertwined. </a:t>
            </a:r>
          </a:p>
          <a:p>
            <a:pPr marL="854075" indent="-388938" algn="just">
              <a:lnSpc>
                <a:spcPct val="150000"/>
              </a:lnSpc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1026" name="Picture 2" descr="C:\Users\Dell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981200"/>
            <a:ext cx="2516187" cy="3077418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228600"/>
            <a:ext cx="277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Motivation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98120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Amazon’s platform has a very diverse set of applications with different storage requirements.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31242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800" dirty="0" smtClean="0"/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There are many services on Amazon’s platform that only need primary-key access to a data store.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4644" y="228600"/>
            <a:ext cx="794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宋体" pitchFamily="2" charset="-122"/>
              </a:rPr>
              <a:t>Evolution of Dynamo’s Partition Scheme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295400"/>
            <a:ext cx="7696200" cy="130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T random tokens per node and equal sized partitions:</a:t>
            </a:r>
          </a:p>
        </p:txBody>
      </p:sp>
      <p:pic>
        <p:nvPicPr>
          <p:cNvPr id="2050" name="Picture 2" descr="C:\Users\Dell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620" y="2209800"/>
            <a:ext cx="3604092" cy="4419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48765" y="2841559"/>
            <a:ext cx="4337635" cy="279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Hash space is divided into Q equally sized partitions.</a:t>
            </a:r>
          </a:p>
          <a:p>
            <a:pPr marL="344488" indent="-34448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Advantages</a:t>
            </a:r>
          </a:p>
          <a:p>
            <a:pPr marL="688975" indent="-3444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Decoupling of partitioning and partition placement.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4644" y="228600"/>
            <a:ext cx="794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宋体" pitchFamily="2" charset="-122"/>
              </a:rPr>
              <a:t>Evolution of Dynamo’s Partition Scheme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295400"/>
            <a:ext cx="7696200" cy="66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Q/S tokens per node, equal-sized partitions: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8765" y="2438400"/>
            <a:ext cx="43376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Hash space is divided into Q equally sized partitions.</a:t>
            </a:r>
          </a:p>
          <a:p>
            <a:pPr marL="344488" indent="-3444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each node is assigned Q/S tokens where S is the number of nodes in the system.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 descr="C:\Users\Dell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981200"/>
            <a:ext cx="3282950" cy="4350235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8322" y="228600"/>
            <a:ext cx="4748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宋体" pitchFamily="2" charset="-122"/>
              </a:rPr>
              <a:t>Comparing 3 Strategies</a:t>
            </a:r>
            <a:endParaRPr lang="en-US" sz="3200" b="1" dirty="0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371600"/>
            <a:ext cx="8007885" cy="3733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5105400"/>
            <a:ext cx="71647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Strategy 3 achieves better performance because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800" dirty="0" smtClean="0"/>
              <a:t>Faster bootstrapping/recovery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800" dirty="0" smtClean="0"/>
              <a:t>Ease of archival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44953" y="228600"/>
            <a:ext cx="3053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Coordination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219200"/>
            <a:ext cx="7696200" cy="238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</a:pPr>
            <a:r>
              <a:rPr lang="en-US" altLang="zh-CN" sz="3200" dirty="0" smtClean="0">
                <a:ea typeface="宋体" pitchFamily="2" charset="-122"/>
              </a:rPr>
              <a:t>Two ways: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Through a load balancer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Perform request coordination locally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026" name="Picture 2" descr="C:\Users\user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600" y="3408363"/>
            <a:ext cx="6680200" cy="3373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256" y="228600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Conclusion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658503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Dynamo is a highly available, scalable and flexible data store for </a:t>
            </a:r>
            <a:r>
              <a:rPr lang="en-US" altLang="zh-CN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Amazon.com’s</a:t>
            </a: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 e-commerce platform. 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Dynamo has been successful in handling server failures, data center failures and network partitions.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6999" y="-76200"/>
            <a:ext cx="2590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Reference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687724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Decandia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G.,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Hastorun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Jampani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Kakulapati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G.,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Lakshman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Pilchin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Sivasubramanian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Vosshall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P.,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Vogels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W. Dynamo: Amazon’s Highly Available Key-value Store. In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Twenty-first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Acm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Sigops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Symposium On Operating Systems Principles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(2007),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Press New York,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Pp. 205–220.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123188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</a:pPr>
            <a:endParaRPr lang="en-US" altLang="zh-CN" sz="7200" b="1" dirty="0" smtClean="0">
              <a:solidFill>
                <a:schemeClr val="tx1">
                  <a:lumMod val="95000"/>
                  <a:lumOff val="5000"/>
                </a:schemeClr>
              </a:solidFill>
              <a:ea typeface="宋体" pitchFamily="2" charset="-122"/>
            </a:endParaRPr>
          </a:p>
          <a:p>
            <a:pPr marL="465138" indent="-465138" algn="ctr">
              <a:lnSpc>
                <a:spcPct val="150000"/>
              </a:lnSpc>
            </a:pPr>
            <a:r>
              <a:rPr lang="en-US" altLang="zh-CN" sz="7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THANK YOU</a:t>
            </a:r>
            <a:endParaRPr lang="en-US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228600"/>
            <a:ext cx="277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Motivation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371600"/>
            <a:ext cx="7772400" cy="222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ea typeface="宋体" pitchFamily="2" charset="-122"/>
              </a:rPr>
              <a:t>Build a distributed storage system that is:</a:t>
            </a:r>
          </a:p>
          <a:p>
            <a:pPr marL="1035050" indent="-569913" algn="just">
              <a:lnSpc>
                <a:spcPct val="150000"/>
              </a:lnSpc>
              <a:buFont typeface="Wingdings" pitchFamily="2" charset="2"/>
              <a:buChar char="q"/>
            </a:pPr>
            <a:endParaRPr lang="en-US" altLang="zh-CN" sz="3200" dirty="0" smtClean="0">
              <a:ea typeface="宋体" pitchFamily="2" charset="-122"/>
            </a:endParaRPr>
          </a:p>
          <a:p>
            <a:pPr marL="914400" indent="-449263" algn="just">
              <a:lnSpc>
                <a:spcPct val="150000"/>
              </a:lnSpc>
              <a:buFont typeface="Wingdings" pitchFamily="2" charset="2"/>
              <a:buChar char="q"/>
            </a:pP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2098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70C0"/>
                </a:solidFill>
              </a:rPr>
              <a:t>Highly available</a:t>
            </a:r>
            <a:r>
              <a:rPr lang="en-US" sz="2800" dirty="0" smtClean="0"/>
              <a:t> (sacrifice consistency)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8194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Wingdings" pitchFamily="2" charset="2"/>
              <a:buChar char="q"/>
            </a:pPr>
            <a:r>
              <a:rPr lang="en-US" sz="2800" dirty="0" smtClean="0"/>
              <a:t>Highly reliable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414603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Wingdings" pitchFamily="2" charset="2"/>
              <a:buChar char="q"/>
            </a:pPr>
            <a:r>
              <a:rPr lang="en-US" sz="2800" dirty="0" smtClean="0"/>
              <a:t>Flexible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8205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Wingdings" pitchFamily="2" charset="2"/>
              <a:buChar char="q"/>
            </a:pPr>
            <a:r>
              <a:rPr lang="en-US" sz="2800" dirty="0" smtClean="0"/>
              <a:t>Simple key-value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549658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Wingdings" pitchFamily="2" charset="2"/>
              <a:buChar char="q"/>
            </a:pPr>
            <a:r>
              <a:rPr lang="en-US" altLang="zh-CN" sz="2800" dirty="0" smtClean="0">
                <a:ea typeface="宋体" pitchFamily="2" charset="-122"/>
              </a:rPr>
              <a:t>Guarantee Service Level Agreements (SLA)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35052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buFont typeface="Wingdings" pitchFamily="2" charset="2"/>
              <a:buChar char="q"/>
            </a:pPr>
            <a:r>
              <a:rPr lang="en-US" sz="2800" dirty="0" smtClean="0"/>
              <a:t>Highly scalable</a:t>
            </a:r>
            <a:endParaRPr lang="en-US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228600"/>
            <a:ext cx="2947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Amazon S3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905000"/>
            <a:ext cx="7848600" cy="324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Amazon S3 (Simple Storage Service) is an online file storage web service offered by Amazon Web Services.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Launched in 2006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128" y="1086790"/>
            <a:ext cx="8119872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3400" y="228600"/>
            <a:ext cx="4352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Amazon Services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764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Stateless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Stateful</a:t>
            </a:r>
            <a:endParaRPr lang="en-US" sz="2800" dirty="0" smtClean="0"/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 ideal to use RDBMS</a:t>
            </a:r>
          </a:p>
          <a:p>
            <a:pPr marL="914400" indent="-449263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/>
              <a:t>typically choose consistency over availability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1225</TotalTime>
  <Words>1939</Words>
  <Application>Microsoft Office PowerPoint</Application>
  <PresentationFormat>On-screen Show (4:3)</PresentationFormat>
  <Paragraphs>416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9" baseType="lpstr">
      <vt:lpstr>宋体</vt:lpstr>
      <vt:lpstr>Arial</vt:lpstr>
      <vt:lpstr>Calibri</vt:lpstr>
      <vt:lpstr>Cambria</vt:lpstr>
      <vt:lpstr>Cochin</vt:lpstr>
      <vt:lpstr>Courier New</vt:lpstr>
      <vt:lpstr>Gill Sans MT</vt:lpstr>
      <vt:lpstr>Symbol</vt:lpstr>
      <vt:lpstr>Times New Roman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Permanent Failures:  Replica Synchronization    </vt:lpstr>
      <vt:lpstr>Handling Permanent Failures:  Merkle Tree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Papon</cp:lastModifiedBy>
  <cp:revision>168</cp:revision>
  <dcterms:created xsi:type="dcterms:W3CDTF">2006-08-16T00:00:00Z</dcterms:created>
  <dcterms:modified xsi:type="dcterms:W3CDTF">2019-07-06T06:08:02Z</dcterms:modified>
</cp:coreProperties>
</file>