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308" r:id="rId6"/>
    <p:sldId id="310" r:id="rId7"/>
    <p:sldId id="311" r:id="rId8"/>
    <p:sldId id="309" r:id="rId9"/>
    <p:sldId id="307" r:id="rId10"/>
    <p:sldId id="314" r:id="rId11"/>
    <p:sldId id="313" r:id="rId12"/>
    <p:sldId id="312" r:id="rId13"/>
    <p:sldId id="315" r:id="rId14"/>
    <p:sldId id="317" r:id="rId15"/>
    <p:sldId id="318" r:id="rId16"/>
    <p:sldId id="325" r:id="rId17"/>
    <p:sldId id="321" r:id="rId18"/>
    <p:sldId id="319" r:id="rId19"/>
    <p:sldId id="322" r:id="rId20"/>
    <p:sldId id="324" r:id="rId21"/>
    <p:sldId id="30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05C-0D82-4C91-B543-138E54569714}" type="datetimeFigureOut">
              <a:rPr lang="en-US" smtClean="0"/>
              <a:pPr/>
              <a:t>11-May-19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8044-EA56-447E-BDEC-142B465B6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833021"/>
            <a:ext cx="78105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/>
              <a:t>CSE 453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/>
              <a:t>High Performance Database Systems</a:t>
            </a:r>
          </a:p>
          <a:p>
            <a:pPr>
              <a:lnSpc>
                <a:spcPct val="150000"/>
              </a:lnSpc>
            </a:pPr>
            <a:endParaRPr lang="en-US" sz="4800" b="1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Course Teacher :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Tarikul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Islam Papon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0" y="115669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Big Data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Image result for big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0"/>
            <a:ext cx="9175747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0" y="115669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Big Data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Image result for with big data comes big responsi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5638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0" y="115669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Big Data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63" y="1524000"/>
            <a:ext cx="6419837" cy="475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15669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Systems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447800"/>
            <a:ext cx="7543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b="1" dirty="0"/>
              <a:t>data system </a:t>
            </a:r>
            <a:r>
              <a:rPr lang="en-US" sz="2800" dirty="0"/>
              <a:t>is a large software </a:t>
            </a:r>
            <a:r>
              <a:rPr lang="en-US" sz="2800" dirty="0" smtClean="0"/>
              <a:t>system (</a:t>
            </a:r>
            <a:r>
              <a:rPr lang="en-US" sz="2800" dirty="0"/>
              <a:t>a collection of algorithms and data structures</a:t>
            </a:r>
            <a:r>
              <a:rPr lang="en-US" sz="2800" dirty="0" smtClean="0"/>
              <a:t>) that </a:t>
            </a:r>
            <a:r>
              <a:rPr lang="en-US" sz="2800" b="1" dirty="0"/>
              <a:t>stores data</a:t>
            </a:r>
            <a:r>
              <a:rPr lang="en-US" sz="2800" dirty="0"/>
              <a:t>, and provides the </a:t>
            </a:r>
            <a:r>
              <a:rPr lang="en-US" sz="2800" b="1" dirty="0"/>
              <a:t>interface </a:t>
            </a:r>
            <a:r>
              <a:rPr lang="en-US" sz="2800" dirty="0" smtClean="0"/>
              <a:t>to </a:t>
            </a:r>
            <a:r>
              <a:rPr lang="en-US" sz="2800" b="1" dirty="0" smtClean="0"/>
              <a:t>update </a:t>
            </a:r>
            <a:r>
              <a:rPr lang="en-US" sz="2800" dirty="0"/>
              <a:t>and </a:t>
            </a:r>
            <a:r>
              <a:rPr lang="en-US" sz="2800" b="1" dirty="0"/>
              <a:t>access </a:t>
            </a:r>
            <a:r>
              <a:rPr lang="en-US" sz="2800" dirty="0"/>
              <a:t>them </a:t>
            </a:r>
            <a:r>
              <a:rPr lang="en-US" sz="2800" b="1" dirty="0" smtClean="0"/>
              <a:t>efficiently</a:t>
            </a:r>
            <a:r>
              <a:rPr lang="en-US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end goal is to make </a:t>
            </a:r>
            <a:r>
              <a:rPr lang="en-US" sz="2800" b="1" dirty="0"/>
              <a:t>data analysis </a:t>
            </a:r>
            <a:r>
              <a:rPr lang="en-US" sz="2800" dirty="0" smtClean="0"/>
              <a:t>easy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2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15669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Systems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447800"/>
            <a:ext cx="7727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i="1" dirty="0"/>
              <a:t>“three things are </a:t>
            </a:r>
            <a:r>
              <a:rPr lang="en-US" sz="2800" i="1" dirty="0" smtClean="0"/>
              <a:t>important in </a:t>
            </a:r>
            <a:r>
              <a:rPr lang="en-US" sz="2800" i="1" dirty="0"/>
              <a:t>the database </a:t>
            </a:r>
            <a:r>
              <a:rPr lang="en-US" sz="2800" i="1" dirty="0" smtClean="0"/>
              <a:t>world: </a:t>
            </a:r>
            <a:r>
              <a:rPr lang="en-US" sz="2800" b="1" i="1" dirty="0" smtClean="0"/>
              <a:t>performance</a:t>
            </a:r>
            <a:r>
              <a:rPr lang="en-US" sz="2800" i="1" dirty="0"/>
              <a:t>, </a:t>
            </a:r>
            <a:r>
              <a:rPr lang="en-US" sz="2800" b="1" i="1" dirty="0" smtClean="0"/>
              <a:t>performance</a:t>
            </a:r>
            <a:r>
              <a:rPr lang="en-US" sz="2800" i="1" dirty="0" smtClean="0"/>
              <a:t>, and </a:t>
            </a:r>
            <a:r>
              <a:rPr lang="en-US" sz="2800" b="1" i="1" dirty="0" smtClean="0"/>
              <a:t>performance</a:t>
            </a:r>
            <a:r>
              <a:rPr lang="en-US" sz="2800" i="1" dirty="0"/>
              <a:t>”</a:t>
            </a:r>
            <a:r>
              <a:rPr lang="en-US" sz="2800" dirty="0"/>
              <a:t>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			- Bruce </a:t>
            </a:r>
            <a:r>
              <a:rPr lang="en-US" sz="2800" dirty="0"/>
              <a:t>Lindsay, IBM Research </a:t>
            </a:r>
          </a:p>
        </p:txBody>
      </p:sp>
    </p:spTree>
    <p:extLst>
      <p:ext uri="{BB962C8B-B14F-4D97-AF65-F5344CB8AC3E}">
        <p14:creationId xmlns:p14="http://schemas.microsoft.com/office/powerpoint/2010/main" val="1653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15669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Systems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1600200"/>
            <a:ext cx="72698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We will discuss: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Relational/key-value storage/graph (not sure!)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Indexing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System </a:t>
            </a:r>
            <a:r>
              <a:rPr lang="en-US" sz="2800" dirty="0"/>
              <a:t>architecture </a:t>
            </a:r>
            <a:r>
              <a:rPr lang="en-US" sz="2800" dirty="0" smtClean="0"/>
              <a:t>(row/column/hybrid</a:t>
            </a:r>
            <a:r>
              <a:rPr lang="en-US" sz="2800" dirty="0"/>
              <a:t>) 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Scale-up/scale-out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96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15669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Systems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1426947"/>
            <a:ext cx="9144000" cy="53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69337" y="115669"/>
            <a:ext cx="3646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Key-Value Store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839" y="1219200"/>
            <a:ext cx="472356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algn="just">
              <a:lnSpc>
                <a:spcPct val="15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/>
              <a:t>A </a:t>
            </a:r>
            <a:r>
              <a:rPr lang="en-US" sz="2600" b="1" dirty="0"/>
              <a:t>key-value store</a:t>
            </a:r>
            <a:r>
              <a:rPr lang="en-US" sz="2600" dirty="0"/>
              <a:t>, or key-value database is a simple database that uses an associative array (think of a map or dictionary) as the fundamental data model where each key is associated with one and only one value in a collection. This relationship is referred to as a key-value pair.</a:t>
            </a:r>
          </a:p>
        </p:txBody>
      </p:sp>
      <p:pic>
        <p:nvPicPr>
          <p:cNvPr id="4098" name="Picture 2" descr="Image result for what is a key value st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21" y="2629994"/>
            <a:ext cx="3095179" cy="20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7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69337" y="115669"/>
            <a:ext cx="3646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Key-Value Store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219200"/>
            <a:ext cx="777156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600" dirty="0" smtClean="0"/>
              <a:t>Simple </a:t>
            </a:r>
            <a:r>
              <a:rPr lang="en-US" altLang="en-US" sz="2600" dirty="0"/>
              <a:t>data model that </a:t>
            </a:r>
            <a:r>
              <a:rPr lang="en-US" altLang="en-US" sz="2600" dirty="0">
                <a:solidFill>
                  <a:srgbClr val="0000FF"/>
                </a:solidFill>
              </a:rPr>
              <a:t>maps keys</a:t>
            </a:r>
            <a:r>
              <a:rPr lang="en-US" altLang="en-US" sz="2600" dirty="0"/>
              <a:t> to a </a:t>
            </a:r>
            <a:r>
              <a:rPr lang="en-US" altLang="en-US" sz="2600" dirty="0">
                <a:solidFill>
                  <a:srgbClr val="0000FF"/>
                </a:solidFill>
              </a:rPr>
              <a:t>list </a:t>
            </a:r>
            <a:r>
              <a:rPr lang="en-US" altLang="en-US" sz="2600" dirty="0" smtClean="0">
                <a:solidFill>
                  <a:srgbClr val="0000FF"/>
                </a:solidFill>
              </a:rPr>
              <a:t>of values</a:t>
            </a:r>
            <a:endParaRPr lang="en-US" altLang="en-US" sz="2600" dirty="0">
              <a:solidFill>
                <a:srgbClr val="0000FF"/>
              </a:solidFill>
            </a:endParaRPr>
          </a:p>
          <a:p>
            <a:pPr marL="431800" indent="-323850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600" dirty="0"/>
              <a:t>Easy to achieve</a:t>
            </a:r>
          </a:p>
          <a:p>
            <a:pPr marL="863600" lvl="1" indent="-323850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600" dirty="0">
                <a:solidFill>
                  <a:srgbClr val="0000FF"/>
                </a:solidFill>
              </a:rPr>
              <a:t>Performance</a:t>
            </a:r>
          </a:p>
          <a:p>
            <a:pPr marL="863600" lvl="1" indent="-323850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600" dirty="0">
                <a:solidFill>
                  <a:srgbClr val="0000FF"/>
                </a:solidFill>
              </a:rPr>
              <a:t>Fault tolerance</a:t>
            </a:r>
          </a:p>
          <a:p>
            <a:pPr marL="863600" lvl="1" indent="-323850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600" dirty="0">
                <a:solidFill>
                  <a:srgbClr val="0000FF"/>
                </a:solidFill>
              </a:rPr>
              <a:t>Heterogeneity</a:t>
            </a:r>
          </a:p>
          <a:p>
            <a:pPr marL="863600" lvl="1" indent="-323850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600" dirty="0" smtClean="0">
                <a:solidFill>
                  <a:srgbClr val="0000FF"/>
                </a:solidFill>
              </a:rPr>
              <a:t>Availability</a:t>
            </a:r>
          </a:p>
          <a:p>
            <a:pPr marL="539750" lvl="1">
              <a:lnSpc>
                <a:spcPct val="15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600" dirty="0" smtClean="0"/>
              <a:t>due </a:t>
            </a:r>
            <a:r>
              <a:rPr lang="en-US" altLang="en-US" sz="2600" dirty="0"/>
              <a:t>to its schema-less data model and </a:t>
            </a:r>
            <a:r>
              <a:rPr lang="en-US" altLang="en-US" sz="2600" dirty="0" smtClean="0"/>
              <a:t>fine granularity </a:t>
            </a:r>
            <a:r>
              <a:rPr lang="en-US" altLang="en-US" sz="2600" dirty="0"/>
              <a:t>partitioning of the </a:t>
            </a:r>
            <a:r>
              <a:rPr lang="en-US" altLang="en-US" sz="2600" dirty="0" smtClean="0"/>
              <a:t>data</a:t>
            </a:r>
            <a:endParaRPr lang="en-US" altLang="en-US" sz="2800" dirty="0" smtClean="0"/>
          </a:p>
          <a:p>
            <a:pPr lvl="1" indent="-4572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/>
              <a:t>Main </a:t>
            </a:r>
            <a:r>
              <a:rPr lang="en-US" sz="2800" b="1" dirty="0"/>
              <a:t>operations</a:t>
            </a:r>
            <a:r>
              <a:rPr lang="en-US" sz="2800" dirty="0"/>
              <a:t>: </a:t>
            </a:r>
            <a:r>
              <a:rPr lang="en-US" sz="2800" i="1" dirty="0"/>
              <a:t>put, get, scan, range scan, count</a:t>
            </a:r>
            <a:r>
              <a:rPr lang="en-US" sz="2800" dirty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831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162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0"/>
            <a:ext cx="6258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Designing a Key-Value Store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7639" y="911677"/>
            <a:ext cx="853356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What </a:t>
            </a:r>
            <a:r>
              <a:rPr lang="en-US" sz="2600" dirty="0"/>
              <a:t>is the </a:t>
            </a:r>
            <a:r>
              <a:rPr lang="en-US" sz="2600" dirty="0" smtClean="0"/>
              <a:t>key/value?</a:t>
            </a:r>
          </a:p>
          <a:p>
            <a:pPr marL="4508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Are </a:t>
            </a:r>
            <a:r>
              <a:rPr lang="en-US" sz="2600" dirty="0"/>
              <a:t>they stored </a:t>
            </a:r>
            <a:r>
              <a:rPr lang="en-US" sz="2600" dirty="0" smtClean="0"/>
              <a:t>together?</a:t>
            </a:r>
          </a:p>
          <a:p>
            <a:pPr marL="4508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Can </a:t>
            </a:r>
            <a:r>
              <a:rPr lang="en-US" sz="2600" dirty="0"/>
              <a:t>read/write ratio change over </a:t>
            </a:r>
            <a:r>
              <a:rPr lang="en-US" sz="2600" dirty="0" smtClean="0"/>
              <a:t>time?</a:t>
            </a:r>
          </a:p>
          <a:p>
            <a:pPr marL="4508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What </a:t>
            </a:r>
            <a:r>
              <a:rPr lang="en-US" sz="2400" dirty="0"/>
              <a:t>to use? b-tree, hash-table, scans, skip-lists, </a:t>
            </a:r>
            <a:r>
              <a:rPr lang="en-US" sz="2400" dirty="0" err="1" smtClean="0"/>
              <a:t>zonemaps</a:t>
            </a:r>
            <a:r>
              <a:rPr lang="en-US" sz="2400" dirty="0" smtClean="0"/>
              <a:t>?</a:t>
            </a:r>
          </a:p>
          <a:p>
            <a:pPr marL="4508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How </a:t>
            </a:r>
            <a:r>
              <a:rPr lang="en-US" sz="2600" dirty="0"/>
              <a:t>to handle concurrent </a:t>
            </a:r>
            <a:r>
              <a:rPr lang="en-US" sz="2600" dirty="0" smtClean="0"/>
              <a:t>queries?</a:t>
            </a:r>
          </a:p>
          <a:p>
            <a:pPr marL="4508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How </a:t>
            </a:r>
            <a:r>
              <a:rPr lang="en-US" sz="2600" dirty="0"/>
              <a:t>to compress </a:t>
            </a:r>
            <a:r>
              <a:rPr lang="en-US" sz="2600" dirty="0" smtClean="0"/>
              <a:t>data?</a:t>
            </a:r>
          </a:p>
          <a:p>
            <a:pPr marL="4508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How </a:t>
            </a:r>
            <a:r>
              <a:rPr lang="en-US" sz="2600" dirty="0"/>
              <a:t>to exploit multi-core, SIMD, </a:t>
            </a:r>
            <a:r>
              <a:rPr lang="en-US" sz="2600" dirty="0" smtClean="0"/>
              <a:t>GPUs?</a:t>
            </a:r>
          </a:p>
          <a:p>
            <a:pPr marL="4508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What </a:t>
            </a:r>
            <a:r>
              <a:rPr lang="en-US" sz="2600" dirty="0"/>
              <a:t>happens if data does not fit in </a:t>
            </a:r>
            <a:r>
              <a:rPr lang="en-US" sz="2600" dirty="0" smtClean="0"/>
              <a:t>memory?</a:t>
            </a:r>
          </a:p>
          <a:p>
            <a:pPr marL="4508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What </a:t>
            </a:r>
            <a:r>
              <a:rPr lang="en-US" sz="2600" dirty="0"/>
              <a:t>happens if data does not fit in a node? </a:t>
            </a:r>
          </a:p>
        </p:txBody>
      </p:sp>
    </p:spTree>
    <p:extLst>
      <p:ext uri="{BB962C8B-B14F-4D97-AF65-F5344CB8AC3E}">
        <p14:creationId xmlns:p14="http://schemas.microsoft.com/office/powerpoint/2010/main" val="405729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88626" y="152400"/>
            <a:ext cx="360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Reference Book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42167"/>
            <a:ext cx="3886200" cy="563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40" y="1231315"/>
            <a:ext cx="4774108" cy="5655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7162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0"/>
            <a:ext cx="6258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Designing a Key-Value Store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7639" y="911677"/>
            <a:ext cx="85335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>
              <a:lnSpc>
                <a:spcPct val="15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/>
              <a:t>Other Challenges</a:t>
            </a:r>
          </a:p>
          <a:p>
            <a:pPr marL="56515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/>
              <a:t>Security</a:t>
            </a:r>
          </a:p>
          <a:p>
            <a:pPr marL="56515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/>
              <a:t>Scalability</a:t>
            </a:r>
          </a:p>
          <a:p>
            <a:pPr marL="56515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/>
              <a:t>Robustness</a:t>
            </a:r>
          </a:p>
          <a:p>
            <a:pPr marL="56515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/>
              <a:t>What </a:t>
            </a:r>
            <a:r>
              <a:rPr lang="en-US" sz="2800" dirty="0"/>
              <a:t>happens when move to the cloud? </a:t>
            </a:r>
            <a:br>
              <a:rPr lang="en-US" sz="2800" dirty="0"/>
            </a:br>
            <a:endParaRPr lang="en-US" sz="2800" dirty="0" smtClean="0"/>
          </a:p>
          <a:p>
            <a:pPr marL="56515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8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362200"/>
            <a:ext cx="5675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 YOU!!!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84612" y="11566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Course Assessment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179320"/>
          <a:ext cx="6096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Criteria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Weight</a:t>
                      </a:r>
                      <a:endParaRPr lang="en-US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Attendance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Class</a:t>
                      </a:r>
                      <a:r>
                        <a:rPr lang="en-US" sz="2800" baseline="0" dirty="0" smtClean="0"/>
                        <a:t> Tests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Term Final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70%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30165" y="115669"/>
            <a:ext cx="245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Class Tests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6002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913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Three/Four class tests will be held</a:t>
            </a:r>
          </a:p>
          <a:p>
            <a:pPr marL="569913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In addition, you all have to write a review of a/some sample paper(s).</a:t>
            </a:r>
          </a:p>
          <a:p>
            <a:pPr marL="1035050" indent="-465138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95037" y="115669"/>
            <a:ext cx="674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Motivation Behind this Course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87019"/>
            <a:ext cx="784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913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 smtClean="0"/>
              <a:t>Nowadays, data is everywhere.</a:t>
            </a:r>
          </a:p>
          <a:p>
            <a:pPr marL="569913" indent="-569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/>
              <a:t>Every day, we create 2.5 </a:t>
            </a:r>
            <a:r>
              <a:rPr lang="en-US" sz="2500" dirty="0" err="1" smtClean="0"/>
              <a:t>exabytes</a:t>
            </a:r>
            <a:r>
              <a:rPr lang="en-US" sz="2500" dirty="0" smtClean="0"/>
              <a:t> of </a:t>
            </a:r>
            <a:r>
              <a:rPr lang="en-US" sz="2500" dirty="0"/>
              <a:t>data </a:t>
            </a:r>
            <a:r>
              <a:rPr lang="en-US" sz="2500" dirty="0" smtClean="0"/>
              <a:t>: 90</a:t>
            </a:r>
            <a:r>
              <a:rPr lang="en-US" sz="2500" dirty="0"/>
              <a:t>% of the data in </a:t>
            </a:r>
            <a:r>
              <a:rPr lang="en-US" sz="2500" dirty="0" smtClean="0"/>
              <a:t>the world </a:t>
            </a:r>
            <a:r>
              <a:rPr lang="en-US" sz="2500" dirty="0"/>
              <a:t>today has been created </a:t>
            </a:r>
            <a:r>
              <a:rPr lang="en-US" sz="2500" dirty="0" smtClean="0"/>
              <a:t>in the </a:t>
            </a:r>
            <a:r>
              <a:rPr lang="en-US" sz="2500" dirty="0"/>
              <a:t>last two years alone</a:t>
            </a:r>
            <a:r>
              <a:rPr lang="en-US" sz="2500" dirty="0" smtClean="0"/>
              <a:t>.  </a:t>
            </a:r>
          </a:p>
          <a:p>
            <a:pPr algn="just">
              <a:lnSpc>
                <a:spcPct val="150000"/>
              </a:lnSpc>
            </a:pPr>
            <a:r>
              <a:rPr lang="en-US" sz="2500" dirty="0" smtClean="0"/>
              <a:t>				-[</a:t>
            </a:r>
            <a:r>
              <a:rPr lang="en-US" sz="2500" dirty="0"/>
              <a:t>Understanding Big Data, IBM]</a:t>
            </a:r>
            <a:endParaRPr lang="en-US" sz="2500" dirty="0" smtClean="0"/>
          </a:p>
          <a:p>
            <a:pPr marL="569913" indent="-569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 smtClean="0"/>
              <a:t>Storing, processing and analysis of this “Big Data” is not straight-forward.</a:t>
            </a:r>
          </a:p>
          <a:p>
            <a:pPr marL="569913" indent="-569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 smtClean="0"/>
              <a:t>We need our database system to be on top its game!!!</a:t>
            </a:r>
            <a:endParaRPr 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35611" y="115669"/>
            <a:ext cx="437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is Everywhere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295400"/>
            <a:ext cx="784860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Business: Web, e-commerce, transactions, stocks, … </a:t>
            </a:r>
            <a:endParaRPr lang="en-US" sz="2800" dirty="0" smtClean="0"/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 smtClean="0"/>
              <a:t>Science</a:t>
            </a:r>
            <a:r>
              <a:rPr lang="en-US" sz="2800" dirty="0"/>
              <a:t>: Remote sensing, bioinformatics, scientific simulation, … </a:t>
            </a:r>
            <a:endParaRPr lang="en-US" sz="2800" dirty="0" smtClean="0"/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 smtClean="0"/>
              <a:t>Search </a:t>
            </a:r>
            <a:r>
              <a:rPr lang="en-US" sz="2800" dirty="0"/>
              <a:t>engine: web searches… </a:t>
            </a:r>
            <a:endParaRPr lang="en-US" sz="2800" dirty="0" smtClean="0"/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 smtClean="0"/>
              <a:t>Medical </a:t>
            </a:r>
            <a:r>
              <a:rPr lang="en-US" sz="2800" dirty="0"/>
              <a:t>and health industry:  Medical records, patient monitoring, and medical imaging, </a:t>
            </a:r>
            <a:r>
              <a:rPr lang="en-US" sz="2800" dirty="0" smtClean="0"/>
              <a:t>…</a:t>
            </a: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 smtClean="0"/>
              <a:t>Communication </a:t>
            </a:r>
            <a:r>
              <a:rPr lang="en-US" sz="2800" dirty="0"/>
              <a:t>and social media: news, digital cameras, YouTube, social networks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1381" y="2782669"/>
            <a:ext cx="4188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Never Sleeps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115669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What is Big Data?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3329" y="1364549"/>
            <a:ext cx="79182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913" indent="-569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Big data is a term that describes the large volume of data – both structured </a:t>
            </a:r>
            <a:r>
              <a:rPr lang="en-US" sz="2800" dirty="0" smtClean="0"/>
              <a:t>and unstructured.</a:t>
            </a:r>
          </a:p>
          <a:p>
            <a:pPr marL="569913" indent="-569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But it’s not only about the size of the data</a:t>
            </a:r>
            <a:endParaRPr lang="en-US" sz="2800" dirty="0"/>
          </a:p>
          <a:p>
            <a:pPr marL="569913" indent="-569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Big data can be described by the </a:t>
            </a:r>
            <a:r>
              <a:rPr lang="en-US" sz="2800" dirty="0"/>
              <a:t>three Vs</a:t>
            </a:r>
            <a:r>
              <a:rPr lang="en-US" sz="2800" dirty="0" smtClean="0"/>
              <a:t>: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Volume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Velocity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Variety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0" y="115669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Big Data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2192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913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/>
              <a:t>Velocity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/>
              <a:t>The quantity of generated and stored data. </a:t>
            </a:r>
            <a:endParaRPr lang="en-US" sz="2800" dirty="0" smtClean="0"/>
          </a:p>
          <a:p>
            <a:pPr marL="569913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 smtClean="0"/>
              <a:t>Velocity: </a:t>
            </a:r>
            <a:r>
              <a:rPr lang="en-US" sz="2800" dirty="0" smtClean="0"/>
              <a:t>The </a:t>
            </a:r>
            <a:r>
              <a:rPr lang="en-US" sz="2800" dirty="0"/>
              <a:t>speed at which the data is generated and </a:t>
            </a:r>
            <a:r>
              <a:rPr lang="en-US" sz="2800" dirty="0" smtClean="0"/>
              <a:t>processed</a:t>
            </a:r>
          </a:p>
          <a:p>
            <a:pPr marL="569913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/>
              <a:t>Variety: </a:t>
            </a:r>
            <a:r>
              <a:rPr lang="en-US" sz="2800" dirty="0"/>
              <a:t>The type and nature of the data. 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Extended Characteristic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Veracity: </a:t>
            </a:r>
            <a:r>
              <a:rPr lang="en-US" sz="2800" dirty="0"/>
              <a:t>data quality and the data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894</TotalTime>
  <Words>492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Papon</cp:lastModifiedBy>
  <cp:revision>144</cp:revision>
  <dcterms:created xsi:type="dcterms:W3CDTF">2016-08-27T16:55:58Z</dcterms:created>
  <dcterms:modified xsi:type="dcterms:W3CDTF">2019-05-11T01:19:26Z</dcterms:modified>
</cp:coreProperties>
</file>