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6"/>
  </p:notesMasterIdLst>
  <p:sldIdLst>
    <p:sldId id="256" r:id="rId2"/>
    <p:sldId id="340" r:id="rId3"/>
    <p:sldId id="327" r:id="rId4"/>
    <p:sldId id="330" r:id="rId5"/>
    <p:sldId id="343" r:id="rId6"/>
    <p:sldId id="331" r:id="rId7"/>
    <p:sldId id="333" r:id="rId8"/>
    <p:sldId id="341" r:id="rId9"/>
    <p:sldId id="332" r:id="rId10"/>
    <p:sldId id="334" r:id="rId11"/>
    <p:sldId id="344" r:id="rId12"/>
    <p:sldId id="335" r:id="rId13"/>
    <p:sldId id="338" r:id="rId14"/>
    <p:sldId id="339" r:id="rId15"/>
    <p:sldId id="336" r:id="rId16"/>
    <p:sldId id="337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404" r:id="rId25"/>
    <p:sldId id="353" r:id="rId26"/>
    <p:sldId id="352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5" r:id="rId48"/>
    <p:sldId id="374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83" r:id="rId57"/>
    <p:sldId id="384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93" r:id="rId66"/>
    <p:sldId id="392" r:id="rId67"/>
    <p:sldId id="394" r:id="rId68"/>
    <p:sldId id="395" r:id="rId69"/>
    <p:sldId id="396" r:id="rId70"/>
    <p:sldId id="397" r:id="rId71"/>
    <p:sldId id="398" r:id="rId72"/>
    <p:sldId id="399" r:id="rId73"/>
    <p:sldId id="414" r:id="rId74"/>
    <p:sldId id="400" r:id="rId75"/>
    <p:sldId id="413" r:id="rId76"/>
    <p:sldId id="401" r:id="rId77"/>
    <p:sldId id="402" r:id="rId78"/>
    <p:sldId id="415" r:id="rId79"/>
    <p:sldId id="403" r:id="rId80"/>
    <p:sldId id="405" r:id="rId81"/>
    <p:sldId id="406" r:id="rId82"/>
    <p:sldId id="407" r:id="rId83"/>
    <p:sldId id="408" r:id="rId84"/>
    <p:sldId id="409" r:id="rId85"/>
    <p:sldId id="410" r:id="rId86"/>
    <p:sldId id="411" r:id="rId87"/>
    <p:sldId id="412" r:id="rId88"/>
    <p:sldId id="416" r:id="rId89"/>
    <p:sldId id="417" r:id="rId90"/>
    <p:sldId id="418" r:id="rId91"/>
    <p:sldId id="419" r:id="rId92"/>
    <p:sldId id="420" r:id="rId93"/>
    <p:sldId id="421" r:id="rId94"/>
    <p:sldId id="422" r:id="rId95"/>
    <p:sldId id="425" r:id="rId96"/>
    <p:sldId id="423" r:id="rId97"/>
    <p:sldId id="424" r:id="rId98"/>
    <p:sldId id="426" r:id="rId99"/>
    <p:sldId id="427" r:id="rId100"/>
    <p:sldId id="428" r:id="rId101"/>
    <p:sldId id="429" r:id="rId102"/>
    <p:sldId id="430" r:id="rId103"/>
    <p:sldId id="431" r:id="rId104"/>
    <p:sldId id="434" r:id="rId105"/>
    <p:sldId id="436" r:id="rId106"/>
    <p:sldId id="435" r:id="rId107"/>
    <p:sldId id="437" r:id="rId108"/>
    <p:sldId id="438" r:id="rId109"/>
    <p:sldId id="440" r:id="rId110"/>
    <p:sldId id="439" r:id="rId111"/>
    <p:sldId id="441" r:id="rId112"/>
    <p:sldId id="442" r:id="rId113"/>
    <p:sldId id="306" r:id="rId114"/>
    <p:sldId id="305" r:id="rId1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434" autoAdjust="0"/>
  </p:normalViewPr>
  <p:slideViewPr>
    <p:cSldViewPr>
      <p:cViewPr varScale="1">
        <p:scale>
          <a:sx n="78" d="100"/>
          <a:sy n="78" d="100"/>
        </p:scale>
        <p:origin x="95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5505C-0D82-4C91-B543-138E54569714}" type="datetimeFigureOut">
              <a:rPr lang="en-US" smtClean="0"/>
              <a:pPr/>
              <a:t>12/28/2019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8044-EA56-447E-BDEC-142B465B6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1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833021"/>
            <a:ext cx="78105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/>
              <a:t>CSE 453</a:t>
            </a:r>
          </a:p>
          <a:p>
            <a:pPr>
              <a:lnSpc>
                <a:spcPct val="150000"/>
              </a:lnSpc>
            </a:pPr>
            <a:r>
              <a:rPr lang="en-US" sz="4800" b="1" dirty="0" smtClean="0"/>
              <a:t>High Performance Database Systems</a:t>
            </a:r>
          </a:p>
          <a:p>
            <a:pPr>
              <a:lnSpc>
                <a:spcPct val="150000"/>
              </a:lnSpc>
            </a:pPr>
            <a:endParaRPr lang="en-US" sz="4800" b="1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Course Teacher :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Tarikul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Islam Papon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8686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86474" y="115669"/>
            <a:ext cx="420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Simplest LSM Tree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41310" y="1219200"/>
            <a:ext cx="76502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Two levels with level C0 and 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C0 is always present in the memory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/>
              <a:t> is always present in the disk</a:t>
            </a:r>
          </a:p>
        </p:txBody>
      </p:sp>
    </p:spTree>
    <p:extLst>
      <p:ext uri="{BB962C8B-B14F-4D97-AF65-F5344CB8AC3E}">
        <p14:creationId xmlns:p14="http://schemas.microsoft.com/office/powerpoint/2010/main" val="18458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010668"/>
            <a:ext cx="7620000" cy="5771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The </a:t>
            </a:r>
            <a:r>
              <a:rPr lang="en-US" sz="2200" dirty="0">
                <a:latin typeface="+mj-lt"/>
              </a:rPr>
              <a:t>ability </a:t>
            </a:r>
            <a:r>
              <a:rPr lang="en-US" sz="2200" dirty="0" smtClean="0">
                <a:latin typeface="+mj-lt"/>
              </a:rPr>
              <a:t>to holistically </a:t>
            </a:r>
            <a:r>
              <a:rPr lang="en-US" sz="2200" dirty="0">
                <a:latin typeface="+mj-lt"/>
              </a:rPr>
              <a:t>self-tune to maximize </a:t>
            </a:r>
            <a:r>
              <a:rPr lang="en-US" sz="2200" dirty="0" smtClean="0">
                <a:latin typeface="+mj-lt"/>
              </a:rPr>
              <a:t>the worst-case throughput</a:t>
            </a:r>
          </a:p>
          <a:p>
            <a:pPr marL="457200" indent="-4572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Achieve this in two steps:</a:t>
            </a:r>
          </a:p>
          <a:p>
            <a:pPr marL="8001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Asymptotic analysis </a:t>
            </a:r>
            <a:r>
              <a:rPr lang="en-US" sz="2200" dirty="0">
                <a:latin typeface="+mj-lt"/>
              </a:rPr>
              <a:t>to map the design space </a:t>
            </a:r>
            <a:r>
              <a:rPr lang="en-US" sz="2200" dirty="0" smtClean="0">
                <a:latin typeface="+mj-lt"/>
              </a:rPr>
              <a:t>and thereby </a:t>
            </a:r>
            <a:r>
              <a:rPr lang="en-US" sz="2200" dirty="0">
                <a:latin typeface="+mj-lt"/>
              </a:rPr>
              <a:t>devise a rule for </a:t>
            </a:r>
            <a:r>
              <a:rPr lang="en-US" sz="2200" dirty="0" smtClean="0">
                <a:latin typeface="+mj-lt"/>
              </a:rPr>
              <a:t>how to </a:t>
            </a:r>
            <a:r>
              <a:rPr lang="en-US" sz="2200" dirty="0">
                <a:latin typeface="+mj-lt"/>
              </a:rPr>
              <a:t>allocate </a:t>
            </a:r>
            <a:r>
              <a:rPr lang="en-US" sz="2200" dirty="0" smtClean="0">
                <a:latin typeface="+mj-lt"/>
              </a:rPr>
              <a:t>main memory </a:t>
            </a:r>
            <a:r>
              <a:rPr lang="en-US" sz="2200" dirty="0">
                <a:latin typeface="+mj-lt"/>
              </a:rPr>
              <a:t>between the buffer and the filters. </a:t>
            </a:r>
            <a:endParaRPr lang="en-US" sz="2200" dirty="0" smtClean="0">
              <a:latin typeface="+mj-lt"/>
            </a:endParaRPr>
          </a:p>
          <a:p>
            <a:pPr marL="8001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Modeling </a:t>
            </a:r>
            <a:r>
              <a:rPr lang="en-US" sz="2200" dirty="0">
                <a:latin typeface="+mj-lt"/>
              </a:rPr>
              <a:t>worst-case throughput with respect to (</a:t>
            </a:r>
            <a:r>
              <a:rPr lang="en-US" sz="2200" dirty="0" smtClean="0">
                <a:latin typeface="+mj-lt"/>
              </a:rPr>
              <a:t>1) lookup </a:t>
            </a:r>
            <a:r>
              <a:rPr lang="en-US" sz="2200" dirty="0">
                <a:latin typeface="+mj-lt"/>
              </a:rPr>
              <a:t>cost and update cost, (2) </a:t>
            </a:r>
            <a:r>
              <a:rPr lang="en-US" sz="2200" dirty="0" smtClean="0">
                <a:latin typeface="+mj-lt"/>
              </a:rPr>
              <a:t>the proportion of lookups </a:t>
            </a:r>
            <a:r>
              <a:rPr lang="en-US" sz="2200" dirty="0">
                <a:latin typeface="+mj-lt"/>
              </a:rPr>
              <a:t>and updates in the </a:t>
            </a:r>
            <a:r>
              <a:rPr lang="en-US" sz="2200" dirty="0" smtClean="0">
                <a:latin typeface="+mj-lt"/>
              </a:rPr>
              <a:t>workload, and </a:t>
            </a:r>
            <a:r>
              <a:rPr lang="en-US" sz="2200" dirty="0">
                <a:latin typeface="+mj-lt"/>
              </a:rPr>
              <a:t>(3) the costs of </a:t>
            </a:r>
            <a:r>
              <a:rPr lang="en-US" sz="2200" dirty="0" smtClean="0">
                <a:latin typeface="+mj-lt"/>
              </a:rPr>
              <a:t>reads and </a:t>
            </a:r>
            <a:r>
              <a:rPr lang="en-US" sz="2200" dirty="0">
                <a:latin typeface="+mj-lt"/>
              </a:rPr>
              <a:t>writes to </a:t>
            </a:r>
            <a:r>
              <a:rPr lang="en-US" sz="2200" dirty="0" smtClean="0">
                <a:latin typeface="+mj-lt"/>
              </a:rPr>
              <a:t>persistent storage</a:t>
            </a:r>
          </a:p>
          <a:p>
            <a:pPr marL="457200" indent="-4572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An </a:t>
            </a:r>
            <a:r>
              <a:rPr lang="en-US" sz="2200" dirty="0">
                <a:latin typeface="+mj-lt"/>
              </a:rPr>
              <a:t>algorithm </a:t>
            </a:r>
            <a:r>
              <a:rPr lang="en-US" sz="2200" dirty="0" smtClean="0">
                <a:latin typeface="+mj-lt"/>
              </a:rPr>
              <a:t>that quickly </a:t>
            </a:r>
            <a:r>
              <a:rPr lang="en-US" sz="2200" dirty="0">
                <a:latin typeface="+mj-lt"/>
              </a:rPr>
              <a:t>searches the Pareto curve for the </a:t>
            </a:r>
            <a:r>
              <a:rPr lang="en-US" sz="2200" dirty="0" smtClean="0">
                <a:latin typeface="+mj-lt"/>
              </a:rPr>
              <a:t>balance between </a:t>
            </a:r>
            <a:r>
              <a:rPr lang="en-US" sz="2200" dirty="0">
                <a:latin typeface="+mj-lt"/>
              </a:rPr>
              <a:t>lookup </a:t>
            </a:r>
            <a:r>
              <a:rPr lang="en-US" sz="2200" dirty="0" smtClean="0">
                <a:latin typeface="+mj-lt"/>
              </a:rPr>
              <a:t> and </a:t>
            </a:r>
            <a:r>
              <a:rPr lang="en-US" sz="2200" dirty="0">
                <a:latin typeface="+mj-lt"/>
              </a:rPr>
              <a:t>update cost that maximizes the </a:t>
            </a:r>
            <a:r>
              <a:rPr lang="en-US" sz="2200" dirty="0" smtClean="0">
                <a:latin typeface="+mj-lt"/>
              </a:rPr>
              <a:t>worst-case throughput</a:t>
            </a:r>
            <a:r>
              <a:rPr lang="en-US" sz="2200" dirty="0">
                <a:latin typeface="+mj-lt"/>
              </a:rPr>
              <a:t>. </a:t>
            </a:r>
            <a:endParaRPr lang="en-US" sz="2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24825"/>
            <a:ext cx="4401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Monkey- Key Features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272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8200" y="24825"/>
            <a:ext cx="4401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Monkey- Key Features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820" y="1130617"/>
            <a:ext cx="5056380" cy="55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8200" y="24825"/>
            <a:ext cx="427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Monkey- Terminology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09445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1329" y="76200"/>
            <a:ext cx="6610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Monkey- Minimizing Lookup Cost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19200" y="1127734"/>
            <a:ext cx="7620000" cy="1955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</a:rPr>
              <a:t>R is denoted as the worst-case expected I/O cost of a zero-result point lookup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</a:rPr>
              <a:t>So average worst case lookup cost 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3406948"/>
            <a:ext cx="9144000" cy="23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9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1329" y="76200"/>
            <a:ext cx="6610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Monkey- Minimizing Lookup Cost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19200" y="1127734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+mj-lt"/>
              </a:rPr>
              <a:t>Main memory footprint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</a:rPr>
              <a:t>Let’s recall: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71800" y="2481588"/>
                <a:ext cx="3381182" cy="642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𝑏𝑖𝑡𝑠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𝑒𝑛𝑡𝑟𝑖𝑒𝑠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481588"/>
                <a:ext cx="3381182" cy="6426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14600" y="3395988"/>
                <a:ext cx="4445640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𝑒𝑛𝑡𝑟𝑖𝑒𝑠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𝐹𝑃𝑅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395988"/>
                <a:ext cx="4445640" cy="8971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2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1329" y="76200"/>
            <a:ext cx="6610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Monkey- Minimizing Lookup Cost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19200" y="1127734"/>
                <a:ext cx="7620000" cy="3463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latin typeface="+mj-lt"/>
                  </a:rPr>
                  <a:t>Main memory footprint</a:t>
                </a:r>
              </a:p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800" dirty="0" smtClean="0">
                    <a:latin typeface="+mj-lt"/>
                  </a:rPr>
                  <a:t>Let’s recall:</a:t>
                </a:r>
              </a:p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800" dirty="0" smtClean="0">
                    <a:latin typeface="+mj-lt"/>
                  </a:rPr>
                  <a:t>Level </a:t>
                </a:r>
                <a:r>
                  <a:rPr lang="en-US" sz="2800" dirty="0" err="1" smtClean="0">
                    <a:latin typeface="+mj-lt"/>
                  </a:rPr>
                  <a:t>i</a:t>
                </a:r>
                <a:r>
                  <a:rPr lang="en-US" sz="2800" dirty="0" smtClean="0">
                    <a:latin typeface="+mj-lt"/>
                  </a:rPr>
                  <a:t> has </a:t>
                </a:r>
                <a:r>
                  <a:rPr lang="en-US" sz="2800" dirty="0" err="1" smtClean="0">
                    <a:latin typeface="+mj-lt"/>
                  </a:rPr>
                  <a:t>atmost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P.B.T</a:t>
                </a:r>
                <a:r>
                  <a:rPr lang="en-US" sz="2800" baseline="30000" dirty="0" err="1" smtClean="0">
                    <a:latin typeface="+mj-lt"/>
                  </a:rPr>
                  <a:t>i</a:t>
                </a:r>
                <a:r>
                  <a:rPr lang="en-US" sz="2800" baseline="30000" dirty="0" smtClean="0">
                    <a:latin typeface="+mj-lt"/>
                  </a:rPr>
                  <a:t> </a:t>
                </a:r>
                <a:r>
                  <a:rPr lang="en-US" sz="2800" baseline="30000" dirty="0">
                    <a:latin typeface="+mj-lt"/>
                  </a:rPr>
                  <a:t> </a:t>
                </a:r>
                <a:r>
                  <a:rPr lang="en-US" sz="2400" dirty="0" smtClean="0"/>
                  <a:t>entries</a:t>
                </a:r>
              </a:p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Again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𝑃𝐵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So bit count at level i:</a:t>
                </a:r>
                <a:endParaRPr lang="en-US" sz="2400" baseline="300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127734"/>
                <a:ext cx="7620000" cy="3463640"/>
              </a:xfrm>
              <a:prstGeom prst="rect">
                <a:avLst/>
              </a:prstGeom>
              <a:blipFill rotWithShape="0">
                <a:blip r:embed="rId2"/>
                <a:stretch>
                  <a:fillRect l="-1600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0" y="4648200"/>
            <a:ext cx="3632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1329" y="76200"/>
            <a:ext cx="6610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Monkey- Minimizing Lookup Cost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19200" y="1127734"/>
            <a:ext cx="7620000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</a:rPr>
              <a:t>Main memory footprint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44000" cy="16028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3670" y="4282325"/>
            <a:ext cx="7841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+mj-lt"/>
              </a:rPr>
              <a:t>finding the optimal assignment of FPRs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across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the different levels that minimizes </a:t>
            </a:r>
            <a:r>
              <a:rPr lang="en-US" sz="2400" i="1" dirty="0" err="1">
                <a:solidFill>
                  <a:srgbClr val="000000"/>
                </a:solidFill>
                <a:latin typeface="+mj-lt"/>
              </a:rPr>
              <a:t>M</a:t>
            </a:r>
            <a:r>
              <a:rPr lang="en-US" sz="2400" i="1" baseline="-25000" dirty="0" err="1">
                <a:solidFill>
                  <a:srgbClr val="000000"/>
                </a:solidFill>
                <a:latin typeface="+mj-lt"/>
              </a:rPr>
              <a:t>filters</a:t>
            </a:r>
            <a:r>
              <a:rPr lang="en-US" sz="2400" i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for any user-specified value of </a:t>
            </a:r>
            <a:r>
              <a:rPr lang="en-US" sz="2400" i="1" dirty="0">
                <a:solidFill>
                  <a:srgbClr val="000000"/>
                </a:solidFill>
                <a:latin typeface="+mj-l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705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1329" y="76200"/>
            <a:ext cx="6610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Monkey- Minimizing Lookup Cost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50256"/>
            <a:ext cx="6553200" cy="564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1329" y="76200"/>
            <a:ext cx="6610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Monkey- Minimizing Lookup Cost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69" y="1198304"/>
            <a:ext cx="8058799" cy="550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1329" y="76200"/>
            <a:ext cx="6610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Monkey- Minimizing Lookup Cost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770"/>
            <a:ext cx="9144000" cy="359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8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8686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86474" y="115669"/>
            <a:ext cx="420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Simplest LSM Tree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905000"/>
            <a:ext cx="7924800" cy="243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1329" y="76200"/>
            <a:ext cx="6610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Monkey- Minimizing Lookup Cost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19200" y="1066800"/>
            <a:ext cx="7620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The intuition is </a:t>
            </a:r>
            <a:r>
              <a:rPr lang="en-US" sz="2800" dirty="0" smtClean="0"/>
              <a:t>that-</a:t>
            </a:r>
            <a:endParaRPr lang="en-US" sz="2800" dirty="0" smtClean="0">
              <a:latin typeface="+mj-lt"/>
            </a:endParaRPr>
          </a:p>
          <a:p>
            <a:pPr marL="8001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I/O cost of probing any run is the </a:t>
            </a:r>
            <a:r>
              <a:rPr lang="en-US" sz="2800" dirty="0" smtClean="0"/>
              <a:t>same regardless </a:t>
            </a:r>
            <a:r>
              <a:rPr lang="en-US" sz="2800" dirty="0"/>
              <a:t>of its </a:t>
            </a:r>
            <a:r>
              <a:rPr lang="en-US" sz="2800" dirty="0" smtClean="0"/>
              <a:t>size (due </a:t>
            </a:r>
            <a:r>
              <a:rPr lang="en-US" sz="2800" dirty="0"/>
              <a:t>to the </a:t>
            </a:r>
            <a:r>
              <a:rPr lang="en-US" sz="2800" dirty="0" smtClean="0"/>
              <a:t>fence pointers)</a:t>
            </a:r>
          </a:p>
          <a:p>
            <a:pPr marL="8001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But </a:t>
            </a:r>
            <a:r>
              <a:rPr lang="en-US" sz="2800" dirty="0"/>
              <a:t>the amount of main memory needed </a:t>
            </a:r>
            <a:r>
              <a:rPr lang="en-US" sz="2800" dirty="0" smtClean="0"/>
              <a:t>for achieving </a:t>
            </a:r>
            <a:r>
              <a:rPr lang="en-US" sz="2800" dirty="0"/>
              <a:t>a low FPR </a:t>
            </a:r>
            <a:r>
              <a:rPr lang="en-US" sz="2800" dirty="0" smtClean="0"/>
              <a:t>at deeper </a:t>
            </a:r>
            <a:r>
              <a:rPr lang="en-US" sz="2800" dirty="0"/>
              <a:t>levels </a:t>
            </a:r>
            <a:r>
              <a:rPr lang="en-US" sz="2800" dirty="0" smtClean="0"/>
              <a:t>is significantly </a:t>
            </a:r>
            <a:r>
              <a:rPr lang="en-US" sz="2800" dirty="0"/>
              <a:t>higher since they have </a:t>
            </a:r>
            <a:r>
              <a:rPr lang="en-US" sz="2800" dirty="0" smtClean="0"/>
              <a:t>exponentially more </a:t>
            </a:r>
            <a:r>
              <a:rPr lang="en-US" sz="2800" dirty="0"/>
              <a:t>entries</a:t>
            </a:r>
            <a:r>
              <a:rPr lang="en-US" sz="2800" dirty="0" smtClean="0"/>
              <a:t>.</a:t>
            </a:r>
          </a:p>
          <a:p>
            <a:pPr marL="457200">
              <a:lnSpc>
                <a:spcPct val="150000"/>
              </a:lnSpc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473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1329" y="76200"/>
            <a:ext cx="6610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Monkey- Minimizing Lookup Cost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19200" y="1066800"/>
            <a:ext cx="7620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In summary, Monkey minimizes the </a:t>
            </a:r>
            <a:r>
              <a:rPr lang="en-US" sz="2800" dirty="0" smtClean="0"/>
              <a:t>main memory </a:t>
            </a:r>
            <a:r>
              <a:rPr lang="en-US" sz="2800" dirty="0"/>
              <a:t>footprint </a:t>
            </a:r>
            <a:r>
              <a:rPr lang="en-US" sz="2800" dirty="0" smtClean="0"/>
              <a:t>for the </a:t>
            </a:r>
            <a:r>
              <a:rPr lang="en-US" sz="2800" dirty="0"/>
              <a:t>Bloom filters for a given lookup cost </a:t>
            </a:r>
            <a:r>
              <a:rPr lang="en-US" sz="2800" i="1" dirty="0"/>
              <a:t>R </a:t>
            </a:r>
            <a:r>
              <a:rPr lang="en-US" sz="2800" dirty="0" smtClean="0"/>
              <a:t>by-</a:t>
            </a:r>
          </a:p>
          <a:p>
            <a:pPr marL="8001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/>
              <a:t>Finding </a:t>
            </a:r>
            <a:r>
              <a:rPr lang="en-US" sz="2800" dirty="0"/>
              <a:t>the optimal number of levels </a:t>
            </a:r>
            <a:r>
              <a:rPr lang="en-US" sz="2800" i="1" dirty="0" err="1"/>
              <a:t>L</a:t>
            </a:r>
            <a:r>
              <a:rPr lang="en-US" sz="2800" i="1" baseline="-25000" dirty="0" err="1"/>
              <a:t>filtered</a:t>
            </a:r>
            <a:r>
              <a:rPr lang="en-US" sz="2800" i="1" dirty="0"/>
              <a:t> </a:t>
            </a:r>
            <a:r>
              <a:rPr lang="en-US" sz="2800" dirty="0" smtClean="0"/>
              <a:t>to which </a:t>
            </a:r>
            <a:r>
              <a:rPr lang="en-US" sz="2800" dirty="0"/>
              <a:t>Bloom filters should </a:t>
            </a:r>
            <a:r>
              <a:rPr lang="en-US" sz="2800" dirty="0" smtClean="0"/>
              <a:t>be allocated</a:t>
            </a:r>
          </a:p>
          <a:p>
            <a:pPr marL="8001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/>
              <a:t>Setting </a:t>
            </a:r>
            <a:r>
              <a:rPr lang="en-US" sz="2800" dirty="0"/>
              <a:t>the FPR for each of these levels to </a:t>
            </a:r>
            <a:r>
              <a:rPr lang="en-US" sz="2800" dirty="0" smtClean="0"/>
              <a:t>be proportional </a:t>
            </a:r>
            <a:r>
              <a:rPr lang="en-US" sz="2800" dirty="0"/>
              <a:t>to its </a:t>
            </a:r>
            <a:r>
              <a:rPr lang="en-US" sz="2800" dirty="0" smtClean="0"/>
              <a:t>capacity</a:t>
            </a:r>
            <a:endParaRPr lang="en-US" sz="2800" dirty="0"/>
          </a:p>
          <a:p>
            <a:pPr marL="457200">
              <a:lnSpc>
                <a:spcPct val="150000"/>
              </a:lnSpc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860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10210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0" y="136267"/>
            <a:ext cx="2048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Monkey</a:t>
            </a:r>
            <a:endParaRPr lang="en-US" sz="4000" b="1" dirty="0"/>
          </a:p>
        </p:txBody>
      </p:sp>
      <p:sp>
        <p:nvSpPr>
          <p:cNvPr id="6" name="Rectangle 5"/>
          <p:cNvSpPr/>
          <p:nvPr/>
        </p:nvSpPr>
        <p:spPr>
          <a:xfrm>
            <a:off x="1216152" y="2209800"/>
            <a:ext cx="78516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/>
              <a:t>The Rest….</a:t>
            </a:r>
            <a:endParaRPr lang="en-US" sz="36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rgbClr val="0070C0"/>
                </a:solidFill>
                <a:latin typeface="+mj-lt"/>
              </a:rPr>
              <a:t>Self Study </a:t>
            </a: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(included in Term Final)</a:t>
            </a:r>
            <a:endParaRPr lang="en-US" sz="4800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0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48400" y="153650"/>
            <a:ext cx="25908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/>
              <a:t>Reference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1219200"/>
            <a:ext cx="7620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Dayan, Manos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Athanassoulis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Idreos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2017. Monkey: Optimal Navigable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Store. In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ACM SIGMOD International Conference on Management of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79–94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O’NEIL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P., CHENG, E., GAWLICK, D., </a:t>
            </a: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O’NEIL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 1996. The log-structured </a:t>
            </a: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merge-tree (</a:t>
            </a:r>
            <a:r>
              <a:rPr lang="en-US" sz="2400" dirty="0" err="1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LSMtree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400" i="1" dirty="0" err="1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Acta</a:t>
            </a:r>
            <a:r>
              <a:rPr lang="en-US" sz="2400" i="1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Inf. 33, 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351–385</a:t>
            </a: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Luo, Michael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Carey.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LSM-based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Techniques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362200"/>
            <a:ext cx="5675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THANK YOU!!!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8686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86474" y="115669"/>
            <a:ext cx="420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Simplest LSM Tree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400919"/>
            <a:ext cx="76200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 smtClean="0"/>
              <a:t>Whenever </a:t>
            </a:r>
            <a:r>
              <a:rPr lang="en-US" sz="2600" dirty="0"/>
              <a:t>a request comes to </a:t>
            </a:r>
            <a:r>
              <a:rPr lang="en-US" sz="2600" dirty="0" smtClean="0"/>
              <a:t>insert/update </a:t>
            </a:r>
            <a:r>
              <a:rPr lang="en-US" sz="2600" dirty="0"/>
              <a:t>any information to the database, entry is made into </a:t>
            </a:r>
            <a:r>
              <a:rPr lang="en-US" sz="2600" dirty="0" smtClean="0"/>
              <a:t>the C0 level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If the insertion causes the C</a:t>
            </a:r>
            <a:r>
              <a:rPr lang="en-US" sz="2600" baseline="-25000" dirty="0"/>
              <a:t>0</a:t>
            </a:r>
            <a:r>
              <a:rPr lang="en-US" sz="2600" dirty="0"/>
              <a:t> </a:t>
            </a:r>
            <a:r>
              <a:rPr lang="en-US" sz="2600" dirty="0" smtClean="0"/>
              <a:t>to </a:t>
            </a:r>
            <a:r>
              <a:rPr lang="en-US" sz="2600" dirty="0"/>
              <a:t>exceed a certain size threshold, a contiguous segment of entries is removed from C</a:t>
            </a:r>
            <a:r>
              <a:rPr lang="en-US" sz="2600" baseline="-25000" dirty="0"/>
              <a:t>0</a:t>
            </a:r>
            <a:r>
              <a:rPr lang="en-US" sz="2600" dirty="0"/>
              <a:t> and merged into </a:t>
            </a:r>
            <a:r>
              <a:rPr lang="en-US" sz="2600" dirty="0" smtClean="0"/>
              <a:t>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/>
              <a:t> on disk</a:t>
            </a:r>
            <a:r>
              <a:rPr lang="en-US" sz="260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 smtClean="0"/>
              <a:t>Data </a:t>
            </a:r>
            <a:r>
              <a:rPr lang="en-US" sz="2500" dirty="0"/>
              <a:t>is efficiently migrated across media in rolling batches, using an algorithm reminiscent of merge sort.</a:t>
            </a:r>
          </a:p>
        </p:txBody>
      </p:sp>
    </p:spTree>
    <p:extLst>
      <p:ext uri="{BB962C8B-B14F-4D97-AF65-F5344CB8AC3E}">
        <p14:creationId xmlns:p14="http://schemas.microsoft.com/office/powerpoint/2010/main" val="25298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8686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52931" y="115669"/>
            <a:ext cx="3162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Rolling Merge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400919"/>
            <a:ext cx="7620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Rolling merge happens in a series of steps. 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Every </a:t>
            </a:r>
            <a:r>
              <a:rPr lang="en-US" sz="2800" dirty="0"/>
              <a:t>step involves merging of disk page sized leaf nodes from </a:t>
            </a:r>
            <a:r>
              <a:rPr lang="en-US" sz="2800" dirty="0" smtClean="0"/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/>
              <a:t>level with leaf level entries from C0 level forming a newly merged leaf node of </a:t>
            </a:r>
            <a:r>
              <a:rPr lang="en-US" sz="2800" dirty="0" smtClean="0"/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/>
              <a:t>tree. 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newly merged leaf node is generally stored on a new disk space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4196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8686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52931" y="115669"/>
            <a:ext cx="3162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Rolling Merge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AutoShape 2" descr="https://qph.fs.quoracdn.net/main-qimg-517af1a413c87b6e6ed87dee86464c01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71575"/>
            <a:ext cx="7060680" cy="56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8686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71237" y="115669"/>
            <a:ext cx="219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LSM Tree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400919"/>
            <a:ext cx="7620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Most LSM trees used in practice employ multiple levels</a:t>
            </a:r>
            <a:r>
              <a:rPr lang="en-US" sz="280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Level 0 is kept in main memory, and might be represented using a </a:t>
            </a:r>
            <a:r>
              <a:rPr lang="en-US" sz="2800" dirty="0" smtClean="0"/>
              <a:t>tree (Mostly AVL Tree).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The on-disk data is organized into sorted runs of data. Each run contains data sorted by the index key</a:t>
            </a:r>
            <a:r>
              <a:rPr lang="en-US" sz="2800" dirty="0" smtClean="0"/>
              <a:t>. Resembles a B-tree!!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7975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8686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71237" y="115669"/>
            <a:ext cx="219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LSM Tree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1400919"/>
            <a:ext cx="7620000" cy="324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The original paper on LSM-trees </a:t>
            </a:r>
            <a:r>
              <a:rPr lang="en-US" sz="2800" dirty="0" smtClean="0"/>
              <a:t>further</a:t>
            </a:r>
            <a:r>
              <a:rPr lang="en-US" sz="2800" dirty="0"/>
              <a:t> </a:t>
            </a:r>
            <a:r>
              <a:rPr lang="en-US" sz="2800" dirty="0" smtClean="0"/>
              <a:t>showed </a:t>
            </a:r>
            <a:r>
              <a:rPr lang="en-US" sz="2800" dirty="0"/>
              <a:t>that under a stable workload, where </a:t>
            </a:r>
            <a:r>
              <a:rPr lang="en-US" sz="2800" dirty="0" smtClean="0"/>
              <a:t>the number of levels </a:t>
            </a:r>
            <a:r>
              <a:rPr lang="en-US" sz="2800" dirty="0"/>
              <a:t>remains static, </a:t>
            </a:r>
            <a:r>
              <a:rPr lang="en-US" sz="2800" dirty="0" smtClean="0"/>
              <a:t>write performance </a:t>
            </a:r>
            <a:r>
              <a:rPr lang="en-US" sz="2800" dirty="0"/>
              <a:t>is optimized </a:t>
            </a:r>
            <a:r>
              <a:rPr lang="en-US" sz="2800" dirty="0" smtClean="0"/>
              <a:t>when the </a:t>
            </a:r>
            <a:r>
              <a:rPr lang="en-US" sz="2800" dirty="0"/>
              <a:t>size </a:t>
            </a:r>
            <a:r>
              <a:rPr lang="en-US" sz="2800" dirty="0" smtClean="0"/>
              <a:t>ratios between </a:t>
            </a:r>
            <a:r>
              <a:rPr lang="en-US" sz="2800" dirty="0"/>
              <a:t>all adjacent </a:t>
            </a:r>
            <a:r>
              <a:rPr lang="en-US" sz="2800" dirty="0" smtClean="0"/>
              <a:t>components are </a:t>
            </a:r>
            <a:r>
              <a:rPr lang="en-US" sz="2800" dirty="0"/>
              <a:t>the same.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186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563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17149" y="24825"/>
            <a:ext cx="1974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2438400"/>
            <a:ext cx="9199746" cy="4419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95400" y="868740"/>
            <a:ext cx="754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We are considering both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keys and values are stored inside the LSM-tree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, although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it is also possible to store large values outside of the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LSM tree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and point to them using fixed-width pointers attached to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keys</a:t>
            </a:r>
            <a:r>
              <a:rPr lang="en-US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6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563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17149" y="24825"/>
            <a:ext cx="1974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2438400"/>
            <a:ext cx="9199746" cy="4419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9200" y="9144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Level 0 refers to an in-memory buffer, and </a:t>
            </a:r>
            <a:r>
              <a:rPr lang="en-US" sz="2400" dirty="0" smtClean="0"/>
              <a:t>the rest </a:t>
            </a:r>
            <a:r>
              <a:rPr lang="en-US" sz="2400" dirty="0"/>
              <a:t>of the levels refer to data in secondary storage. </a:t>
            </a:r>
          </a:p>
        </p:txBody>
      </p:sp>
    </p:spTree>
    <p:extLst>
      <p:ext uri="{BB962C8B-B14F-4D97-AF65-F5344CB8AC3E}">
        <p14:creationId xmlns:p14="http://schemas.microsoft.com/office/powerpoint/2010/main" val="5245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563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17149" y="24825"/>
            <a:ext cx="1974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2438400"/>
            <a:ext cx="9199746" cy="4419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9200" y="961072"/>
            <a:ext cx="7394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+mj-lt"/>
              </a:rPr>
              <a:t>If an update refers to a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key which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already exists in the buffer then the original entry is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replaced in-place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and only the latest one survives.</a:t>
            </a:r>
            <a:r>
              <a:rPr lang="en-US" sz="24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95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1089" y="2438400"/>
            <a:ext cx="75368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Log Structured Merge Trees</a:t>
            </a:r>
          </a:p>
        </p:txBody>
      </p:sp>
    </p:spTree>
    <p:extLst>
      <p:ext uri="{BB962C8B-B14F-4D97-AF65-F5344CB8AC3E}">
        <p14:creationId xmlns:p14="http://schemas.microsoft.com/office/powerpoint/2010/main" val="295235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563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17149" y="24825"/>
            <a:ext cx="1974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2438400"/>
            <a:ext cx="9199746" cy="4419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2352" y="961072"/>
            <a:ext cx="7394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When the buffer’s capacity is reached, its entries are sorted </a:t>
            </a:r>
            <a:r>
              <a:rPr lang="en-US" sz="2400" dirty="0" smtClean="0"/>
              <a:t>by key </a:t>
            </a:r>
            <a:r>
              <a:rPr lang="en-US" sz="2400" dirty="0"/>
              <a:t>into an array and flushed to Level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in secondary storage. </a:t>
            </a:r>
            <a:r>
              <a:rPr lang="en-US" sz="2400" dirty="0" smtClean="0"/>
              <a:t>Such arrays can be referred </a:t>
            </a:r>
            <a:r>
              <a:rPr lang="en-US" sz="2400" dirty="0"/>
              <a:t>as </a:t>
            </a:r>
            <a:r>
              <a:rPr lang="en-US" sz="2400" i="1" dirty="0"/>
              <a:t>runs</a:t>
            </a:r>
            <a:r>
              <a:rPr lang="en-US" sz="2400" dirty="0"/>
              <a:t>.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85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34200" y="152400"/>
            <a:ext cx="1974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04" y="1262061"/>
            <a:ext cx="7483944" cy="52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34200" y="152400"/>
            <a:ext cx="1974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71600" y="1244768"/>
                <a:ext cx="7467600" cy="4369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solidFill>
                      <a:srgbClr val="000000"/>
                    </a:solidFill>
                    <a:latin typeface="+mj-lt"/>
                  </a:rPr>
                  <a:t>The </a:t>
                </a:r>
                <a:r>
                  <a:rPr lang="en-US" sz="2400" dirty="0">
                    <a:solidFill>
                      <a:srgbClr val="000000"/>
                    </a:solidFill>
                    <a:latin typeface="+mj-lt"/>
                  </a:rPr>
                  <a:t>number of bits of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+mj-lt"/>
                  </a:rPr>
                  <a:t>main memory </a:t>
                </a:r>
                <a:r>
                  <a:rPr lang="en-US" sz="2400" dirty="0">
                    <a:solidFill>
                      <a:srgbClr val="000000"/>
                    </a:solidFill>
                    <a:latin typeface="+mj-lt"/>
                  </a:rPr>
                  <a:t>allocated to the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+mj-lt"/>
                  </a:rPr>
                  <a:t>buffer,  </a:t>
                </a:r>
                <a:r>
                  <a:rPr lang="en-US" sz="2400" dirty="0">
                    <a:latin typeface="+mj-lt"/>
                  </a:rPr>
                  <a:t/>
                </a:r>
                <a:br>
                  <a:rPr lang="en-US" sz="240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𝑏𝑢𝑓𝑓𝑒𝑟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b="0" dirty="0" smtClean="0">
                  <a:latin typeface="+mj-lt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1200" b="0" dirty="0" smtClean="0">
                  <a:latin typeface="+mj-lt"/>
                </a:endParaRPr>
              </a:p>
              <a:p>
                <a:pPr marL="342900" algn="just"/>
                <a:r>
                  <a:rPr lang="en-US" sz="2400" dirty="0" smtClean="0">
                    <a:latin typeface="+mj-lt"/>
                  </a:rPr>
                  <a:t>where B is the number of entries that fit into a disk page, P is the amount of main memory in terms of disk pages (blocks) allocated to the buffer and E is the average size of data entries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Each Level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has </a:t>
                </a:r>
                <a:r>
                  <a:rPr lang="en-US" sz="2400" dirty="0" smtClean="0"/>
                  <a:t>a capacity </a:t>
                </a:r>
                <a:r>
                  <a:rPr lang="en-US" sz="2400" dirty="0"/>
                  <a:t>threshold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𝑇𝑖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/>
                  <a:t>entries, where </a:t>
                </a:r>
                <a:r>
                  <a:rPr lang="en-US" sz="2400" i="1" dirty="0"/>
                  <a:t>T </a:t>
                </a:r>
                <a:r>
                  <a:rPr lang="en-US" sz="2400" dirty="0"/>
                  <a:t>is a tuning </a:t>
                </a:r>
                <a:r>
                  <a:rPr lang="en-US" sz="2400" dirty="0" smtClean="0"/>
                  <a:t>parameter denoting </a:t>
                </a:r>
                <a:r>
                  <a:rPr lang="en-US" sz="2400" dirty="0"/>
                  <a:t>the size </a:t>
                </a:r>
                <a:r>
                  <a:rPr lang="en-US" sz="2400" dirty="0" smtClean="0"/>
                  <a:t>ratio.</a:t>
                </a:r>
                <a:endParaRPr lang="en-US" sz="2400" dirty="0"/>
              </a:p>
              <a:p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244768"/>
                <a:ext cx="7467600" cy="4369273"/>
              </a:xfrm>
              <a:prstGeom prst="rect">
                <a:avLst/>
              </a:prstGeom>
              <a:blipFill rotWithShape="0">
                <a:blip r:embed="rId2"/>
                <a:stretch>
                  <a:fillRect l="-1061" t="-1116" r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0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34200" y="152400"/>
            <a:ext cx="1974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95400" y="1244768"/>
                <a:ext cx="7086600" cy="5116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Calculating the number of levels:</a:t>
                </a:r>
              </a:p>
              <a:p>
                <a:endParaRPr lang="en-US" sz="1600" dirty="0" smtClean="0">
                  <a:latin typeface="Cambria Math" panose="02040503050406030204" pitchFamily="18" charset="0"/>
                </a:endParaRPr>
              </a:p>
              <a:p>
                <a:r>
                  <a:rPr lang="en-US" sz="2400" dirty="0" smtClean="0">
                    <a:latin typeface="Cambria Math" panose="02040503050406030204" pitchFamily="18" charset="0"/>
                  </a:rPr>
                  <a:t>Total number of entries,</a:t>
                </a:r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𝑃𝐵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𝑃𝐵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𝑃𝐵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………+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𝑃𝐵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𝑃𝐵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𝑃𝐵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baseline="30000" dirty="0"/>
              </a:p>
              <a:p>
                <a:endParaRPr lang="en-US" sz="2000" dirty="0" smtClean="0"/>
              </a:p>
              <a:p>
                <a:r>
                  <a:rPr lang="en-US" sz="2400" dirty="0" smtClean="0"/>
                  <a:t>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𝑃𝐵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𝑏𝑢𝑓𝑓𝑒𝑟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Hence,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𝑏𝑢𝑓𝑓𝑒𝑟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244768"/>
                <a:ext cx="7086600" cy="5116529"/>
              </a:xfrm>
              <a:prstGeom prst="rect">
                <a:avLst/>
              </a:prstGeom>
              <a:blipFill rotWithShape="0">
                <a:blip r:embed="rId2"/>
                <a:stretch>
                  <a:fillRect l="-1377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6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67200" y="76200"/>
            <a:ext cx="4648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 Very Important Note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95400" y="1244768"/>
                <a:ext cx="7086600" cy="9300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𝑏𝑢𝑓𝑓𝑒𝑟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244768"/>
                <a:ext cx="7086600" cy="9300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362200"/>
                <a:ext cx="7544245" cy="231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We can say L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𝑏𝑢𝑓𝑓𝑒𝑟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We may 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for simplicity in various cases as a general </a:t>
                </a:r>
                <a:r>
                  <a:rPr lang="en-US" sz="2400" dirty="0" err="1" smtClean="0"/>
                  <a:t>notatiton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362200"/>
                <a:ext cx="7544245" cy="2313967"/>
              </a:xfrm>
              <a:prstGeom prst="rect">
                <a:avLst/>
              </a:prstGeom>
              <a:blipFill rotWithShape="0">
                <a:blip r:embed="rId3"/>
                <a:stretch>
                  <a:fillRect l="-1050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75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34200" y="152400"/>
            <a:ext cx="1974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95399" y="1244768"/>
                <a:ext cx="7613251" cy="3534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The </a:t>
                </a:r>
                <a:r>
                  <a:rPr lang="en-US" sz="2400" dirty="0"/>
                  <a:t>size ratio </a:t>
                </a:r>
                <a:r>
                  <a:rPr lang="en-US" sz="2400" i="1" dirty="0"/>
                  <a:t>T </a:t>
                </a:r>
                <a:r>
                  <a:rPr lang="en-US" sz="2400" dirty="0"/>
                  <a:t>has a limiting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𝑙𝑖𝑚</m:t>
                        </m:r>
                      </m:sub>
                    </m:sSub>
                  </m:oMath>
                </a14:m>
                <a:r>
                  <a:rPr lang="en-US" sz="2400" dirty="0" smtClean="0"/>
                  <a:t>where </a:t>
                </a:r>
              </a:p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𝑏𝑢𝑓𝑓𝑒𝑟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The </a:t>
                </a:r>
                <a:r>
                  <a:rPr lang="en-US" sz="2400" dirty="0"/>
                  <a:t>value of </a:t>
                </a:r>
                <a:r>
                  <a:rPr lang="en-US" sz="2400" i="1" dirty="0"/>
                  <a:t>T </a:t>
                </a:r>
                <a:r>
                  <a:rPr lang="en-US" sz="2400" dirty="0"/>
                  <a:t>can be set anywhere between 2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𝑙𝑖𝑚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  <a:r>
                  <a:rPr lang="en-US" sz="2400" dirty="0" smtClean="0"/>
                  <a:t> 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As </a:t>
                </a:r>
                <a:r>
                  <a:rPr lang="en-US" sz="2400" i="1" dirty="0" smtClean="0"/>
                  <a:t>T a</a:t>
                </a:r>
                <a:r>
                  <a:rPr lang="en-US" sz="2400" dirty="0" smtClean="0"/>
                  <a:t>pproaches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𝑙𝑖𝑚</m:t>
                        </m:r>
                      </m:sub>
                    </m:sSub>
                  </m:oMath>
                </a14:m>
                <a:r>
                  <a:rPr lang="en-US" sz="2400" dirty="0"/>
                  <a:t>, the number of levels </a:t>
                </a:r>
                <a:r>
                  <a:rPr lang="en-US" sz="2400" i="1" dirty="0"/>
                  <a:t>L </a:t>
                </a:r>
                <a:r>
                  <a:rPr lang="en-US" sz="2400" dirty="0"/>
                  <a:t>approaches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 smtClean="0"/>
                  <a:t>. 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1244768"/>
                <a:ext cx="7613251" cy="3534750"/>
              </a:xfrm>
              <a:prstGeom prst="rect">
                <a:avLst/>
              </a:prstGeom>
              <a:blipFill rotWithShape="0">
                <a:blip r:embed="rId2"/>
                <a:stretch>
                  <a:fillRect l="-1201" t="-1379" r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99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51748" y="76200"/>
            <a:ext cx="5716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LSM Tree- Merge Operations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244768"/>
            <a:ext cx="7467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To bound the number of runs that a lookup </a:t>
            </a:r>
            <a:r>
              <a:rPr lang="en-US" sz="2400" dirty="0" smtClean="0"/>
              <a:t>has to </a:t>
            </a:r>
            <a:r>
              <a:rPr lang="en-US" sz="2400" dirty="0"/>
              <a:t>probe, an LSM-tree organizes runs among the different </a:t>
            </a:r>
            <a:r>
              <a:rPr lang="en-US" sz="2400" dirty="0" smtClean="0"/>
              <a:t>levels based </a:t>
            </a:r>
            <a:r>
              <a:rPr lang="en-US" sz="2400" dirty="0"/>
              <a:t>on their sizes, and it merges runs of similar </a:t>
            </a:r>
            <a:r>
              <a:rPr lang="en-US" sz="2400" dirty="0" smtClean="0"/>
              <a:t>sizes.</a:t>
            </a:r>
          </a:p>
          <a:p>
            <a:pPr algn="just"/>
            <a:endParaRPr lang="en-US" sz="2400" dirty="0"/>
          </a:p>
          <a:p>
            <a:r>
              <a:rPr lang="en-US" sz="2400" dirty="0" smtClean="0"/>
              <a:t>There are two possible merging policies: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Leveling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Tiering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b="1" i="1" dirty="0" smtClean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66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Levelled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244768"/>
            <a:ext cx="71628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With leveling, there is at most one </a:t>
            </a:r>
            <a:r>
              <a:rPr lang="en-US" sz="2400" dirty="0" smtClean="0"/>
              <a:t>run per </a:t>
            </a:r>
            <a:r>
              <a:rPr lang="en-US" sz="2400" dirty="0"/>
              <a:t>Level </a:t>
            </a:r>
            <a:r>
              <a:rPr lang="en-US" sz="2400" i="1" dirty="0" err="1"/>
              <a:t>i</a:t>
            </a:r>
            <a:r>
              <a:rPr lang="en-US" sz="2400" dirty="0"/>
              <a:t>, and </a:t>
            </a:r>
            <a:r>
              <a:rPr lang="en-US" sz="2400" dirty="0" smtClean="0"/>
              <a:t>any run </a:t>
            </a:r>
            <a:r>
              <a:rPr lang="en-US" sz="2400" dirty="0"/>
              <a:t>that is moved from Level </a:t>
            </a:r>
            <a:r>
              <a:rPr lang="en-US" sz="2400" i="1" dirty="0" err="1"/>
              <a:t>i</a:t>
            </a:r>
            <a:r>
              <a:rPr lang="en-US" sz="2400" i="1" dirty="0"/>
              <a:t>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to </a:t>
            </a:r>
            <a:r>
              <a:rPr lang="en-US" sz="2400" dirty="0" smtClean="0"/>
              <a:t>Level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/>
              <a:t>is </a:t>
            </a:r>
            <a:r>
              <a:rPr lang="en-US" sz="2400" dirty="0" smtClean="0"/>
              <a:t>immediately sort-merged </a:t>
            </a:r>
            <a:r>
              <a:rPr lang="en-US" sz="2400" dirty="0"/>
              <a:t>with the run at Level </a:t>
            </a:r>
            <a:r>
              <a:rPr lang="en-US" sz="2400" i="1" dirty="0" err="1"/>
              <a:t>i</a:t>
            </a:r>
            <a:r>
              <a:rPr lang="en-US" sz="2400" dirty="0"/>
              <a:t>, if one exists.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Levelled LSM tree is optimized for Lookup</a:t>
            </a:r>
          </a:p>
        </p:txBody>
      </p:sp>
    </p:spTree>
    <p:extLst>
      <p:ext uri="{BB962C8B-B14F-4D97-AF65-F5344CB8AC3E}">
        <p14:creationId xmlns:p14="http://schemas.microsoft.com/office/powerpoint/2010/main" val="162255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66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Levelled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179255"/>
            <a:ext cx="83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Level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 smtClean="0"/>
          </a:p>
          <a:p>
            <a:pPr algn="ctr">
              <a:lnSpc>
                <a:spcPct val="150000"/>
              </a:lnSpc>
            </a:pPr>
            <a:r>
              <a:rPr lang="en-US" sz="2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195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529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64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19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52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862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19599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52999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864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19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57963" y="2994600"/>
            <a:ext cx="59903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1371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Insert 5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696200" y="1828800"/>
            <a:ext cx="122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 Ratio, T =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0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66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Levelled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179255"/>
            <a:ext cx="83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Level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 smtClean="0"/>
          </a:p>
          <a:p>
            <a:pPr algn="ctr">
              <a:lnSpc>
                <a:spcPct val="150000"/>
              </a:lnSpc>
            </a:pPr>
            <a:r>
              <a:rPr lang="en-US" sz="2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195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529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64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19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52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862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19599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52999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864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19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57963" y="2994600"/>
            <a:ext cx="59903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1371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Insert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657600" y="4191000"/>
            <a:ext cx="327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Need to flush &amp; merge!!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696200" y="1828800"/>
            <a:ext cx="122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 Ratio, T =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00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8686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91505" y="115669"/>
            <a:ext cx="6200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Log Structured Merge Trees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1600200"/>
            <a:ext cx="6019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Useful when-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Huge dataset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Rapid update and insertion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Fast Lookup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/>
              <a:t>Invented by Patrick </a:t>
            </a:r>
            <a:r>
              <a:rPr lang="en-US" sz="2800" dirty="0"/>
              <a:t>O'Neil </a:t>
            </a:r>
            <a:r>
              <a:rPr lang="en-US" sz="2800" dirty="0" smtClean="0"/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/>
              <a:t>996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03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66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Levelled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179255"/>
            <a:ext cx="83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Level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 smtClean="0"/>
          </a:p>
          <a:p>
            <a:pPr algn="ctr">
              <a:lnSpc>
                <a:spcPct val="150000"/>
              </a:lnSpc>
            </a:pPr>
            <a:r>
              <a:rPr lang="en-US" sz="2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195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529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64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19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52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862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19599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52999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864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19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57963" y="2994600"/>
            <a:ext cx="59903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96200" y="1828800"/>
            <a:ext cx="122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 Ratio, T =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795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66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Levelled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179255"/>
            <a:ext cx="8382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Level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195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529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64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19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52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862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19599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52999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864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19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57963" y="2994600"/>
            <a:ext cx="59903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1371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Insert 8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696200" y="1828800"/>
            <a:ext cx="122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 Ratio, T =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47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66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Levelled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179255"/>
            <a:ext cx="8382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Level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195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529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64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19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52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862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19599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52999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864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19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57963" y="2994600"/>
            <a:ext cx="59903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1371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Insert 2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446392" y="3821994"/>
            <a:ext cx="327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Need to flush &amp; merge!!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696200" y="1828800"/>
            <a:ext cx="122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 Ratio, T =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25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66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Levelled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179255"/>
            <a:ext cx="8382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Level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195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29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64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19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52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862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19599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52999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864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19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57963" y="2994600"/>
            <a:ext cx="59903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96200" y="1828800"/>
            <a:ext cx="122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 Ratio, T =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96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66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Levelled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179255"/>
            <a:ext cx="8382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Level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195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29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64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19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52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862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19599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52999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864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19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57963" y="2994600"/>
            <a:ext cx="59903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1371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Insert 1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696200" y="1828800"/>
            <a:ext cx="122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 Ratio, T =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11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66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Levelled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179255"/>
            <a:ext cx="8382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Level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195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29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64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19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52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862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19599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52999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864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19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57963" y="2994600"/>
            <a:ext cx="59903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1371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Insert 6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446392" y="3821994"/>
            <a:ext cx="327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Need to flush &amp; merge!!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696200" y="1828800"/>
            <a:ext cx="122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 Ratio, T =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50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66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Levelled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179255"/>
            <a:ext cx="8382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Level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195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29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64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9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52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862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19599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52999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864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19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57963" y="2994600"/>
            <a:ext cx="59903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46392" y="3821994"/>
            <a:ext cx="394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Need to flush &amp; merge again!!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696200" y="1828800"/>
            <a:ext cx="122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 Ratio, T =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71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66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Levelled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179255"/>
            <a:ext cx="8382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Level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195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29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64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9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52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62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19599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52999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864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19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57963" y="2994600"/>
            <a:ext cx="59903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96200" y="1828800"/>
            <a:ext cx="122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 Ratio, T =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26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360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Tiered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244768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With </a:t>
            </a:r>
            <a:r>
              <a:rPr lang="en-US" sz="2400" dirty="0" err="1"/>
              <a:t>tiering</a:t>
            </a:r>
            <a:r>
              <a:rPr lang="en-US" sz="2400" dirty="0"/>
              <a:t>, up to </a:t>
            </a:r>
            <a:r>
              <a:rPr lang="en-US" sz="2400" i="1" dirty="0"/>
              <a:t>T </a:t>
            </a:r>
            <a:r>
              <a:rPr lang="en-US" sz="2400" dirty="0"/>
              <a:t>runs can accumulate at Level </a:t>
            </a:r>
            <a:r>
              <a:rPr lang="en-US" sz="2400" i="1" dirty="0" err="1"/>
              <a:t>i</a:t>
            </a:r>
            <a:r>
              <a:rPr lang="en-US" sz="2400" dirty="0"/>
              <a:t>, at which point these runs are </a:t>
            </a:r>
            <a:r>
              <a:rPr lang="en-US" sz="2400" dirty="0" smtClean="0"/>
              <a:t>sort-merged.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Tiered LSM tree is optimized for update</a:t>
            </a:r>
          </a:p>
        </p:txBody>
      </p:sp>
    </p:spTree>
    <p:extLst>
      <p:ext uri="{BB962C8B-B14F-4D97-AF65-F5344CB8AC3E}">
        <p14:creationId xmlns:p14="http://schemas.microsoft.com/office/powerpoint/2010/main" val="39646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360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Tiered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179255"/>
            <a:ext cx="8382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Level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1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5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36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52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862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196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530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864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19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53200" y="2994600"/>
            <a:ext cx="59903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1371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Insert 5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696200" y="1828800"/>
            <a:ext cx="122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 Ratio, T =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636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8686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22564" y="115669"/>
            <a:ext cx="554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Applications of LSM Tree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7800" y="1282320"/>
            <a:ext cx="6019800" cy="542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 err="1" smtClean="0"/>
              <a:t>Bigtable</a:t>
            </a:r>
            <a:r>
              <a:rPr lang="en-US" sz="2600" dirty="0" smtClean="0"/>
              <a:t> (Google)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 smtClean="0"/>
              <a:t>Cassandra (Facebook)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 smtClean="0"/>
              <a:t>Dynamo (Amazon)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 err="1" smtClean="0"/>
              <a:t>HBase</a:t>
            </a:r>
            <a:r>
              <a:rPr lang="en-US" sz="2600" dirty="0" smtClean="0"/>
              <a:t> (Apache)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 smtClean="0"/>
              <a:t>PNUTS (Yahoo!)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 smtClean="0"/>
              <a:t>MongoDB (Wired Tiger)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 smtClean="0"/>
              <a:t>SQLite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 err="1" smtClean="0"/>
              <a:t>LevelDB</a:t>
            </a:r>
            <a:r>
              <a:rPr lang="en-US" sz="2600" dirty="0" smtClean="0"/>
              <a:t> &amp; </a:t>
            </a:r>
            <a:r>
              <a:rPr lang="en-US" sz="2600" dirty="0" err="1" smtClean="0"/>
              <a:t>RocksDB</a:t>
            </a:r>
            <a:endParaRPr lang="en-US" sz="26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 smtClean="0"/>
              <a:t>And many more……..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280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360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Tiered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179255"/>
            <a:ext cx="8382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Level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1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5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36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1371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Insert 11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696200" y="1828800"/>
            <a:ext cx="122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 Ratio, T = 3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4191000"/>
            <a:ext cx="351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Need to flush!!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3352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8862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196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9530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4864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019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53200" y="2994600"/>
            <a:ext cx="59903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</a:t>
            </a: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360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Tiered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179255"/>
            <a:ext cx="8382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Level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81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5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36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96200" y="1828800"/>
            <a:ext cx="122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 Ratio, T = 3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3352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8862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196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9530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4864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019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53200" y="2994600"/>
            <a:ext cx="59903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</a:t>
            </a: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360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Tiered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179255"/>
            <a:ext cx="8382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Level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81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5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36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96200" y="1828800"/>
            <a:ext cx="122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 Ratio, T = 3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1371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Insert 8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3352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862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196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9530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4864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019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553200" y="2994600"/>
            <a:ext cx="59903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</a:t>
            </a: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360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Tiered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179255"/>
            <a:ext cx="8382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Level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81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5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36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96200" y="1828800"/>
            <a:ext cx="122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 Ratio, T = 3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1371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Insert 2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4191000"/>
            <a:ext cx="351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Need to flush!!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3352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8862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196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9530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4864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019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53200" y="2994600"/>
            <a:ext cx="59903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</a:t>
            </a: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360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Tiered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179255"/>
            <a:ext cx="8382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Level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81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15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36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96200" y="1828800"/>
            <a:ext cx="122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 Ratio, T = 3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3352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8862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196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9530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4864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019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53200" y="2994600"/>
            <a:ext cx="59903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</a:t>
            </a: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360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Tiered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179255"/>
            <a:ext cx="8382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Level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81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15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36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96200" y="1828800"/>
            <a:ext cx="122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 Ratio, T = 3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3352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8862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196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9530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4864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019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53200" y="2994600"/>
            <a:ext cx="59903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1371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Insert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20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360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Tiered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179255"/>
            <a:ext cx="8382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Level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81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15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36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96200" y="1828800"/>
            <a:ext cx="122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 Ratio, T = 3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3352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8862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196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9530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4864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019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53200" y="2994600"/>
            <a:ext cx="59903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1371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Insert 6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4191000"/>
            <a:ext cx="351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Need to flush!!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920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360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Tiered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179255"/>
            <a:ext cx="8382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Level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81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15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36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770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96200" y="1828800"/>
            <a:ext cx="122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 Ratio, T = 3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3352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8862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196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9530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4864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019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53200" y="2994600"/>
            <a:ext cx="59903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1371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Insert 6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4191000"/>
            <a:ext cx="351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Need to merge &amp; flush!!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357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360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Tiered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179255"/>
            <a:ext cx="8382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Level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18288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81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1599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36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77000" y="2438400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96200" y="1828800"/>
            <a:ext cx="122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 Ratio, T = 3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3352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862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196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30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864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19800" y="3005137"/>
            <a:ext cx="533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53200" y="2994600"/>
            <a:ext cx="59903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</a:t>
            </a: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2390" y="76200"/>
            <a:ext cx="3702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Levelled vs Tiered 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1244768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 leveled LSM-tree </a:t>
            </a:r>
            <a:r>
              <a:rPr lang="en-US" sz="2400" dirty="0"/>
              <a:t>merges runs more greedily </a:t>
            </a:r>
            <a:r>
              <a:rPr lang="en-US" sz="2400" dirty="0" smtClean="0"/>
              <a:t>and therefore </a:t>
            </a:r>
            <a:r>
              <a:rPr lang="en-US" sz="2400" dirty="0"/>
              <a:t>gives a </a:t>
            </a:r>
            <a:r>
              <a:rPr lang="en-US" sz="2400" dirty="0" smtClean="0"/>
              <a:t>tighter bound </a:t>
            </a:r>
            <a:r>
              <a:rPr lang="en-US" sz="2400" dirty="0"/>
              <a:t>on the </a:t>
            </a:r>
            <a:r>
              <a:rPr lang="en-US" sz="2400" dirty="0" smtClean="0"/>
              <a:t>overall number </a:t>
            </a:r>
            <a:r>
              <a:rPr lang="en-US" sz="2400" dirty="0"/>
              <a:t>of runs that a lookup has to </a:t>
            </a:r>
            <a:r>
              <a:rPr lang="en-US" sz="2400" dirty="0" smtClean="0"/>
              <a:t>probe, but this comes </a:t>
            </a:r>
            <a:r>
              <a:rPr lang="en-US" sz="2400" dirty="0"/>
              <a:t>at the expense of a higher amortized </a:t>
            </a:r>
            <a:r>
              <a:rPr lang="en-US" sz="2400" dirty="0" smtClean="0"/>
              <a:t>update cost .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18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8686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87615" y="115669"/>
            <a:ext cx="4851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LSM Tree-Advantages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600200"/>
            <a:ext cx="7832610" cy="347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 smtClean="0"/>
              <a:t>Superior write performance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 smtClean="0"/>
              <a:t>High Space Utilization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 err="1" smtClean="0"/>
              <a:t>Tunability</a:t>
            </a:r>
            <a:r>
              <a:rPr lang="en-US" sz="3000" dirty="0" smtClean="0"/>
              <a:t> of different parameters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 smtClean="0"/>
              <a:t>Simplified concurrency control and recovery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 smtClean="0"/>
              <a:t>Can serve a large variety of workloads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815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95763" y="76200"/>
            <a:ext cx="399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Lookup in LSM Tree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1244768"/>
            <a:ext cx="7543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 point lookup starts from the buffer and traverses </a:t>
            </a:r>
            <a:r>
              <a:rPr lang="en-US" sz="2400" dirty="0" smtClean="0"/>
              <a:t>the levels </a:t>
            </a:r>
            <a:r>
              <a:rPr lang="en-US" sz="2400" dirty="0"/>
              <a:t>from lowest to highest (and the runs within </a:t>
            </a:r>
            <a:r>
              <a:rPr lang="en-US" sz="2400" dirty="0" smtClean="0"/>
              <a:t>those levels from youngest </a:t>
            </a:r>
            <a:r>
              <a:rPr lang="en-US" sz="2400" dirty="0"/>
              <a:t>to oldest in the case of </a:t>
            </a:r>
            <a:r>
              <a:rPr lang="en-US" sz="2400" dirty="0" err="1"/>
              <a:t>tiering</a:t>
            </a:r>
            <a:r>
              <a:rPr lang="en-US" sz="2400" dirty="0" smtClean="0"/>
              <a:t>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When </a:t>
            </a:r>
            <a:r>
              <a:rPr lang="en-US" sz="2400" dirty="0"/>
              <a:t>it finds the </a:t>
            </a:r>
            <a:r>
              <a:rPr lang="en-US" sz="2400" dirty="0" smtClean="0"/>
              <a:t>first matching </a:t>
            </a:r>
            <a:r>
              <a:rPr lang="en-US" sz="2400" dirty="0"/>
              <a:t>entry it </a:t>
            </a:r>
            <a:r>
              <a:rPr lang="en-US" sz="2400" dirty="0" smtClean="0"/>
              <a:t>terminates.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There </a:t>
            </a:r>
            <a:r>
              <a:rPr lang="en-US" sz="2400" dirty="0"/>
              <a:t>is no need to look further because entries </a:t>
            </a:r>
            <a:r>
              <a:rPr lang="en-US" sz="2400" dirty="0" smtClean="0"/>
              <a:t>with the </a:t>
            </a:r>
            <a:r>
              <a:rPr lang="en-US" sz="2400" dirty="0"/>
              <a:t>same key at older runs are superseded.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 zero-result lookup </a:t>
            </a:r>
            <a:r>
              <a:rPr lang="en-US" sz="2400" dirty="0"/>
              <a:t>(i.e., where the target key does not exist) </a:t>
            </a:r>
            <a:r>
              <a:rPr lang="en-US" sz="2400" dirty="0" smtClean="0"/>
              <a:t>incurs a </a:t>
            </a:r>
            <a:r>
              <a:rPr lang="en-US" sz="2400" dirty="0"/>
              <a:t>potentially high I/O cost because it probes all </a:t>
            </a:r>
            <a:r>
              <a:rPr lang="en-US" sz="2400" dirty="0" smtClean="0"/>
              <a:t>runs within </a:t>
            </a:r>
            <a:r>
              <a:rPr lang="en-US" sz="2400" dirty="0"/>
              <a:t>all levels. 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26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31854" y="76200"/>
            <a:ext cx="2883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Probing a Run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1066800"/>
            <a:ext cx="75438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Modern designs </a:t>
            </a:r>
            <a:r>
              <a:rPr lang="en-US" sz="2400" dirty="0"/>
              <a:t>simply store an array of </a:t>
            </a:r>
            <a:r>
              <a:rPr lang="en-US" sz="2400" dirty="0">
                <a:solidFill>
                  <a:srgbClr val="0070C0"/>
                </a:solidFill>
              </a:rPr>
              <a:t>fence pointers</a:t>
            </a:r>
            <a:r>
              <a:rPr lang="en-US" sz="2400" dirty="0"/>
              <a:t> in main </a:t>
            </a:r>
            <a:r>
              <a:rPr lang="en-US" sz="2400" dirty="0" smtClean="0"/>
              <a:t>memory with </a:t>
            </a:r>
            <a:r>
              <a:rPr lang="en-US" sz="2400" dirty="0"/>
              <a:t>min/max information for </a:t>
            </a:r>
            <a:r>
              <a:rPr lang="en-US" sz="2400" dirty="0" smtClean="0"/>
              <a:t>every disk </a:t>
            </a:r>
            <a:r>
              <a:rPr lang="en-US" sz="2400" dirty="0"/>
              <a:t>page of every </a:t>
            </a:r>
            <a:r>
              <a:rPr lang="en-US" sz="2400" dirty="0" smtClean="0"/>
              <a:t>run.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Thus, a lookup initially searches the fence pointers. If it is a </a:t>
            </a:r>
            <a:r>
              <a:rPr lang="en-US" sz="2400" dirty="0" smtClean="0"/>
              <a:t>point lookup</a:t>
            </a:r>
            <a:r>
              <a:rPr lang="en-US" sz="2400" dirty="0"/>
              <a:t>, it then reads the appropriate disk page with one I/O, </a:t>
            </a:r>
            <a:r>
              <a:rPr lang="en-US" sz="2400" dirty="0" smtClean="0"/>
              <a:t>or if </a:t>
            </a:r>
            <a:r>
              <a:rPr lang="en-US" sz="2400" dirty="0"/>
              <a:t>it is a range lookup it begins a scan from this page.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/>
              <a:t>6 </a:t>
            </a:r>
            <a:r>
              <a:rPr lang="en-US" sz="2400" dirty="0"/>
              <a:t>KB </a:t>
            </a:r>
            <a:r>
              <a:rPr lang="en-US" sz="2400" dirty="0" smtClean="0"/>
              <a:t>disk pages </a:t>
            </a:r>
            <a:r>
              <a:rPr lang="en-US" sz="2400" dirty="0"/>
              <a:t>and 4 byte pointers, the fence pointers are smaller by </a:t>
            </a:r>
            <a:r>
              <a:rPr lang="en-US" sz="2400" i="1" dirty="0"/>
              <a:t>≈ </a:t>
            </a:r>
            <a:r>
              <a:rPr lang="en-US" sz="2400" dirty="0" smtClean="0"/>
              <a:t>4 orders </a:t>
            </a:r>
            <a:r>
              <a:rPr lang="en-US" sz="2400" dirty="0"/>
              <a:t>of magnitude than the raw data size. 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17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03054" y="76200"/>
            <a:ext cx="2712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Cost Analysis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295400" y="990600"/>
                <a:ext cx="7467600" cy="1960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200" dirty="0" smtClean="0"/>
                  <a:t>Main memory occupied by fence pointers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𝑝𝑜𝑖𝑛𝑡𝑒𝑟𝑠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endParaRPr lang="en-US" sz="2200" b="0" dirty="0" smtClean="0">
                  <a:latin typeface="+mj-lt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This guarantees </a:t>
                </a:r>
                <a:r>
                  <a:rPr lang="en-US" sz="2400" dirty="0"/>
                  <a:t>that probing a run takes </a:t>
                </a:r>
                <a:r>
                  <a:rPr lang="en-US" sz="2400" i="1" dirty="0" smtClean="0"/>
                  <a:t>O</a:t>
                </a:r>
                <a:r>
                  <a:rPr lang="en-US" sz="2400" dirty="0" smtClean="0"/>
                  <a:t>(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 smtClean="0"/>
                  <a:t>) disk I/O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for </a:t>
                </a:r>
                <a:r>
                  <a:rPr lang="en-US" sz="2400" dirty="0"/>
                  <a:t>point lookups </a:t>
                </a:r>
                <a:endParaRPr lang="en-US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990600"/>
                <a:ext cx="7467600" cy="1960345"/>
              </a:xfrm>
              <a:prstGeom prst="rect">
                <a:avLst/>
              </a:prstGeom>
              <a:blipFill rotWithShape="0">
                <a:blip r:embed="rId2"/>
                <a:stretch>
                  <a:fillRect l="-1143" r="-1224" b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709141"/>
                  </p:ext>
                </p:extLst>
              </p:nvPr>
            </p:nvGraphicFramePr>
            <p:xfrm>
              <a:off x="1600200" y="3149063"/>
              <a:ext cx="7013448" cy="25802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Merge Policy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Levelled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Tiered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709141"/>
                  </p:ext>
                </p:extLst>
              </p:nvPr>
            </p:nvGraphicFramePr>
            <p:xfrm>
              <a:off x="1600200" y="3149063"/>
              <a:ext cx="7013448" cy="23216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Merge Policy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83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Levelled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22" t="-101550" r="-101044" b="-1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01550" r="-781" b="-101550"/>
                          </a:stretch>
                        </a:blipFill>
                      </a:tcPr>
                    </a:tc>
                  </a:tr>
                  <a:tr h="783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Tiered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22" t="-201550" r="-101044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201550" r="-781" b="-15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3763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03054" y="76200"/>
            <a:ext cx="2712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Cost Analysis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990600"/>
            <a:ext cx="746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For a leveled LSM-tree, the worst-case lookup cost is given </a:t>
            </a:r>
            <a:r>
              <a:rPr lang="en-US" sz="2400" dirty="0" smtClean="0"/>
              <a:t>by </a:t>
            </a:r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n-US" sz="2400" i="1" dirty="0" smtClean="0"/>
              <a:t>L</a:t>
            </a:r>
            <a:r>
              <a:rPr lang="en-US" sz="2400" dirty="0" smtClean="0"/>
              <a:t>) </a:t>
            </a:r>
            <a:r>
              <a:rPr lang="en-US" sz="2400" dirty="0"/>
              <a:t>I/</a:t>
            </a:r>
            <a:r>
              <a:rPr lang="en-US" sz="2400" dirty="0" err="1"/>
              <a:t>Os</a:t>
            </a:r>
            <a:r>
              <a:rPr lang="en-US" sz="2400" dirty="0"/>
              <a:t>, because there are </a:t>
            </a:r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n-US" sz="2400" i="1" dirty="0" smtClean="0"/>
              <a:t>L</a:t>
            </a:r>
            <a:r>
              <a:rPr lang="en-US" sz="2400" dirty="0" smtClean="0"/>
              <a:t>) levels</a:t>
            </a:r>
            <a:r>
              <a:rPr lang="en-US" sz="2400" dirty="0"/>
              <a:t>, there is one </a:t>
            </a:r>
            <a:r>
              <a:rPr lang="en-US" sz="2400" dirty="0" smtClean="0"/>
              <a:t>run per level, </a:t>
            </a:r>
            <a:r>
              <a:rPr lang="en-US" sz="2400" dirty="0"/>
              <a:t>the cost of probing a run is one I/O due to the </a:t>
            </a:r>
            <a:r>
              <a:rPr lang="en-US" sz="2400" dirty="0" smtClean="0"/>
              <a:t>fence</a:t>
            </a:r>
            <a:r>
              <a:rPr lang="en-US" sz="2400" dirty="0"/>
              <a:t> </a:t>
            </a:r>
            <a:r>
              <a:rPr lang="en-US" sz="2400" dirty="0" smtClean="0"/>
              <a:t>pointers.</a:t>
            </a:r>
            <a:endParaRPr lang="en-US" sz="22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890370"/>
                  </p:ext>
                </p:extLst>
              </p:nvPr>
            </p:nvGraphicFramePr>
            <p:xfrm>
              <a:off x="1522476" y="3810000"/>
              <a:ext cx="7013448" cy="25802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Merge Policy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Levelled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Tiered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890370"/>
                  </p:ext>
                </p:extLst>
              </p:nvPr>
            </p:nvGraphicFramePr>
            <p:xfrm>
              <a:off x="1522476" y="3810000"/>
              <a:ext cx="7013448" cy="23216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Merge Policy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83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Levelled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60" t="-103125" r="-100521" b="-102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60" t="-103125" r="-521" b="-102344"/>
                          </a:stretch>
                        </a:blipFill>
                      </a:tcPr>
                    </a:tc>
                  </a:tr>
                  <a:tr h="783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Tiered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60" t="-201550" r="-100521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60" t="-201550" r="-521" b="-15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81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03054" y="76200"/>
            <a:ext cx="2712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Cost Analysis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295400" y="990600"/>
                <a:ext cx="7467600" cy="20294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For a leveled LSM-tree, the worst-case update </a:t>
                </a:r>
                <a:r>
                  <a:rPr lang="en-US" sz="2400" dirty="0"/>
                  <a:t>cost </a:t>
                </a:r>
                <a:r>
                  <a:rPr lang="en-US" sz="2400" dirty="0" smtClean="0"/>
                  <a:t>is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because </a:t>
                </a:r>
                <a:r>
                  <a:rPr lang="en-US" sz="2400" dirty="0" err="1"/>
                  <a:t>because</a:t>
                </a:r>
                <a:r>
                  <a:rPr lang="en-US" sz="2400" dirty="0"/>
                  <a:t> each update is copied </a:t>
                </a:r>
                <a:r>
                  <a:rPr lang="en-US" sz="2400" i="1" dirty="0"/>
                  <a:t>O</a:t>
                </a:r>
                <a:r>
                  <a:rPr lang="en-US" sz="2400" dirty="0"/>
                  <a:t>(</a:t>
                </a:r>
                <a:r>
                  <a:rPr lang="en-US" sz="2400" i="1" dirty="0"/>
                  <a:t>T</a:t>
                </a:r>
                <a:r>
                  <a:rPr lang="en-US" sz="2400" dirty="0"/>
                  <a:t>)</a:t>
                </a:r>
                <a:br>
                  <a:rPr lang="en-US" sz="2400" dirty="0"/>
                </a:br>
                <a:r>
                  <a:rPr lang="en-US" sz="2400" dirty="0"/>
                  <a:t>times per level and through </a:t>
                </a:r>
                <a:r>
                  <a:rPr lang="en-US" sz="2400" i="1" dirty="0"/>
                  <a:t>O</a:t>
                </a:r>
                <a:r>
                  <a:rPr lang="en-US" sz="2400" dirty="0"/>
                  <a:t>(</a:t>
                </a:r>
                <a:r>
                  <a:rPr lang="en-US" sz="2400" i="1" dirty="0"/>
                  <a:t>L</a:t>
                </a:r>
                <a:r>
                  <a:rPr lang="en-US" sz="2400" dirty="0"/>
                  <a:t>) levels </a:t>
                </a:r>
                <a:r>
                  <a:rPr lang="en-US" sz="2400" dirty="0" smtClean="0"/>
                  <a:t>overall.</a:t>
                </a:r>
                <a:endParaRPr lang="en-US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990600"/>
                <a:ext cx="7467600" cy="2029402"/>
              </a:xfrm>
              <a:prstGeom prst="rect">
                <a:avLst/>
              </a:prstGeom>
              <a:blipFill rotWithShape="0">
                <a:blip r:embed="rId2"/>
                <a:stretch>
                  <a:fillRect l="-1143" r="-1224" b="-2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1914637"/>
                  </p:ext>
                </p:extLst>
              </p:nvPr>
            </p:nvGraphicFramePr>
            <p:xfrm>
              <a:off x="1522476" y="3810000"/>
              <a:ext cx="7013448" cy="25802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Merge Policy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Levelled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Tiered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1914637"/>
                  </p:ext>
                </p:extLst>
              </p:nvPr>
            </p:nvGraphicFramePr>
            <p:xfrm>
              <a:off x="1522476" y="3810000"/>
              <a:ext cx="7013448" cy="23216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Merge Policy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83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Levelled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60" t="-103125" r="-100521" b="-102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260" t="-103125" r="-521" b="-102344"/>
                          </a:stretch>
                        </a:blipFill>
                      </a:tcPr>
                    </a:tc>
                  </a:tr>
                  <a:tr h="783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Tiered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60" t="-201550" r="-100521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260" t="-201550" r="-521" b="-15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66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03054" y="76200"/>
            <a:ext cx="2712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Cost Analysis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990600"/>
            <a:ext cx="746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For a </a:t>
            </a:r>
            <a:r>
              <a:rPr lang="en-US" sz="2400" dirty="0" smtClean="0"/>
              <a:t>tiered </a:t>
            </a:r>
            <a:r>
              <a:rPr lang="en-US" sz="2400" dirty="0"/>
              <a:t>LSM-tree, the worst-case lookup cost is given </a:t>
            </a:r>
            <a:r>
              <a:rPr lang="en-US" sz="2400" dirty="0" smtClean="0"/>
              <a:t>by </a:t>
            </a:r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n-US" sz="2400" i="1" dirty="0" smtClean="0"/>
              <a:t>L.T</a:t>
            </a:r>
            <a:r>
              <a:rPr lang="en-US" sz="2400" dirty="0" smtClean="0"/>
              <a:t>) </a:t>
            </a:r>
            <a:r>
              <a:rPr lang="en-US" sz="2400" dirty="0"/>
              <a:t>I/</a:t>
            </a:r>
            <a:r>
              <a:rPr lang="en-US" sz="2400" dirty="0" err="1"/>
              <a:t>Os</a:t>
            </a:r>
            <a:r>
              <a:rPr lang="en-US" sz="2400" dirty="0"/>
              <a:t>, because there are </a:t>
            </a:r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n-US" sz="2400" i="1" dirty="0" smtClean="0"/>
              <a:t>L</a:t>
            </a:r>
            <a:r>
              <a:rPr lang="en-US" sz="2400" dirty="0" smtClean="0"/>
              <a:t>) levels, </a:t>
            </a:r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n-US" sz="2400" i="1" dirty="0" smtClean="0"/>
              <a:t>T</a:t>
            </a:r>
            <a:r>
              <a:rPr lang="en-US" sz="2400" dirty="0"/>
              <a:t>) runs </a:t>
            </a:r>
            <a:r>
              <a:rPr lang="en-US" sz="2400" dirty="0" smtClean="0"/>
              <a:t>per level</a:t>
            </a:r>
            <a:r>
              <a:rPr lang="en-US" sz="2400" dirty="0"/>
              <a:t>, </a:t>
            </a:r>
            <a:r>
              <a:rPr lang="en-US" sz="2400" dirty="0" smtClean="0"/>
              <a:t>the </a:t>
            </a:r>
            <a:r>
              <a:rPr lang="en-US" sz="2400" dirty="0"/>
              <a:t>cost of probing </a:t>
            </a:r>
            <a:r>
              <a:rPr lang="en-US" sz="2400" dirty="0" smtClean="0"/>
              <a:t>each </a:t>
            </a:r>
            <a:r>
              <a:rPr lang="en-US" sz="2400" dirty="0"/>
              <a:t>run is one I/O due to the </a:t>
            </a:r>
            <a:r>
              <a:rPr lang="en-US" sz="2400" dirty="0" smtClean="0"/>
              <a:t>fence</a:t>
            </a:r>
            <a:r>
              <a:rPr lang="en-US" sz="2400" dirty="0"/>
              <a:t> </a:t>
            </a:r>
            <a:r>
              <a:rPr lang="en-US" sz="2400" dirty="0" smtClean="0"/>
              <a:t>pointers.</a:t>
            </a:r>
            <a:endParaRPr lang="en-US" sz="22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1818364"/>
                  </p:ext>
                </p:extLst>
              </p:nvPr>
            </p:nvGraphicFramePr>
            <p:xfrm>
              <a:off x="1522476" y="3810000"/>
              <a:ext cx="7013448" cy="25802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Merge Policy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Levelled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Tiered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1818364"/>
                  </p:ext>
                </p:extLst>
              </p:nvPr>
            </p:nvGraphicFramePr>
            <p:xfrm>
              <a:off x="1522476" y="3810000"/>
              <a:ext cx="7013448" cy="23216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Merge Policy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83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Levelled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60" t="-103125" r="-100521" b="-102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60" t="-103125" r="-521" b="-102344"/>
                          </a:stretch>
                        </a:blipFill>
                      </a:tcPr>
                    </a:tc>
                  </a:tr>
                  <a:tr h="783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Tiered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60" t="-201550" r="-100521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60" t="-201550" r="-521" b="-15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09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03054" y="76200"/>
            <a:ext cx="2712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Cost Analysis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56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295400" y="990600"/>
                <a:ext cx="7467600" cy="2969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For a tiered </a:t>
                </a:r>
                <a:r>
                  <a:rPr lang="en-US" sz="2400" dirty="0"/>
                  <a:t>LSM-tree, the worst-case update cost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 smtClean="0"/>
                  <a:t>I/Os</a:t>
                </a:r>
                <a:r>
                  <a:rPr lang="en-US" sz="2400" dirty="0"/>
                  <a:t>, because each entry participates in </a:t>
                </a:r>
                <a:r>
                  <a:rPr lang="en-US" sz="2400" i="1" dirty="0" smtClean="0"/>
                  <a:t>O</a:t>
                </a:r>
                <a:r>
                  <a:rPr lang="en-US" sz="2400" dirty="0" smtClean="0"/>
                  <a:t>(</a:t>
                </a:r>
                <a:r>
                  <a:rPr lang="en-US" sz="2400" i="1" dirty="0" smtClean="0"/>
                  <a:t>L</a:t>
                </a:r>
                <a:r>
                  <a:rPr lang="en-US" sz="2400" dirty="0" smtClean="0"/>
                  <a:t>) merge </a:t>
                </a:r>
                <a:r>
                  <a:rPr lang="en-US" sz="2400" dirty="0"/>
                  <a:t>operations, </a:t>
                </a:r>
                <a:r>
                  <a:rPr lang="en-US" sz="2400" dirty="0" smtClean="0"/>
                  <a:t>and </a:t>
                </a:r>
                <a:r>
                  <a:rPr lang="en-US" sz="2400" dirty="0"/>
                  <a:t>the I/O </a:t>
                </a:r>
                <a:r>
                  <a:rPr lang="en-US" sz="2400" dirty="0" smtClean="0"/>
                  <a:t>cost of </a:t>
                </a:r>
                <a:r>
                  <a:rPr lang="en-US" sz="2400" dirty="0"/>
                  <a:t>copying one entry during a merge operation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since </a:t>
                </a:r>
                <a:r>
                  <a:rPr lang="en-US" sz="2400" dirty="0" smtClean="0"/>
                  <a:t>each write </a:t>
                </a:r>
                <a:r>
                  <a:rPr lang="en-US" sz="2400" dirty="0"/>
                  <a:t>I/O copies </a:t>
                </a:r>
                <a:r>
                  <a:rPr lang="en-US" sz="2400" i="1" dirty="0"/>
                  <a:t>O</a:t>
                </a:r>
                <a:r>
                  <a:rPr lang="en-US" sz="2400" dirty="0"/>
                  <a:t>(</a:t>
                </a:r>
                <a:r>
                  <a:rPr lang="en-US" sz="2400" i="1" dirty="0"/>
                  <a:t>B</a:t>
                </a:r>
                <a:r>
                  <a:rPr lang="en-US" sz="2400" dirty="0"/>
                  <a:t>) entries into the new run </a:t>
                </a:r>
                <a:endParaRPr lang="en-US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990600"/>
                <a:ext cx="7467600" cy="2969787"/>
              </a:xfrm>
              <a:prstGeom prst="rect">
                <a:avLst/>
              </a:prstGeom>
              <a:blipFill rotWithShape="0">
                <a:blip r:embed="rId2"/>
                <a:stretch>
                  <a:fillRect l="-1143" r="-1224" b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360389"/>
                  </p:ext>
                </p:extLst>
              </p:nvPr>
            </p:nvGraphicFramePr>
            <p:xfrm>
              <a:off x="1522476" y="4222021"/>
              <a:ext cx="7013448" cy="25802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Merge Policy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Levelled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Tiered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360389"/>
                  </p:ext>
                </p:extLst>
              </p:nvPr>
            </p:nvGraphicFramePr>
            <p:xfrm>
              <a:off x="1522476" y="4222021"/>
              <a:ext cx="7013448" cy="23216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Merge Policy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83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Levelled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60" t="-101550" r="-100521" b="-1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260" t="-101550" r="-521" b="-101550"/>
                          </a:stretch>
                        </a:blipFill>
                      </a:tcPr>
                    </a:tc>
                  </a:tr>
                  <a:tr h="783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Tiered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60" t="-201550" r="-100521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260" t="-201550" r="-521" b="-15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8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03054" y="76200"/>
            <a:ext cx="2712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Cost Analysis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1226750"/>
            <a:ext cx="7467600" cy="525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costs can also be expressed as </a:t>
            </a:r>
            <a:endParaRPr lang="en-US" sz="22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8126625"/>
                  </p:ext>
                </p:extLst>
              </p:nvPr>
            </p:nvGraphicFramePr>
            <p:xfrm>
              <a:off x="1522476" y="2119523"/>
              <a:ext cx="7013448" cy="28272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Merge Policy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Levelled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Tiered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8126625"/>
                  </p:ext>
                </p:extLst>
              </p:nvPr>
            </p:nvGraphicFramePr>
            <p:xfrm>
              <a:off x="1522476" y="2119523"/>
              <a:ext cx="7013448" cy="25802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Merge Policy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Levelled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60" t="-87333" r="-100521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60" t="-87333" r="-521" b="-102000"/>
                          </a:stretch>
                        </a:blipFill>
                      </a:tcPr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Tiered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60" t="-187333" r="-100521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60" t="-187333" r="-521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29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03054" y="76200"/>
            <a:ext cx="2712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Cost Analysis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1226750"/>
            <a:ext cx="746760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Consider we have N entries and B entries fit into a disk page.</a:t>
            </a: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What will be the costs for sorted array?</a:t>
            </a:r>
            <a:endParaRPr lang="en-US" sz="22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4180805"/>
                  </p:ext>
                </p:extLst>
              </p:nvPr>
            </p:nvGraphicFramePr>
            <p:xfrm>
              <a:off x="1522476" y="3505200"/>
              <a:ext cx="7013448" cy="16669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4180805"/>
                  </p:ext>
                </p:extLst>
              </p:nvPr>
            </p:nvGraphicFramePr>
            <p:xfrm>
              <a:off x="1522476" y="3505200"/>
              <a:ext cx="7013448" cy="15376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83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60" t="-102326" r="-100521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60" t="-102326" r="-521" b="-15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716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03054" y="76200"/>
            <a:ext cx="2712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Cost Analysis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1226750"/>
            <a:ext cx="746760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Consider we have N entries and B entries fit into a disk page.</a:t>
            </a: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What will be the costs for Log?</a:t>
            </a:r>
            <a:endParaRPr lang="en-US" sz="22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2727317"/>
                  </p:ext>
                </p:extLst>
              </p:nvPr>
            </p:nvGraphicFramePr>
            <p:xfrm>
              <a:off x="1522476" y="3505200"/>
              <a:ext cx="7013448" cy="16669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2727317"/>
                  </p:ext>
                </p:extLst>
              </p:nvPr>
            </p:nvGraphicFramePr>
            <p:xfrm>
              <a:off x="1522476" y="3505200"/>
              <a:ext cx="7013448" cy="16669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60" t="-88000" r="-100521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60" t="-88000" r="-521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506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8686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48200" y="115669"/>
            <a:ext cx="428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Memory Hierarchy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4003"/>
            <a:ext cx="9144000" cy="504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14800" y="76200"/>
            <a:ext cx="4859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Cost Analysis- Summary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60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2992039"/>
                  </p:ext>
                </p:extLst>
              </p:nvPr>
            </p:nvGraphicFramePr>
            <p:xfrm>
              <a:off x="1447800" y="1295400"/>
              <a:ext cx="7013448" cy="46537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Levelled LSM Tree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Tiered LSM Tree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2992039"/>
                  </p:ext>
                </p:extLst>
              </p:nvPr>
            </p:nvGraphicFramePr>
            <p:xfrm>
              <a:off x="1447800" y="1295400"/>
              <a:ext cx="7013448" cy="42774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Levelled LSM Tree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87333" r="-101044" b="-28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7333" r="-781" b="-287333"/>
                          </a:stretch>
                        </a:blipFill>
                      </a:tcPr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Tiered LSM Tree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187333" r="-101044" b="-18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87333" r="-781" b="-187333"/>
                          </a:stretch>
                        </a:blipFill>
                      </a:tcPr>
                    </a:tc>
                  </a:tr>
                  <a:tr h="783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334109" r="-101044" b="-117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34109" r="-781" b="-117829"/>
                          </a:stretch>
                        </a:blipFill>
                      </a:tcPr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373333" r="-101044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73333" r="-781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524000" y="594360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All costs consider fence pointer without bloom filter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758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14800" y="76200"/>
            <a:ext cx="4859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Cost Analysis- Summary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61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7400848"/>
                  </p:ext>
                </p:extLst>
              </p:nvPr>
            </p:nvGraphicFramePr>
            <p:xfrm>
              <a:off x="1447800" y="1143000"/>
              <a:ext cx="7013448" cy="46537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Levelled LSM Tree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Tiered LSM Tree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7400848"/>
                  </p:ext>
                </p:extLst>
              </p:nvPr>
            </p:nvGraphicFramePr>
            <p:xfrm>
              <a:off x="1447800" y="1143000"/>
              <a:ext cx="7013448" cy="42774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Levelled LSM Tree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87333" r="-101044" b="-28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7333" r="-781" b="-287333"/>
                          </a:stretch>
                        </a:blipFill>
                      </a:tcPr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Tiered LSM Tree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187333" r="-101044" b="-18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87333" r="-781" b="-187333"/>
                          </a:stretch>
                        </a:blipFill>
                      </a:tcPr>
                    </a:tc>
                  </a:tr>
                  <a:tr h="783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334109" r="-101044" b="-117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34109" r="-781" b="-117829"/>
                          </a:stretch>
                        </a:blipFill>
                      </a:tcPr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373333" r="-101044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73333" r="-781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752600" y="5715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happens if T is increased?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66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14800" y="76200"/>
            <a:ext cx="4859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Cost Analysis- Summary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62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828588"/>
                  </p:ext>
                </p:extLst>
              </p:nvPr>
            </p:nvGraphicFramePr>
            <p:xfrm>
              <a:off x="1447800" y="1143000"/>
              <a:ext cx="7013448" cy="46537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Levelled LSM Tree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Tiered LSM Tree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828588"/>
                  </p:ext>
                </p:extLst>
              </p:nvPr>
            </p:nvGraphicFramePr>
            <p:xfrm>
              <a:off x="1447800" y="1143000"/>
              <a:ext cx="7013448" cy="42774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Levelled LSM Tree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87333" r="-101044" b="-28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7333" r="-781" b="-287333"/>
                          </a:stretch>
                        </a:blipFill>
                      </a:tcPr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Tiered LSM Tree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187333" r="-101044" b="-18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87333" r="-781" b="-187333"/>
                          </a:stretch>
                        </a:blipFill>
                      </a:tcPr>
                    </a:tc>
                  </a:tr>
                  <a:tr h="783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334109" r="-101044" b="-117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34109" r="-781" b="-117829"/>
                          </a:stretch>
                        </a:blipFill>
                      </a:tcPr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373333" r="-101044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73333" r="-781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752600" y="57150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happens if T is increased?</a:t>
            </a:r>
          </a:p>
          <a:p>
            <a:pPr algn="ctr"/>
            <a:r>
              <a:rPr lang="en-US" sz="2400" dirty="0" smtClean="0"/>
              <a:t>Lookup cost decreases &amp; update cost increases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76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14800" y="76200"/>
            <a:ext cx="4859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Cost Analysis- Summary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63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104479"/>
                  </p:ext>
                </p:extLst>
              </p:nvPr>
            </p:nvGraphicFramePr>
            <p:xfrm>
              <a:off x="1447800" y="1143000"/>
              <a:ext cx="7013448" cy="46537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Levelled LSM Tree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Tiered LSM Tree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104479"/>
                  </p:ext>
                </p:extLst>
              </p:nvPr>
            </p:nvGraphicFramePr>
            <p:xfrm>
              <a:off x="1447800" y="1143000"/>
              <a:ext cx="7013448" cy="42774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Levelled LSM Tree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87333" r="-101044" b="-28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7333" r="-781" b="-287333"/>
                          </a:stretch>
                        </a:blipFill>
                      </a:tcPr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Tiered LSM Tree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187333" r="-101044" b="-18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87333" r="-781" b="-187333"/>
                          </a:stretch>
                        </a:blipFill>
                      </a:tcPr>
                    </a:tc>
                  </a:tr>
                  <a:tr h="783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334109" r="-101044" b="-117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34109" r="-781" b="-117829"/>
                          </a:stretch>
                        </a:blipFill>
                      </a:tcPr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373333" r="-101044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73333" r="-781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60008" y="5615020"/>
                <a:ext cx="7679192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What happens if T is set to N/B?</a:t>
                </a:r>
              </a:p>
              <a:p>
                <a:pPr algn="ctr"/>
                <a:r>
                  <a:rPr lang="en-US" sz="2400" dirty="0" smtClean="0"/>
                  <a:t>Lookup cost becomes O(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 smtClean="0"/>
                  <a:t>) &amp; update cost becomes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008" y="5615020"/>
                <a:ext cx="7679192" cy="1014380"/>
              </a:xfrm>
              <a:prstGeom prst="rect">
                <a:avLst/>
              </a:prstGeom>
              <a:blipFill rotWithShape="0">
                <a:blip r:embed="rId3"/>
                <a:stretch>
                  <a:fillRect t="-4790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04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14800" y="76200"/>
            <a:ext cx="4859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Cost Analysis- Summary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64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6642837"/>
                  </p:ext>
                </p:extLst>
              </p:nvPr>
            </p:nvGraphicFramePr>
            <p:xfrm>
              <a:off x="1447800" y="1143000"/>
              <a:ext cx="7013448" cy="46537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Levelled LSM Tree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Tiered LSM Tree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Sorted Array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6642837"/>
                  </p:ext>
                </p:extLst>
              </p:nvPr>
            </p:nvGraphicFramePr>
            <p:xfrm>
              <a:off x="1447800" y="1143000"/>
              <a:ext cx="7013448" cy="42774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Levelled LSM Tree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87333" r="-101044" b="-28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7333" r="-781" b="-287333"/>
                          </a:stretch>
                        </a:blipFill>
                      </a:tcPr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Tiered LSM Tree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187333" r="-101044" b="-18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87333" r="-781" b="-187333"/>
                          </a:stretch>
                        </a:blipFill>
                      </a:tcPr>
                    </a:tc>
                  </a:tr>
                  <a:tr h="783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Sorted Array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334109" r="-101044" b="-117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34109" r="-781" b="-117829"/>
                          </a:stretch>
                        </a:blipFill>
                      </a:tcPr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373333" r="-101044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73333" r="-781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160008" y="5722203"/>
            <a:ext cx="767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happens if T is set to N/B?</a:t>
            </a:r>
          </a:p>
          <a:p>
            <a:pPr algn="ctr"/>
            <a:r>
              <a:rPr lang="en-US" sz="2400" dirty="0" smtClean="0"/>
              <a:t>The LSM tree becomes a sorted array!!!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74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14800" y="76200"/>
            <a:ext cx="4859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Cost Analysis- Summary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19200"/>
            <a:ext cx="6745283" cy="550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14800" y="76200"/>
            <a:ext cx="4859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Cost Analysis- Summary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66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5753838"/>
                  </p:ext>
                </p:extLst>
              </p:nvPr>
            </p:nvGraphicFramePr>
            <p:xfrm>
              <a:off x="1447800" y="1143000"/>
              <a:ext cx="7013448" cy="46537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Levelled LSM Tree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Tiered LSM Tree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5753838"/>
                  </p:ext>
                </p:extLst>
              </p:nvPr>
            </p:nvGraphicFramePr>
            <p:xfrm>
              <a:off x="1447800" y="1143000"/>
              <a:ext cx="7013448" cy="42774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Levelled LSM Tree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87333" r="-101044" b="-28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7333" r="-781" b="-287333"/>
                          </a:stretch>
                        </a:blipFill>
                      </a:tcPr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Tiered LSM Tree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187333" r="-101044" b="-18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87333" r="-781" b="-187333"/>
                          </a:stretch>
                        </a:blipFill>
                      </a:tcPr>
                    </a:tc>
                  </a:tr>
                  <a:tr h="783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334109" r="-101044" b="-117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34109" r="-781" b="-117829"/>
                          </a:stretch>
                        </a:blipFill>
                      </a:tcPr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373333" r="-101044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73333" r="-781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752600" y="5715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happens if T is increased?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340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14800" y="76200"/>
            <a:ext cx="4859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Cost Analysis- Summary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67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8606191"/>
                  </p:ext>
                </p:extLst>
              </p:nvPr>
            </p:nvGraphicFramePr>
            <p:xfrm>
              <a:off x="1447800" y="1143000"/>
              <a:ext cx="7013448" cy="46537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Levelled LSM Tree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Tiered LSM Tree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8606191"/>
                  </p:ext>
                </p:extLst>
              </p:nvPr>
            </p:nvGraphicFramePr>
            <p:xfrm>
              <a:off x="1447800" y="1143000"/>
              <a:ext cx="7013448" cy="42774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Levelled LSM Tree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87333" r="-101044" b="-28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7333" r="-781" b="-287333"/>
                          </a:stretch>
                        </a:blipFill>
                      </a:tcPr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Tiered LSM Tree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187333" r="-101044" b="-18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87333" r="-781" b="-187333"/>
                          </a:stretch>
                        </a:blipFill>
                      </a:tcPr>
                    </a:tc>
                  </a:tr>
                  <a:tr h="783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334109" r="-101044" b="-117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34109" r="-781" b="-117829"/>
                          </a:stretch>
                        </a:blipFill>
                      </a:tcPr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373333" r="-101044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73333" r="-781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752600" y="57150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happens if T is increased?</a:t>
            </a:r>
          </a:p>
          <a:p>
            <a:pPr algn="ctr"/>
            <a:r>
              <a:rPr lang="en-US" sz="2400" dirty="0"/>
              <a:t>Lookup cost </a:t>
            </a:r>
            <a:r>
              <a:rPr lang="en-US" sz="2400" dirty="0" smtClean="0"/>
              <a:t>increases </a:t>
            </a:r>
            <a:r>
              <a:rPr lang="en-US" sz="2400" dirty="0"/>
              <a:t>&amp; update cost </a:t>
            </a:r>
            <a:r>
              <a:rPr lang="en-US" sz="2400" dirty="0" smtClean="0"/>
              <a:t>decreases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6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14800" y="76200"/>
            <a:ext cx="4859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Cost Analysis- Summary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68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6603932"/>
                  </p:ext>
                </p:extLst>
              </p:nvPr>
            </p:nvGraphicFramePr>
            <p:xfrm>
              <a:off x="1447800" y="1143000"/>
              <a:ext cx="7013448" cy="46537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Levelled LSM Tree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Tiered LSM Tree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6603932"/>
                  </p:ext>
                </p:extLst>
              </p:nvPr>
            </p:nvGraphicFramePr>
            <p:xfrm>
              <a:off x="1447800" y="1143000"/>
              <a:ext cx="7013448" cy="42774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Levelled LSM Tree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87333" r="-101044" b="-28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7333" r="-781" b="-287333"/>
                          </a:stretch>
                        </a:blipFill>
                      </a:tcPr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Tiered LSM Tree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187333" r="-101044" b="-18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87333" r="-781" b="-187333"/>
                          </a:stretch>
                        </a:blipFill>
                      </a:tcPr>
                    </a:tc>
                  </a:tr>
                  <a:tr h="783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334109" r="-101044" b="-117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34109" r="-781" b="-117829"/>
                          </a:stretch>
                        </a:blipFill>
                      </a:tcPr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373333" r="-101044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73333" r="-781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60008" y="5615020"/>
                <a:ext cx="7679192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What happens if T is set to N/B?</a:t>
                </a:r>
              </a:p>
              <a:p>
                <a:pPr algn="ctr"/>
                <a:r>
                  <a:rPr lang="en-US" sz="2400" dirty="0" smtClean="0"/>
                  <a:t>Lookup cost becomes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 smtClean="0"/>
                  <a:t> &amp; update cost becomes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008" y="5615020"/>
                <a:ext cx="7679192" cy="1014380"/>
              </a:xfrm>
              <a:prstGeom prst="rect">
                <a:avLst/>
              </a:prstGeom>
              <a:blipFill rotWithShape="0">
                <a:blip r:embed="rId3"/>
                <a:stretch>
                  <a:fillRect l="-159" t="-4790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55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14800" y="76200"/>
            <a:ext cx="4859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Cost Analysis- Summary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69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2570478"/>
                  </p:ext>
                </p:extLst>
              </p:nvPr>
            </p:nvGraphicFramePr>
            <p:xfrm>
              <a:off x="1447800" y="1143000"/>
              <a:ext cx="7013448" cy="46537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Levelled LSM Tree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Tiered LSM Tree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Log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2570478"/>
                  </p:ext>
                </p:extLst>
              </p:nvPr>
            </p:nvGraphicFramePr>
            <p:xfrm>
              <a:off x="1447800" y="1143000"/>
              <a:ext cx="7013448" cy="42774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7816"/>
                    <a:gridCol w="2337816"/>
                    <a:gridCol w="2337816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Levelled LSM Tree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87333" r="-101044" b="-28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7333" r="-781" b="-287333"/>
                          </a:stretch>
                        </a:blipFill>
                      </a:tcPr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Tiered LSM Tree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187333" r="-101044" b="-18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87333" r="-781" b="-187333"/>
                          </a:stretch>
                        </a:blipFill>
                      </a:tcPr>
                    </a:tc>
                  </a:tr>
                  <a:tr h="783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334109" r="-101044" b="-117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34109" r="-781" b="-117829"/>
                          </a:stretch>
                        </a:blipFill>
                      </a:tcPr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Log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22" t="-373333" r="-101044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73333" r="-781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160008" y="5722203"/>
            <a:ext cx="767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happens if T is set to N/B?</a:t>
            </a:r>
          </a:p>
          <a:p>
            <a:pPr algn="ctr"/>
            <a:r>
              <a:rPr lang="en-US" sz="2400" dirty="0" smtClean="0"/>
              <a:t>The LSM tree becomes a Log!!!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8686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48200" y="115669"/>
            <a:ext cx="428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Memory Hierarchy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213" y="1332907"/>
            <a:ext cx="5001387" cy="552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14800" y="76200"/>
            <a:ext cx="4859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Cost Analysis- Summary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53" y="1250245"/>
            <a:ext cx="6401073" cy="532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41639" y="76200"/>
            <a:ext cx="279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Bloom Filters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1093887"/>
            <a:ext cx="77754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To speed up point queries, every run has </a:t>
            </a:r>
            <a:r>
              <a:rPr lang="en-US" sz="2400" dirty="0" smtClean="0"/>
              <a:t>a corresponding </a:t>
            </a:r>
            <a:r>
              <a:rPr lang="en-US" sz="2400" dirty="0"/>
              <a:t>Bloom filter </a:t>
            </a:r>
            <a:r>
              <a:rPr lang="en-US" sz="2400" dirty="0" smtClean="0"/>
              <a:t>in </a:t>
            </a:r>
            <a:r>
              <a:rPr lang="en-US" sz="2400" dirty="0"/>
              <a:t>main memory.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 point lookup probes a </a:t>
            </a:r>
            <a:r>
              <a:rPr lang="en-US" sz="2400" dirty="0"/>
              <a:t>run’s filter before accessing the </a:t>
            </a:r>
            <a:r>
              <a:rPr lang="en-US" sz="2400" dirty="0" smtClean="0"/>
              <a:t>run in </a:t>
            </a:r>
            <a:r>
              <a:rPr lang="en-US" sz="2400" dirty="0"/>
              <a:t>secondary storage.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If the filter </a:t>
            </a:r>
            <a:r>
              <a:rPr lang="en-US" sz="2400" dirty="0"/>
              <a:t>returns negative, </a:t>
            </a:r>
            <a:r>
              <a:rPr lang="en-US" sz="2400" dirty="0" smtClean="0"/>
              <a:t>the target </a:t>
            </a:r>
            <a:r>
              <a:rPr lang="en-US" sz="2400" dirty="0"/>
              <a:t>key does not exist in the run, </a:t>
            </a:r>
            <a:r>
              <a:rPr lang="en-US" sz="2400" dirty="0" smtClean="0"/>
              <a:t>and so the lookup </a:t>
            </a:r>
            <a:r>
              <a:rPr lang="en-US" sz="2400" dirty="0"/>
              <a:t>skips accessing the run and saves one I/O.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If a filter </a:t>
            </a:r>
            <a:r>
              <a:rPr lang="en-US" sz="2400" dirty="0"/>
              <a:t>returns positive, then the target key may exist </a:t>
            </a:r>
            <a:r>
              <a:rPr lang="en-US" sz="2400" dirty="0" smtClean="0"/>
              <a:t>in the </a:t>
            </a:r>
            <a:r>
              <a:rPr lang="en-US" sz="2400" dirty="0"/>
              <a:t>run, so </a:t>
            </a:r>
            <a:r>
              <a:rPr lang="en-US" sz="2400" dirty="0" smtClean="0"/>
              <a:t>the lookup </a:t>
            </a:r>
            <a:r>
              <a:rPr lang="en-US" sz="2400" dirty="0"/>
              <a:t>probes the run at a cost of one I/O. 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341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41639" y="76200"/>
            <a:ext cx="279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Bloom Filters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066800"/>
            <a:ext cx="7620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If the run actually contains the key, the </a:t>
            </a:r>
            <a:r>
              <a:rPr lang="en-US" sz="2400" dirty="0" smtClean="0"/>
              <a:t>lookup terminates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Otherwise</a:t>
            </a:r>
            <a:r>
              <a:rPr lang="en-US" sz="2400" dirty="0"/>
              <a:t>, we have a “</a:t>
            </a:r>
            <a:r>
              <a:rPr lang="en-US" sz="2400" dirty="0" smtClean="0"/>
              <a:t>false positive</a:t>
            </a:r>
            <a:r>
              <a:rPr lang="en-US" sz="2400" dirty="0"/>
              <a:t>” and </a:t>
            </a:r>
            <a:r>
              <a:rPr lang="en-US" sz="2400" dirty="0" smtClean="0"/>
              <a:t>the lookup </a:t>
            </a:r>
            <a:r>
              <a:rPr lang="en-US" sz="2400" dirty="0"/>
              <a:t>continues to probe the next run.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False positives increase </a:t>
            </a:r>
            <a:r>
              <a:rPr lang="en-US" sz="2400" dirty="0"/>
              <a:t>the I/O cost of lookups.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false positive </a:t>
            </a:r>
            <a:r>
              <a:rPr lang="en-US" sz="2400" dirty="0" smtClean="0"/>
              <a:t>rate (FPR</a:t>
            </a:r>
            <a:r>
              <a:rPr lang="en-US" sz="2400" dirty="0"/>
              <a:t>) depends on </a:t>
            </a:r>
            <a:r>
              <a:rPr lang="en-US" sz="2400" dirty="0" smtClean="0"/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/>
              <a:t>) </a:t>
            </a:r>
            <a:r>
              <a:rPr lang="en-US" sz="2400" dirty="0"/>
              <a:t>the number of </a:t>
            </a:r>
            <a:r>
              <a:rPr lang="en-US" sz="2400" i="1" dirty="0"/>
              <a:t>entries </a:t>
            </a:r>
            <a:r>
              <a:rPr lang="en-US" sz="2400" dirty="0"/>
              <a:t>in a run, </a:t>
            </a:r>
            <a:r>
              <a:rPr lang="en-US" sz="2400" dirty="0" smtClean="0"/>
              <a:t>and (2</a:t>
            </a:r>
            <a:r>
              <a:rPr lang="en-US" sz="2400" dirty="0"/>
              <a:t>) </a:t>
            </a:r>
            <a:r>
              <a:rPr lang="en-US" sz="2400" dirty="0" smtClean="0"/>
              <a:t>the number </a:t>
            </a:r>
            <a:r>
              <a:rPr lang="en-US" sz="2400" dirty="0"/>
              <a:t>of </a:t>
            </a:r>
            <a:r>
              <a:rPr lang="en-US" sz="2400" i="1" dirty="0"/>
              <a:t>bits </a:t>
            </a:r>
            <a:r>
              <a:rPr lang="en-US" sz="2400" dirty="0"/>
              <a:t>in main memory allocated to the run’s filter. </a:t>
            </a:r>
            <a:endParaRPr lang="en-US" sz="24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0" y="5776495"/>
                <a:ext cx="2936894" cy="550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𝑏𝑖𝑡𝑠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𝑒𝑛𝑡𝑟𝑖𝑒𝑠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76495"/>
                <a:ext cx="2936894" cy="5507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11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3200" y="76200"/>
            <a:ext cx="6239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Fence Pointers vs Bloom Filters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938278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Using fence pointers, you can know exactly where the data is located in the run. Hence, there is no I/O cost for probing a run with fence pointer.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On the other hand, using bloom filter you may know whether data is located in that run or not.</a:t>
            </a:r>
          </a:p>
        </p:txBody>
      </p:sp>
    </p:spTree>
    <p:extLst>
      <p:ext uri="{BB962C8B-B14F-4D97-AF65-F5344CB8AC3E}">
        <p14:creationId xmlns:p14="http://schemas.microsoft.com/office/powerpoint/2010/main" val="105016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41639" y="76200"/>
            <a:ext cx="279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Bloom Filters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74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71790" y="2014597"/>
                <a:ext cx="7620000" cy="4137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+mj-lt"/>
                  </a:rPr>
                  <a:t>Generally, </a:t>
                </a:r>
                <a:r>
                  <a:rPr lang="en-US" sz="2400" dirty="0"/>
                  <a:t>all LSM-tree based key-value </a:t>
                </a:r>
                <a:r>
                  <a:rPr lang="en-US" sz="2400" dirty="0" smtClean="0"/>
                  <a:t>stores use </a:t>
                </a:r>
                <a:r>
                  <a:rPr lang="en-US" sz="2400" dirty="0"/>
                  <a:t>the same number of bits-per-entry across all Bloom filters. </a:t>
                </a:r>
                <a:endParaRPr lang="en-US" sz="2400" dirty="0" smtClean="0"/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+mj-lt"/>
                  </a:rPr>
                  <a:t>This means that a lookup probes on average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𝑓𝑖𝑙𝑡𝑒𝑟𝑠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sz="2400" dirty="0" smtClean="0">
                    <a:latin typeface="+mj-lt"/>
                  </a:rPr>
                  <a:t> of the runs. 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As </a:t>
                </a:r>
                <a:r>
                  <a:rPr lang="en-US" sz="2400" i="1" dirty="0" err="1"/>
                  <a:t>M</a:t>
                </a:r>
                <a:r>
                  <a:rPr lang="en-US" sz="2400" i="1" baseline="-25000" dirty="0" err="1"/>
                  <a:t>filters</a:t>
                </a:r>
                <a:r>
                  <a:rPr lang="en-US" sz="2400" i="1" dirty="0"/>
                  <a:t> </a:t>
                </a:r>
                <a:r>
                  <a:rPr lang="en-US" sz="2400" dirty="0"/>
                  <a:t>approaches 0 or infinity, the ter</a:t>
                </a:r>
                <a:r>
                  <a:rPr lang="en-US" sz="2400" dirty="0" smtClean="0"/>
                  <a:t>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𝑓𝑖𝑙𝑡𝑒𝑟𝑠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approaches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or 0 respectively. </a:t>
                </a:r>
                <a:endParaRPr lang="en-US" sz="24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790" y="2014597"/>
                <a:ext cx="7620000" cy="4137543"/>
              </a:xfrm>
              <a:prstGeom prst="rect">
                <a:avLst/>
              </a:prstGeom>
              <a:blipFill rotWithShape="0">
                <a:blip r:embed="rId2"/>
                <a:stretch>
                  <a:fillRect l="-1120" r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05200" y="1198305"/>
                <a:ext cx="2936894" cy="550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𝑏𝑖𝑡𝑠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𝑒𝑛𝑡𝑟𝑖𝑒𝑠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198305"/>
                <a:ext cx="2936894" cy="5507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22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41639" y="76200"/>
            <a:ext cx="279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Bloom Filters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40" y="1541109"/>
            <a:ext cx="9144000" cy="43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41639" y="76200"/>
            <a:ext cx="279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Bloom Filters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1790" y="2014597"/>
            <a:ext cx="7620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Existing studies 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/>
              <a:t>0 </a:t>
            </a:r>
            <a:r>
              <a:rPr lang="en-US" sz="2400" dirty="0"/>
              <a:t>bits per entry for their Bloom filters by default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corresponding false positive rate is </a:t>
            </a:r>
            <a:r>
              <a:rPr lang="en-US" sz="2400" i="1" dirty="0"/>
              <a:t>≈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/>
              <a:t>%.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With</a:t>
            </a:r>
            <a:r>
              <a:rPr lang="en-US" sz="2400" dirty="0"/>
              <a:t> </a:t>
            </a:r>
            <a:r>
              <a:rPr lang="en-US" sz="2400" dirty="0" smtClean="0"/>
              <a:t>this </a:t>
            </a:r>
            <a:r>
              <a:rPr lang="en-US" sz="2400" dirty="0"/>
              <a:t>tuning, an average entry size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/>
              <a:t>28 bytes entails </a:t>
            </a:r>
            <a:r>
              <a:rPr lang="en-US" sz="2400" dirty="0"/>
              <a:t>the Bloom filters being </a:t>
            </a:r>
            <a:r>
              <a:rPr lang="en-US" sz="2400" i="1" dirty="0"/>
              <a:t>≈ </a:t>
            </a:r>
            <a:r>
              <a:rPr lang="en-US" sz="2400" dirty="0"/>
              <a:t>2 orders of </a:t>
            </a:r>
            <a:r>
              <a:rPr lang="en-US" sz="2400" dirty="0" smtClean="0"/>
              <a:t>magnitude smaller</a:t>
            </a:r>
            <a:r>
              <a:rPr lang="en-US" sz="2400" dirty="0"/>
              <a:t> </a:t>
            </a:r>
            <a:r>
              <a:rPr lang="en-US" sz="2400" dirty="0" smtClean="0"/>
              <a:t>than </a:t>
            </a:r>
            <a:r>
              <a:rPr lang="en-US" sz="2400" dirty="0"/>
              <a:t>the raw data size</a:t>
            </a:r>
            <a:r>
              <a:rPr lang="en-US" sz="2400" dirty="0" smtClean="0"/>
              <a:t>.</a:t>
            </a:r>
            <a:endParaRPr lang="en-US" sz="24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05200" y="1198305"/>
                <a:ext cx="2900025" cy="550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𝑏𝑖𝑡𝑠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𝑒𝑛𝑡𝑟𝑖𝑒𝑠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198305"/>
                <a:ext cx="2900025" cy="5507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40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90800" y="76200"/>
            <a:ext cx="635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Cost Analysis- with Bloom Filter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77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3400056"/>
                  </p:ext>
                </p:extLst>
              </p:nvPr>
            </p:nvGraphicFramePr>
            <p:xfrm>
              <a:off x="1265803" y="1255774"/>
              <a:ext cx="7649598" cy="46537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77397"/>
                    <a:gridCol w="3475604"/>
                    <a:gridCol w="2696597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Levelled LSM Tree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𝑓𝑖𝑙𝑡𝑒𝑟𝑠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Tiered LSM Tree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𝑓𝑖𝑙𝑡𝑒𝑟𝑠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𝑓𝑖𝑙𝑡𝑒𝑟𝑠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Log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𝑓𝑖𝑙𝑡𝑒𝑟𝑠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3400056"/>
                  </p:ext>
                </p:extLst>
              </p:nvPr>
            </p:nvGraphicFramePr>
            <p:xfrm>
              <a:off x="1265803" y="1255774"/>
              <a:ext cx="7649598" cy="431644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77397"/>
                    <a:gridCol w="3475604"/>
                    <a:gridCol w="2696597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Levelled LSM Tree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807" t="-87333" r="-78070" b="-2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3747" t="-87333" r="-451" b="-292000"/>
                          </a:stretch>
                        </a:blipFill>
                      </a:tcPr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Tiered LSM Tree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807" t="-187333" r="-78070" b="-1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3747" t="-187333" r="-451" b="-192000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807" t="-316912" r="-78070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3747" t="-316912" r="-451" b="-111765"/>
                          </a:stretch>
                        </a:blipFill>
                      </a:tcPr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Log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807" t="-378000" r="-78070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3747" t="-378000" r="-451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6800" y="5638800"/>
                <a:ext cx="7910840" cy="10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Because </a:t>
                </a:r>
                <a:r>
                  <a:rPr lang="en-US" sz="2400" dirty="0"/>
                  <a:t>we probe on average </a:t>
                </a:r>
                <a:r>
                  <a:rPr lang="en-US" sz="2400" dirty="0" smtClean="0"/>
                  <a:t>only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𝑓𝑖𝑙𝑡𝑒𝑟𝑠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 of </a:t>
                </a:r>
                <a:r>
                  <a:rPr lang="en-US" sz="2400" dirty="0"/>
                  <a:t>the runs. </a:t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638800"/>
                <a:ext cx="7910840" cy="1071384"/>
              </a:xfrm>
              <a:prstGeom prst="rect">
                <a:avLst/>
              </a:prstGeom>
              <a:blipFill rotWithShape="0">
                <a:blip r:embed="rId3"/>
                <a:stretch>
                  <a:fillRect l="-77" r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8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90800" y="76200"/>
            <a:ext cx="635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Cost Analysis- with Bloom Filter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78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4053271"/>
                  </p:ext>
                </p:extLst>
              </p:nvPr>
            </p:nvGraphicFramePr>
            <p:xfrm>
              <a:off x="1265803" y="1255774"/>
              <a:ext cx="7649598" cy="44223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77397"/>
                    <a:gridCol w="3475604"/>
                    <a:gridCol w="2696597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Levelled LSM Tree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𝑏𝑢𝑓𝑓𝑒𝑟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𝑓𝑖𝑙𝑡𝑒𝑟𝑠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𝑏𝑢𝑓𝑓𝑒𝑟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Tiered LSM Tree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𝑏𝑢𝑓𝑓𝑒𝑟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𝑓𝑖𝑙𝑡𝑒𝑟𝑠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𝑏𝑢𝑓𝑓𝑒𝑟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𝑓𝑖𝑙𝑡𝑒𝑟𝑠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753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Log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𝑓𝑖𝑙𝑡𝑒𝑟𝑠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4053271"/>
                  </p:ext>
                </p:extLst>
              </p:nvPr>
            </p:nvGraphicFramePr>
            <p:xfrm>
              <a:off x="1265803" y="1255774"/>
              <a:ext cx="7649598" cy="433206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77397"/>
                    <a:gridCol w="3475604"/>
                    <a:gridCol w="2696597"/>
                  </a:tblGrid>
                  <a:tr h="753712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Lookup Cost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Update Cost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921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Levelled LSM Tree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807" t="-86755" r="-78070" b="-2907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3747" t="-86755" r="-451" b="-290728"/>
                          </a:stretch>
                        </a:blipFill>
                      </a:tcPr>
                    </a:tc>
                  </a:tr>
                  <a:tr h="921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Tiered LSM Tree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807" t="-185526" r="-78070" b="-188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3747" t="-185526" r="-451" b="-188816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807" t="-321481" r="-78070" b="-11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3747" t="-321481" r="-451" b="-112593"/>
                          </a:stretch>
                        </a:blipFill>
                      </a:tcPr>
                    </a:tc>
                  </a:tr>
                  <a:tr h="913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Log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807" t="-379333" r="-78070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3747" t="-379333" r="-451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1066800" y="5638800"/>
            <a:ext cx="791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smtClean="0"/>
          </a:p>
          <a:p>
            <a:pPr algn="ctr"/>
            <a:r>
              <a:rPr lang="en-US" sz="2400" dirty="0" smtClean="0"/>
              <a:t>This notation is used in the paper “Monkey”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64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2667000"/>
            <a:ext cx="63116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LSM Tree Design Space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4164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8686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30948" y="115669"/>
            <a:ext cx="566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LSM Tree - Fundamentals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143000"/>
            <a:ext cx="7620000" cy="6023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 smtClean="0"/>
              <a:t>Performs out-of-places updates thus enabling</a:t>
            </a:r>
          </a:p>
          <a:p>
            <a:pPr marL="8001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High throughput for updates</a:t>
            </a:r>
          </a:p>
          <a:p>
            <a:pPr marL="8001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Good space efficiency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 smtClean="0"/>
              <a:t>They achieve these by</a:t>
            </a:r>
          </a:p>
          <a:p>
            <a:pPr marL="8001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Buffering all updates in main memory</a:t>
            </a:r>
          </a:p>
          <a:p>
            <a:pPr marL="8001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Flushing the buffer to disk as a sorted run whenever needed</a:t>
            </a:r>
          </a:p>
          <a:p>
            <a:pPr marL="8001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Organize disk resident runs into a number of levels of increasing sizes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6546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67200" y="76200"/>
            <a:ext cx="4640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LSM Tree Design Space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80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56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67200" y="76200"/>
            <a:ext cx="4640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LSM Tree Design Space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81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19200" y="1143000"/>
                <a:ext cx="7851648" cy="5167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 smtClean="0"/>
                  <a:t>The costs depends on</a:t>
                </a:r>
              </a:p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+mj-lt"/>
                  </a:rPr>
                  <a:t>Merge policy</a:t>
                </a:r>
              </a:p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+mj-lt"/>
                  </a:rPr>
                  <a:t>Size Ratio (T)</a:t>
                </a:r>
              </a:p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+mj-lt"/>
                  </a:rPr>
                  <a:t>Allocation of main memory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𝑏𝑢𝑓𝑓𝑒𝑟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𝑓𝑖𝑙𝑡𝑒𝑟𝑠</m:t>
                        </m:r>
                      </m:sub>
                    </m:sSub>
                  </m:oMath>
                </a14:m>
                <a:endParaRPr lang="en-US" sz="2400" dirty="0" smtClean="0">
                  <a:latin typeface="+mj-lt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Allocation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𝑓𝑖𝑙𝑡𝑒𝑟𝑠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+mj-lt"/>
                  </a:rPr>
                  <a:t> among each of the different bloom filters</a:t>
                </a:r>
              </a:p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2400" dirty="0">
                  <a:latin typeface="+mj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70C0"/>
                    </a:solidFill>
                  </a:rPr>
                  <a:t>The design space of LSM trees spans everything between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a write-optimized </a:t>
                </a:r>
                <a:r>
                  <a:rPr lang="en-US" sz="2400" dirty="0">
                    <a:solidFill>
                      <a:srgbClr val="0070C0"/>
                    </a:solidFill>
                  </a:rPr>
                  <a:t>log to a read-optimized sorted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array</a:t>
                </a:r>
                <a:endParaRPr lang="en-US" sz="24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143000"/>
                <a:ext cx="7851648" cy="5167184"/>
              </a:xfrm>
              <a:prstGeom prst="rect">
                <a:avLst/>
              </a:prstGeom>
              <a:blipFill rotWithShape="0">
                <a:blip r:embed="rId2"/>
                <a:stretch>
                  <a:fillRect l="-1165" r="-1165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0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67200" y="76200"/>
            <a:ext cx="4640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LSM Tree Design Space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143000"/>
            <a:ext cx="78516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</a:rPr>
              <a:t>Tuning the Merge Policy and Size Ratio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When </a:t>
            </a:r>
            <a:r>
              <a:rPr lang="en-US" sz="2400" dirty="0"/>
              <a:t>the size ratio T is set to 2, the complexities </a:t>
            </a:r>
            <a:r>
              <a:rPr lang="en-US" sz="2400" dirty="0" smtClean="0"/>
              <a:t>of lookup </a:t>
            </a:r>
            <a:r>
              <a:rPr lang="en-US" sz="2400" dirty="0"/>
              <a:t>and update costs for </a:t>
            </a:r>
            <a:r>
              <a:rPr lang="en-US" sz="2400" dirty="0" err="1"/>
              <a:t>tiering</a:t>
            </a:r>
            <a:r>
              <a:rPr lang="en-US" sz="2400" dirty="0"/>
              <a:t> and leveling </a:t>
            </a:r>
            <a:r>
              <a:rPr lang="en-US" sz="2400" dirty="0" smtClean="0"/>
              <a:t>become identical</a:t>
            </a:r>
            <a:r>
              <a:rPr lang="en-US" sz="2400" dirty="0"/>
              <a:t>. </a:t>
            </a: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As </a:t>
            </a:r>
            <a:r>
              <a:rPr lang="en-US" sz="2400" dirty="0" smtClean="0"/>
              <a:t>T is increased </a:t>
            </a:r>
            <a:r>
              <a:rPr lang="en-US" sz="2400" dirty="0"/>
              <a:t>with </a:t>
            </a:r>
            <a:r>
              <a:rPr lang="en-US" sz="2400" dirty="0" err="1"/>
              <a:t>tiering</a:t>
            </a:r>
            <a:r>
              <a:rPr lang="en-US" sz="2400" dirty="0"/>
              <a:t>/leveling respectively, </a:t>
            </a:r>
            <a:r>
              <a:rPr lang="en-US" sz="2400" dirty="0" smtClean="0"/>
              <a:t>update cost </a:t>
            </a:r>
            <a:r>
              <a:rPr lang="en-US" sz="2400" dirty="0"/>
              <a:t>decreases/increases whereas lookup </a:t>
            </a:r>
            <a:r>
              <a:rPr lang="en-US" sz="2400" dirty="0" smtClean="0"/>
              <a:t>cost increases/decreases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/>
              <a:t>Tiering</a:t>
            </a:r>
            <a:r>
              <a:rPr lang="en-US" sz="2400" dirty="0" smtClean="0"/>
              <a:t> </a:t>
            </a:r>
            <a:r>
              <a:rPr lang="en-US" sz="2400" dirty="0"/>
              <a:t>and leveling are complementary methods </a:t>
            </a:r>
            <a:r>
              <a:rPr lang="en-US" sz="2400" dirty="0" smtClean="0"/>
              <a:t>for navigating </a:t>
            </a:r>
            <a:r>
              <a:rPr lang="en-US" sz="2400" dirty="0"/>
              <a:t>the same trade-off </a:t>
            </a:r>
            <a:r>
              <a:rPr lang="en-US" sz="2400" dirty="0" smtClean="0"/>
              <a:t>continuum.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46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67200" y="76200"/>
            <a:ext cx="4640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LSM Tree Design Space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143000"/>
            <a:ext cx="78516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</a:rPr>
              <a:t>Tuning the Merge Policy and Size Ratio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As the size ratio </a:t>
            </a:r>
            <a:r>
              <a:rPr lang="en-US" sz="2400" i="1" dirty="0"/>
              <a:t>T </a:t>
            </a:r>
            <a:r>
              <a:rPr lang="en-US" sz="2400" dirty="0"/>
              <a:t>approaches its limit value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lim</a:t>
            </a:r>
            <a:r>
              <a:rPr lang="en-US" sz="2400" dirty="0" smtClean="0"/>
              <a:t>, the number of levels </a:t>
            </a:r>
            <a:r>
              <a:rPr lang="en-US" sz="2400" i="1" dirty="0"/>
              <a:t>L </a:t>
            </a:r>
            <a:r>
              <a:rPr lang="en-US" sz="2400" dirty="0"/>
              <a:t>approaches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/>
              <a:t>. </a:t>
            </a:r>
            <a:r>
              <a:rPr lang="en-US" sz="2400" dirty="0"/>
              <a:t>When </a:t>
            </a:r>
            <a:r>
              <a:rPr lang="en-US" sz="2400" i="1" dirty="0"/>
              <a:t>L </a:t>
            </a:r>
            <a:r>
              <a:rPr lang="en-US" sz="2400" dirty="0"/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/>
              <a:t>, </a:t>
            </a:r>
            <a:r>
              <a:rPr lang="en-US" sz="2400" dirty="0"/>
              <a:t>a </a:t>
            </a:r>
            <a:r>
              <a:rPr lang="en-US" sz="2400" dirty="0" smtClean="0"/>
              <a:t>tiered LSM-tree degenerates to </a:t>
            </a:r>
            <a:r>
              <a:rPr lang="en-US" sz="2400" dirty="0"/>
              <a:t>log </a:t>
            </a:r>
            <a:r>
              <a:rPr lang="en-US" sz="2400" dirty="0" smtClean="0"/>
              <a:t>while </a:t>
            </a:r>
            <a:r>
              <a:rPr lang="en-US" sz="2400" dirty="0"/>
              <a:t>a leveled </a:t>
            </a:r>
            <a:r>
              <a:rPr lang="en-US" sz="2400" dirty="0" smtClean="0"/>
              <a:t>LSM-tree degenerates </a:t>
            </a:r>
            <a:r>
              <a:rPr lang="en-US" sz="2400" dirty="0"/>
              <a:t>to </a:t>
            </a:r>
            <a:r>
              <a:rPr lang="en-US" sz="2400" dirty="0" smtClean="0"/>
              <a:t>sorted array.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 this way, an LSM-tree can be tuned </a:t>
            </a:r>
            <a:r>
              <a:rPr lang="en-US" sz="2400" dirty="0" smtClean="0"/>
              <a:t>anywhere between </a:t>
            </a:r>
            <a:r>
              <a:rPr lang="en-US" sz="2400" dirty="0"/>
              <a:t>these two extremes in terms of their </a:t>
            </a:r>
            <a:r>
              <a:rPr lang="en-US" sz="2400" dirty="0" smtClean="0"/>
              <a:t>performance properties</a:t>
            </a:r>
            <a:r>
              <a:rPr lang="en-US" sz="2400" dirty="0"/>
              <a:t>. 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886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67200" y="76200"/>
            <a:ext cx="4640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LSM Tree Design Space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143000"/>
            <a:ext cx="78516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</a:rPr>
              <a:t>Tuning Main Memory Allocation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limits of the curve in Figure 4 are determined by </a:t>
            </a:r>
            <a:r>
              <a:rPr lang="en-US" sz="2400" dirty="0" smtClean="0"/>
              <a:t>the allocation </a:t>
            </a:r>
            <a:r>
              <a:rPr lang="en-US" sz="2400" dirty="0"/>
              <a:t>of main memory among </a:t>
            </a:r>
            <a:r>
              <a:rPr lang="en-US" sz="2400" dirty="0" smtClean="0"/>
              <a:t>the filters </a:t>
            </a:r>
            <a:r>
              <a:rPr lang="en-US" sz="2400" i="1" dirty="0" err="1"/>
              <a:t>M</a:t>
            </a:r>
            <a:r>
              <a:rPr lang="en-US" sz="2400" i="1" baseline="-25000" dirty="0" err="1"/>
              <a:t>filters</a:t>
            </a:r>
            <a:r>
              <a:rPr lang="en-US" sz="2400" i="1" dirty="0"/>
              <a:t> </a:t>
            </a:r>
            <a:r>
              <a:rPr lang="en-US" sz="2400" dirty="0"/>
              <a:t>and the buffer 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buffer</a:t>
            </a:r>
            <a:r>
              <a:rPr lang="en-US" sz="2400" baseline="-25000" dirty="0"/>
              <a:t>.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main memory </a:t>
            </a:r>
            <a:r>
              <a:rPr lang="en-US" sz="2400" dirty="0"/>
              <a:t>occupied by the Bloom filters </a:t>
            </a:r>
            <a:r>
              <a:rPr lang="en-US" sz="2400" dirty="0" smtClean="0"/>
              <a:t>and buffer </a:t>
            </a:r>
            <a:r>
              <a:rPr lang="en-US" sz="2400" dirty="0"/>
              <a:t>accounts for </a:t>
            </a:r>
            <a:r>
              <a:rPr lang="en-US" sz="2400" dirty="0" smtClean="0"/>
              <a:t>a significant </a:t>
            </a:r>
            <a:r>
              <a:rPr lang="en-US" sz="2400" dirty="0"/>
              <a:t>portion of a </a:t>
            </a:r>
            <a:r>
              <a:rPr lang="en-US" sz="2400" dirty="0" smtClean="0"/>
              <a:t>system’s (infrastructure </a:t>
            </a:r>
            <a:r>
              <a:rPr lang="en-US" sz="2400" dirty="0"/>
              <a:t>and running) </a:t>
            </a:r>
            <a:r>
              <a:rPr lang="en-US" sz="2400" dirty="0" smtClean="0"/>
              <a:t>cost. 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903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143000"/>
            <a:ext cx="78516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70C0"/>
                </a:solidFill>
              </a:rPr>
              <a:t>Contention #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/>
              <a:t>Contention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 smtClean="0"/>
              <a:t> </a:t>
            </a:r>
            <a:r>
              <a:rPr lang="en-US" sz="2400" dirty="0"/>
              <a:t>arises in how we allocate a given amount </a:t>
            </a:r>
            <a:r>
              <a:rPr lang="en-US" sz="2400" dirty="0" smtClean="0"/>
              <a:t>of main memory 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filters</a:t>
            </a:r>
            <a:r>
              <a:rPr lang="en-US" sz="2400" i="1" dirty="0" smtClean="0"/>
              <a:t> </a:t>
            </a:r>
            <a:r>
              <a:rPr lang="en-US" sz="2400" dirty="0"/>
              <a:t>among the different Bloom filters. </a:t>
            </a: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How do </a:t>
            </a:r>
            <a:r>
              <a:rPr lang="en-US" sz="2400" dirty="0"/>
              <a:t>we </a:t>
            </a:r>
            <a:r>
              <a:rPr lang="en-US" sz="2400" dirty="0" smtClean="0"/>
              <a:t>optimally allocate </a:t>
            </a:r>
            <a:r>
              <a:rPr lang="en-US" sz="2400" i="1" dirty="0" err="1"/>
              <a:t>M</a:t>
            </a:r>
            <a:r>
              <a:rPr lang="en-US" sz="2400" i="1" baseline="-25000" dirty="0" err="1"/>
              <a:t>filters</a:t>
            </a:r>
            <a:r>
              <a:rPr lang="en-US" sz="2400" i="1" dirty="0"/>
              <a:t> </a:t>
            </a:r>
            <a:r>
              <a:rPr lang="en-US" sz="2400" dirty="0"/>
              <a:t>among the different Bloom </a:t>
            </a:r>
            <a:r>
              <a:rPr lang="en-US" sz="2400" dirty="0" smtClean="0"/>
              <a:t>filters to </a:t>
            </a:r>
            <a:r>
              <a:rPr lang="en-US" sz="2400" dirty="0"/>
              <a:t>minimize lookup cost</a:t>
            </a:r>
            <a:r>
              <a:rPr lang="en-US" sz="2400" dirty="0" smtClean="0"/>
              <a:t>?</a:t>
            </a:r>
            <a:endParaRPr lang="en-US" sz="24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2911" y="14288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Design Space Contentions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434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143000"/>
            <a:ext cx="78516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70C0"/>
                </a:solidFill>
              </a:rPr>
              <a:t>Contention #2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/>
              <a:t>Contention 2 </a:t>
            </a:r>
            <a:r>
              <a:rPr lang="en-US" sz="2400" dirty="0"/>
              <a:t>arises in how to allocate the available main </a:t>
            </a:r>
            <a:r>
              <a:rPr lang="en-US" sz="2400" dirty="0" smtClean="0"/>
              <a:t>memory between </a:t>
            </a:r>
            <a:r>
              <a:rPr lang="en-US" sz="2400" dirty="0"/>
              <a:t>the buffer and the filters. </a:t>
            </a: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Allocating more </a:t>
            </a:r>
            <a:r>
              <a:rPr lang="en-US" sz="2400" dirty="0"/>
              <a:t>main memory to the buffer </a:t>
            </a:r>
            <a:r>
              <a:rPr lang="en-US" sz="2400" dirty="0" smtClean="0"/>
              <a:t>on one </a:t>
            </a:r>
            <a:r>
              <a:rPr lang="en-US" sz="2400" dirty="0"/>
              <a:t>hand decreases both </a:t>
            </a:r>
            <a:r>
              <a:rPr lang="en-US" sz="2400" dirty="0" smtClean="0"/>
              <a:t>lookup cost </a:t>
            </a:r>
            <a:r>
              <a:rPr lang="en-US" sz="2400" dirty="0"/>
              <a:t>and update cost, but on </a:t>
            </a:r>
            <a:r>
              <a:rPr lang="en-US" sz="2400" dirty="0" smtClean="0"/>
              <a:t>the other </a:t>
            </a:r>
            <a:r>
              <a:rPr lang="en-US" sz="2400" dirty="0"/>
              <a:t>hand it </a:t>
            </a:r>
            <a:r>
              <a:rPr lang="en-US" sz="2400" dirty="0" smtClean="0"/>
              <a:t>decreases the </a:t>
            </a:r>
            <a:r>
              <a:rPr lang="en-US" sz="2400" dirty="0"/>
              <a:t>Bloom filters’ accuracy thereby increasing lookup </a:t>
            </a:r>
            <a:r>
              <a:rPr lang="en-US" sz="2400" dirty="0" smtClean="0"/>
              <a:t>cost.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How </a:t>
            </a:r>
            <a:r>
              <a:rPr lang="en-US" sz="2400" dirty="0"/>
              <a:t>do we strike the best balance? </a:t>
            </a:r>
            <a:endParaRPr lang="en-US" sz="24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2911" y="14288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Design Space Contentions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862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143000"/>
            <a:ext cx="78516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70C0"/>
                </a:solidFill>
              </a:rPr>
              <a:t>Contention #3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/>
              <a:t>Contention 3 </a:t>
            </a:r>
            <a:r>
              <a:rPr lang="en-US" sz="2400" dirty="0"/>
              <a:t>arises in how to tune the size ratio </a:t>
            </a:r>
            <a:r>
              <a:rPr lang="en-US" sz="2400" dirty="0" smtClean="0"/>
              <a:t>and merge </a:t>
            </a:r>
            <a:r>
              <a:rPr lang="en-US" sz="2400" dirty="0"/>
              <a:t>policy. </a:t>
            </a: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This </a:t>
            </a:r>
            <a:r>
              <a:rPr lang="en-US" sz="2400" dirty="0"/>
              <a:t>is complicated because </a:t>
            </a:r>
            <a:r>
              <a:rPr lang="en-US" sz="2400" dirty="0" smtClean="0"/>
              <a:t>workloads consist </a:t>
            </a:r>
            <a:r>
              <a:rPr lang="en-US" sz="2400" dirty="0"/>
              <a:t>of different proportions of </a:t>
            </a:r>
            <a:r>
              <a:rPr lang="en-US" sz="2400" dirty="0" smtClean="0"/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/>
              <a:t>) </a:t>
            </a:r>
            <a:r>
              <a:rPr lang="en-US" sz="2400" dirty="0"/>
              <a:t>updates, (2) </a:t>
            </a:r>
            <a:r>
              <a:rPr lang="en-US" sz="2400" dirty="0" smtClean="0"/>
              <a:t>zero result </a:t>
            </a:r>
            <a:r>
              <a:rPr lang="en-US" sz="2400" dirty="0"/>
              <a:t>lookups, (3) </a:t>
            </a:r>
            <a:r>
              <a:rPr lang="en-US" sz="2400" dirty="0" smtClean="0"/>
              <a:t>non-zero-result lookups</a:t>
            </a:r>
            <a:r>
              <a:rPr lang="en-US" sz="2400" dirty="0"/>
              <a:t>, and (4) </a:t>
            </a:r>
            <a:r>
              <a:rPr lang="en-US" sz="2400" dirty="0" smtClean="0"/>
              <a:t>range lookups </a:t>
            </a:r>
            <a:r>
              <a:rPr lang="en-US" sz="2400" dirty="0"/>
              <a:t>of different </a:t>
            </a:r>
            <a:r>
              <a:rPr lang="en-US" sz="2400" dirty="0" err="1"/>
              <a:t>selectivities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How </a:t>
            </a:r>
            <a:r>
              <a:rPr lang="en-US" sz="2400" dirty="0"/>
              <a:t>do we find the best </a:t>
            </a:r>
            <a:r>
              <a:rPr lang="en-US" sz="2400" dirty="0" smtClean="0"/>
              <a:t>size ratio </a:t>
            </a:r>
            <a:r>
              <a:rPr lang="en-US" sz="2400" dirty="0"/>
              <a:t>and merge </a:t>
            </a:r>
            <a:r>
              <a:rPr lang="en-US" sz="2400" dirty="0" smtClean="0"/>
              <a:t>policy for </a:t>
            </a:r>
            <a:r>
              <a:rPr lang="en-US" sz="2400" dirty="0"/>
              <a:t>a particular </a:t>
            </a:r>
            <a:r>
              <a:rPr lang="en-US" sz="2400" dirty="0" smtClean="0"/>
              <a:t>application workload?</a:t>
            </a:r>
            <a:endParaRPr lang="en-US" sz="24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2911" y="14288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Design Space Contentions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06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88</a:t>
            </a:fld>
            <a:endParaRPr lang="en-US"/>
          </a:p>
        </p:txBody>
      </p:sp>
      <p:pic>
        <p:nvPicPr>
          <p:cNvPr id="1026" name="Picture 2" descr="Image result for monkey lsm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309187"/>
            <a:ext cx="2895600" cy="448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68552" y="609600"/>
            <a:ext cx="73944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>
                <a:latin typeface="+mj-lt"/>
              </a:rPr>
              <a:t>M</a:t>
            </a:r>
            <a:r>
              <a:rPr lang="en-US" sz="4400" b="1" dirty="0">
                <a:latin typeface="+mj-lt"/>
              </a:rPr>
              <a:t>onkey: </a:t>
            </a:r>
            <a:r>
              <a:rPr lang="en-US" sz="4400" b="1" u="sng" dirty="0">
                <a:latin typeface="+mj-lt"/>
              </a:rPr>
              <a:t>O</a:t>
            </a:r>
            <a:r>
              <a:rPr lang="en-US" sz="4400" b="1" dirty="0">
                <a:latin typeface="+mj-lt"/>
              </a:rPr>
              <a:t>ptimal </a:t>
            </a:r>
            <a:r>
              <a:rPr lang="en-US" sz="4400" b="1" u="sng" dirty="0">
                <a:latin typeface="+mj-lt"/>
              </a:rPr>
              <a:t>N</a:t>
            </a:r>
            <a:r>
              <a:rPr lang="en-US" sz="4400" b="1" dirty="0">
                <a:latin typeface="+mj-lt"/>
              </a:rPr>
              <a:t>avigable </a:t>
            </a:r>
            <a:r>
              <a:rPr lang="en-US" sz="4400" b="1" u="sng" dirty="0">
                <a:latin typeface="+mj-lt"/>
              </a:rPr>
              <a:t>Key</a:t>
            </a:r>
            <a:r>
              <a:rPr lang="en-US" sz="4400" b="1" dirty="0">
                <a:latin typeface="+mj-lt"/>
              </a:rPr>
              <a:t>-Value Store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38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287482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An LSM tree based key-value store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Is able to reach the Pareto curve and find the best possible balance between lookups and updates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</a:rPr>
              <a:t>Maximized throughput for uniformly random workloads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4574" y="24825"/>
            <a:ext cx="167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968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8686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91505" y="115669"/>
            <a:ext cx="6200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Log Structured Merge Trees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41310" y="1350482"/>
            <a:ext cx="76502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Maintain </a:t>
            </a:r>
            <a:r>
              <a:rPr lang="en-US" sz="2800" dirty="0"/>
              <a:t>key-value pairs. 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Maintain </a:t>
            </a:r>
            <a:r>
              <a:rPr lang="en-US" sz="2800" dirty="0"/>
              <a:t>data in two or </a:t>
            </a:r>
            <a:r>
              <a:rPr lang="en-US" sz="2800" dirty="0" smtClean="0"/>
              <a:t>more separate </a:t>
            </a:r>
            <a:r>
              <a:rPr lang="en-US" sz="2800" dirty="0"/>
              <a:t>structures, each of which is </a:t>
            </a:r>
            <a:r>
              <a:rPr lang="en-US" sz="2800" dirty="0" smtClean="0"/>
              <a:t>optimized for </a:t>
            </a:r>
            <a:r>
              <a:rPr lang="en-US" sz="2800" dirty="0"/>
              <a:t>its respective underlying storage </a:t>
            </a:r>
            <a:r>
              <a:rPr lang="en-US" sz="2800" dirty="0" smtClean="0"/>
              <a:t>medium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Data </a:t>
            </a:r>
            <a:r>
              <a:rPr lang="en-US" sz="2800" dirty="0"/>
              <a:t>is synchronized between the </a:t>
            </a:r>
            <a:r>
              <a:rPr lang="en-US" sz="2800" dirty="0" smtClean="0"/>
              <a:t>two structures </a:t>
            </a:r>
            <a:r>
              <a:rPr lang="en-US" sz="2800" dirty="0"/>
              <a:t>efficiently, in batches.</a:t>
            </a:r>
          </a:p>
        </p:txBody>
      </p:sp>
    </p:spTree>
    <p:extLst>
      <p:ext uri="{BB962C8B-B14F-4D97-AF65-F5344CB8AC3E}">
        <p14:creationId xmlns:p14="http://schemas.microsoft.com/office/powerpoint/2010/main" val="24440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287482"/>
            <a:ext cx="762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Design Knobs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</a:rPr>
              <a:t>Minimizing Lookup Cost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</a:rPr>
              <a:t>Performance Prediction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+mj-lt"/>
              </a:rPr>
              <a:t>Autotuning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24825"/>
            <a:ext cx="4401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Monkey- Key Features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663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287482"/>
            <a:ext cx="762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Design Knobs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</a:rPr>
              <a:t>Minimizing Lookup Cost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</a:rPr>
              <a:t>Performance Prediction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+mj-lt"/>
              </a:rPr>
              <a:t>Autotuning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24825"/>
            <a:ext cx="4401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Monkey- Key Features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571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214570"/>
            <a:ext cx="7620000" cy="5567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Monkey transforms the design elements that impact worst-case behavior into tuning knobs, and it can alter its behavior by adjusting them.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These knobs:</a:t>
            </a:r>
          </a:p>
          <a:p>
            <a:pPr marL="8001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size ratio among levels </a:t>
            </a:r>
            <a:r>
              <a:rPr lang="en-US" sz="2400" i="1" dirty="0" smtClean="0"/>
              <a:t>T</a:t>
            </a:r>
            <a:endParaRPr lang="en-US" sz="2400" dirty="0" smtClean="0"/>
          </a:p>
          <a:p>
            <a:pPr marL="8001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merge policy (leveling vs. </a:t>
            </a:r>
            <a:r>
              <a:rPr lang="en-US" sz="2400" dirty="0" err="1" smtClean="0"/>
              <a:t>tiering</a:t>
            </a:r>
            <a:r>
              <a:rPr lang="en-US" sz="2400" dirty="0" smtClean="0"/>
              <a:t>)</a:t>
            </a:r>
          </a:p>
          <a:p>
            <a:pPr marL="8001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false positive rates assigned to Bloom filters across different levels</a:t>
            </a:r>
          </a:p>
          <a:p>
            <a:pPr marL="8001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allocation of main memory </a:t>
            </a:r>
            <a:r>
              <a:rPr lang="en-US" sz="2400" i="1" dirty="0" smtClean="0"/>
              <a:t>M </a:t>
            </a:r>
            <a:r>
              <a:rPr lang="en-US" sz="2400" dirty="0" smtClean="0"/>
              <a:t>between the buffer 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buffer</a:t>
            </a:r>
            <a:r>
              <a:rPr lang="en-US" sz="2400" i="1" dirty="0" smtClean="0"/>
              <a:t> </a:t>
            </a:r>
            <a:r>
              <a:rPr lang="en-US" sz="2400" dirty="0" smtClean="0"/>
              <a:t>and the filters 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filters</a:t>
            </a:r>
            <a:endParaRPr lang="en-US" sz="24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24825"/>
            <a:ext cx="4401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Monkey- Key Features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708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287482"/>
            <a:ext cx="762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Design Knobs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Minimizing Lookup Cost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</a:rPr>
              <a:t>Performance Prediction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+mj-lt"/>
              </a:rPr>
              <a:t>Autotuning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24825"/>
            <a:ext cx="4401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Monkey- Key Features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109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214570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O</a:t>
            </a:r>
            <a:r>
              <a:rPr lang="en-US" sz="2400" dirty="0" smtClean="0"/>
              <a:t>ptimal </a:t>
            </a:r>
            <a:r>
              <a:rPr lang="en-US" sz="2400" dirty="0"/>
              <a:t>allocation of main memory across Bloom </a:t>
            </a:r>
            <a:r>
              <a:rPr lang="en-US" sz="2400" dirty="0" smtClean="0"/>
              <a:t>filters to</a:t>
            </a:r>
            <a:r>
              <a:rPr lang="en-US" sz="2400" dirty="0"/>
              <a:t> </a:t>
            </a:r>
            <a:r>
              <a:rPr lang="en-US" sz="2400" dirty="0" smtClean="0"/>
              <a:t>minimize </a:t>
            </a:r>
            <a:r>
              <a:rPr lang="en-US" sz="2400" dirty="0"/>
              <a:t>lookup cost. </a:t>
            </a: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key insight is that lookup cost is proportional </a:t>
            </a:r>
            <a:r>
              <a:rPr lang="en-US" sz="2400" dirty="0" smtClean="0"/>
              <a:t>to the </a:t>
            </a:r>
            <a:r>
              <a:rPr lang="en-US" sz="2400" dirty="0"/>
              <a:t>sum of the false positive rates (FPR) of all the Bloom</a:t>
            </a:r>
            <a:br>
              <a:rPr lang="en-US" sz="2400" dirty="0"/>
            </a:br>
            <a:r>
              <a:rPr lang="en-US" sz="2400" dirty="0"/>
              <a:t>filters</a:t>
            </a:r>
            <a:r>
              <a:rPr lang="en-US" sz="240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Monkey </a:t>
            </a:r>
            <a:r>
              <a:rPr lang="en-US" sz="2400" dirty="0"/>
              <a:t>achieves faster reads than the </a:t>
            </a:r>
            <a:r>
              <a:rPr lang="en-US" sz="2400" dirty="0" smtClean="0"/>
              <a:t>state of </a:t>
            </a:r>
            <a:r>
              <a:rPr lang="en-US" sz="2400" dirty="0"/>
              <a:t>the </a:t>
            </a:r>
            <a:r>
              <a:rPr lang="en-US" sz="2400" dirty="0" smtClean="0"/>
              <a:t>art for </a:t>
            </a:r>
            <a:r>
              <a:rPr lang="en-US" sz="2400" dirty="0"/>
              <a:t>any main memory budget, and so it shifts the </a:t>
            </a:r>
            <a:r>
              <a:rPr lang="en-US" sz="2400" dirty="0" smtClean="0"/>
              <a:t>entire trade-off </a:t>
            </a:r>
            <a:r>
              <a:rPr lang="en-US" sz="2400" dirty="0"/>
              <a:t>curve vertically down to the Pareto curve. </a:t>
            </a:r>
            <a:endParaRPr lang="en-US" sz="24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24825"/>
            <a:ext cx="4401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Monkey- Key Features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0847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8200" y="24825"/>
            <a:ext cx="4401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Monkey- Key Features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77902"/>
            <a:ext cx="5334000" cy="547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287482"/>
            <a:ext cx="762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Design Knobs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</a:rPr>
              <a:t>Minimizing Lookup Cost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Performance Prediction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+mj-lt"/>
              </a:rPr>
              <a:t>Autotuning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24825"/>
            <a:ext cx="4401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Monkey- Key Features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778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21457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ability </a:t>
            </a:r>
            <a:r>
              <a:rPr lang="en-US" sz="2400" dirty="0"/>
              <a:t>to predict how changing a design decision </a:t>
            </a:r>
            <a:r>
              <a:rPr lang="en-US" sz="2400" dirty="0" smtClean="0"/>
              <a:t>or an </a:t>
            </a:r>
            <a:r>
              <a:rPr lang="en-US" sz="2400" dirty="0"/>
              <a:t>environmental parameter would impact worst-case performance. </a:t>
            </a: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Derived closed-form </a:t>
            </a:r>
            <a:r>
              <a:rPr lang="en-US" sz="2400" dirty="0"/>
              <a:t>models </a:t>
            </a:r>
            <a:r>
              <a:rPr lang="en-US" sz="2400" dirty="0" smtClean="0"/>
              <a:t>for the </a:t>
            </a:r>
            <a:r>
              <a:rPr lang="en-US" sz="2400" dirty="0"/>
              <a:t>worst-case </a:t>
            </a:r>
            <a:r>
              <a:rPr lang="en-US" sz="2400" dirty="0" smtClean="0"/>
              <a:t>I/O costs </a:t>
            </a:r>
            <a:r>
              <a:rPr lang="en-US" sz="2400" dirty="0"/>
              <a:t>of lookups and updates in terms of </a:t>
            </a:r>
            <a:r>
              <a:rPr lang="en-US" sz="2400" dirty="0" smtClean="0"/>
              <a:t>the LSM-tree </a:t>
            </a:r>
            <a:r>
              <a:rPr lang="en-US" sz="2400" dirty="0"/>
              <a:t>design space knobs. </a:t>
            </a:r>
            <a:endParaRPr lang="en-US" sz="24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24825"/>
            <a:ext cx="4401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Monkey- Key Features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425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8200" y="24825"/>
            <a:ext cx="4401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Monkey- Key Features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249680"/>
            <a:ext cx="4724400" cy="53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924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287482"/>
            <a:ext cx="762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Design Knobs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</a:rPr>
              <a:t>Minimizing Lookup Cost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</a:rPr>
              <a:t>Performance Prediction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rgbClr val="0070C0"/>
                </a:solidFill>
                <a:latin typeface="+mj-lt"/>
              </a:rPr>
              <a:t>Autotuning</a:t>
            </a:r>
            <a:endParaRPr lang="en-US" sz="2800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24825"/>
            <a:ext cx="4401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Monkey- Key Features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21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4461</TotalTime>
  <Words>3787</Words>
  <Application>Microsoft Office PowerPoint</Application>
  <PresentationFormat>On-screen Show (4:3)</PresentationFormat>
  <Paragraphs>1069</Paragraphs>
  <Slides>114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5" baseType="lpstr">
      <vt:lpstr>Arial</vt:lpstr>
      <vt:lpstr>Calibri</vt:lpstr>
      <vt:lpstr>Cambria Math</vt:lpstr>
      <vt:lpstr>Courier New</vt:lpstr>
      <vt:lpstr>Gill Sans MT</vt:lpstr>
      <vt:lpstr>Symbol</vt:lpstr>
      <vt:lpstr>Times New Roman</vt:lpstr>
      <vt:lpstr>Verdana</vt:lpstr>
      <vt:lpstr>Wingdings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222</cp:revision>
  <dcterms:created xsi:type="dcterms:W3CDTF">2016-08-27T16:55:58Z</dcterms:created>
  <dcterms:modified xsi:type="dcterms:W3CDTF">2019-12-30T16:38:37Z</dcterms:modified>
</cp:coreProperties>
</file>