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8"/>
  </p:notesMasterIdLst>
  <p:sldIdLst>
    <p:sldId id="256" r:id="rId2"/>
    <p:sldId id="312" r:id="rId3"/>
    <p:sldId id="313" r:id="rId4"/>
    <p:sldId id="314" r:id="rId5"/>
    <p:sldId id="317" r:id="rId6"/>
    <p:sldId id="364" r:id="rId7"/>
    <p:sldId id="318" r:id="rId8"/>
    <p:sldId id="366" r:id="rId9"/>
    <p:sldId id="365" r:id="rId10"/>
    <p:sldId id="367" r:id="rId11"/>
    <p:sldId id="368" r:id="rId12"/>
    <p:sldId id="369" r:id="rId13"/>
    <p:sldId id="370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80" r:id="rId22"/>
    <p:sldId id="381" r:id="rId23"/>
    <p:sldId id="382" r:id="rId24"/>
    <p:sldId id="384" r:id="rId25"/>
    <p:sldId id="383" r:id="rId26"/>
    <p:sldId id="386" r:id="rId27"/>
    <p:sldId id="385" r:id="rId28"/>
    <p:sldId id="387" r:id="rId29"/>
    <p:sldId id="388" r:id="rId30"/>
    <p:sldId id="401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2" r:id="rId44"/>
    <p:sldId id="403" r:id="rId45"/>
    <p:sldId id="404" r:id="rId46"/>
    <p:sldId id="405" r:id="rId47"/>
    <p:sldId id="407" r:id="rId48"/>
    <p:sldId id="408" r:id="rId49"/>
    <p:sldId id="406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5" r:id="rId85"/>
    <p:sldId id="446" r:id="rId86"/>
    <p:sldId id="443" r:id="rId87"/>
    <p:sldId id="447" r:id="rId88"/>
    <p:sldId id="448" r:id="rId89"/>
    <p:sldId id="449" r:id="rId90"/>
    <p:sldId id="463" r:id="rId91"/>
    <p:sldId id="464" r:id="rId92"/>
    <p:sldId id="465" r:id="rId93"/>
    <p:sldId id="466" r:id="rId94"/>
    <p:sldId id="467" r:id="rId95"/>
    <p:sldId id="468" r:id="rId96"/>
    <p:sldId id="469" r:id="rId97"/>
    <p:sldId id="470" r:id="rId98"/>
    <p:sldId id="471" r:id="rId99"/>
    <p:sldId id="472" r:id="rId100"/>
    <p:sldId id="473" r:id="rId101"/>
    <p:sldId id="474" r:id="rId102"/>
    <p:sldId id="450" r:id="rId103"/>
    <p:sldId id="451" r:id="rId104"/>
    <p:sldId id="452" r:id="rId105"/>
    <p:sldId id="453" r:id="rId106"/>
    <p:sldId id="454" r:id="rId107"/>
    <p:sldId id="455" r:id="rId108"/>
    <p:sldId id="456" r:id="rId109"/>
    <p:sldId id="457" r:id="rId110"/>
    <p:sldId id="458" r:id="rId111"/>
    <p:sldId id="459" r:id="rId112"/>
    <p:sldId id="460" r:id="rId113"/>
    <p:sldId id="461" r:id="rId114"/>
    <p:sldId id="462" r:id="rId115"/>
    <p:sldId id="444" r:id="rId116"/>
    <p:sldId id="305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05C-0D82-4C91-B543-138E54569714}" type="datetimeFigureOut">
              <a:rPr lang="en-US" smtClean="0"/>
              <a:pPr/>
              <a:t>13-Jul-19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8044-EA56-447E-BDEC-142B465B6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codahale.com/you-cant-sacrifice-partition-tolerance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thingsdistributed.com/2008/12/eventually_consistent.html" TargetMode="Externa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bmsmusings.blogspot.com/2010/04/problems-with-cap-and-yahoos-little.html" TargetMode="Externa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833021"/>
            <a:ext cx="78105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/>
              <a:t>CSE 453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/>
              <a:t>High Performance Database Systems</a:t>
            </a:r>
          </a:p>
          <a:p>
            <a:pPr>
              <a:lnSpc>
                <a:spcPct val="150000"/>
              </a:lnSpc>
            </a:pPr>
            <a:endParaRPr lang="en-US" sz="4800" b="1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Course Teacher :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Tarikul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Islam Papon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-1524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Distributed Systems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8632"/>
              </p:ext>
            </p:extLst>
          </p:nvPr>
        </p:nvGraphicFramePr>
        <p:xfrm>
          <a:off x="1371600" y="1428135"/>
          <a:ext cx="7543800" cy="482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67498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Communication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Type (sync/</a:t>
                      </a:r>
                      <a:r>
                        <a:rPr lang="en-US" sz="2800" b="1" dirty="0" err="1" smtClean="0"/>
                        <a:t>async</a:t>
                      </a:r>
                      <a:r>
                        <a:rPr lang="en-US" sz="2800" b="1" dirty="0" smtClean="0"/>
                        <a:t>)</a:t>
                      </a:r>
                      <a:endParaRPr lang="en-US" sz="2800" b="1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Personal greetings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Email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Voice call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Online</a:t>
                      </a:r>
                      <a:r>
                        <a:rPr lang="en-US" sz="2800" baseline="0" dirty="0" smtClean="0"/>
                        <a:t> messenger/chat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Letter correspondence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Skype call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Voice mail/voice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SMS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Text messages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4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Accept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2743200"/>
            <a:ext cx="1371600" cy="1371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15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7400" y="2602468"/>
              <a:ext cx="169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ACCEPT(10, “A”)</a:t>
              </a:r>
              <a:endParaRPr lang="en-US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5257800" y="2602468"/>
            <a:ext cx="2057400" cy="521732"/>
            <a:chOff x="5257800" y="2602468"/>
            <a:chExt cx="2057400" cy="5217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10200" y="2602468"/>
              <a:ext cx="170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ACCEPT(10, “A”)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(10)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257800" y="3733800"/>
            <a:ext cx="2057400" cy="521732"/>
            <a:chOff x="5257800" y="3733800"/>
            <a:chExt cx="2057400" cy="521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257800" y="3733800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19800" y="3886200"/>
              <a:ext cx="51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10800000">
            <a:off x="838200" y="5410201"/>
            <a:ext cx="914400" cy="66692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(10,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7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1371600" cy="1371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15200" y="2743200"/>
            <a:ext cx="1371600" cy="1371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PREPARE(10)</a:t>
              </a:r>
              <a:endParaRPr lang="en-US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5257800" y="2602468"/>
            <a:ext cx="2057400" cy="521732"/>
            <a:chOff x="5257800" y="2602468"/>
            <a:chExt cx="2057400" cy="5217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626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PREPARE(11)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(8)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257800" y="3733800"/>
            <a:ext cx="2057400" cy="521732"/>
            <a:chOff x="5257800" y="3733800"/>
            <a:chExt cx="2057400" cy="521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257800" y="3733800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15136" y="3886200"/>
              <a:ext cx="1571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ACCEPT(5, “A”)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28800" y="3733800"/>
            <a:ext cx="2057400" cy="521732"/>
            <a:chOff x="5257800" y="3733800"/>
            <a:chExt cx="2057400" cy="5217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257800" y="3733800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15136" y="3886200"/>
              <a:ext cx="1571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ACCEPT(5, “A”)</a:t>
              </a:r>
              <a:endParaRPr lang="en-US" dirty="0"/>
            </a:p>
          </p:txBody>
        </p:sp>
      </p:grpSp>
      <p:grpSp>
        <p:nvGrpSpPr>
          <p:cNvPr id="21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81200" y="2602468"/>
              <a:ext cx="169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ACCEPT(10, “A”)</a:t>
              </a:r>
              <a:endParaRPr lang="en-US" dirty="0"/>
            </a:p>
          </p:txBody>
        </p:sp>
      </p:grpSp>
      <p:grpSp>
        <p:nvGrpSpPr>
          <p:cNvPr id="24" name="Group 17"/>
          <p:cNvGrpSpPr/>
          <p:nvPr/>
        </p:nvGrpSpPr>
        <p:grpSpPr>
          <a:xfrm>
            <a:off x="5257800" y="2590800"/>
            <a:ext cx="2057400" cy="521732"/>
            <a:chOff x="5257800" y="2602468"/>
            <a:chExt cx="2057400" cy="5217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10200" y="2602468"/>
              <a:ext cx="169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ACCEPT(11, “A”)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(11)</a:t>
            </a:r>
            <a:endParaRPr lang="en-US" dirty="0"/>
          </a:p>
        </p:txBody>
      </p:sp>
      <p:grpSp>
        <p:nvGrpSpPr>
          <p:cNvPr id="29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098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PREPARE(12)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(12)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607592" y="5410200"/>
            <a:ext cx="1066800" cy="53340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7" name="Group 17"/>
          <p:cNvGrpSpPr/>
          <p:nvPr/>
        </p:nvGrpSpPr>
        <p:grpSpPr>
          <a:xfrm>
            <a:off x="5257800" y="2602468"/>
            <a:ext cx="2057400" cy="521732"/>
            <a:chOff x="5257800" y="2602468"/>
            <a:chExt cx="2057400" cy="521732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626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PREPARE(13)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  <p:bldP spid="27" grpId="1"/>
      <p:bldP spid="27" grpId="2"/>
      <p:bldP spid="28" grpId="0"/>
      <p:bldP spid="28" grpId="1"/>
      <p:bldP spid="33" grpId="0"/>
      <p:bldP spid="33" grpId="1"/>
      <p:bldP spid="4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435035"/>
            <a:ext cx="7810557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The CAP Theorem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-7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CAP Theorem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857437"/>
            <a:ext cx="2071437" cy="2978151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1143000" y="1371600"/>
            <a:ext cx="74956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•"/>
            </a:pPr>
            <a:r>
              <a:rPr lang="en-US" sz="2400" dirty="0" smtClean="0"/>
              <a:t>Conjectured by Prof. Eric Brewer at PODC (Principle of Distributed Computing) 2000 keynote talk</a:t>
            </a:r>
          </a:p>
          <a:p>
            <a:endParaRPr lang="en-US" sz="2400" dirty="0" smtClean="0"/>
          </a:p>
          <a:p>
            <a:pPr marL="285750" indent="-285750">
              <a:buFontTx/>
              <a:buChar char="•"/>
            </a:pPr>
            <a:r>
              <a:rPr lang="en-US" sz="2400" dirty="0" smtClean="0"/>
              <a:t>Described the </a:t>
            </a:r>
            <a:r>
              <a:rPr lang="en-US" sz="2400" i="1" dirty="0" smtClean="0"/>
              <a:t>trade-offs involved in distributed system</a:t>
            </a:r>
          </a:p>
          <a:p>
            <a:endParaRPr lang="en-US" sz="2400" dirty="0" smtClean="0"/>
          </a:p>
          <a:p>
            <a:pPr marL="285750" indent="-285750">
              <a:buFontTx/>
              <a:buChar char="•"/>
            </a:pPr>
            <a:r>
              <a:rPr lang="en-US" sz="2400" dirty="0" smtClean="0"/>
              <a:t>It is impossible for a web service to provide following </a:t>
            </a:r>
            <a:r>
              <a:rPr lang="en-US" sz="2400" i="1" dirty="0" smtClean="0"/>
              <a:t>three guarantees at the same time</a:t>
            </a:r>
            <a:r>
              <a:rPr lang="en-US" sz="2400" dirty="0" smtClean="0"/>
              <a:t>:</a:t>
            </a:r>
          </a:p>
          <a:p>
            <a:pPr marL="742950" lvl="1" indent="-285750">
              <a:buFontTx/>
              <a:buChar char="•"/>
            </a:pPr>
            <a:r>
              <a:rPr lang="en-US" sz="2400" b="1" dirty="0" smtClean="0"/>
              <a:t>Consistency</a:t>
            </a:r>
          </a:p>
          <a:p>
            <a:pPr marL="742950" lvl="1" indent="-285750">
              <a:buFontTx/>
              <a:buChar char="•"/>
            </a:pPr>
            <a:r>
              <a:rPr lang="en-US" sz="2400" b="1" dirty="0" smtClean="0"/>
              <a:t>Availability</a:t>
            </a:r>
          </a:p>
          <a:p>
            <a:pPr marL="742950" lvl="1" indent="-285750">
              <a:buFontTx/>
              <a:buChar char="•"/>
            </a:pPr>
            <a:r>
              <a:rPr lang="en-US" sz="2400" b="1" dirty="0" smtClean="0"/>
              <a:t>Partition-tolerance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72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-7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CAP Theorem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1524000"/>
            <a:ext cx="754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C</a:t>
            </a:r>
            <a:r>
              <a:rPr lang="en-US" dirty="0" smtClean="0"/>
              <a:t>onsistency:</a:t>
            </a:r>
          </a:p>
          <a:p>
            <a:pPr lvl="1"/>
            <a:r>
              <a:rPr lang="en-US" dirty="0" smtClean="0"/>
              <a:t>All nodes should see the same data at the same time</a:t>
            </a:r>
          </a:p>
          <a:p>
            <a:r>
              <a:rPr lang="en-US" b="1" u="sng" dirty="0" smtClean="0"/>
              <a:t>A</a:t>
            </a:r>
            <a:r>
              <a:rPr lang="en-US" dirty="0" smtClean="0"/>
              <a:t>vailability:</a:t>
            </a:r>
          </a:p>
          <a:p>
            <a:pPr lvl="1"/>
            <a:r>
              <a:rPr lang="en-US" dirty="0" smtClean="0"/>
              <a:t>Node failures do not prevent survivors from continuing to operate</a:t>
            </a:r>
          </a:p>
          <a:p>
            <a:r>
              <a:rPr lang="en-US" b="1" u="sng" dirty="0" smtClean="0"/>
              <a:t>P</a:t>
            </a:r>
            <a:r>
              <a:rPr lang="en-US" dirty="0" smtClean="0"/>
              <a:t>artition-tolerance:</a:t>
            </a:r>
          </a:p>
          <a:p>
            <a:pPr lvl="1"/>
            <a:r>
              <a:rPr lang="en-US" dirty="0" smtClean="0"/>
              <a:t>The system continues to operate despite network partitions</a:t>
            </a:r>
          </a:p>
          <a:p>
            <a:r>
              <a:rPr lang="en-US" dirty="0" smtClean="0"/>
              <a:t>A distributed system can satisfy any two of these guarantees at the same time </a:t>
            </a:r>
            <a:r>
              <a:rPr lang="en-US" b="1" dirty="0" smtClean="0"/>
              <a:t>but not all three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0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-7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CAP Theorem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09800" y="1447800"/>
            <a:ext cx="3141579" cy="3154362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621464" y="1447800"/>
            <a:ext cx="3336756" cy="3154362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/>
              <a:t>A</a:t>
            </a:r>
            <a:endParaRPr lang="en-US" sz="6000" b="1" dirty="0"/>
          </a:p>
        </p:txBody>
      </p:sp>
      <p:sp>
        <p:nvSpPr>
          <p:cNvPr id="10" name="Oval 9"/>
          <p:cNvSpPr/>
          <p:nvPr/>
        </p:nvSpPr>
        <p:spPr>
          <a:xfrm>
            <a:off x="3399589" y="3118268"/>
            <a:ext cx="3395578" cy="334210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/>
              <a:t>P</a:t>
            </a:r>
            <a:endParaRPr lang="en-US" sz="6000" b="1" dirty="0"/>
          </a:p>
        </p:txBody>
      </p:sp>
      <p:sp>
        <p:nvSpPr>
          <p:cNvPr id="11" name="Multiply 10"/>
          <p:cNvSpPr/>
          <p:nvPr/>
        </p:nvSpPr>
        <p:spPr>
          <a:xfrm>
            <a:off x="4749809" y="2984582"/>
            <a:ext cx="507990" cy="1002632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-7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CAP Theorem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95400" y="1463675"/>
            <a:ext cx="7467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The future of databases is </a:t>
            </a:r>
            <a:r>
              <a:rPr lang="en-US" sz="2400" b="1" dirty="0" smtClean="0"/>
              <a:t>distributed</a:t>
            </a:r>
            <a:r>
              <a:rPr lang="en-US" sz="2400" dirty="0" smtClean="0"/>
              <a:t> (Big Data Trend, etc.)</a:t>
            </a:r>
          </a:p>
          <a:p>
            <a:pPr algn="just"/>
            <a:r>
              <a:rPr lang="en-US" sz="2400" dirty="0" smtClean="0"/>
              <a:t>CAP theorem describes the </a:t>
            </a:r>
            <a:r>
              <a:rPr lang="en-US" sz="2400" b="1" dirty="0" smtClean="0"/>
              <a:t>trade-offs </a:t>
            </a:r>
            <a:r>
              <a:rPr lang="en-US" sz="2400" dirty="0" smtClean="0"/>
              <a:t>involved in distributed systems</a:t>
            </a:r>
          </a:p>
          <a:p>
            <a:pPr algn="just"/>
            <a:r>
              <a:rPr lang="en-US" sz="2400" dirty="0" smtClean="0"/>
              <a:t>A proper understanding of CAP theorem is essential to </a:t>
            </a:r>
            <a:r>
              <a:rPr lang="en-US" sz="2400" b="1" dirty="0" smtClean="0"/>
              <a:t>making decisions </a:t>
            </a:r>
            <a:r>
              <a:rPr lang="en-US" sz="2400" dirty="0" smtClean="0"/>
              <a:t>about the future of distributed database </a:t>
            </a:r>
            <a:r>
              <a:rPr lang="en-US" sz="2400" b="1" dirty="0" smtClean="0"/>
              <a:t>design</a:t>
            </a:r>
          </a:p>
          <a:p>
            <a:pPr algn="just"/>
            <a:r>
              <a:rPr lang="en-US" sz="2400" dirty="0" smtClean="0"/>
              <a:t>Misunderstanding can lead to </a:t>
            </a:r>
            <a:r>
              <a:rPr lang="en-US" sz="2400" b="1" dirty="0" smtClean="0"/>
              <a:t>erroneous or inappropriate</a:t>
            </a:r>
            <a:r>
              <a:rPr lang="en-US" sz="2400" dirty="0" smtClean="0"/>
              <a:t> design choices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0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-7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CAP Theorem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43000" y="14478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/>
              <a:t>The Relational Database is built on the principle of </a:t>
            </a:r>
            <a:r>
              <a:rPr lang="en-US" sz="2800" b="1" dirty="0" smtClean="0"/>
              <a:t>ACID</a:t>
            </a:r>
            <a:r>
              <a:rPr lang="en-US" sz="2800" dirty="0" smtClean="0"/>
              <a:t> (Atomicity, Consistency, Isolation, Durability)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It implies that a truly distributed relational database should have </a:t>
            </a:r>
            <a:r>
              <a:rPr lang="en-US" sz="2800" b="1" dirty="0" smtClean="0"/>
              <a:t>availability, consistency and partition tolerance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Which unfortunately is </a:t>
            </a:r>
            <a:r>
              <a:rPr lang="en-US" sz="2800" b="1" dirty="0" smtClean="0"/>
              <a:t>impossible</a:t>
            </a:r>
            <a:r>
              <a:rPr lang="en-US" sz="2800" dirty="0" smtClean="0"/>
              <a:t>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28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-7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CAP Theorem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43000" y="14478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/>
              <a:t>The Relational Database is built on the principle of </a:t>
            </a:r>
            <a:r>
              <a:rPr lang="en-US" sz="2800" b="1" dirty="0" smtClean="0"/>
              <a:t>ACID</a:t>
            </a:r>
            <a:r>
              <a:rPr lang="en-US" sz="2800" dirty="0" smtClean="0"/>
              <a:t> (Atomicity, Consistency, Isolation, Durability)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It implies that a truly distributed relational database should have </a:t>
            </a:r>
            <a:r>
              <a:rPr lang="en-US" sz="2800" b="1" dirty="0" smtClean="0"/>
              <a:t>availability, consistency and partition tolerance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Which unfortunately is </a:t>
            </a:r>
            <a:r>
              <a:rPr lang="en-US" sz="2800" b="1" dirty="0" smtClean="0"/>
              <a:t>impossible</a:t>
            </a:r>
            <a:r>
              <a:rPr lang="en-US" sz="2800" dirty="0" smtClean="0"/>
              <a:t>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03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-7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CAP Theorem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318125" y="1371600"/>
            <a:ext cx="75210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Coda Hale, Yammer software engineer:</a:t>
            </a:r>
          </a:p>
          <a:p>
            <a:pPr lvl="1"/>
            <a:r>
              <a:rPr lang="en-US" dirty="0" smtClean="0"/>
              <a:t>“Of the CAP theorem’s Consistency, Availability, and Partition Tolerance, </a:t>
            </a:r>
            <a:r>
              <a:rPr lang="en-US" b="1" dirty="0" smtClean="0"/>
              <a:t>Partition Tolerance is mandatory in distributed systems</a:t>
            </a:r>
            <a:r>
              <a:rPr lang="en-US" dirty="0" smtClean="0"/>
              <a:t>. You cannot not choose it.”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318127" y="6076890"/>
            <a:ext cx="660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hlinkClick r:id="rId2"/>
              </a:rPr>
              <a:t>http://codahale.com/you-cant-sacrifice-partition-tolerance/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99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-1524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Distributed Systems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96252"/>
              </p:ext>
            </p:extLst>
          </p:nvPr>
        </p:nvGraphicFramePr>
        <p:xfrm>
          <a:off x="1371600" y="1428135"/>
          <a:ext cx="7543800" cy="482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674985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Communication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Type (sync/</a:t>
                      </a:r>
                      <a:r>
                        <a:rPr lang="en-US" sz="2800" b="1" dirty="0" err="1" smtClean="0"/>
                        <a:t>async</a:t>
                      </a:r>
                      <a:r>
                        <a:rPr lang="en-US" sz="2800" b="1" dirty="0" smtClean="0"/>
                        <a:t>)</a:t>
                      </a:r>
                      <a:endParaRPr lang="en-US" sz="2800" b="1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Personal greetings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Sync</a:t>
                      </a:r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Email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Async</a:t>
                      </a:r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Voice call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Sync</a:t>
                      </a:r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Online</a:t>
                      </a:r>
                      <a:r>
                        <a:rPr lang="en-US" sz="2800" baseline="0" dirty="0" smtClean="0"/>
                        <a:t> messenger/chat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Sync ?</a:t>
                      </a:r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Letter correspondence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Async</a:t>
                      </a:r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Skype call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Sync</a:t>
                      </a:r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Voice mail/voice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SMS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Async</a:t>
                      </a:r>
                      <a:endParaRPr lang="en-US" sz="2800" dirty="0"/>
                    </a:p>
                  </a:txBody>
                  <a:tcPr/>
                </a:tc>
              </a:tr>
              <a:tr h="5099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Text messages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Async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-7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CAP Theorem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1020" y="1447800"/>
            <a:ext cx="73071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Werner </a:t>
            </a:r>
            <a:r>
              <a:rPr lang="en-US" dirty="0" err="1" smtClean="0"/>
              <a:t>Vogels</a:t>
            </a:r>
            <a:r>
              <a:rPr lang="en-US" dirty="0" smtClean="0"/>
              <a:t>, Amazon CTO</a:t>
            </a:r>
          </a:p>
          <a:p>
            <a:pPr lvl="1"/>
            <a:r>
              <a:rPr lang="en-US" dirty="0" smtClean="0"/>
              <a:t>“An important observation is that in larger distributed-scale systems, network partitions are a given; therefore, </a:t>
            </a:r>
            <a:r>
              <a:rPr lang="en-US" b="1" dirty="0" smtClean="0"/>
              <a:t>consistency and availability cannot be achieved at the same time</a:t>
            </a:r>
            <a:r>
              <a:rPr lang="en-US" dirty="0" smtClean="0"/>
              <a:t>.”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1295400" y="60960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hlinkClick r:id="rId2"/>
              </a:rPr>
              <a:t>http://www.allthingsdistributed.com/2008/12/eventually_consistent.html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60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-7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CAP Theorem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14" y="1341437"/>
            <a:ext cx="75316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Daniel </a:t>
            </a:r>
            <a:r>
              <a:rPr lang="en-US" sz="2800" dirty="0" err="1" smtClean="0"/>
              <a:t>Abadi</a:t>
            </a:r>
            <a:r>
              <a:rPr lang="en-US" sz="2800" dirty="0" smtClean="0"/>
              <a:t>, Co-founder of </a:t>
            </a:r>
            <a:r>
              <a:rPr lang="en-US" sz="2800" dirty="0" err="1" smtClean="0"/>
              <a:t>Hadapt</a:t>
            </a:r>
            <a:endParaRPr lang="en-US" sz="2800" dirty="0" smtClean="0"/>
          </a:p>
          <a:p>
            <a:pPr lvl="1"/>
            <a:r>
              <a:rPr lang="en-US" sz="2400" dirty="0" smtClean="0"/>
              <a:t>So in reality, there are only two types of systems ... I.e., if there is a partition, </a:t>
            </a:r>
            <a:r>
              <a:rPr lang="en-US" sz="2400" b="1" dirty="0" smtClean="0"/>
              <a:t>does the system give up availability or consistency? 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1066800" y="6324600"/>
            <a:ext cx="84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http://dbmsmusings.blogspot.com/2010/04/problems-with-cap-and-yahoos-little.html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-7620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Consistency or Availability?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11179" y="1295400"/>
            <a:ext cx="7704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•"/>
            </a:pPr>
            <a:r>
              <a:rPr lang="en-US" sz="2800" dirty="0" smtClean="0"/>
              <a:t>Consistency and Availability is not “binary” decision</a:t>
            </a:r>
          </a:p>
          <a:p>
            <a:pPr lvl="1"/>
            <a:endParaRPr lang="en-US" sz="12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AP systems relax consistency in favor of availability – but are not inconsistent</a:t>
            </a:r>
          </a:p>
          <a:p>
            <a:endParaRPr lang="en-US" sz="12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CP systems sacrifice availability for consistency- but are not unavailable</a:t>
            </a:r>
          </a:p>
          <a:p>
            <a:endParaRPr lang="en-US" sz="1200" dirty="0" smtClean="0"/>
          </a:p>
          <a:p>
            <a:pPr marL="285750" indent="-285750">
              <a:buFontTx/>
              <a:buChar char="•"/>
            </a:pPr>
            <a:r>
              <a:rPr lang="en-US" sz="2800" dirty="0" smtClean="0"/>
              <a:t>This suggests both AP and CP systems can offer a degree of consistency, and availability, as well as partition tolerance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2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-76200"/>
            <a:ext cx="60960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Types of Consistency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1295400"/>
            <a:ext cx="7696199" cy="51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Strong Consistency</a:t>
            </a:r>
          </a:p>
          <a:p>
            <a:pPr lvl="1"/>
            <a:r>
              <a:rPr lang="en-US" sz="2400" dirty="0" smtClean="0"/>
              <a:t>After the update completes, </a:t>
            </a:r>
            <a:r>
              <a:rPr lang="en-US" sz="2400" b="1" dirty="0" smtClean="0"/>
              <a:t>any subsequent access</a:t>
            </a:r>
            <a:r>
              <a:rPr lang="en-US" sz="2400" dirty="0" smtClean="0"/>
              <a:t> will return the </a:t>
            </a:r>
            <a:r>
              <a:rPr lang="en-US" sz="2400" b="1" dirty="0" smtClean="0"/>
              <a:t>same</a:t>
            </a:r>
            <a:r>
              <a:rPr lang="en-US" sz="2400" dirty="0" smtClean="0"/>
              <a:t> updated value.</a:t>
            </a:r>
          </a:p>
          <a:p>
            <a:r>
              <a:rPr lang="en-US" sz="2800" dirty="0" smtClean="0"/>
              <a:t>Weak Consistency</a:t>
            </a:r>
          </a:p>
          <a:p>
            <a:pPr lvl="1"/>
            <a:r>
              <a:rPr lang="en-US" sz="2400" dirty="0" smtClean="0"/>
              <a:t>It is </a:t>
            </a:r>
            <a:r>
              <a:rPr lang="en-US" sz="2400" b="1" dirty="0" smtClean="0"/>
              <a:t>not guaranteed </a:t>
            </a:r>
            <a:r>
              <a:rPr lang="en-US" sz="2400" dirty="0" smtClean="0"/>
              <a:t>that subsequent accesses will return the updated value.</a:t>
            </a:r>
          </a:p>
          <a:p>
            <a:r>
              <a:rPr lang="en-US" sz="2800" b="1" dirty="0" smtClean="0"/>
              <a:t>Eventual Consistency</a:t>
            </a:r>
          </a:p>
          <a:p>
            <a:pPr lvl="1"/>
            <a:r>
              <a:rPr lang="en-US" sz="2400" dirty="0" smtClean="0"/>
              <a:t>Specific form of weak consistency</a:t>
            </a:r>
          </a:p>
          <a:p>
            <a:pPr lvl="1"/>
            <a:r>
              <a:rPr lang="en-US" sz="2400" dirty="0" smtClean="0"/>
              <a:t>It is guaranteed that if </a:t>
            </a:r>
            <a:r>
              <a:rPr lang="en-US" sz="2400" b="1" dirty="0" smtClean="0"/>
              <a:t>no new updates </a:t>
            </a:r>
            <a:r>
              <a:rPr lang="en-US" sz="2400" dirty="0" smtClean="0"/>
              <a:t>are made to object, </a:t>
            </a:r>
            <a:r>
              <a:rPr lang="en-US" sz="2400" b="1" dirty="0" smtClean="0"/>
              <a:t>eventually</a:t>
            </a:r>
            <a:r>
              <a:rPr lang="en-US" sz="2400" dirty="0" smtClean="0"/>
              <a:t> all accesses will return the last updated value (e.g., </a:t>
            </a:r>
            <a:r>
              <a:rPr lang="en-US" sz="2400" i="1" dirty="0" smtClean="0"/>
              <a:t>propagate updates to replicas in a lazy fashion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5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-762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Types of Eventual Consistency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1295400"/>
            <a:ext cx="7696199" cy="51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Causal </a:t>
            </a:r>
            <a:r>
              <a:rPr lang="en-US" dirty="0" smtClean="0"/>
              <a:t>consistency</a:t>
            </a:r>
          </a:p>
          <a:p>
            <a:r>
              <a:rPr lang="en-US" dirty="0"/>
              <a:t>Read-your-write </a:t>
            </a:r>
            <a:r>
              <a:rPr lang="en-US" dirty="0" smtClean="0"/>
              <a:t>consistency</a:t>
            </a:r>
          </a:p>
          <a:p>
            <a:r>
              <a:rPr lang="en-US" dirty="0"/>
              <a:t>Session </a:t>
            </a:r>
            <a:r>
              <a:rPr lang="en-US" dirty="0" smtClean="0"/>
              <a:t>consistency</a:t>
            </a:r>
          </a:p>
          <a:p>
            <a:r>
              <a:rPr lang="en-US" dirty="0"/>
              <a:t>Monotonic read consistency</a:t>
            </a:r>
          </a:p>
        </p:txBody>
      </p:sp>
    </p:spTree>
    <p:extLst>
      <p:ext uri="{BB962C8B-B14F-4D97-AF65-F5344CB8AC3E}">
        <p14:creationId xmlns:p14="http://schemas.microsoft.com/office/powerpoint/2010/main" val="22939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6999" y="-76200"/>
            <a:ext cx="2590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Reference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29540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Distributed Systems: Concepts and Design (5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Edition) George </a:t>
            </a:r>
            <a:r>
              <a:rPr lang="en-US" sz="2400" dirty="0" err="1" smtClean="0"/>
              <a:t>Coulouris</a:t>
            </a:r>
            <a:r>
              <a:rPr lang="en-US" sz="2400" dirty="0" smtClean="0"/>
              <a:t>, Jean </a:t>
            </a:r>
            <a:r>
              <a:rPr lang="en-US" sz="2400" dirty="0" err="1" smtClean="0"/>
              <a:t>Dollimore</a:t>
            </a:r>
            <a:r>
              <a:rPr lang="en-US" sz="2400" dirty="0" smtClean="0"/>
              <a:t>, Tim </a:t>
            </a:r>
            <a:r>
              <a:rPr lang="en-US" sz="2400" dirty="0" err="1" smtClean="0"/>
              <a:t>Kindberg</a:t>
            </a:r>
            <a:r>
              <a:rPr lang="en-US" sz="2400" dirty="0" smtClean="0"/>
              <a:t>, Gordon Blair</a:t>
            </a:r>
          </a:p>
          <a:p>
            <a:pPr marL="806450" indent="-349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Chapter 14.4, 14.5</a:t>
            </a:r>
          </a:p>
          <a:p>
            <a:pPr marL="806450" indent="-349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Chapter 15.2, 15.3, 15.5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0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362200"/>
            <a:ext cx="5675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 YOU!!!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57600" y="-63675"/>
            <a:ext cx="5257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/>
              <a:t>Asynchrony interaction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5791200"/>
            <a:ext cx="8153400" cy="8382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Can A determine who sent the message earlier?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802957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7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-63675"/>
            <a:ext cx="5257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/>
              <a:t>Asynchrony interaction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295400"/>
            <a:ext cx="637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 important concept in distributed computing</a:t>
            </a:r>
          </a:p>
        </p:txBody>
      </p:sp>
      <p:pic>
        <p:nvPicPr>
          <p:cNvPr id="9" name="Picture 2" descr="http://upload.wikimedia.org/wikipedia/commons/thumb/c/c9/2-generals.svg/220px-2-general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6" y="1828800"/>
            <a:ext cx="66562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95400" y="4309408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general's problem / Two army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Pepperland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problems are </a:t>
            </a:r>
            <a:r>
              <a:rPr lang="en-US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in asynchronous interaction/computing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-63675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/>
              <a:t>Failure Models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7" name="Group 577"/>
          <p:cNvGrpSpPr>
            <a:grpSpLocks/>
          </p:cNvGrpSpPr>
          <p:nvPr/>
        </p:nvGrpSpPr>
        <p:grpSpPr bwMode="auto">
          <a:xfrm>
            <a:off x="76200" y="2133600"/>
            <a:ext cx="8991600" cy="4235450"/>
            <a:chOff x="388" y="1028"/>
            <a:chExt cx="5511" cy="2668"/>
          </a:xfrm>
        </p:grpSpPr>
        <p:sp>
          <p:nvSpPr>
            <p:cNvPr id="8" name="Rectangle 488"/>
            <p:cNvSpPr>
              <a:spLocks noChangeArrowheads="1"/>
            </p:cNvSpPr>
            <p:nvPr/>
          </p:nvSpPr>
          <p:spPr bwMode="auto">
            <a:xfrm>
              <a:off x="411" y="1051"/>
              <a:ext cx="9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Class of failure</a:t>
              </a:r>
              <a:endParaRPr lang="en-GB"/>
            </a:p>
          </p:txBody>
        </p:sp>
        <p:sp>
          <p:nvSpPr>
            <p:cNvPr id="11" name="Rectangle 489"/>
            <p:cNvSpPr>
              <a:spLocks noChangeArrowheads="1"/>
            </p:cNvSpPr>
            <p:nvPr/>
          </p:nvSpPr>
          <p:spPr bwMode="auto">
            <a:xfrm>
              <a:off x="1637" y="1051"/>
              <a:ext cx="4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Affects</a:t>
              </a:r>
              <a:endParaRPr lang="en-GB"/>
            </a:p>
          </p:txBody>
        </p:sp>
        <p:sp>
          <p:nvSpPr>
            <p:cNvPr id="12" name="Rectangle 490"/>
            <p:cNvSpPr>
              <a:spLocks noChangeArrowheads="1"/>
            </p:cNvSpPr>
            <p:nvPr/>
          </p:nvSpPr>
          <p:spPr bwMode="auto">
            <a:xfrm>
              <a:off x="2282" y="1051"/>
              <a:ext cx="7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Description</a:t>
              </a:r>
              <a:endParaRPr lang="en-GB"/>
            </a:p>
          </p:txBody>
        </p:sp>
        <p:sp>
          <p:nvSpPr>
            <p:cNvPr id="13" name="Line 491"/>
            <p:cNvSpPr>
              <a:spLocks noChangeShapeType="1"/>
            </p:cNvSpPr>
            <p:nvPr/>
          </p:nvSpPr>
          <p:spPr bwMode="auto">
            <a:xfrm>
              <a:off x="388" y="1028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94"/>
            <p:cNvSpPr>
              <a:spLocks noChangeShapeType="1"/>
            </p:cNvSpPr>
            <p:nvPr/>
          </p:nvSpPr>
          <p:spPr bwMode="auto">
            <a:xfrm>
              <a:off x="1630" y="1028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97"/>
            <p:cNvSpPr>
              <a:spLocks noChangeShapeType="1"/>
            </p:cNvSpPr>
            <p:nvPr/>
          </p:nvSpPr>
          <p:spPr bwMode="auto">
            <a:xfrm>
              <a:off x="2275" y="1028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03"/>
            <p:cNvSpPr>
              <a:spLocks noChangeArrowheads="1"/>
            </p:cNvSpPr>
            <p:nvPr/>
          </p:nvSpPr>
          <p:spPr bwMode="auto">
            <a:xfrm>
              <a:off x="395" y="1255"/>
              <a:ext cx="5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Fail-stop</a:t>
              </a:r>
              <a:endParaRPr lang="en-GB"/>
            </a:p>
          </p:txBody>
        </p:sp>
        <p:sp>
          <p:nvSpPr>
            <p:cNvPr id="17" name="Rectangle 506"/>
            <p:cNvSpPr>
              <a:spLocks noChangeArrowheads="1"/>
            </p:cNvSpPr>
            <p:nvPr/>
          </p:nvSpPr>
          <p:spPr bwMode="auto">
            <a:xfrm>
              <a:off x="1565" y="1255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</a:rPr>
                <a:t>Process</a:t>
              </a:r>
              <a:endParaRPr lang="en-GB" dirty="0"/>
            </a:p>
          </p:txBody>
        </p:sp>
        <p:sp>
          <p:nvSpPr>
            <p:cNvPr id="18" name="Rectangle 507"/>
            <p:cNvSpPr>
              <a:spLocks noChangeArrowheads="1"/>
            </p:cNvSpPr>
            <p:nvPr/>
          </p:nvSpPr>
          <p:spPr bwMode="auto">
            <a:xfrm>
              <a:off x="2282" y="1255"/>
              <a:ext cx="34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 halts and remains halted. Other processes may</a:t>
              </a:r>
              <a:endParaRPr lang="en-GB"/>
            </a:p>
          </p:txBody>
        </p:sp>
        <p:sp>
          <p:nvSpPr>
            <p:cNvPr id="19" name="Rectangle 508"/>
            <p:cNvSpPr>
              <a:spLocks noChangeArrowheads="1"/>
            </p:cNvSpPr>
            <p:nvPr/>
          </p:nvSpPr>
          <p:spPr bwMode="auto">
            <a:xfrm>
              <a:off x="2282" y="1428"/>
              <a:ext cx="10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detect this state.</a:t>
              </a:r>
              <a:endParaRPr lang="en-GB"/>
            </a:p>
          </p:txBody>
        </p:sp>
        <p:grpSp>
          <p:nvGrpSpPr>
            <p:cNvPr id="20" name="Group 576"/>
            <p:cNvGrpSpPr>
              <a:grpSpLocks/>
            </p:cNvGrpSpPr>
            <p:nvPr/>
          </p:nvGrpSpPr>
          <p:grpSpPr bwMode="auto">
            <a:xfrm>
              <a:off x="388" y="1249"/>
              <a:ext cx="5442" cy="1"/>
              <a:chOff x="388" y="1249"/>
              <a:chExt cx="5442" cy="1"/>
            </a:xfrm>
          </p:grpSpPr>
          <p:sp>
            <p:nvSpPr>
              <p:cNvPr id="50" name="Line 509"/>
              <p:cNvSpPr>
                <a:spLocks noChangeShapeType="1"/>
              </p:cNvSpPr>
              <p:nvPr/>
            </p:nvSpPr>
            <p:spPr bwMode="auto">
              <a:xfrm>
                <a:off x="388" y="1249"/>
                <a:ext cx="122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512"/>
              <p:cNvSpPr>
                <a:spLocks noChangeShapeType="1"/>
              </p:cNvSpPr>
              <p:nvPr/>
            </p:nvSpPr>
            <p:spPr bwMode="auto">
              <a:xfrm>
                <a:off x="1630" y="1249"/>
                <a:ext cx="62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515"/>
              <p:cNvSpPr>
                <a:spLocks noChangeShapeType="1"/>
              </p:cNvSpPr>
              <p:nvPr/>
            </p:nvSpPr>
            <p:spPr bwMode="auto">
              <a:xfrm>
                <a:off x="2275" y="1249"/>
                <a:ext cx="355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Rectangle 521"/>
            <p:cNvSpPr>
              <a:spLocks noChangeArrowheads="1"/>
            </p:cNvSpPr>
            <p:nvPr/>
          </p:nvSpPr>
          <p:spPr bwMode="auto">
            <a:xfrm>
              <a:off x="395" y="1601"/>
              <a:ext cx="3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Crash</a:t>
              </a:r>
              <a:endParaRPr lang="en-GB"/>
            </a:p>
          </p:txBody>
        </p:sp>
        <p:sp>
          <p:nvSpPr>
            <p:cNvPr id="22" name="Rectangle 522"/>
            <p:cNvSpPr>
              <a:spLocks noChangeArrowheads="1"/>
            </p:cNvSpPr>
            <p:nvPr/>
          </p:nvSpPr>
          <p:spPr bwMode="auto">
            <a:xfrm>
              <a:off x="1565" y="1601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23" name="Rectangle 523"/>
            <p:cNvSpPr>
              <a:spLocks noChangeArrowheads="1"/>
            </p:cNvSpPr>
            <p:nvPr/>
          </p:nvSpPr>
          <p:spPr bwMode="auto">
            <a:xfrm>
              <a:off x="2282" y="1601"/>
              <a:ext cx="34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 halts and remains halted. Other processes may</a:t>
              </a:r>
              <a:endParaRPr lang="en-GB"/>
            </a:p>
          </p:txBody>
        </p:sp>
        <p:sp>
          <p:nvSpPr>
            <p:cNvPr id="24" name="Rectangle 524"/>
            <p:cNvSpPr>
              <a:spLocks noChangeArrowheads="1"/>
            </p:cNvSpPr>
            <p:nvPr/>
          </p:nvSpPr>
          <p:spPr bwMode="auto">
            <a:xfrm>
              <a:off x="2282" y="1774"/>
              <a:ext cx="1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</a:rPr>
                <a:t>not be able to detect this state.</a:t>
              </a:r>
              <a:endParaRPr lang="en-GB" dirty="0"/>
            </a:p>
          </p:txBody>
        </p:sp>
        <p:sp>
          <p:nvSpPr>
            <p:cNvPr id="25" name="Rectangle 529"/>
            <p:cNvSpPr>
              <a:spLocks noChangeArrowheads="1"/>
            </p:cNvSpPr>
            <p:nvPr/>
          </p:nvSpPr>
          <p:spPr bwMode="auto">
            <a:xfrm>
              <a:off x="395" y="1947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Omission</a:t>
              </a:r>
              <a:endParaRPr lang="en-GB"/>
            </a:p>
          </p:txBody>
        </p:sp>
        <p:sp>
          <p:nvSpPr>
            <p:cNvPr id="26" name="Rectangle 530"/>
            <p:cNvSpPr>
              <a:spLocks noChangeArrowheads="1"/>
            </p:cNvSpPr>
            <p:nvPr/>
          </p:nvSpPr>
          <p:spPr bwMode="auto">
            <a:xfrm>
              <a:off x="1565" y="1947"/>
              <a:ext cx="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Channel</a:t>
              </a:r>
              <a:endParaRPr lang="en-GB"/>
            </a:p>
          </p:txBody>
        </p:sp>
        <p:sp>
          <p:nvSpPr>
            <p:cNvPr id="27" name="Rectangle 531"/>
            <p:cNvSpPr>
              <a:spLocks noChangeArrowheads="1"/>
            </p:cNvSpPr>
            <p:nvPr/>
          </p:nvSpPr>
          <p:spPr bwMode="auto">
            <a:xfrm>
              <a:off x="2282" y="1947"/>
              <a:ext cx="36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</a:rPr>
                <a:t>A message inserted in an outgoing message buffer never</a:t>
              </a:r>
              <a:endParaRPr lang="en-GB" dirty="0"/>
            </a:p>
          </p:txBody>
        </p:sp>
        <p:sp>
          <p:nvSpPr>
            <p:cNvPr id="28" name="Rectangle 532"/>
            <p:cNvSpPr>
              <a:spLocks noChangeArrowheads="1"/>
            </p:cNvSpPr>
            <p:nvPr/>
          </p:nvSpPr>
          <p:spPr bwMode="auto">
            <a:xfrm>
              <a:off x="2282" y="2120"/>
              <a:ext cx="32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</a:rPr>
                <a:t>arrives at the other end’s incoming message buffer.</a:t>
              </a:r>
              <a:endParaRPr lang="en-GB" dirty="0"/>
            </a:p>
          </p:txBody>
        </p:sp>
        <p:sp>
          <p:nvSpPr>
            <p:cNvPr id="29" name="Rectangle 537"/>
            <p:cNvSpPr>
              <a:spLocks noChangeArrowheads="1"/>
            </p:cNvSpPr>
            <p:nvPr/>
          </p:nvSpPr>
          <p:spPr bwMode="auto">
            <a:xfrm>
              <a:off x="395" y="2293"/>
              <a:ext cx="9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Send-omission</a:t>
              </a:r>
              <a:endParaRPr lang="en-GB"/>
            </a:p>
          </p:txBody>
        </p:sp>
        <p:sp>
          <p:nvSpPr>
            <p:cNvPr id="30" name="Rectangle 538"/>
            <p:cNvSpPr>
              <a:spLocks noChangeArrowheads="1"/>
            </p:cNvSpPr>
            <p:nvPr/>
          </p:nvSpPr>
          <p:spPr bwMode="auto">
            <a:xfrm>
              <a:off x="1565" y="2293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31" name="Rectangle 539"/>
            <p:cNvSpPr>
              <a:spLocks noChangeArrowheads="1"/>
            </p:cNvSpPr>
            <p:nvPr/>
          </p:nvSpPr>
          <p:spPr bwMode="auto">
            <a:xfrm>
              <a:off x="2282" y="2293"/>
              <a:ext cx="14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</a:rPr>
                <a:t>A process completes a </a:t>
              </a:r>
              <a:endParaRPr lang="en-GB" dirty="0"/>
            </a:p>
          </p:txBody>
        </p:sp>
        <p:sp>
          <p:nvSpPr>
            <p:cNvPr id="32" name="Rectangle 540"/>
            <p:cNvSpPr>
              <a:spLocks noChangeArrowheads="1"/>
            </p:cNvSpPr>
            <p:nvPr/>
          </p:nvSpPr>
          <p:spPr bwMode="auto">
            <a:xfrm>
              <a:off x="3729" y="2293"/>
              <a:ext cx="3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solidFill>
                    <a:srgbClr val="000000"/>
                  </a:solidFill>
                </a:rPr>
                <a:t>send,</a:t>
              </a:r>
              <a:endParaRPr lang="en-GB" dirty="0"/>
            </a:p>
          </p:txBody>
        </p:sp>
        <p:sp>
          <p:nvSpPr>
            <p:cNvPr id="33" name="Rectangle 541"/>
            <p:cNvSpPr>
              <a:spLocks noChangeArrowheads="1"/>
            </p:cNvSpPr>
            <p:nvPr/>
          </p:nvSpPr>
          <p:spPr bwMode="auto">
            <a:xfrm>
              <a:off x="4044" y="2293"/>
              <a:ext cx="16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but the message is not put</a:t>
              </a:r>
              <a:endParaRPr lang="en-GB"/>
            </a:p>
          </p:txBody>
        </p:sp>
        <p:sp>
          <p:nvSpPr>
            <p:cNvPr id="34" name="Rectangle 542"/>
            <p:cNvSpPr>
              <a:spLocks noChangeArrowheads="1"/>
            </p:cNvSpPr>
            <p:nvPr/>
          </p:nvSpPr>
          <p:spPr bwMode="auto">
            <a:xfrm>
              <a:off x="2282" y="2466"/>
              <a:ext cx="19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</a:rPr>
                <a:t>in its outgoing message buffer.</a:t>
              </a:r>
              <a:endParaRPr lang="en-GB" dirty="0"/>
            </a:p>
          </p:txBody>
        </p:sp>
        <p:sp>
          <p:nvSpPr>
            <p:cNvPr id="35" name="Rectangle 547"/>
            <p:cNvSpPr>
              <a:spLocks noChangeArrowheads="1"/>
            </p:cNvSpPr>
            <p:nvPr/>
          </p:nvSpPr>
          <p:spPr bwMode="auto">
            <a:xfrm>
              <a:off x="395" y="2639"/>
              <a:ext cx="11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Receive-omission</a:t>
              </a:r>
              <a:endParaRPr lang="en-GB"/>
            </a:p>
          </p:txBody>
        </p:sp>
        <p:sp>
          <p:nvSpPr>
            <p:cNvPr id="36" name="Rectangle 548"/>
            <p:cNvSpPr>
              <a:spLocks noChangeArrowheads="1"/>
            </p:cNvSpPr>
            <p:nvPr/>
          </p:nvSpPr>
          <p:spPr bwMode="auto">
            <a:xfrm>
              <a:off x="1565" y="2639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37" name="Rectangle 549"/>
            <p:cNvSpPr>
              <a:spLocks noChangeArrowheads="1"/>
            </p:cNvSpPr>
            <p:nvPr/>
          </p:nvSpPr>
          <p:spPr bwMode="auto">
            <a:xfrm>
              <a:off x="2282" y="2639"/>
              <a:ext cx="32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</a:rPr>
                <a:t>A message is put in a process’s incoming message</a:t>
              </a:r>
              <a:endParaRPr lang="en-GB" dirty="0"/>
            </a:p>
          </p:txBody>
        </p:sp>
        <p:sp>
          <p:nvSpPr>
            <p:cNvPr id="38" name="Rectangle 550"/>
            <p:cNvSpPr>
              <a:spLocks noChangeArrowheads="1"/>
            </p:cNvSpPr>
            <p:nvPr/>
          </p:nvSpPr>
          <p:spPr bwMode="auto">
            <a:xfrm>
              <a:off x="2282" y="2812"/>
              <a:ext cx="27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buffer, but that process does not receive it.</a:t>
              </a:r>
              <a:endParaRPr lang="en-GB"/>
            </a:p>
          </p:txBody>
        </p:sp>
        <p:sp>
          <p:nvSpPr>
            <p:cNvPr id="39" name="Rectangle 555"/>
            <p:cNvSpPr>
              <a:spLocks noChangeArrowheads="1"/>
            </p:cNvSpPr>
            <p:nvPr/>
          </p:nvSpPr>
          <p:spPr bwMode="auto">
            <a:xfrm>
              <a:off x="395" y="2985"/>
              <a:ext cx="5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Arbitrary</a:t>
              </a:r>
              <a:endParaRPr lang="en-GB"/>
            </a:p>
          </p:txBody>
        </p:sp>
        <p:sp>
          <p:nvSpPr>
            <p:cNvPr id="40" name="Rectangle 556"/>
            <p:cNvSpPr>
              <a:spLocks noChangeArrowheads="1"/>
            </p:cNvSpPr>
            <p:nvPr/>
          </p:nvSpPr>
          <p:spPr bwMode="auto">
            <a:xfrm>
              <a:off x="395" y="3158"/>
              <a:ext cx="7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(Byzantine)</a:t>
              </a:r>
              <a:endParaRPr lang="en-GB"/>
            </a:p>
          </p:txBody>
        </p:sp>
        <p:sp>
          <p:nvSpPr>
            <p:cNvPr id="41" name="Rectangle 557"/>
            <p:cNvSpPr>
              <a:spLocks noChangeArrowheads="1"/>
            </p:cNvSpPr>
            <p:nvPr/>
          </p:nvSpPr>
          <p:spPr bwMode="auto">
            <a:xfrm>
              <a:off x="1565" y="2985"/>
              <a:ext cx="6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 or</a:t>
              </a:r>
              <a:endParaRPr lang="en-GB"/>
            </a:p>
          </p:txBody>
        </p:sp>
        <p:sp>
          <p:nvSpPr>
            <p:cNvPr id="42" name="Rectangle 558"/>
            <p:cNvSpPr>
              <a:spLocks noChangeArrowheads="1"/>
            </p:cNvSpPr>
            <p:nvPr/>
          </p:nvSpPr>
          <p:spPr bwMode="auto">
            <a:xfrm>
              <a:off x="1565" y="3158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channel</a:t>
              </a:r>
              <a:endParaRPr lang="en-GB"/>
            </a:p>
          </p:txBody>
        </p:sp>
        <p:sp>
          <p:nvSpPr>
            <p:cNvPr id="43" name="Rectangle 559"/>
            <p:cNvSpPr>
              <a:spLocks noChangeArrowheads="1"/>
            </p:cNvSpPr>
            <p:nvPr/>
          </p:nvSpPr>
          <p:spPr bwMode="auto">
            <a:xfrm>
              <a:off x="2282" y="2985"/>
              <a:ext cx="33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</a:rPr>
                <a:t>Process/channel exhibits arbitrary behaviour: it may</a:t>
              </a:r>
              <a:endParaRPr lang="en-GB" dirty="0"/>
            </a:p>
          </p:txBody>
        </p:sp>
        <p:sp>
          <p:nvSpPr>
            <p:cNvPr id="44" name="Rectangle 560"/>
            <p:cNvSpPr>
              <a:spLocks noChangeArrowheads="1"/>
            </p:cNvSpPr>
            <p:nvPr/>
          </p:nvSpPr>
          <p:spPr bwMode="auto">
            <a:xfrm>
              <a:off x="2282" y="3158"/>
              <a:ext cx="3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send/transmit arbitrary messages at arbitrary times,</a:t>
              </a:r>
              <a:endParaRPr lang="en-GB"/>
            </a:p>
          </p:txBody>
        </p:sp>
        <p:sp>
          <p:nvSpPr>
            <p:cNvPr id="45" name="Rectangle 561"/>
            <p:cNvSpPr>
              <a:spLocks noChangeArrowheads="1"/>
            </p:cNvSpPr>
            <p:nvPr/>
          </p:nvSpPr>
          <p:spPr bwMode="auto">
            <a:xfrm>
              <a:off x="2282" y="3331"/>
              <a:ext cx="31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commit omissions; a process may stop or take an</a:t>
              </a:r>
              <a:endParaRPr lang="en-GB"/>
            </a:p>
          </p:txBody>
        </p:sp>
        <p:sp>
          <p:nvSpPr>
            <p:cNvPr id="46" name="Rectangle 562"/>
            <p:cNvSpPr>
              <a:spLocks noChangeArrowheads="1"/>
            </p:cNvSpPr>
            <p:nvPr/>
          </p:nvSpPr>
          <p:spPr bwMode="auto">
            <a:xfrm>
              <a:off x="2282" y="3504"/>
              <a:ext cx="9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incorrect step.</a:t>
              </a:r>
              <a:endParaRPr lang="en-GB"/>
            </a:p>
          </p:txBody>
        </p:sp>
        <p:sp>
          <p:nvSpPr>
            <p:cNvPr id="47" name="Line 564"/>
            <p:cNvSpPr>
              <a:spLocks noChangeShapeType="1"/>
            </p:cNvSpPr>
            <p:nvPr/>
          </p:nvSpPr>
          <p:spPr bwMode="auto">
            <a:xfrm>
              <a:off x="388" y="3694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68"/>
            <p:cNvSpPr>
              <a:spLocks noChangeShapeType="1"/>
            </p:cNvSpPr>
            <p:nvPr/>
          </p:nvSpPr>
          <p:spPr bwMode="auto">
            <a:xfrm>
              <a:off x="1630" y="3694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72"/>
            <p:cNvSpPr>
              <a:spLocks noChangeShapeType="1"/>
            </p:cNvSpPr>
            <p:nvPr/>
          </p:nvSpPr>
          <p:spPr bwMode="auto">
            <a:xfrm>
              <a:off x="2275" y="3694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57200" y="1295400"/>
            <a:ext cx="570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Omission and arbitrary failures</a:t>
            </a:r>
          </a:p>
        </p:txBody>
      </p:sp>
    </p:spTree>
    <p:extLst>
      <p:ext uri="{BB962C8B-B14F-4D97-AF65-F5344CB8AC3E}">
        <p14:creationId xmlns:p14="http://schemas.microsoft.com/office/powerpoint/2010/main" val="8048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-63675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/>
              <a:t>Failure Models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54" name="Group 252"/>
          <p:cNvGrpSpPr>
            <a:grpSpLocks/>
          </p:cNvGrpSpPr>
          <p:nvPr/>
        </p:nvGrpSpPr>
        <p:grpSpPr bwMode="auto">
          <a:xfrm>
            <a:off x="76200" y="2446338"/>
            <a:ext cx="8915400" cy="2049462"/>
            <a:chOff x="386" y="1355"/>
            <a:chExt cx="5487" cy="1291"/>
          </a:xfrm>
        </p:grpSpPr>
        <p:sp>
          <p:nvSpPr>
            <p:cNvPr id="55" name="Rectangle 196"/>
            <p:cNvSpPr>
              <a:spLocks noChangeArrowheads="1"/>
            </p:cNvSpPr>
            <p:nvPr/>
          </p:nvSpPr>
          <p:spPr bwMode="auto">
            <a:xfrm>
              <a:off x="409" y="1378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Class of Failure</a:t>
              </a:r>
              <a:endParaRPr lang="en-GB"/>
            </a:p>
          </p:txBody>
        </p:sp>
        <p:sp>
          <p:nvSpPr>
            <p:cNvPr id="56" name="Rectangle 197"/>
            <p:cNvSpPr>
              <a:spLocks noChangeArrowheads="1"/>
            </p:cNvSpPr>
            <p:nvPr/>
          </p:nvSpPr>
          <p:spPr bwMode="auto">
            <a:xfrm>
              <a:off x="1634" y="1378"/>
              <a:ext cx="4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solidFill>
                    <a:srgbClr val="000000"/>
                  </a:solidFill>
                </a:rPr>
                <a:t>Affects</a:t>
              </a:r>
              <a:endParaRPr lang="en-GB" dirty="0"/>
            </a:p>
          </p:txBody>
        </p:sp>
        <p:sp>
          <p:nvSpPr>
            <p:cNvPr id="57" name="Rectangle 198"/>
            <p:cNvSpPr>
              <a:spLocks noChangeArrowheads="1"/>
            </p:cNvSpPr>
            <p:nvPr/>
          </p:nvSpPr>
          <p:spPr bwMode="auto">
            <a:xfrm>
              <a:off x="2843" y="1378"/>
              <a:ext cx="7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Description</a:t>
              </a:r>
              <a:endParaRPr lang="en-GB"/>
            </a:p>
          </p:txBody>
        </p:sp>
        <p:sp>
          <p:nvSpPr>
            <p:cNvPr id="58" name="Line 199"/>
            <p:cNvSpPr>
              <a:spLocks noChangeShapeType="1"/>
            </p:cNvSpPr>
            <p:nvPr/>
          </p:nvSpPr>
          <p:spPr bwMode="auto">
            <a:xfrm>
              <a:off x="386" y="1355"/>
              <a:ext cx="122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02"/>
            <p:cNvSpPr>
              <a:spLocks noChangeShapeType="1"/>
            </p:cNvSpPr>
            <p:nvPr/>
          </p:nvSpPr>
          <p:spPr bwMode="auto">
            <a:xfrm>
              <a:off x="1627" y="1355"/>
              <a:ext cx="119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05"/>
            <p:cNvSpPr>
              <a:spLocks noChangeShapeType="1"/>
            </p:cNvSpPr>
            <p:nvPr/>
          </p:nvSpPr>
          <p:spPr bwMode="auto">
            <a:xfrm>
              <a:off x="2836" y="1355"/>
              <a:ext cx="298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1"/>
            <p:cNvSpPr>
              <a:spLocks noChangeArrowheads="1"/>
            </p:cNvSpPr>
            <p:nvPr/>
          </p:nvSpPr>
          <p:spPr bwMode="auto">
            <a:xfrm>
              <a:off x="409" y="1591"/>
              <a:ext cx="3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Clock</a:t>
              </a:r>
              <a:endParaRPr lang="en-GB"/>
            </a:p>
          </p:txBody>
        </p:sp>
        <p:sp>
          <p:nvSpPr>
            <p:cNvPr id="62" name="Rectangle 212"/>
            <p:cNvSpPr>
              <a:spLocks noChangeArrowheads="1"/>
            </p:cNvSpPr>
            <p:nvPr/>
          </p:nvSpPr>
          <p:spPr bwMode="auto">
            <a:xfrm>
              <a:off x="1634" y="1591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</a:rPr>
                <a:t>Process</a:t>
              </a:r>
              <a:endParaRPr lang="en-GB" dirty="0"/>
            </a:p>
          </p:txBody>
        </p:sp>
        <p:sp>
          <p:nvSpPr>
            <p:cNvPr id="63" name="Rectangle 213"/>
            <p:cNvSpPr>
              <a:spLocks noChangeArrowheads="1"/>
            </p:cNvSpPr>
            <p:nvPr/>
          </p:nvSpPr>
          <p:spPr bwMode="auto">
            <a:xfrm>
              <a:off x="2843" y="1591"/>
              <a:ext cx="30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Process’s local clock exceeds the bounds on its</a:t>
              </a:r>
              <a:endParaRPr lang="en-GB"/>
            </a:p>
          </p:txBody>
        </p:sp>
        <p:sp>
          <p:nvSpPr>
            <p:cNvPr id="64" name="Rectangle 214"/>
            <p:cNvSpPr>
              <a:spLocks noChangeArrowheads="1"/>
            </p:cNvSpPr>
            <p:nvPr/>
          </p:nvSpPr>
          <p:spPr bwMode="auto">
            <a:xfrm>
              <a:off x="2843" y="1763"/>
              <a:ext cx="17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rate of drift from real time.</a:t>
              </a:r>
              <a:endParaRPr lang="en-GB"/>
            </a:p>
          </p:txBody>
        </p:sp>
        <p:grpSp>
          <p:nvGrpSpPr>
            <p:cNvPr id="65" name="Group 251"/>
            <p:cNvGrpSpPr>
              <a:grpSpLocks/>
            </p:cNvGrpSpPr>
            <p:nvPr/>
          </p:nvGrpSpPr>
          <p:grpSpPr bwMode="auto">
            <a:xfrm>
              <a:off x="386" y="1567"/>
              <a:ext cx="5435" cy="1"/>
              <a:chOff x="386" y="1567"/>
              <a:chExt cx="5435" cy="1"/>
            </a:xfrm>
          </p:grpSpPr>
          <p:sp>
            <p:nvSpPr>
              <p:cNvPr id="77" name="Line 215"/>
              <p:cNvSpPr>
                <a:spLocks noChangeShapeType="1"/>
              </p:cNvSpPr>
              <p:nvPr/>
            </p:nvSpPr>
            <p:spPr bwMode="auto">
              <a:xfrm>
                <a:off x="386" y="1567"/>
                <a:ext cx="122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218"/>
              <p:cNvSpPr>
                <a:spLocks noChangeShapeType="1"/>
              </p:cNvSpPr>
              <p:nvPr/>
            </p:nvSpPr>
            <p:spPr bwMode="auto">
              <a:xfrm>
                <a:off x="1627" y="1567"/>
                <a:ext cx="1194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21"/>
              <p:cNvSpPr>
                <a:spLocks noChangeShapeType="1"/>
              </p:cNvSpPr>
              <p:nvPr/>
            </p:nvSpPr>
            <p:spPr bwMode="auto">
              <a:xfrm>
                <a:off x="2836" y="1567"/>
                <a:ext cx="298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Rectangle 227"/>
            <p:cNvSpPr>
              <a:spLocks noChangeArrowheads="1"/>
            </p:cNvSpPr>
            <p:nvPr/>
          </p:nvSpPr>
          <p:spPr bwMode="auto">
            <a:xfrm>
              <a:off x="409" y="1936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Performance</a:t>
              </a:r>
              <a:endParaRPr lang="en-GB"/>
            </a:p>
          </p:txBody>
        </p:sp>
        <p:sp>
          <p:nvSpPr>
            <p:cNvPr id="67" name="Rectangle 228"/>
            <p:cNvSpPr>
              <a:spLocks noChangeArrowheads="1"/>
            </p:cNvSpPr>
            <p:nvPr/>
          </p:nvSpPr>
          <p:spPr bwMode="auto">
            <a:xfrm>
              <a:off x="1634" y="1936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68" name="Rectangle 229"/>
            <p:cNvSpPr>
              <a:spLocks noChangeArrowheads="1"/>
            </p:cNvSpPr>
            <p:nvPr/>
          </p:nvSpPr>
          <p:spPr bwMode="auto">
            <a:xfrm>
              <a:off x="2843" y="1936"/>
              <a:ext cx="2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 exceeds the bounds on the interval</a:t>
              </a:r>
              <a:endParaRPr lang="en-GB"/>
            </a:p>
          </p:txBody>
        </p:sp>
        <p:sp>
          <p:nvSpPr>
            <p:cNvPr id="69" name="Rectangle 230"/>
            <p:cNvSpPr>
              <a:spLocks noChangeArrowheads="1"/>
            </p:cNvSpPr>
            <p:nvPr/>
          </p:nvSpPr>
          <p:spPr bwMode="auto">
            <a:xfrm>
              <a:off x="2843" y="2109"/>
              <a:ext cx="1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between two steps.</a:t>
              </a:r>
              <a:endParaRPr lang="en-GB"/>
            </a:p>
          </p:txBody>
        </p:sp>
        <p:sp>
          <p:nvSpPr>
            <p:cNvPr id="70" name="Rectangle 235"/>
            <p:cNvSpPr>
              <a:spLocks noChangeArrowheads="1"/>
            </p:cNvSpPr>
            <p:nvPr/>
          </p:nvSpPr>
          <p:spPr bwMode="auto">
            <a:xfrm>
              <a:off x="409" y="2282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Performance</a:t>
              </a:r>
              <a:endParaRPr lang="en-GB"/>
            </a:p>
          </p:txBody>
        </p:sp>
        <p:sp>
          <p:nvSpPr>
            <p:cNvPr id="71" name="Rectangle 236"/>
            <p:cNvSpPr>
              <a:spLocks noChangeArrowheads="1"/>
            </p:cNvSpPr>
            <p:nvPr/>
          </p:nvSpPr>
          <p:spPr bwMode="auto">
            <a:xfrm>
              <a:off x="1634" y="2282"/>
              <a:ext cx="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Channel</a:t>
              </a:r>
              <a:endParaRPr lang="en-GB"/>
            </a:p>
          </p:txBody>
        </p:sp>
        <p:sp>
          <p:nvSpPr>
            <p:cNvPr id="72" name="Rectangle 237"/>
            <p:cNvSpPr>
              <a:spLocks noChangeArrowheads="1"/>
            </p:cNvSpPr>
            <p:nvPr/>
          </p:nvSpPr>
          <p:spPr bwMode="auto">
            <a:xfrm>
              <a:off x="2843" y="2282"/>
              <a:ext cx="3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A message’s transmission takes longer than the</a:t>
              </a:r>
              <a:endParaRPr lang="en-GB"/>
            </a:p>
          </p:txBody>
        </p:sp>
        <p:sp>
          <p:nvSpPr>
            <p:cNvPr id="73" name="Rectangle 238"/>
            <p:cNvSpPr>
              <a:spLocks noChangeArrowheads="1"/>
            </p:cNvSpPr>
            <p:nvPr/>
          </p:nvSpPr>
          <p:spPr bwMode="auto">
            <a:xfrm>
              <a:off x="2843" y="2454"/>
              <a:ext cx="8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stated bound.</a:t>
              </a:r>
              <a:endParaRPr lang="en-GB"/>
            </a:p>
          </p:txBody>
        </p:sp>
        <p:sp>
          <p:nvSpPr>
            <p:cNvPr id="74" name="Line 240"/>
            <p:cNvSpPr>
              <a:spLocks noChangeShapeType="1"/>
            </p:cNvSpPr>
            <p:nvPr/>
          </p:nvSpPr>
          <p:spPr bwMode="auto">
            <a:xfrm>
              <a:off x="386" y="2643"/>
              <a:ext cx="122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244"/>
            <p:cNvSpPr>
              <a:spLocks noChangeShapeType="1"/>
            </p:cNvSpPr>
            <p:nvPr/>
          </p:nvSpPr>
          <p:spPr bwMode="auto">
            <a:xfrm>
              <a:off x="1627" y="2643"/>
              <a:ext cx="119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48"/>
            <p:cNvSpPr>
              <a:spLocks noChangeShapeType="1"/>
            </p:cNvSpPr>
            <p:nvPr/>
          </p:nvSpPr>
          <p:spPr bwMode="auto">
            <a:xfrm>
              <a:off x="2836" y="2643"/>
              <a:ext cx="298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620668" y="1345059"/>
            <a:ext cx="570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Timing </a:t>
            </a:r>
            <a:r>
              <a:rPr lang="en-US" sz="2400" dirty="0">
                <a:solidFill>
                  <a:srgbClr val="C00000"/>
                </a:solidFill>
              </a:rPr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30115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-63675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Clocks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295400"/>
            <a:ext cx="8229600" cy="2895599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Process events</a:t>
            </a:r>
          </a:p>
          <a:p>
            <a:pPr lvl="1"/>
            <a:r>
              <a:rPr lang="en-US" sz="2400" dirty="0" smtClean="0"/>
              <a:t>Each process executes a series of actions</a:t>
            </a:r>
          </a:p>
          <a:p>
            <a:pPr lvl="1"/>
            <a:r>
              <a:rPr lang="en-US" sz="2400" dirty="0" smtClean="0"/>
              <a:t>Event = an occurrence to a single action that a process carries out</a:t>
            </a:r>
          </a:p>
          <a:p>
            <a:pPr lvl="1"/>
            <a:r>
              <a:rPr lang="en-US" sz="2400" dirty="0" smtClean="0"/>
              <a:t>Events are </a:t>
            </a:r>
            <a:r>
              <a:rPr lang="en-US" sz="2400" i="1" dirty="0" smtClean="0"/>
              <a:t>totally ordered </a:t>
            </a:r>
            <a:r>
              <a:rPr lang="en-US" sz="2400" dirty="0" smtClean="0"/>
              <a:t>in time</a:t>
            </a:r>
            <a:endParaRPr lang="en-US" sz="24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73880"/>
            <a:ext cx="8976288" cy="215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0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-63675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Clocks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11770" y="1219200"/>
            <a:ext cx="7879830" cy="5334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mtClean="0"/>
              <a:t>How to “timestamp” events (across processes)?</a:t>
            </a:r>
          </a:p>
          <a:p>
            <a:pPr lvl="1"/>
            <a:r>
              <a:rPr lang="en-US" smtClean="0"/>
              <a:t>Physical clocks are not synchronized</a:t>
            </a:r>
          </a:p>
          <a:p>
            <a:pPr lvl="1"/>
            <a:r>
              <a:rPr lang="en-US" smtClean="0"/>
              <a:t>Two factors</a:t>
            </a:r>
          </a:p>
          <a:p>
            <a:pPr lvl="2"/>
            <a:r>
              <a:rPr lang="en-US" smtClean="0"/>
              <a:t>Clock skew: difference in time in two clocks</a:t>
            </a:r>
          </a:p>
          <a:p>
            <a:pPr lvl="2"/>
            <a:r>
              <a:rPr lang="en-US" smtClean="0"/>
              <a:t>Clock drift: the rate at which this difference accumulates</a:t>
            </a:r>
          </a:p>
          <a:p>
            <a:endParaRPr lang="en-US" smtClean="0"/>
          </a:p>
          <a:p>
            <a:r>
              <a:rPr lang="en-US" smtClean="0"/>
              <a:t>Coordinated Universal Time (UTC)</a:t>
            </a:r>
          </a:p>
          <a:p>
            <a:pPr lvl="1"/>
            <a:r>
              <a:rPr lang="en-US" smtClean="0"/>
              <a:t>Caesium-133 clock</a:t>
            </a:r>
          </a:p>
          <a:p>
            <a:pPr lvl="1"/>
            <a:r>
              <a:rPr lang="en-US" smtClean="0"/>
              <a:t>Drift rate 1 per 10</a:t>
            </a:r>
            <a:r>
              <a:rPr lang="en-US" baseline="30000" smtClean="0"/>
              <a:t>13</a:t>
            </a:r>
            <a:r>
              <a:rPr lang="en-US" smtClean="0"/>
              <a:t> seconds </a:t>
            </a:r>
          </a:p>
          <a:p>
            <a:pPr lvl="1"/>
            <a:r>
              <a:rPr lang="en-US" smtClean="0"/>
              <a:t>Broadcast from radio stations, satellites, GPS, etc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-63675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Logical Time and Logical Clocks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87970" y="1371600"/>
            <a:ext cx="787983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Physical exact time is </a:t>
            </a:r>
            <a:r>
              <a:rPr lang="en-US" sz="2800" i="1" dirty="0" smtClean="0"/>
              <a:t>not</a:t>
            </a:r>
            <a:r>
              <a:rPr lang="en-US" sz="2800" dirty="0" smtClean="0"/>
              <a:t> necessary!</a:t>
            </a:r>
          </a:p>
          <a:p>
            <a:r>
              <a:rPr lang="en-US" sz="2800" dirty="0" err="1" smtClean="0"/>
              <a:t>Lamport</a:t>
            </a:r>
            <a:r>
              <a:rPr lang="en-US" sz="2800" dirty="0" smtClean="0"/>
              <a:t> introduced </a:t>
            </a:r>
            <a:r>
              <a:rPr lang="en-US" sz="2800" u="sng" dirty="0" smtClean="0"/>
              <a:t>logical clock</a:t>
            </a:r>
          </a:p>
          <a:p>
            <a:pPr lvl="1"/>
            <a:r>
              <a:rPr lang="en-US" sz="2400" dirty="0" smtClean="0"/>
              <a:t>Events follow “happened-before” relation</a:t>
            </a:r>
          </a:p>
          <a:p>
            <a:pPr lvl="1"/>
            <a:r>
              <a:rPr lang="en-US" sz="2400" dirty="0" smtClean="0"/>
              <a:t>If e1 → e2,  then T(e1) &lt; T(e2)</a:t>
            </a:r>
            <a:endParaRPr lang="en-US" dirty="0" smtClean="0"/>
          </a:p>
          <a:p>
            <a:r>
              <a:rPr lang="en-US" sz="2800" dirty="0" smtClean="0"/>
              <a:t>Two observations</a:t>
            </a:r>
          </a:p>
          <a:p>
            <a:pPr lvl="1"/>
            <a:r>
              <a:rPr lang="en-US" sz="2400" dirty="0" smtClean="0"/>
              <a:t>If two events occurred at the same process, we know the exact order</a:t>
            </a:r>
          </a:p>
          <a:p>
            <a:pPr lvl="1"/>
            <a:r>
              <a:rPr lang="en-US" sz="2400" dirty="0" smtClean="0"/>
              <a:t>Sending of a message happens before its reception</a:t>
            </a:r>
          </a:p>
          <a:p>
            <a:r>
              <a:rPr lang="en-US" sz="2800" dirty="0" smtClean="0"/>
              <a:t>Known as “</a:t>
            </a:r>
            <a:r>
              <a:rPr lang="en-US" sz="2800" u="sng" dirty="0" smtClean="0"/>
              <a:t>causal ordering</a:t>
            </a:r>
            <a:r>
              <a:rPr lang="en-US" sz="2800" dirty="0" smtClean="0"/>
              <a:t>” or partial causal ordering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5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-63675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Logical Time and Logical Clocks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28010" cy="304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7250"/>
            <a:ext cx="91440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7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905000"/>
            <a:ext cx="7810557" cy="217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Distributed Computing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5410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Courtesy: Dr. Md. Yusuf </a:t>
            </a:r>
            <a:r>
              <a:rPr lang="en-US" sz="2400" dirty="0" err="1" smtClean="0"/>
              <a:t>Sarwar</a:t>
            </a:r>
            <a:r>
              <a:rPr lang="en-US" sz="2400" dirty="0"/>
              <a:t>, </a:t>
            </a:r>
            <a:r>
              <a:rPr lang="en-US" sz="2400" dirty="0" smtClean="0"/>
              <a:t> Dr. Muhammad </a:t>
            </a:r>
            <a:r>
              <a:rPr lang="en-US" sz="2400" dirty="0"/>
              <a:t>Abdullah Adnan</a:t>
            </a:r>
          </a:p>
        </p:txBody>
      </p:sp>
    </p:spTree>
    <p:extLst>
      <p:ext uri="{BB962C8B-B14F-4D97-AF65-F5344CB8AC3E}">
        <p14:creationId xmlns:p14="http://schemas.microsoft.com/office/powerpoint/2010/main" val="32936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-63675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Logical Time and Logical Clocks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" y="1761530"/>
            <a:ext cx="9128010" cy="33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5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-63675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Logical Time and Logical Clocks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7277487" cy="50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-63675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Logical Time and Logical Clocks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94322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-63675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Logical Time and Logical Clocks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4889855"/>
            <a:ext cx="8763000" cy="196814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clocks offer partial ordering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e1 → e2, then L(e1) &lt; L(e2)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 converse is not true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6015"/>
            <a:ext cx="9128010" cy="33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 rot="20088770">
            <a:off x="1141748" y="2948180"/>
            <a:ext cx="3261810" cy="970343"/>
          </a:xfrm>
          <a:prstGeom prst="ellipse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100671">
            <a:off x="1736332" y="1839957"/>
            <a:ext cx="3902407" cy="1114721"/>
          </a:xfrm>
          <a:prstGeom prst="ellipse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-1524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Vector Clock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4478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clock condition is only a necessary condition, and not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necessarily sufficient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 stronger clock condition would be one that requires for all events in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distributed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57E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i="1" dirty="0">
                <a:solidFill>
                  <a:srgbClr val="157E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157E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i="1" dirty="0">
                <a:solidFill>
                  <a:srgbClr val="157E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i="1" dirty="0" smtClean="0">
                <a:solidFill>
                  <a:srgbClr val="157E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only if </a:t>
            </a:r>
            <a:r>
              <a:rPr lang="en-US" sz="2400" i="1" dirty="0">
                <a:solidFill>
                  <a:srgbClr val="157E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clock(e) &lt; clock(f </a:t>
            </a:r>
            <a:r>
              <a:rPr lang="en-US" sz="2400" i="1" dirty="0" smtClean="0">
                <a:solidFill>
                  <a:srgbClr val="157E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process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length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-1524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Vector Clock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06" y="3399943"/>
            <a:ext cx="7779294" cy="315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934200" cy="214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52800" y="63246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Show that V(e1) &lt; V(e2) =&gt; e1 → e2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8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-1524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Vector Clock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74" y="1143000"/>
            <a:ext cx="7719626" cy="56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-1524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Vector Clock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03" y="1109518"/>
            <a:ext cx="777348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-125506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/>
              <a:t>Distributed Coordination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237595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An operation that a set of processes </a:t>
            </a:r>
            <a:r>
              <a:rPr lang="en-US" sz="2400" i="1" u="sng" dirty="0">
                <a:solidFill>
                  <a:srgbClr val="0070C0"/>
                </a:solidFill>
              </a:rPr>
              <a:t>collectively</a:t>
            </a:r>
            <a:r>
              <a:rPr lang="en-US" sz="2400" dirty="0"/>
              <a:t> </a:t>
            </a:r>
            <a:r>
              <a:rPr lang="en-US" sz="2400" dirty="0" smtClean="0"/>
              <a:t>perform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Mutual exclusion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Allow at most one process to enter the </a:t>
            </a:r>
            <a:r>
              <a:rPr lang="en-US" sz="2400" i="1" dirty="0"/>
              <a:t>critical section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Leader election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Exactly one process becomes the leader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Global snapshot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Ordered Multicast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38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-125506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Two Key Properties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1143000"/>
            <a:ext cx="81534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Liveness and Safety property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Safety: </a:t>
            </a:r>
            <a:r>
              <a:rPr lang="en-US" sz="2400" dirty="0" smtClean="0"/>
              <a:t>Bad things </a:t>
            </a:r>
            <a:r>
              <a:rPr lang="en-US" sz="2400" u="sng" dirty="0" smtClean="0"/>
              <a:t>never</a:t>
            </a:r>
            <a:r>
              <a:rPr lang="en-US" sz="2400" dirty="0" smtClean="0"/>
              <a:t> happen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Liveness: </a:t>
            </a:r>
            <a:r>
              <a:rPr lang="en-US" sz="2400" dirty="0" smtClean="0"/>
              <a:t>Good thing </a:t>
            </a:r>
            <a:r>
              <a:rPr lang="en-US" sz="2400" u="sng" dirty="0" smtClean="0"/>
              <a:t>eventually</a:t>
            </a:r>
            <a:r>
              <a:rPr lang="en-US" sz="2400" dirty="0" smtClean="0"/>
              <a:t> happens</a:t>
            </a:r>
          </a:p>
          <a:p>
            <a:r>
              <a:rPr lang="en-US" sz="2400" dirty="0" smtClean="0"/>
              <a:t>Example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1400" dirty="0" smtClean="0"/>
          </a:p>
          <a:p>
            <a:r>
              <a:rPr lang="en-US" sz="2400" dirty="0" smtClean="0"/>
              <a:t>In operating system: </a:t>
            </a:r>
            <a:r>
              <a:rPr lang="en-US" sz="2400" i="1" dirty="0" smtClean="0"/>
              <a:t>starvation</a:t>
            </a:r>
            <a:r>
              <a:rPr lang="en-US" sz="2400" dirty="0" smtClean="0"/>
              <a:t>, </a:t>
            </a:r>
            <a:r>
              <a:rPr lang="en-US" sz="2400" i="1" dirty="0" smtClean="0"/>
              <a:t>deadlock</a:t>
            </a:r>
          </a:p>
          <a:p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48097"/>
              </p:ext>
            </p:extLst>
          </p:nvPr>
        </p:nvGraphicFramePr>
        <p:xfrm>
          <a:off x="1196788" y="2971800"/>
          <a:ext cx="75438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2667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Condition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Property (</a:t>
                      </a:r>
                      <a:r>
                        <a:rPr lang="en-US" sz="2000" dirty="0" err="1" smtClean="0"/>
                        <a:t>liveness</a:t>
                      </a:r>
                      <a:r>
                        <a:rPr lang="en-US" sz="2000" dirty="0" smtClean="0"/>
                        <a:t>/safety)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Criminals are caught and punished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Innocent people</a:t>
                      </a:r>
                      <a:r>
                        <a:rPr lang="en-US" sz="2000" baseline="0" dirty="0" smtClean="0"/>
                        <a:t> are not penalized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Algorithm/computation</a:t>
                      </a:r>
                      <a:r>
                        <a:rPr lang="en-US" sz="2000" baseline="0" dirty="0" smtClean="0"/>
                        <a:t> terminates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Same ticket</a:t>
                      </a:r>
                      <a:r>
                        <a:rPr lang="en-US" sz="2000" baseline="0" dirty="0" smtClean="0"/>
                        <a:t> is not issued to more than one person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4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-762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Distributed Systems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295400"/>
            <a:ext cx="754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defined as 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processes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processors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often referred to 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that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other through a communication network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message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share any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failure modes,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common clock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435035"/>
            <a:ext cx="7810557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Mutual Exclusion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25506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3615"/>
            <a:ext cx="9144000" cy="14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2536"/>
            <a:ext cx="9144000" cy="71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4034728" y="1695203"/>
            <a:ext cx="381000" cy="381000"/>
          </a:xfrm>
          <a:prstGeom prst="ellipse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18053" y="2456067"/>
            <a:ext cx="381000" cy="381000"/>
          </a:xfrm>
          <a:prstGeom prst="ellipse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76800" y="2402977"/>
            <a:ext cx="381000" cy="381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34728" y="3257100"/>
            <a:ext cx="381000" cy="381000"/>
          </a:xfrm>
          <a:prstGeom prst="ellipse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77574" y="2456067"/>
            <a:ext cx="285750" cy="378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2"/>
            <a:endCxn id="13" idx="3"/>
          </p:cNvCxnSpPr>
          <p:nvPr/>
        </p:nvCxnSpPr>
        <p:spPr>
          <a:xfrm flipH="1">
            <a:off x="4363324" y="2593477"/>
            <a:ext cx="513476" cy="51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32571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Critical section/resource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363324" y="2837067"/>
            <a:ext cx="513476" cy="604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25506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848136" y="2209800"/>
            <a:ext cx="6462712" cy="4414837"/>
            <a:chOff x="0" y="0"/>
            <a:chExt cx="4071" cy="2781"/>
          </a:xfrm>
        </p:grpSpPr>
        <p:sp>
          <p:nvSpPr>
            <p:cNvPr id="18" name="Oval 5"/>
            <p:cNvSpPr>
              <a:spLocks/>
            </p:cNvSpPr>
            <p:nvPr/>
          </p:nvSpPr>
          <p:spPr bwMode="auto">
            <a:xfrm>
              <a:off x="1667" y="190"/>
              <a:ext cx="1018" cy="1026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2123" y="532"/>
              <a:ext cx="1369" cy="1025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1965" y="388"/>
              <a:ext cx="193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8"/>
            <p:cNvSpPr>
              <a:spLocks/>
            </p:cNvSpPr>
            <p:nvPr/>
          </p:nvSpPr>
          <p:spPr bwMode="auto">
            <a:xfrm>
              <a:off x="1965" y="388"/>
              <a:ext cx="211" cy="288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Oval 9"/>
            <p:cNvSpPr>
              <a:spLocks/>
            </p:cNvSpPr>
            <p:nvPr/>
          </p:nvSpPr>
          <p:spPr bwMode="auto">
            <a:xfrm>
              <a:off x="3527" y="1539"/>
              <a:ext cx="544" cy="540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Oval 10"/>
            <p:cNvSpPr>
              <a:spLocks/>
            </p:cNvSpPr>
            <p:nvPr/>
          </p:nvSpPr>
          <p:spPr bwMode="auto">
            <a:xfrm>
              <a:off x="2492" y="2187"/>
              <a:ext cx="526" cy="522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Oval 11"/>
            <p:cNvSpPr>
              <a:spLocks/>
            </p:cNvSpPr>
            <p:nvPr/>
          </p:nvSpPr>
          <p:spPr bwMode="auto">
            <a:xfrm>
              <a:off x="1158" y="2223"/>
              <a:ext cx="562" cy="558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Oval 12"/>
            <p:cNvSpPr>
              <a:spLocks/>
            </p:cNvSpPr>
            <p:nvPr/>
          </p:nvSpPr>
          <p:spPr bwMode="auto">
            <a:xfrm>
              <a:off x="0" y="1647"/>
              <a:ext cx="509" cy="540"/>
            </a:xfrm>
            <a:prstGeom prst="ellipse">
              <a:avLst/>
            </a:prstGeom>
            <a:solidFill>
              <a:srgbClr val="FFDC99"/>
            </a:solidFill>
            <a:ln w="28575" cap="flat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1991" y="0"/>
              <a:ext cx="4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Server</a:t>
              </a: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1948" y="1036"/>
              <a:ext cx="52" cy="90"/>
            </a:xfrm>
            <a:custGeom>
              <a:avLst/>
              <a:gdLst>
                <a:gd name="T0" fmla="*/ 7062 w 21600"/>
                <a:gd name="T1" fmla="*/ 21600 h 21600"/>
                <a:gd name="T2" fmla="*/ 0 w 21600"/>
                <a:gd name="T3" fmla="*/ 17280 h 21600"/>
                <a:gd name="T4" fmla="*/ 21600 w 21600"/>
                <a:gd name="T5" fmla="*/ 0 h 21600"/>
                <a:gd name="T6" fmla="*/ 14538 w 21600"/>
                <a:gd name="T7" fmla="*/ 21600 h 21600"/>
                <a:gd name="T8" fmla="*/ 7062 w 21600"/>
                <a:gd name="T9" fmla="*/ 21600 h 21600"/>
                <a:gd name="T10" fmla="*/ 7062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7062" y="21600"/>
                  </a:moveTo>
                  <a:lnTo>
                    <a:pt x="0" y="17280"/>
                  </a:lnTo>
                  <a:lnTo>
                    <a:pt x="21600" y="0"/>
                  </a:lnTo>
                  <a:lnTo>
                    <a:pt x="14538" y="21600"/>
                  </a:lnTo>
                  <a:lnTo>
                    <a:pt x="7062" y="21600"/>
                  </a:lnTo>
                  <a:close/>
                  <a:moveTo>
                    <a:pt x="7062" y="216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 rot="10800000" flipH="1">
              <a:off x="1439" y="1126"/>
              <a:ext cx="526" cy="1115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Rectangle 16"/>
            <p:cNvSpPr>
              <a:spLocks/>
            </p:cNvSpPr>
            <p:nvPr/>
          </p:nvSpPr>
          <p:spPr bwMode="auto">
            <a:xfrm>
              <a:off x="1009" y="1440"/>
              <a:ext cx="70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1. Request</a:t>
              </a:r>
            </a:p>
          </p:txBody>
        </p:sp>
        <p:sp>
          <p:nvSpPr>
            <p:cNvPr id="30" name="Rectangle 17"/>
            <p:cNvSpPr>
              <a:spLocks/>
            </p:cNvSpPr>
            <p:nvPr/>
          </p:nvSpPr>
          <p:spPr bwMode="auto">
            <a:xfrm>
              <a:off x="1307" y="1602"/>
              <a:ext cx="3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token</a:t>
              </a:r>
            </a:p>
          </p:txBody>
        </p:sp>
        <p:sp>
          <p:nvSpPr>
            <p:cNvPr id="31" name="Rectangle 18"/>
            <p:cNvSpPr>
              <a:spLocks/>
            </p:cNvSpPr>
            <p:nvPr/>
          </p:nvSpPr>
          <p:spPr bwMode="auto">
            <a:xfrm>
              <a:off x="868" y="126"/>
              <a:ext cx="60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Queue of</a:t>
              </a:r>
            </a:p>
          </p:txBody>
        </p:sp>
        <p:sp>
          <p:nvSpPr>
            <p:cNvPr id="32" name="Rectangle 19"/>
            <p:cNvSpPr>
              <a:spLocks/>
            </p:cNvSpPr>
            <p:nvPr/>
          </p:nvSpPr>
          <p:spPr bwMode="auto">
            <a:xfrm>
              <a:off x="868" y="288"/>
              <a:ext cx="5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requests</a:t>
              </a:r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1456" y="334"/>
              <a:ext cx="492" cy="7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492" y="1539"/>
              <a:ext cx="88" cy="72"/>
            </a:xfrm>
            <a:custGeom>
              <a:avLst/>
              <a:gdLst>
                <a:gd name="T0" fmla="*/ 4173 w 21600"/>
                <a:gd name="T1" fmla="*/ 5400 h 21600"/>
                <a:gd name="T2" fmla="*/ 4173 w 21600"/>
                <a:gd name="T3" fmla="*/ 0 h 21600"/>
                <a:gd name="T4" fmla="*/ 21600 w 21600"/>
                <a:gd name="T5" fmla="*/ 21600 h 21600"/>
                <a:gd name="T6" fmla="*/ 0 w 21600"/>
                <a:gd name="T7" fmla="*/ 10800 h 21600"/>
                <a:gd name="T8" fmla="*/ 4173 w 21600"/>
                <a:gd name="T9" fmla="*/ 5400 h 21600"/>
                <a:gd name="T10" fmla="*/ 4173 w 21600"/>
                <a:gd name="T11" fmla="*/ 5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4173" y="5400"/>
                  </a:moveTo>
                  <a:lnTo>
                    <a:pt x="4173" y="0"/>
                  </a:lnTo>
                  <a:lnTo>
                    <a:pt x="21600" y="21600"/>
                  </a:lnTo>
                  <a:lnTo>
                    <a:pt x="0" y="10800"/>
                  </a:lnTo>
                  <a:lnTo>
                    <a:pt x="4173" y="5400"/>
                  </a:lnTo>
                  <a:close/>
                  <a:moveTo>
                    <a:pt x="4173" y="54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2351" y="1090"/>
              <a:ext cx="35" cy="90"/>
            </a:xfrm>
            <a:custGeom>
              <a:avLst/>
              <a:gdLst>
                <a:gd name="T0" fmla="*/ 11109 w 21600"/>
                <a:gd name="T1" fmla="*/ 21600 h 21600"/>
                <a:gd name="T2" fmla="*/ 0 w 21600"/>
                <a:gd name="T3" fmla="*/ 21600 h 21600"/>
                <a:gd name="T4" fmla="*/ 0 w 21600"/>
                <a:gd name="T5" fmla="*/ 0 h 21600"/>
                <a:gd name="T6" fmla="*/ 21600 w 21600"/>
                <a:gd name="T7" fmla="*/ 17280 h 21600"/>
                <a:gd name="T8" fmla="*/ 11109 w 21600"/>
                <a:gd name="T9" fmla="*/ 21600 h 21600"/>
                <a:gd name="T10" fmla="*/ 11109 w 21600"/>
                <a:gd name="T11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110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7280"/>
                  </a:lnTo>
                  <a:lnTo>
                    <a:pt x="11109" y="21600"/>
                  </a:lnTo>
                  <a:close/>
                  <a:moveTo>
                    <a:pt x="11109" y="216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rot="10800000">
              <a:off x="2369" y="1180"/>
              <a:ext cx="316" cy="1025"/>
            </a:xfrm>
            <a:prstGeom prst="line">
              <a:avLst/>
            </a:prstGeom>
            <a:noFill/>
            <a:ln w="285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Rectangle 24"/>
            <p:cNvSpPr>
              <a:spLocks/>
            </p:cNvSpPr>
            <p:nvPr/>
          </p:nvSpPr>
          <p:spPr bwMode="auto">
            <a:xfrm>
              <a:off x="2623" y="1674"/>
              <a:ext cx="69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2. Release</a:t>
              </a:r>
            </a:p>
          </p:txBody>
        </p:sp>
        <p:sp>
          <p:nvSpPr>
            <p:cNvPr id="38" name="Rectangle 25"/>
            <p:cNvSpPr>
              <a:spLocks/>
            </p:cNvSpPr>
            <p:nvPr/>
          </p:nvSpPr>
          <p:spPr bwMode="auto">
            <a:xfrm>
              <a:off x="2886" y="1836"/>
              <a:ext cx="3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token</a:t>
              </a:r>
            </a:p>
          </p:txBody>
        </p:sp>
        <p:sp>
          <p:nvSpPr>
            <p:cNvPr id="39" name="Rectangle 26"/>
            <p:cNvSpPr>
              <a:spLocks/>
            </p:cNvSpPr>
            <p:nvPr/>
          </p:nvSpPr>
          <p:spPr bwMode="auto">
            <a:xfrm>
              <a:off x="2974" y="936"/>
              <a:ext cx="52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3. Grant</a:t>
              </a:r>
            </a:p>
          </p:txBody>
        </p:sp>
        <p:sp>
          <p:nvSpPr>
            <p:cNvPr id="40" name="Rectangle 27"/>
            <p:cNvSpPr>
              <a:spLocks/>
            </p:cNvSpPr>
            <p:nvPr/>
          </p:nvSpPr>
          <p:spPr bwMode="auto">
            <a:xfrm>
              <a:off x="3097" y="1098"/>
              <a:ext cx="3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token</a:t>
              </a:r>
            </a:p>
          </p:txBody>
        </p:sp>
        <p:sp>
          <p:nvSpPr>
            <p:cNvPr id="41" name="Rectangle 28"/>
            <p:cNvSpPr>
              <a:spLocks/>
            </p:cNvSpPr>
            <p:nvPr/>
          </p:nvSpPr>
          <p:spPr bwMode="auto">
            <a:xfrm>
              <a:off x="2044" y="468"/>
              <a:ext cx="8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42" name="Rectangle 29"/>
            <p:cNvSpPr>
              <a:spLocks/>
            </p:cNvSpPr>
            <p:nvPr/>
          </p:nvSpPr>
          <p:spPr bwMode="auto">
            <a:xfrm>
              <a:off x="1983" y="730"/>
              <a:ext cx="1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Rectangle 30"/>
            <p:cNvSpPr>
              <a:spLocks/>
            </p:cNvSpPr>
            <p:nvPr/>
          </p:nvSpPr>
          <p:spPr bwMode="auto">
            <a:xfrm>
              <a:off x="1983" y="730"/>
              <a:ext cx="193" cy="288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Rectangle 31"/>
            <p:cNvSpPr>
              <a:spLocks/>
            </p:cNvSpPr>
            <p:nvPr/>
          </p:nvSpPr>
          <p:spPr bwMode="auto">
            <a:xfrm>
              <a:off x="2044" y="810"/>
              <a:ext cx="8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45" name="Rectangle 32"/>
            <p:cNvSpPr>
              <a:spLocks/>
            </p:cNvSpPr>
            <p:nvPr/>
          </p:nvSpPr>
          <p:spPr bwMode="auto">
            <a:xfrm>
              <a:off x="3728" y="1728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46" name="Rectangle 33"/>
            <p:cNvSpPr>
              <a:spLocks/>
            </p:cNvSpPr>
            <p:nvPr/>
          </p:nvSpPr>
          <p:spPr bwMode="auto">
            <a:xfrm>
              <a:off x="3834" y="1848"/>
              <a:ext cx="7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  <p:sp>
          <p:nvSpPr>
            <p:cNvPr id="47" name="Rectangle 34"/>
            <p:cNvSpPr>
              <a:spLocks/>
            </p:cNvSpPr>
            <p:nvPr/>
          </p:nvSpPr>
          <p:spPr bwMode="auto">
            <a:xfrm>
              <a:off x="2693" y="2358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48" name="Rectangle 35"/>
            <p:cNvSpPr>
              <a:spLocks/>
            </p:cNvSpPr>
            <p:nvPr/>
          </p:nvSpPr>
          <p:spPr bwMode="auto">
            <a:xfrm>
              <a:off x="2781" y="2496"/>
              <a:ext cx="7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  <p:sp>
          <p:nvSpPr>
            <p:cNvPr id="49" name="Rectangle 36"/>
            <p:cNvSpPr>
              <a:spLocks/>
            </p:cNvSpPr>
            <p:nvPr/>
          </p:nvSpPr>
          <p:spPr bwMode="auto">
            <a:xfrm>
              <a:off x="1359" y="2430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50" name="Rectangle 37"/>
            <p:cNvSpPr>
              <a:spLocks/>
            </p:cNvSpPr>
            <p:nvPr/>
          </p:nvSpPr>
          <p:spPr bwMode="auto">
            <a:xfrm>
              <a:off x="1465" y="2550"/>
              <a:ext cx="7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  <p:sp>
          <p:nvSpPr>
            <p:cNvPr id="51" name="Rectangle 38"/>
            <p:cNvSpPr>
              <a:spLocks/>
            </p:cNvSpPr>
            <p:nvPr/>
          </p:nvSpPr>
          <p:spPr bwMode="auto">
            <a:xfrm>
              <a:off x="184" y="1818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1">
                  <a:solidFill>
                    <a:schemeClr val="tx1"/>
                  </a:solidFill>
                  <a:latin typeface="Helvetica" charset="0"/>
                  <a:cs typeface="Helvetica" charset="0"/>
                  <a:sym typeface="Helvetica" charset="0"/>
                </a:rPr>
                <a:t>p</a:t>
              </a:r>
            </a:p>
          </p:txBody>
        </p:sp>
        <p:sp>
          <p:nvSpPr>
            <p:cNvPr id="52" name="Rectangle 39"/>
            <p:cNvSpPr>
              <a:spLocks/>
            </p:cNvSpPr>
            <p:nvPr/>
          </p:nvSpPr>
          <p:spPr bwMode="auto">
            <a:xfrm>
              <a:off x="272" y="1956"/>
              <a:ext cx="7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19200" y="1171349"/>
            <a:ext cx="458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Central Server Algorithm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01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25506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171349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Central Server Algorithm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143000" y="1752600"/>
            <a:ext cx="7696200" cy="484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wants to enter a resource, it sends a 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nobody is currently in the section, the coordinator sends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message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server simply does not reply, so the requesting process is blocked.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server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of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processes are requesting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(queue).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server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 a 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release(R)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message, it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message to the next process in the queue for resource 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25506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171349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Central Server Algorithm (Pitfalls)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219200" y="1752600"/>
            <a:ext cx="762000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indent="-3492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point failure</a:t>
            </a:r>
          </a:p>
          <a:p>
            <a:pPr marL="349250" indent="-3492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cannot distinguish between being blocked (not receiving a grant because someone else is in the resource) and not getting a response because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down.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3492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does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know if a process using a resource has died, is in an infinite loop, or is simply taking a longer time to release a resource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9250" indent="-34925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server can be a potential bottleneck in systems with a huge number of processes.</a:t>
            </a:r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25506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171349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Ring-based Algorithm</a:t>
            </a:r>
            <a:endParaRPr lang="en-US" sz="2800" b="1" dirty="0"/>
          </a:p>
        </p:txBody>
      </p:sp>
      <p:pic>
        <p:nvPicPr>
          <p:cNvPr id="8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69847"/>
            <a:ext cx="566102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4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25506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171349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Ring-based Algorithm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143000" y="1752600"/>
            <a:ext cx="7696200" cy="43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ring is initialized by giving a token to process 0.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circulates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the ring: process 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passes it to process 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(n+1) mod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ringsize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acquires the token, it checks to see if it is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waiting to use the resource. If so, it uses it and does its work. On exit, it passes the token to its neighboring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not interested in grabbing the lock on the resource, it simply passes the token along to its neighbor.</a:t>
            </a:r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762000"/>
            <a:ext cx="8129016" cy="347518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25506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171349"/>
            <a:ext cx="5943600" cy="1093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Ring-based Algorithm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Advantages 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219200" y="2299966"/>
            <a:ext cx="7696200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starvation</a:t>
            </a:r>
          </a:p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is guaranteed</a:t>
            </a:r>
          </a:p>
          <a:p>
            <a:pPr>
              <a:lnSpc>
                <a:spcPct val="130000"/>
              </a:lnSpc>
            </a:pPr>
            <a:endParaRPr 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the token is lost?</a:t>
            </a:r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095149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Lamport’s</a:t>
            </a:r>
            <a:r>
              <a:rPr lang="en-US" sz="2800" b="1" dirty="0"/>
              <a:t> Mutual </a:t>
            </a:r>
            <a:r>
              <a:rPr lang="en-US" sz="2800" b="1" dirty="0" smtClean="0"/>
              <a:t>Exclusion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1392" y="1583353"/>
            <a:ext cx="7760208" cy="445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that wants to use the resource sends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timestamped request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the resource to all group members as well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to itself.</a:t>
            </a:r>
          </a:p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 adds the received request to its request queue, which is sorted in timestamp order.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sees itself at the head of the queue, it knows that it can access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resource. </a:t>
            </a:r>
          </a:p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done, it sends a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message to all group members and removes its ID from its local queue.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member, upon receiving a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message, removes that process ID from the request queue and checks to see whether it is at the head of the queue and can access the resource.</a:t>
            </a:r>
            <a:endParaRPr 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095149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Lamport’s</a:t>
            </a:r>
            <a:r>
              <a:rPr lang="en-US" sz="2800" b="1" dirty="0"/>
              <a:t> Mutual </a:t>
            </a:r>
            <a:r>
              <a:rPr lang="en-US" sz="2800" b="1" dirty="0" smtClean="0"/>
              <a:t>Exclusion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583353"/>
            <a:ext cx="7455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N-points failure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lot of messaging traffic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request requires sending N–1 messages (one to each group member) and getting N–1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acknowledgements.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a resource lock is released, a process must send N–1 release messages.</a:t>
            </a:r>
            <a:endParaRPr 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-1524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Distributed Systems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95400"/>
            <a:ext cx="7543800" cy="525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defined as 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processes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processors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often referred to 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that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other through a communication network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message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sz="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suffer from partitioning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several sub-partitions, where nodes in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partition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communicate with each other, but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communication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across partitions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due to both link as well as node failures, as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gateway failure. </a:t>
            </a:r>
          </a:p>
        </p:txBody>
      </p:sp>
    </p:spTree>
    <p:extLst>
      <p:ext uri="{BB962C8B-B14F-4D97-AF65-F5344CB8AC3E}">
        <p14:creationId xmlns:p14="http://schemas.microsoft.com/office/powerpoint/2010/main" val="22637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1531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Ricart</a:t>
            </a:r>
            <a:r>
              <a:rPr lang="en-US" sz="2800" b="1" dirty="0"/>
              <a:t> &amp; </a:t>
            </a:r>
            <a:r>
              <a:rPr lang="en-US" sz="2800" b="1" dirty="0" err="1" smtClean="0"/>
              <a:t>Agrawala’s</a:t>
            </a:r>
            <a:r>
              <a:rPr lang="en-US" sz="2800" b="1" dirty="0" smtClean="0"/>
              <a:t> Algorithm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770995"/>
            <a:ext cx="746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wants to enter CS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sends ‘requests’ to all other process and waits to receive ‘grant’ from others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receives ‘request’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with ‘grant’ if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already in CS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and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wanted to enter CS (requests sent out), but this request is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its own request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Else, queue the request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 from CS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‘grant’ to all queued requests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1531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Ricart</a:t>
            </a:r>
            <a:r>
              <a:rPr lang="en-US" sz="2800" b="1" dirty="0"/>
              <a:t> &amp; </a:t>
            </a:r>
            <a:r>
              <a:rPr lang="en-US" sz="2800" b="1" dirty="0" err="1" smtClean="0"/>
              <a:t>Agrawala’s</a:t>
            </a:r>
            <a:r>
              <a:rPr lang="en-US" sz="2800" b="1" dirty="0" smtClean="0"/>
              <a:t> Algorithm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75260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points failure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a lot of messages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Agrawala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2(N-1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requires 3(N–1) messages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1531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Maekawa’s</a:t>
            </a:r>
            <a:r>
              <a:rPr lang="en-US" sz="2800" b="1" dirty="0"/>
              <a:t> Algorithm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1905000"/>
            <a:ext cx="7924800" cy="44958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800" dirty="0" smtClean="0"/>
              <a:t>A process may not need to take ‘grant’ from </a:t>
            </a:r>
            <a:r>
              <a:rPr lang="en-US" sz="2800" u="sng" dirty="0" smtClean="0"/>
              <a:t>all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Only from a subset should suffice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For each process </a:t>
            </a:r>
            <a:r>
              <a:rPr lang="en-US" sz="2800" i="1" dirty="0" smtClean="0"/>
              <a:t>p</a:t>
            </a:r>
            <a:r>
              <a:rPr lang="en-US" sz="2800" dirty="0" smtClean="0"/>
              <a:t>, there is a </a:t>
            </a:r>
            <a:r>
              <a:rPr lang="en-US" sz="2800" i="1" dirty="0" smtClean="0"/>
              <a:t>voting set</a:t>
            </a:r>
            <a:r>
              <a:rPr lang="en-US" sz="2800" dirty="0" smtClean="0"/>
              <a:t>, V(</a:t>
            </a:r>
            <a:r>
              <a:rPr lang="en-US" sz="2800" i="1" dirty="0" smtClean="0"/>
              <a:t>p</a:t>
            </a:r>
            <a:r>
              <a:rPr lang="en-US" sz="28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Process that wants to enter CS needs to receive ‘grant’ from all voting set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At least one member is common in any two processes’ voting sets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i.e., V(p) ∩ V(q) ≠ empty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9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Mutual Exclusion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1531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Fault Tolerance</a:t>
            </a:r>
            <a:endParaRPr lang="en-US" sz="28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5071" y="1676400"/>
            <a:ext cx="7637929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Central Server</a:t>
            </a:r>
          </a:p>
          <a:p>
            <a:pPr lvl="1"/>
            <a:r>
              <a:rPr lang="en-US" sz="2400" dirty="0" smtClean="0"/>
              <a:t>Can tolerate crash failure of a client that neither holds nor has requested the token</a:t>
            </a:r>
          </a:p>
          <a:p>
            <a:r>
              <a:rPr lang="en-US" sz="2800" dirty="0" smtClean="0"/>
              <a:t>Ring based</a:t>
            </a:r>
          </a:p>
          <a:p>
            <a:pPr lvl="1"/>
            <a:r>
              <a:rPr lang="en-US" sz="2400" dirty="0" smtClean="0"/>
              <a:t>Cannot tolerate any process crash failure</a:t>
            </a:r>
          </a:p>
          <a:p>
            <a:r>
              <a:rPr lang="en-US" sz="2800" dirty="0" err="1" smtClean="0"/>
              <a:t>Maekawa’s</a:t>
            </a:r>
            <a:r>
              <a:rPr lang="en-US" sz="2800" dirty="0" smtClean="0"/>
              <a:t> algorithm</a:t>
            </a:r>
          </a:p>
          <a:p>
            <a:pPr lvl="1"/>
            <a:r>
              <a:rPr lang="en-US" sz="2400" dirty="0" smtClean="0"/>
              <a:t>Tolerate crash failure who are not in any </a:t>
            </a:r>
            <a:r>
              <a:rPr lang="en-US" sz="2400" dirty="0" err="1" smtClean="0"/>
              <a:t>votting</a:t>
            </a:r>
            <a:r>
              <a:rPr lang="en-US" sz="2400" dirty="0" smtClean="0"/>
              <a:t> sets</a:t>
            </a:r>
          </a:p>
          <a:p>
            <a:r>
              <a:rPr lang="en-US" sz="2800" dirty="0" err="1" smtClean="0"/>
              <a:t>Ricart</a:t>
            </a:r>
            <a:r>
              <a:rPr lang="en-US" sz="2800" dirty="0" smtClean="0"/>
              <a:t> and </a:t>
            </a:r>
            <a:r>
              <a:rPr lang="en-US" sz="2800" dirty="0" err="1" smtClean="0"/>
              <a:t>Agrawala</a:t>
            </a:r>
            <a:r>
              <a:rPr lang="en-US" sz="2800" dirty="0" smtClean="0"/>
              <a:t> algorithm</a:t>
            </a:r>
          </a:p>
          <a:p>
            <a:pPr lvl="1"/>
            <a:r>
              <a:rPr lang="en-US" sz="2400" dirty="0" smtClean="0"/>
              <a:t>Can tolerate crash failure a process if it grants all request implicitly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435035"/>
            <a:ext cx="7810557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Leader Election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Bully Algorithm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167348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detects that the coordinator is not responding to requests, it initiates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election:</a:t>
            </a:r>
          </a:p>
          <a:p>
            <a:pPr marL="685800" indent="-3365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sends an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to all processes with higher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numbers.</a:t>
            </a:r>
          </a:p>
          <a:p>
            <a:pPr marL="685800" indent="-3365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nobody responds, then p wins and takes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over.</a:t>
            </a:r>
          </a:p>
          <a:p>
            <a:pPr marL="685800" indent="-3365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processes answers, then p’s job is done.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receives an election message from a lower-numbered process at any time,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it:</a:t>
            </a:r>
          </a:p>
          <a:p>
            <a:pPr marL="685800" indent="-3365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back.</a:t>
            </a:r>
          </a:p>
          <a:p>
            <a:pPr marL="685800" indent="-3365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election (unless its already holding 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announces its victory by sending all processes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telling them that it is the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coordinator.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has been down recovers, it holds an election.</a:t>
            </a:r>
          </a:p>
        </p:txBody>
      </p:sp>
    </p:spTree>
    <p:extLst>
      <p:ext uri="{BB962C8B-B14F-4D97-AF65-F5344CB8AC3E}">
        <p14:creationId xmlns:p14="http://schemas.microsoft.com/office/powerpoint/2010/main" val="18104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5" y="1066800"/>
            <a:ext cx="710564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Bully Algorithm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4955" y="2312894"/>
            <a:ext cx="7639045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5" y="1066800"/>
            <a:ext cx="710564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Bully Algorithm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4955" y="3657600"/>
            <a:ext cx="7639045" cy="3151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5" y="1066800"/>
            <a:ext cx="710564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Bully Algorithm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4955" y="4953000"/>
            <a:ext cx="7639045" cy="1855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5" y="1066800"/>
            <a:ext cx="710564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00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Bully Algorithm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-1524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Distributed Systems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7543800" cy="465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distribute?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reliable systems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responsive systems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systems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adaptable systems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&amp; better data management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current applications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technology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inherently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8288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Ring-based Algorithm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066800"/>
            <a:ext cx="7543800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If any process detects failure, it constructs an </a:t>
            </a:r>
            <a:r>
              <a:rPr lang="en-US" sz="21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election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message with its process ID 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sends it to its 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neighbor.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the neighbor is down, the process skips over it and sends the message to the next process in the ring. This process is repeated until a running process is 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located.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At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step, the process adds its own process ID to the list in the message and sends the message to its living 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neighbor.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Eventually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 </a:t>
            </a:r>
            <a:r>
              <a:rPr lang="en-US" sz="21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election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 message comes back to the process that started it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The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 then picks either the highest 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or lowest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 ID in the list and sends out a message to the 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group informing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them of the new coordinator.</a:t>
            </a:r>
            <a:endParaRPr lang="en-US" sz="21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435035"/>
            <a:ext cx="7810557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Global Snapshot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-139875"/>
            <a:ext cx="56388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Why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096" y="1447800"/>
            <a:ext cx="748679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287482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distributed application has a number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(leaders) running on a number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servers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communicate with each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channels (text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local states of each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program variables) along with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each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135909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processes: 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6" y="3657600"/>
            <a:ext cx="643466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1359093"/>
            <a:ext cx="5257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C12 from P1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C21 from P2 to P1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57600"/>
            <a:ext cx="642203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1359093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 for P1 and P2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774762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990600"/>
            <a:ext cx="7620000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states (i.e., messages) for C12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C21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our initial global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global snapshot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97" y="3733800"/>
            <a:ext cx="758498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9906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tells P2 to change its state variable, X2 from 1 to 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another global snapshot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79549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71800" y="-152400"/>
            <a:ext cx="60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being distributed?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95400"/>
            <a:ext cx="7543800" cy="258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Logic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990600"/>
            <a:ext cx="762000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the message from P1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global snapshot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29000"/>
            <a:ext cx="769541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990600"/>
            <a:ext cx="762000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the message from P1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global snapshot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29000"/>
            <a:ext cx="769541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990600"/>
            <a:ext cx="762000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changes its state variable, X2, from 1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global snapshot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29000"/>
            <a:ext cx="769541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-139875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Global Snapshot?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371600"/>
            <a:ext cx="71628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global state changes whenever an event happens</a:t>
            </a:r>
            <a:b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Process sends message</a:t>
            </a:r>
            <a:b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Process receives message</a:t>
            </a:r>
            <a:b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Process takes a step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from state to state </a:t>
            </a:r>
            <a:r>
              <a:rPr lang="en-US" sz="2400" b="1" dirty="0" smtClean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obeys causality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139875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/>
              <a:t>Chandy-Lamport</a:t>
            </a:r>
            <a:r>
              <a:rPr lang="en-US" sz="3600" b="1" dirty="0"/>
              <a:t> </a:t>
            </a:r>
            <a:r>
              <a:rPr lang="en-US" sz="3600" b="1" dirty="0" smtClean="0"/>
              <a:t>Algorithm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3716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record a global snapshot (state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in the system with no failures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There are two FIFO unidirectional channels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pair (P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All messages arrive, intact, not duplicated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139875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/>
              <a:t>Chandy-Lamport</a:t>
            </a:r>
            <a:r>
              <a:rPr lang="en-US" sz="3600" b="1" dirty="0"/>
              <a:t> </a:t>
            </a:r>
            <a:r>
              <a:rPr lang="en-US" sz="3600" b="1" dirty="0" smtClean="0"/>
              <a:t>Algorithm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973282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say process 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its own state and prepares a special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(distinct from application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messages)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marker message to all other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(using N-1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outbound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channels)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all incoming messages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equal to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3159" y="1179493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-Bold"/>
              </a:rPr>
              <a:t>Initiating a snapshot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19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139875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/>
              <a:t>Chandy-Lamport</a:t>
            </a:r>
            <a:r>
              <a:rPr lang="en-US" sz="3600" b="1" dirty="0"/>
              <a:t> </a:t>
            </a:r>
            <a:r>
              <a:rPr lang="en-US" sz="3600" b="1" dirty="0" smtClean="0"/>
              <a:t>Algorithm</a:t>
            </a:r>
            <a:r>
              <a:rPr lang="en-US" sz="3600" dirty="0" smtClean="0"/>
              <a:t> 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811953"/>
            <a:ext cx="7543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processes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 the initiator),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on channel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 marker message for the first time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own state and marks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empty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Send the marker message to all other processes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outbound channels)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Start recording all incoming messages from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lj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equal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403225" indent="-4032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all messages from inbound channels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began recording to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7300" y="1091625"/>
            <a:ext cx="491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+mj-lt"/>
              </a:rPr>
              <a:t>Propagating a </a:t>
            </a:r>
            <a:r>
              <a:rPr lang="en-US" sz="3200" b="1" dirty="0" smtClean="0">
                <a:solidFill>
                  <a:srgbClr val="000000"/>
                </a:solidFill>
                <a:latin typeface="+mj-lt"/>
              </a:rPr>
              <a:t>Snapshot</a:t>
            </a:r>
            <a:r>
              <a:rPr lang="en-US" sz="3200" dirty="0" smtClean="0">
                <a:latin typeface="+mj-lt"/>
              </a:rPr>
              <a:t>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77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139875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/>
              <a:t>Chandy-Lamport</a:t>
            </a:r>
            <a:r>
              <a:rPr lang="en-US" sz="3600" b="1" dirty="0"/>
              <a:t> </a:t>
            </a:r>
            <a:r>
              <a:rPr lang="en-US" sz="3600" b="1" dirty="0" smtClean="0"/>
              <a:t>Algorithm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907844"/>
            <a:ext cx="75438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have received a marker (and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own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state)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have received a marker on all 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channels (and recorded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states)</a:t>
            </a:r>
          </a:p>
          <a:p>
            <a:pPr marL="403225" indent="-4032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central server can gather the partial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global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4718" y="1219200"/>
            <a:ext cx="51098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+mj-lt"/>
              </a:rPr>
              <a:t>Terminating a </a:t>
            </a:r>
            <a:r>
              <a:rPr lang="en-US" sz="3200" b="1" dirty="0" smtClean="0">
                <a:solidFill>
                  <a:srgbClr val="000000"/>
                </a:solidFill>
                <a:latin typeface="+mj-lt"/>
              </a:rPr>
              <a:t>snapshot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69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139875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/>
              <a:t>Chandy-Lamport</a:t>
            </a:r>
            <a:r>
              <a:rPr lang="en-US" sz="3600" b="1" dirty="0"/>
              <a:t> </a:t>
            </a:r>
            <a:r>
              <a:rPr lang="en-US" sz="3600" b="1" dirty="0" smtClean="0"/>
              <a:t>Algorithm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447800"/>
            <a:ext cx="927808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139875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/>
              <a:t>Chandy-Lamport</a:t>
            </a:r>
            <a:r>
              <a:rPr lang="en-US" sz="3600" b="1" dirty="0"/>
              <a:t> </a:t>
            </a:r>
            <a:r>
              <a:rPr lang="en-US" sz="3600" b="1" dirty="0" smtClean="0"/>
              <a:t>Algorithm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81379"/>
            <a:ext cx="9144001" cy="48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-1524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Distributed Systems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2" y="1171576"/>
            <a:ext cx="745626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139875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/>
              <a:t>Chandy-Lamport</a:t>
            </a:r>
            <a:r>
              <a:rPr lang="en-US" sz="3600" b="1" dirty="0"/>
              <a:t> </a:t>
            </a:r>
            <a:r>
              <a:rPr lang="en-US" sz="3600" b="1" dirty="0" smtClean="0"/>
              <a:t>Algorithm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94" y="1371599"/>
            <a:ext cx="9170894" cy="50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139875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/>
              <a:t>Chandy-Lamport</a:t>
            </a:r>
            <a:r>
              <a:rPr lang="en-US" sz="3600" b="1" dirty="0"/>
              <a:t> </a:t>
            </a:r>
            <a:r>
              <a:rPr lang="en-US" sz="3600" b="1" dirty="0" smtClean="0"/>
              <a:t>Algorithm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71600"/>
            <a:ext cx="911667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139875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/>
              <a:t>Chandy-Lamport</a:t>
            </a:r>
            <a:r>
              <a:rPr lang="en-US" sz="3600" b="1" dirty="0"/>
              <a:t> </a:t>
            </a:r>
            <a:r>
              <a:rPr lang="en-US" sz="3600" b="1" dirty="0" smtClean="0"/>
              <a:t>Algorithm</a:t>
            </a: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435035"/>
            <a:ext cx="7810557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Multicast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6947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-139875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Multicast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1066800"/>
            <a:ext cx="731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 or sender ordered 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 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order they were sent (by any single sender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sequence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(or atomic) 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-76200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Causal Order Multicast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9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435035"/>
            <a:ext cx="7810557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The Consensus </a:t>
            </a:r>
            <a:r>
              <a:rPr lang="en-US" sz="4800" b="1" dirty="0" err="1" smtClean="0"/>
              <a:t>Probelm</a:t>
            </a:r>
            <a:endParaRPr lang="en-US" sz="48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-76200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Consensus Problem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295400"/>
            <a:ext cx="754380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is a fundamental distributed systems problem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involves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processes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agreeing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value in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Communication is reliable, but sites may fail either by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crashing or even maliciously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coordinator, or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sends a binary value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Agreement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All correct participants agree on same value.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Validity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the general is correct, every participant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agrees 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the general has sent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-76200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Consensus Problem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>
          <a:xfrm>
            <a:off x="1143000" y="3810000"/>
            <a:ext cx="7543800" cy="2057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If no process fails, the solution is straight-forward</a:t>
            </a:r>
          </a:p>
          <a:p>
            <a:pPr lvl="1"/>
            <a:r>
              <a:rPr lang="en-US" dirty="0" smtClean="0"/>
              <a:t>Each process  collect all values (v1, v2, …, </a:t>
            </a:r>
            <a:r>
              <a:rPr lang="en-US" dirty="0" err="1" smtClean="0"/>
              <a:t>vn</a:t>
            </a:r>
            <a:r>
              <a:rPr lang="en-US" dirty="0" smtClean="0"/>
              <a:t>) from all processes</a:t>
            </a:r>
          </a:p>
          <a:p>
            <a:pPr lvl="1"/>
            <a:r>
              <a:rPr lang="en-US" dirty="0" smtClean="0"/>
              <a:t>Set decision, v = majority(v1, v2, …, </a:t>
            </a:r>
            <a:r>
              <a:rPr lang="en-US" dirty="0" err="1" smtClean="0"/>
              <a:t>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also run: min or max over (v1, v2, …, </a:t>
            </a:r>
            <a:r>
              <a:rPr lang="en-US" dirty="0" err="1" smtClean="0"/>
              <a:t>vn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99"/>
            <a:ext cx="9144000" cy="199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4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-76200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Consensus Problem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1219200"/>
            <a:ext cx="7772400" cy="5410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one or more faulty processes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idea: All processes exchange (multicast) what other processes tell them in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rounds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Proof: to reach consensus with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failures, the algorithm needs to run in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 rounds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idea: if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not agree on value X, then some other process C, did send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not to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failure in each round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 f+1 fails. Contradiction!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-1524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Distributed Systems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9248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126583" y="1386840"/>
            <a:ext cx="79945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070183" y="1356360"/>
            <a:ext cx="79945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02851" y="2148840"/>
            <a:ext cx="1017491" cy="304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3730" y="3886200"/>
            <a:ext cx="78340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algorithm: a sequence of steps, including transmission and receiving of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issues-</a:t>
            </a:r>
          </a:p>
          <a:p>
            <a:pPr marL="682625" indent="-334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a limiting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marL="682625" indent="-334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 single global notion of time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communication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marL="682625" indent="-334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bandwidth and jitter</a:t>
            </a:r>
          </a:p>
        </p:txBody>
      </p:sp>
    </p:spTree>
    <p:extLst>
      <p:ext uri="{BB962C8B-B14F-4D97-AF65-F5344CB8AC3E}">
        <p14:creationId xmlns:p14="http://schemas.microsoft.com/office/powerpoint/2010/main" val="7754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-762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Variants of Consensus Problem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1311368"/>
            <a:ext cx="701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Consensus Problem (C)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Each process propose a </a:t>
            </a:r>
            <a:r>
              <a:rPr lang="en-US" sz="2400" dirty="0" smtClean="0"/>
              <a:t>value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All </a:t>
            </a:r>
            <a:r>
              <a:rPr lang="en-US" sz="2400" dirty="0"/>
              <a:t>processes agree on a single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Byzantine General Problem (BG)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Process fails arbitrarily, byzantine </a:t>
            </a:r>
            <a:r>
              <a:rPr lang="en-US" sz="2400" dirty="0" smtClean="0"/>
              <a:t>failure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Still </a:t>
            </a:r>
            <a:r>
              <a:rPr lang="en-US" sz="2400" dirty="0"/>
              <a:t>processes need to agree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Interactive Consistency (IC)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Each process propose its </a:t>
            </a:r>
            <a:r>
              <a:rPr lang="en-US" sz="2400" dirty="0" smtClean="0"/>
              <a:t>value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All </a:t>
            </a:r>
            <a:r>
              <a:rPr lang="en-US" sz="2400" dirty="0"/>
              <a:t>processes agree on the vector</a:t>
            </a:r>
          </a:p>
        </p:txBody>
      </p:sp>
    </p:spTree>
    <p:extLst>
      <p:ext uri="{BB962C8B-B14F-4D97-AF65-F5344CB8AC3E}">
        <p14:creationId xmlns:p14="http://schemas.microsoft.com/office/powerpoint/2010/main" val="16281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762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Byzantine General </a:t>
            </a:r>
            <a:r>
              <a:rPr lang="en-US" sz="3600" b="1" dirty="0" smtClean="0"/>
              <a:t>Problem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191047" y="1577444"/>
            <a:ext cx="4495800" cy="4859407"/>
            <a:chOff x="76200" y="1524000"/>
            <a:chExt cx="4495800" cy="4859407"/>
          </a:xfrm>
        </p:grpSpPr>
        <p:pic>
          <p:nvPicPr>
            <p:cNvPr id="6" name="Content Placeholder 3" descr="commande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1524000"/>
              <a:ext cx="1066800" cy="158280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Content Placeholder 3" descr="commande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810000"/>
              <a:ext cx="1066800" cy="1582807"/>
            </a:xfrm>
            <a:prstGeom prst="rect">
              <a:avLst/>
            </a:prstGeom>
          </p:spPr>
        </p:pic>
        <p:pic>
          <p:nvPicPr>
            <p:cNvPr id="9" name="Content Placeholder 3" descr="commande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4800600"/>
              <a:ext cx="1066800" cy="1582807"/>
            </a:xfrm>
            <a:prstGeom prst="rect">
              <a:avLst/>
            </a:prstGeom>
          </p:spPr>
        </p:pic>
        <p:pic>
          <p:nvPicPr>
            <p:cNvPr id="10" name="Content Placeholder 3" descr="commander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00400" y="3810000"/>
              <a:ext cx="1066800" cy="1582807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1" name="Oval 10"/>
            <p:cNvSpPr/>
            <p:nvPr/>
          </p:nvSpPr>
          <p:spPr>
            <a:xfrm>
              <a:off x="76200" y="3429000"/>
              <a:ext cx="4495800" cy="2895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6" idx="2"/>
            </p:cNvCxnSpPr>
            <p:nvPr/>
          </p:nvCxnSpPr>
          <p:spPr>
            <a:xfrm flipH="1">
              <a:off x="1295400" y="3106807"/>
              <a:ext cx="990600" cy="1160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>
              <a:off x="2286000" y="3106807"/>
              <a:ext cx="1066800" cy="931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9" idx="0"/>
            </p:cNvCxnSpPr>
            <p:nvPr/>
          </p:nvCxnSpPr>
          <p:spPr>
            <a:xfrm>
              <a:off x="2286000" y="3106807"/>
              <a:ext cx="0" cy="1693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6200000">
              <a:off x="1485508" y="378097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attack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448560">
              <a:off x="2779975" y="374806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attack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9118674">
              <a:off x="1066800" y="34299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attack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94412" y="1475155"/>
            <a:ext cx="4495800" cy="4859407"/>
            <a:chOff x="4648200" y="1535668"/>
            <a:chExt cx="4495800" cy="4859407"/>
          </a:xfrm>
        </p:grpSpPr>
        <p:pic>
          <p:nvPicPr>
            <p:cNvPr id="12" name="Content Placeholder 3" descr="commander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24600" y="1535668"/>
              <a:ext cx="1066800" cy="158280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Content Placeholder 3" descr="commande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0" y="3821668"/>
              <a:ext cx="1066800" cy="1582807"/>
            </a:xfrm>
            <a:prstGeom prst="rect">
              <a:avLst/>
            </a:prstGeom>
          </p:spPr>
        </p:pic>
        <p:pic>
          <p:nvPicPr>
            <p:cNvPr id="14" name="Content Placeholder 3" descr="commande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4812268"/>
              <a:ext cx="1066800" cy="1582807"/>
            </a:xfrm>
            <a:prstGeom prst="rect">
              <a:avLst/>
            </a:prstGeom>
          </p:spPr>
        </p:pic>
        <p:pic>
          <p:nvPicPr>
            <p:cNvPr id="15" name="Content Placeholder 3" descr="commande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0" y="3821668"/>
              <a:ext cx="1066800" cy="1582807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6" name="Oval 15"/>
            <p:cNvSpPr/>
            <p:nvPr/>
          </p:nvSpPr>
          <p:spPr>
            <a:xfrm>
              <a:off x="4648200" y="3440668"/>
              <a:ext cx="4495800" cy="2895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867400" y="3135868"/>
              <a:ext cx="990600" cy="1160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0" y="3135868"/>
              <a:ext cx="1066800" cy="931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58000" y="3135868"/>
              <a:ext cx="0" cy="1693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057508" y="381003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retreat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448560">
              <a:off x="7351975" y="377712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attack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8630371">
              <a:off x="5631501" y="342015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attack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-762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Byzantine General </a:t>
            </a:r>
            <a:r>
              <a:rPr lang="en-US" sz="3600" b="1" dirty="0" smtClean="0"/>
              <a:t>Problem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412" y="1447800"/>
            <a:ext cx="916641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42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-76200"/>
            <a:ext cx="69342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Interactive Consistency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7" y="2209800"/>
            <a:ext cx="910202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90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-76200"/>
            <a:ext cx="69342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Relation Among The Variants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227318"/>
            <a:ext cx="7467600" cy="532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the following solutions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……..,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the decision value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run of the solution to the consensus problem, where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……..,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values that the process proposed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(j, v)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the decision value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run of the solution to the Byzantine generals problem, where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commander, proposes the value v.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……..,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)[j]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in the decision vector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run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interactive consistency problem,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……..,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proposed.</a:t>
            </a:r>
          </a:p>
        </p:txBody>
      </p:sp>
    </p:spTree>
    <p:extLst>
      <p:ext uri="{BB962C8B-B14F-4D97-AF65-F5344CB8AC3E}">
        <p14:creationId xmlns:p14="http://schemas.microsoft.com/office/powerpoint/2010/main" val="33912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-76200"/>
            <a:ext cx="69342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Relation Among The Variants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-76200"/>
            <a:ext cx="69342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BG in Synchronous System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4495800"/>
            <a:ext cx="7768963" cy="16002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600" dirty="0" smtClean="0"/>
              <a:t>3 process can’t agree, if one process is faulty</a:t>
            </a:r>
          </a:p>
          <a:p>
            <a:r>
              <a:rPr lang="en-US" sz="2600" dirty="0" smtClean="0"/>
              <a:t>N ≥ 3</a:t>
            </a:r>
            <a:r>
              <a:rPr lang="en-US" sz="2600" i="1" dirty="0" smtClean="0"/>
              <a:t>f</a:t>
            </a:r>
            <a:r>
              <a:rPr lang="en-US" sz="2600" dirty="0" smtClean="0"/>
              <a:t> +1 process can agree on at most </a:t>
            </a:r>
            <a:r>
              <a:rPr lang="en-US" sz="2600" i="1" dirty="0" smtClean="0"/>
              <a:t>f</a:t>
            </a:r>
            <a:r>
              <a:rPr lang="en-US" sz="2600" dirty="0" smtClean="0"/>
              <a:t> failures</a:t>
            </a:r>
          </a:p>
          <a:p>
            <a:r>
              <a:rPr lang="en-US" sz="2600" dirty="0" smtClean="0"/>
              <a:t>Message complexity: O(</a:t>
            </a:r>
            <a:r>
              <a:rPr lang="en-US" sz="2600" dirty="0" err="1" smtClean="0"/>
              <a:t>N^f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73117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828801" y="3429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(v, u)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90973" y="337094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(x, w)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1" y="333544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(x, w)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90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-76200"/>
            <a:ext cx="69342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BG in Synchronous System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97890"/>
            <a:ext cx="9144000" cy="462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-76200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BG </a:t>
            </a:r>
            <a:r>
              <a:rPr lang="en-US" sz="3600" b="1" dirty="0" smtClean="0"/>
              <a:t>vs C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50843" y="1240690"/>
            <a:ext cx="7940757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consensus solution involves multiple round of exchanging values proposed/hold by others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 is strictly harder than C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C, faulty processes fail and do not participate in exchanging messages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BG, faulty processes are alive and send different values to different ones, in diff rounds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is possible for any N &gt; f processes, with f faulty process, in f+1 rounds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 is possible for N &gt; 3f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value, f faulty, N-f value for majority, skip faulty values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(N-f)/2 &gt; f, so N &gt; 3f</a:t>
            </a: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-76200"/>
            <a:ext cx="6934200" cy="82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BG in </a:t>
            </a:r>
            <a:r>
              <a:rPr lang="en-US" sz="3600" b="1" dirty="0" smtClean="0"/>
              <a:t>Asynchronous </a:t>
            </a:r>
            <a:r>
              <a:rPr lang="en-US" sz="3600" b="1" dirty="0"/>
              <a:t>System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200" y="1371600"/>
            <a:ext cx="7239000" cy="44958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mtClean="0"/>
              <a:t>Impossible!!</a:t>
            </a:r>
          </a:p>
          <a:p>
            <a:pPr lvl="1"/>
            <a:r>
              <a:rPr lang="en-US" smtClean="0"/>
              <a:t>Even with </a:t>
            </a:r>
            <a:r>
              <a:rPr lang="en-US" u="sng" smtClean="0"/>
              <a:t>one faulty process</a:t>
            </a:r>
          </a:p>
          <a:p>
            <a:pPr lvl="1"/>
            <a:endParaRPr lang="en-US" u="sng" smtClean="0"/>
          </a:p>
          <a:p>
            <a:pPr lvl="1"/>
            <a:r>
              <a:rPr lang="en-US" u="sng" smtClean="0"/>
              <a:t>Main problem:</a:t>
            </a:r>
            <a:r>
              <a:rPr lang="en-US" b="1" u="sng" smtClean="0"/>
              <a:t> </a:t>
            </a:r>
            <a:r>
              <a:rPr lang="en-US" smtClean="0"/>
              <a:t>A </a:t>
            </a:r>
            <a:r>
              <a:rPr lang="en-US" u="sng" smtClean="0"/>
              <a:t>failed</a:t>
            </a:r>
            <a:r>
              <a:rPr lang="en-US" smtClean="0"/>
              <a:t> process can’t be differentiated from a </a:t>
            </a:r>
            <a:r>
              <a:rPr lang="en-US" u="sng" smtClean="0"/>
              <a:t>slow</a:t>
            </a:r>
            <a:r>
              <a:rPr lang="en-US" smtClean="0"/>
              <a:t> one</a:t>
            </a:r>
          </a:p>
          <a:p>
            <a:pPr lvl="1"/>
            <a:endParaRPr lang="en-US" u="sng" smtClean="0"/>
          </a:p>
          <a:p>
            <a:r>
              <a:rPr lang="en-US" smtClean="0"/>
              <a:t>Needs further discussions!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5570" y="8382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-152400"/>
            <a:ext cx="525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Distributed Systems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7543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 are also classified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synchronous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asynchronous systems.</a:t>
            </a:r>
          </a:p>
          <a:p>
            <a:pPr marL="347663" indent="-347663" algn="just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bounded (lower or/and upper)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for:</a:t>
            </a:r>
          </a:p>
          <a:p>
            <a:pPr marL="682625" indent="-334963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step 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682625" indent="-334963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after the message has been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</a:p>
          <a:p>
            <a:pPr marL="682625" indent="-334963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drift (the variation from a real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clock)</a:t>
            </a:r>
          </a:p>
          <a:p>
            <a:pPr marL="347663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no known bound on how much time it can take on an operation</a:t>
            </a:r>
          </a:p>
        </p:txBody>
      </p:sp>
    </p:spTree>
    <p:extLst>
      <p:ext uri="{BB962C8B-B14F-4D97-AF65-F5344CB8AC3E}">
        <p14:creationId xmlns:p14="http://schemas.microsoft.com/office/powerpoint/2010/main" val="40388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435035"/>
            <a:ext cx="7810557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The </a:t>
            </a:r>
            <a:r>
              <a:rPr lang="en-US" sz="4800" b="1" dirty="0" err="1" smtClean="0"/>
              <a:t>Paxos</a:t>
            </a:r>
            <a:r>
              <a:rPr lang="en-US" sz="4800" b="1" dirty="0" smtClean="0"/>
              <a:t>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L. </a:t>
            </a:r>
            <a:r>
              <a:rPr lang="en-US" sz="2800" dirty="0" err="1" smtClean="0"/>
              <a:t>Lamport</a:t>
            </a:r>
            <a:r>
              <a:rPr lang="en-US" sz="2800" dirty="0" smtClean="0"/>
              <a:t>, The Part-Time Parliament, September 1989</a:t>
            </a:r>
          </a:p>
          <a:p>
            <a:endParaRPr lang="en-US" sz="2800" dirty="0" smtClean="0"/>
          </a:p>
          <a:p>
            <a:r>
              <a:rPr lang="en-US" sz="2800" dirty="0" smtClean="0"/>
              <a:t>Aegean island of </a:t>
            </a:r>
            <a:r>
              <a:rPr lang="en-US" sz="2800" dirty="0" err="1" smtClean="0"/>
              <a:t>Paxos</a:t>
            </a:r>
            <a:endParaRPr lang="en-US" sz="2800" dirty="0" smtClean="0"/>
          </a:p>
          <a:p>
            <a:r>
              <a:rPr lang="en-US" sz="2800" dirty="0" smtClean="0"/>
              <a:t>A part-time parliament</a:t>
            </a:r>
          </a:p>
          <a:p>
            <a:pPr lvl="1"/>
            <a:r>
              <a:rPr lang="en-US" sz="2400" dirty="0" smtClean="0"/>
              <a:t>Goal: determine the sequence of decrees passed</a:t>
            </a:r>
          </a:p>
          <a:p>
            <a:r>
              <a:rPr lang="en-US" sz="2800" dirty="0" err="1" smtClean="0"/>
              <a:t>Lamport</a:t>
            </a:r>
            <a:r>
              <a:rPr lang="en-US" sz="2800" dirty="0" smtClean="0"/>
              <a:t> related their protocol to fault-tolerant distributed systems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-152400"/>
            <a:ext cx="693420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The </a:t>
            </a:r>
            <a:r>
              <a:rPr lang="en-US" sz="4000" b="1" dirty="0" err="1" smtClean="0"/>
              <a:t>Paxos</a:t>
            </a:r>
            <a:r>
              <a:rPr lang="en-US" sz="4000" b="1" dirty="0" smtClean="0"/>
              <a:t> Algorithm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“In fact, it is among the simplest and most obvious of distributed algorithms.”</a:t>
            </a:r>
          </a:p>
          <a:p>
            <a:pPr>
              <a:buNone/>
            </a:pPr>
            <a:r>
              <a:rPr lang="en-US" dirty="0" smtClean="0"/>
              <a:t>											- Leslie </a:t>
            </a:r>
            <a:r>
              <a:rPr lang="en-US" dirty="0" err="1" smtClean="0"/>
              <a:t>Lamport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-152400"/>
            <a:ext cx="693420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The </a:t>
            </a:r>
            <a:r>
              <a:rPr lang="en-US" sz="4000" b="1" dirty="0" err="1" smtClean="0"/>
              <a:t>Paxos</a:t>
            </a:r>
            <a:r>
              <a:rPr lang="en-US" sz="4000" b="1" dirty="0" smtClean="0"/>
              <a:t> Algorithm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actually IS simple</a:t>
            </a:r>
          </a:p>
          <a:p>
            <a:pPr lvl="1"/>
            <a:r>
              <a:rPr lang="en-US" dirty="0" err="1" smtClean="0"/>
              <a:t>Lamport</a:t>
            </a:r>
            <a:r>
              <a:rPr lang="en-US" dirty="0" smtClean="0"/>
              <a:t> walks through the algorithm</a:t>
            </a:r>
          </a:p>
          <a:p>
            <a:endParaRPr lang="en-US" dirty="0" smtClean="0"/>
          </a:p>
          <a:p>
            <a:r>
              <a:rPr lang="en-US" dirty="0" smtClean="0"/>
              <a:t>Distributed consensus problem</a:t>
            </a:r>
          </a:p>
          <a:p>
            <a:pPr lvl="1"/>
            <a:r>
              <a:rPr lang="en-US" dirty="0" smtClean="0"/>
              <a:t>Group of processes must agree on a single value</a:t>
            </a:r>
          </a:p>
          <a:p>
            <a:pPr lvl="1"/>
            <a:r>
              <a:rPr lang="en-US" dirty="0" smtClean="0"/>
              <a:t>Value must be proposed</a:t>
            </a:r>
          </a:p>
          <a:p>
            <a:pPr lvl="1"/>
            <a:r>
              <a:rPr lang="en-US" dirty="0" smtClean="0"/>
              <a:t>After value is agreed upon, it can be learned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-152400"/>
            <a:ext cx="693420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The </a:t>
            </a:r>
            <a:r>
              <a:rPr lang="en-US" sz="4000" b="1" dirty="0" err="1" smtClean="0"/>
              <a:t>Paxos</a:t>
            </a:r>
            <a:r>
              <a:rPr lang="en-US" sz="4000" b="1" dirty="0" smtClean="0"/>
              <a:t> Algorithm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Only a value which has been proposed can be chosen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Only a single value can be chosen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 process never learns a value unless it was actually chosen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-152400"/>
            <a:ext cx="693420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Safety Requirements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43000"/>
            <a:ext cx="78028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 Types of Agents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16162"/>
            <a:ext cx="7802880" cy="4800600"/>
          </a:xfrm>
        </p:spPr>
        <p:txBody>
          <a:bodyPr/>
          <a:lstStyle/>
          <a:p>
            <a:r>
              <a:rPr lang="en-US" sz="2800" dirty="0" smtClean="0"/>
              <a:t>Proposers</a:t>
            </a:r>
          </a:p>
          <a:p>
            <a:r>
              <a:rPr lang="en-US" sz="2800" dirty="0" smtClean="0"/>
              <a:t>Acceptors</a:t>
            </a:r>
          </a:p>
          <a:p>
            <a:r>
              <a:rPr lang="en-US" sz="2800" dirty="0" smtClean="0"/>
              <a:t>Learners</a:t>
            </a:r>
          </a:p>
          <a:p>
            <a:endParaRPr lang="en-US" sz="2800" dirty="0" smtClean="0"/>
          </a:p>
          <a:p>
            <a:r>
              <a:rPr lang="en-US" sz="2800" dirty="0" smtClean="0"/>
              <a:t>Assumption: asynchronous, non-byzantine model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-152400"/>
            <a:ext cx="6934200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The </a:t>
            </a:r>
            <a:r>
              <a:rPr lang="en-US" sz="4000" b="1" dirty="0" err="1" smtClean="0"/>
              <a:t>Paxos</a:t>
            </a:r>
            <a:r>
              <a:rPr lang="en-US" sz="4000" b="1" dirty="0" smtClean="0"/>
              <a:t> Algorithm</a:t>
            </a:r>
            <a:endParaRPr lang="en-US" sz="4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2" y="1447800"/>
            <a:ext cx="7714488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(a) proposers send </a:t>
            </a:r>
            <a:r>
              <a:rPr lang="en-US" sz="2800" dirty="0" err="1" smtClean="0"/>
              <a:t>PREPARE(</a:t>
            </a:r>
            <a:r>
              <a:rPr lang="en-US" sz="2800" i="1" dirty="0" err="1" smtClean="0"/>
              <a:t>n</a:t>
            </a:r>
            <a:r>
              <a:rPr lang="en-US" sz="2800" dirty="0" smtClean="0"/>
              <a:t>) to acceptors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b</a:t>
            </a:r>
            <a:r>
              <a:rPr lang="en-US" sz="2800" dirty="0" smtClean="0"/>
              <a:t>) acceptors response: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n</a:t>
            </a:r>
            <a:r>
              <a:rPr lang="en-US" dirty="0" smtClean="0"/>
              <a:t> is larger than any other</a:t>
            </a:r>
          </a:p>
          <a:p>
            <a:pPr lvl="2"/>
            <a:r>
              <a:rPr lang="en-US" dirty="0" smtClean="0"/>
              <a:t>send the value </a:t>
            </a:r>
            <a:r>
              <a:rPr lang="en-US" i="1" dirty="0" err="1" smtClean="0"/>
              <a:t>v</a:t>
            </a:r>
            <a:r>
              <a:rPr lang="en-US" dirty="0" smtClean="0"/>
              <a:t> of the highest-numbered accepted proposal, if it exists</a:t>
            </a:r>
          </a:p>
          <a:p>
            <a:pPr lvl="2"/>
            <a:r>
              <a:rPr lang="en-US" dirty="0" smtClean="0"/>
              <a:t>this is a “promise” to not accept anything less than </a:t>
            </a:r>
            <a:r>
              <a:rPr lang="en-US" i="1" dirty="0" err="1" smtClean="0"/>
              <a:t>n</a:t>
            </a:r>
            <a:endParaRPr lang="en-US" i="1" dirty="0" smtClean="0"/>
          </a:p>
          <a:p>
            <a:pPr lvl="1"/>
            <a:r>
              <a:rPr lang="en-US" dirty="0" smtClean="0"/>
              <a:t>if acceptor already responded to message greater than </a:t>
            </a:r>
            <a:r>
              <a:rPr lang="en-US" i="1" dirty="0" err="1" smtClean="0"/>
              <a:t>n</a:t>
            </a:r>
            <a:endParaRPr lang="en-US" i="1" dirty="0" smtClean="0"/>
          </a:p>
          <a:p>
            <a:pPr lvl="2"/>
            <a:r>
              <a:rPr lang="en-US" dirty="0" smtClean="0"/>
              <a:t>Do nothing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-152400"/>
            <a:ext cx="6934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Algorithm – Phase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(a) If the proposer gets responses from a majority, sends </a:t>
            </a:r>
            <a:r>
              <a:rPr lang="en-US" dirty="0" err="1" smtClean="0"/>
              <a:t>ACCEPT(</a:t>
            </a:r>
            <a:r>
              <a:rPr lang="en-US" i="1" dirty="0" err="1" smtClean="0"/>
              <a:t>n</a:t>
            </a:r>
            <a:r>
              <a:rPr lang="en-US" dirty="0" smtClean="0"/>
              <a:t>, </a:t>
            </a:r>
            <a:r>
              <a:rPr lang="en-US" i="1" dirty="0" err="1" smtClean="0"/>
              <a:t>v</a:t>
            </a:r>
            <a:r>
              <a:rPr lang="en-US" dirty="0" smtClean="0"/>
              <a:t>) to acceptors</a:t>
            </a:r>
          </a:p>
          <a:p>
            <a:pPr lvl="1"/>
            <a:r>
              <a:rPr lang="en-US" i="1" dirty="0" err="1" smtClean="0"/>
              <a:t>v</a:t>
            </a:r>
            <a:r>
              <a:rPr lang="en-US" dirty="0" smtClean="0"/>
              <a:t> is the value of the highest-numbered accepted proposal, or a new value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smtClean="0"/>
              <a:t>) An acceptor accepts the </a:t>
            </a:r>
            <a:r>
              <a:rPr lang="en-US" dirty="0" err="1" smtClean="0"/>
              <a:t>ACCEPT(</a:t>
            </a:r>
            <a:r>
              <a:rPr lang="en-US" i="1" dirty="0" err="1" smtClean="0"/>
              <a:t>n</a:t>
            </a:r>
            <a:r>
              <a:rPr lang="en-US" dirty="0" smtClean="0"/>
              <a:t>, </a:t>
            </a:r>
            <a:r>
              <a:rPr lang="en-US" i="1" dirty="0" err="1" smtClean="0"/>
              <a:t>v</a:t>
            </a:r>
            <a:r>
              <a:rPr lang="en-US" dirty="0" smtClean="0"/>
              <a:t>) if it did not respond to a higher-numbered </a:t>
            </a:r>
            <a:r>
              <a:rPr lang="en-US" dirty="0" err="1" smtClean="0"/>
              <a:t>PREPARE(</a:t>
            </a:r>
            <a:r>
              <a:rPr lang="en-US" i="1" dirty="0" err="1" smtClean="0"/>
              <a:t>n</a:t>
            </a:r>
            <a:r>
              <a:rPr lang="en-US" dirty="0" smtClean="0"/>
              <a:t>’) message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-1524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Algorithm – Phase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process is acceptor, proposer, and learner</a:t>
            </a:r>
          </a:p>
          <a:p>
            <a:r>
              <a:rPr lang="en-US" dirty="0" smtClean="0"/>
              <a:t>A leader is elected to be the distinguished proposer and learner</a:t>
            </a:r>
          </a:p>
          <a:p>
            <a:pPr lvl="1"/>
            <a:r>
              <a:rPr lang="en-US" dirty="0" smtClean="0"/>
              <a:t>Distinguished proposer to guarantee progress</a:t>
            </a:r>
          </a:p>
          <a:p>
            <a:pPr lvl="2"/>
            <a:r>
              <a:rPr lang="en-US" dirty="0" smtClean="0"/>
              <a:t>Avoid dueling proposers</a:t>
            </a:r>
          </a:p>
          <a:p>
            <a:pPr lvl="1"/>
            <a:r>
              <a:rPr lang="en-US" dirty="0" smtClean="0"/>
              <a:t>Distinguished learner to reduce too many broadcast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4984" y="847165"/>
            <a:ext cx="8129016" cy="295835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-1524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The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Algorithm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Prepare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2743200"/>
            <a:ext cx="1371600" cy="1371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15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PREPARE(10)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57800" y="2602468"/>
            <a:ext cx="2057400" cy="521732"/>
            <a:chOff x="5257800" y="2602468"/>
            <a:chExt cx="2057400" cy="5217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626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PREPARE(10)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(8)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257800" y="3733800"/>
            <a:ext cx="2057400" cy="521732"/>
            <a:chOff x="5257800" y="3733800"/>
            <a:chExt cx="2057400" cy="521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257800" y="3733800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15136" y="3886200"/>
              <a:ext cx="1571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ACCEPT(5, “A”)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086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(10)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838200" y="5410201"/>
            <a:ext cx="914400" cy="66692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3429</TotalTime>
  <Words>3337</Words>
  <Application>Microsoft Office PowerPoint</Application>
  <PresentationFormat>On-screen Show (4:3)</PresentationFormat>
  <Paragraphs>654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7" baseType="lpstr">
      <vt:lpstr>Arial</vt:lpstr>
      <vt:lpstr>Calibri</vt:lpstr>
      <vt:lpstr>Calibri-Bold</vt:lpstr>
      <vt:lpstr>Courier New</vt:lpstr>
      <vt:lpstr>Gill Sans MT</vt:lpstr>
      <vt:lpstr>Helvetica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Types of Agents</vt:lpstr>
      <vt:lpstr>PowerPoint Presentation</vt:lpstr>
      <vt:lpstr>PowerPoint Presentation</vt:lpstr>
      <vt:lpstr>PowerPoint Presentation</vt:lpstr>
      <vt:lpstr>Example: Prepare</vt:lpstr>
      <vt:lpstr>Example: Accept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Papon</cp:lastModifiedBy>
  <cp:revision>325</cp:revision>
  <dcterms:created xsi:type="dcterms:W3CDTF">2016-08-27T16:55:58Z</dcterms:created>
  <dcterms:modified xsi:type="dcterms:W3CDTF">2019-07-13T05:50:35Z</dcterms:modified>
</cp:coreProperties>
</file>