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308" r:id="rId3"/>
    <p:sldId id="307" r:id="rId4"/>
    <p:sldId id="309" r:id="rId5"/>
    <p:sldId id="310" r:id="rId6"/>
    <p:sldId id="311" r:id="rId7"/>
    <p:sldId id="319" r:id="rId8"/>
    <p:sldId id="320" r:id="rId9"/>
    <p:sldId id="339" r:id="rId10"/>
    <p:sldId id="340" r:id="rId11"/>
    <p:sldId id="341" r:id="rId12"/>
    <p:sldId id="342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43" r:id="rId32"/>
    <p:sldId id="344" r:id="rId33"/>
    <p:sldId id="345" r:id="rId34"/>
    <p:sldId id="346" r:id="rId35"/>
    <p:sldId id="353" r:id="rId36"/>
    <p:sldId id="347" r:id="rId37"/>
    <p:sldId id="348" r:id="rId38"/>
    <p:sldId id="349" r:id="rId39"/>
    <p:sldId id="352" r:id="rId40"/>
    <p:sldId id="351" r:id="rId41"/>
    <p:sldId id="354" r:id="rId42"/>
    <p:sldId id="355" r:id="rId43"/>
    <p:sldId id="356" r:id="rId44"/>
    <p:sldId id="358" r:id="rId45"/>
    <p:sldId id="360" r:id="rId46"/>
    <p:sldId id="361" r:id="rId47"/>
    <p:sldId id="362" r:id="rId48"/>
    <p:sldId id="359" r:id="rId49"/>
    <p:sldId id="363" r:id="rId50"/>
    <p:sldId id="36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505C-0D82-4C91-B543-138E54569714}" type="datetimeFigureOut">
              <a:rPr lang="en-US" smtClean="0"/>
              <a:pPr/>
              <a:t>24-Jun-19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8044-EA56-447E-BDEC-142B465B6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833021"/>
            <a:ext cx="78105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/>
              <a:t>CSE 453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/>
              <a:t>High Performance Database Systems</a:t>
            </a:r>
          </a:p>
          <a:p>
            <a:pPr>
              <a:lnSpc>
                <a:spcPct val="150000"/>
              </a:lnSpc>
            </a:pPr>
            <a:endParaRPr lang="en-US" sz="4800" b="1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Course Teacher :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Tarikul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Islam Papon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43200" y="-2286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Parallel vs Distributed Database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35570" y="838200"/>
          <a:ext cx="8092440" cy="61813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46220"/>
                <a:gridCol w="404622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Database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Database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Multiprocessor systems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generally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fall in this category. Because they are generally comprised of symmetrical, identical processors and memory components.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distributed database systems, heterogeneity of the processors, memory</a:t>
                      </a:r>
                      <a:r>
                        <a:rPr kumimoji="0" lang="en-US" sz="2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operating system in highly likely.</a:t>
                      </a:r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are generally physically close to each other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can far from each other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connects with dedicated high-speed LANs and switches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be connected using public-purpose network, e.g., Internet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cost is assumed to be small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cost and problems cannot be ignored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shared-memory, shared-disk, or shared-nothing architecture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Usually shared-nothing architecture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35570" y="5257800"/>
            <a:ext cx="8108430" cy="1761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43200" y="-2286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Parallel vs Distributed Database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35570" y="838200"/>
          <a:ext cx="8092440" cy="61813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46220"/>
                <a:gridCol w="404622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Database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Database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Multiprocessor systems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generally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fall in this category. Because they are generally comprised of symmetrical, identical processors and memory components.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distributed database systems, heterogeneity of the processors, memory</a:t>
                      </a:r>
                      <a:r>
                        <a:rPr kumimoji="0" lang="en-US" sz="2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operating system in highly likely.</a:t>
                      </a:r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are generally physically close to each other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can far from each other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connects with dedicated high-speed LANs and switches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be connected using public-purpose network, e.g., Internet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cost is assumed to be small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cost and problems cannot be ignored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shared-memory, shared-disk, or shared-nothing architecture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Usually shared-nothing architecture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35570" y="6138864"/>
            <a:ext cx="8108430" cy="923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43200" y="-2286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Parallel vs Distributed Database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422215"/>
              </p:ext>
            </p:extLst>
          </p:nvPr>
        </p:nvGraphicFramePr>
        <p:xfrm>
          <a:off x="1035570" y="914400"/>
          <a:ext cx="8092440" cy="57241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46220"/>
                <a:gridCol w="404622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Database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Database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1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Multiprocessor systems</a:t>
                      </a:r>
                      <a:r>
                        <a:rPr lang="en-US" sz="2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generally</a:t>
                      </a:r>
                      <a:r>
                        <a:rPr lang="en-US" sz="2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fall in this category. Because they are generally comprised of symmetrical, identical processors and memory components.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distributed database systems, heterogeneity of the processors, memory</a:t>
                      </a:r>
                      <a:r>
                        <a:rPr kumimoji="0" lang="en-US" sz="2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operating system in highly likely.</a:t>
                      </a:r>
                      <a:endParaRPr lang="en-US" sz="2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1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are generally physically close to each other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1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can far from each other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1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connects with dedicated high-speed LANs and switches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1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be connected using public-purpose network, e.g., Internet 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1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cost is assumed to be small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1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cost and problems cannot be ignored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1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shared-memory, shared-disk, or shared-nothing architecture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1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Usually shared-nothing architecture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0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57400" y="-7620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Central Database on a Network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574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62800" y="-76200"/>
            <a:ext cx="190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DDBS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6321"/>
            <a:ext cx="7848600" cy="51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86400" y="-76200"/>
            <a:ext cx="358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Data Delivery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447800"/>
            <a:ext cx="7467600" cy="289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modes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methods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0" y="-76200"/>
            <a:ext cx="74676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Data Delivery- Delivery Modes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303518"/>
            <a:ext cx="7620000" cy="532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Pull-Only</a:t>
            </a:r>
          </a:p>
          <a:p>
            <a:pPr marL="800100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client pull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items or updates to existing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carried out at a server without notification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</a:p>
          <a:p>
            <a:pPr marL="800100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interrupted continuously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Push-Only</a:t>
            </a:r>
          </a:p>
          <a:p>
            <a:pPr marL="800100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server push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data would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interest, and when to send them to clients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</a:p>
          <a:p>
            <a:pPr marL="800100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both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76600" y="-76200"/>
            <a:ext cx="601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Data Delivery- Frequency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219200"/>
            <a:ext cx="7620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</a:p>
          <a:p>
            <a:pPr marL="800100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sent from the server to clients at regular intervals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pre-specified repeating schedule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</a:p>
          <a:p>
            <a:pPr marL="800100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sent from servers whenever certain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are satisfied</a:t>
            </a:r>
          </a:p>
          <a:p>
            <a:pPr marL="457200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</a:t>
            </a:r>
          </a:p>
          <a:p>
            <a:pPr marL="800100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performed mostly in a pure pull-based system</a:t>
            </a:r>
          </a:p>
        </p:txBody>
      </p:sp>
    </p:spTree>
    <p:extLst>
      <p:ext uri="{BB962C8B-B14F-4D97-AF65-F5344CB8AC3E}">
        <p14:creationId xmlns:p14="http://schemas.microsoft.com/office/powerpoint/2010/main" val="23735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800" y="-76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Data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Delivery- Communication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219200"/>
            <a:ext cx="7620000" cy="1912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43400" y="-76200"/>
            <a:ext cx="495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Promises of DDBS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16082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distributed and replicated data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access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 through distributed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system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</a:p>
        </p:txBody>
      </p:sp>
    </p:spTree>
    <p:extLst>
      <p:ext uri="{BB962C8B-B14F-4D97-AF65-F5344CB8AC3E}">
        <p14:creationId xmlns:p14="http://schemas.microsoft.com/office/powerpoint/2010/main" val="14522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905000"/>
            <a:ext cx="7810557" cy="217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Distributed Database Systems (DDBS)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-762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Transparency Management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295400"/>
            <a:ext cx="762000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refers to separation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higher-level semantics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lower-level implementation issues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other words, a transparent system “hides”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from users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-762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Transparency Management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371600"/>
            <a:ext cx="762000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schema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9090"/>
              </p:ext>
            </p:extLst>
          </p:nvPr>
        </p:nvGraphicFramePr>
        <p:xfrm>
          <a:off x="1524000" y="2438400"/>
          <a:ext cx="6858001" cy="2286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14575"/>
                <a:gridCol w="45434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Property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Employee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Eno</a:t>
                      </a:r>
                      <a:r>
                        <a:rPr lang="en-US" sz="2400" dirty="0" smtClean="0"/>
                        <a:t>, Name, Title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Pno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Pname</a:t>
                      </a:r>
                      <a:r>
                        <a:rPr lang="en-US" sz="2400" baseline="0" dirty="0" smtClean="0"/>
                        <a:t>, Budget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Salary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Title,</a:t>
                      </a:r>
                      <a:r>
                        <a:rPr lang="en-US" sz="2400" baseline="0" dirty="0" smtClean="0"/>
                        <a:t> Amount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Assignment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Eno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Pno</a:t>
                      </a:r>
                      <a:r>
                        <a:rPr lang="en-US" sz="2400" dirty="0" smtClean="0"/>
                        <a:t>, Responsibility, Duration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3000" y="5092005"/>
            <a:ext cx="72390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is essential in this case for distributed computation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7620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-1524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Transparency Management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70" y="1185864"/>
            <a:ext cx="8108430" cy="55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7620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-1524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Transparency Management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14478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</a:t>
            </a:r>
          </a:p>
          <a:p>
            <a:pPr marL="8001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Independence</a:t>
            </a:r>
          </a:p>
          <a:p>
            <a:pPr marL="8001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Independence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7620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-1524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Transparency Management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9857" y="14478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should provide transparency?</a:t>
            </a:r>
          </a:p>
          <a:p>
            <a:pPr marL="8001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Layer</a:t>
            </a:r>
          </a:p>
          <a:p>
            <a:pPr marL="8001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(Problems!!)</a:t>
            </a:r>
          </a:p>
          <a:p>
            <a:pPr marL="8001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-762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Transparency Management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9" y="1828799"/>
            <a:ext cx="9142299" cy="413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29400" y="-76200"/>
            <a:ext cx="236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Reliability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419285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single point failure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is a basic unit of consistent and reliable computing, consisting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database operations executed as an atomic action.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state to another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state even when a number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transactions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executed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9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29400" y="-76200"/>
            <a:ext cx="236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Reliability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419285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transactions execute at a number of sites at which they access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transactions, user applications can access a single logical image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rely on the distributed DBMS to ensure that their requests will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executed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matter what happens in the system. </a:t>
            </a:r>
          </a:p>
        </p:txBody>
      </p:sp>
    </p:spTree>
    <p:extLst>
      <p:ext uri="{BB962C8B-B14F-4D97-AF65-F5344CB8AC3E}">
        <p14:creationId xmlns:p14="http://schemas.microsoft.com/office/powerpoint/2010/main" val="5262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1400" y="-76200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Improved Performance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419285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fragments the conceptual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database, enabling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be stored in close proximity to its points of use (also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localization).</a:t>
            </a:r>
          </a:p>
          <a:p>
            <a:pPr marL="8001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contention</a:t>
            </a:r>
          </a:p>
          <a:p>
            <a:pPr marL="8001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remote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delays </a:t>
            </a:r>
          </a:p>
        </p:txBody>
      </p:sp>
    </p:spTree>
    <p:extLst>
      <p:ext uri="{BB962C8B-B14F-4D97-AF65-F5344CB8AC3E}">
        <p14:creationId xmlns:p14="http://schemas.microsoft.com/office/powerpoint/2010/main" val="16160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52800" y="-76200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>
                <a:latin typeface="+mj-lt"/>
                <a:cs typeface="Times New Roman" panose="02020603050405020304" pitchFamily="18" charset="0"/>
              </a:rPr>
              <a:t>Easier System Expansion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419285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much easier to accommodate increasing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sizes.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usually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handled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adding processing and storage power to the network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cost</a:t>
            </a:r>
          </a:p>
        </p:txBody>
      </p:sp>
    </p:spTree>
    <p:extLst>
      <p:ext uri="{BB962C8B-B14F-4D97-AF65-F5344CB8AC3E}">
        <p14:creationId xmlns:p14="http://schemas.microsoft.com/office/powerpoint/2010/main" val="13811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62800" y="-76200"/>
            <a:ext cx="190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DDBS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360944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of two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diametrically opposed approaches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0" y="-762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Complications by Distribution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478850"/>
            <a:ext cx="7620000" cy="484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</a:p>
          <a:p>
            <a:pPr marL="457200" indent="-4572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marL="457200" indent="-4572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of transactions</a:t>
            </a:r>
          </a:p>
          <a:p>
            <a:pPr algn="just">
              <a:lnSpc>
                <a:spcPct val="13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inherent complexity of building distributed applications,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replicating resources,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and, more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importantly, managing distribution,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devolution of control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many centers and the difficulty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reaching agreements,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exacerbated security concerns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 problem)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943600" y="-76200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Design Issues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388851"/>
            <a:ext cx="762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Directory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Query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Concurrency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Deadlock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Distributed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among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</p:txBody>
      </p:sp>
    </p:spTree>
    <p:extLst>
      <p:ext uri="{BB962C8B-B14F-4D97-AF65-F5344CB8AC3E}">
        <p14:creationId xmlns:p14="http://schemas.microsoft.com/office/powerpoint/2010/main" val="34336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943600" y="-76200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Design Issues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28010" cy="53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7620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95800" y="-152400"/>
            <a:ext cx="449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DBMS Architecture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1430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ANSI/SPARC Architecture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7" y="1835261"/>
            <a:ext cx="9185229" cy="50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9287" y="6096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6800" y="8382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Centralized DBMS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8" y="1295400"/>
            <a:ext cx="5046482" cy="556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53000" y="-152400"/>
            <a:ext cx="4495800" cy="744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DBMS Architecture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9287" y="9144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1143000"/>
            <a:ext cx="7620000" cy="340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dimensions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Autonomy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0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Distributed DBMS Architecture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00800" y="-185084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Autonomy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99060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distribution of control, not of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operations of the individual DBMSs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affected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their participation in the distributed system.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manner in which the individual DBMSs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queries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affected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global queries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multiple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consistency or operation should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compromised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DBMSs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 leave the distributed system. </a:t>
            </a:r>
          </a:p>
        </p:txBody>
      </p:sp>
    </p:spTree>
    <p:extLst>
      <p:ext uri="{BB962C8B-B14F-4D97-AF65-F5344CB8AC3E}">
        <p14:creationId xmlns:p14="http://schemas.microsoft.com/office/powerpoint/2010/main" val="34765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00800" y="-185084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Autonomy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204585"/>
            <a:ext cx="77724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autonomy: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DBMSs are free to use the data models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transaction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techniques that they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of the individual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free to make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own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as to what type of information it wants to provide to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DBMSs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to the software that controls their global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DBMS can execute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submitted to it in any way that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943600" y="-139875"/>
            <a:ext cx="2971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Distribution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9906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the taxonomy deals with data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distribution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distribution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7620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57400" y="-1524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Distributed DBMS Architecture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0"/>
            <a:ext cx="749361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62800" y="-76200"/>
            <a:ext cx="190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DDBS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8759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1114485"/>
            <a:ext cx="7391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Idea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provided and divide these functions into two classes: server functions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client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two-level architecture which makes it easier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modern DBMSs and the complexity of distribution.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-1524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Client/Server Systems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1114485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“Client/Server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computing”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“Client/Server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DBMS,” as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context, do not refer to processes, but to actual machines.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software should run on the client machines and what software should run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machine.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-1524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Client/Server Systems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1114485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Functions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processing &amp; optimization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management</a:t>
            </a: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Functions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 client module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checking of user queries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-1524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Client/Server Systems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-1524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Client/Server Systems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14412"/>
            <a:ext cx="5497814" cy="5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-1524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Client/Server Systems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114485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number of different types of client/server architecture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client/single server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client/multiple server (Two management strategy )</a:t>
            </a:r>
          </a:p>
          <a:p>
            <a:pPr marL="685800" indent="-3365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manages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connection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appropriate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</a:p>
          <a:p>
            <a:pPr marL="685800" indent="-3365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knows of only its “home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server” which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communicates with other servers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-1524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Client/Server Systems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114485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-1524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Client/Server Systems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26458"/>
            <a:ext cx="6744759" cy="58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-152400"/>
            <a:ext cx="49530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Peer-to-Peer Systems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6" y="1255730"/>
            <a:ext cx="8105400" cy="52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-152400"/>
            <a:ext cx="49530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Distributed DBMS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79325"/>
            <a:ext cx="7086600" cy="57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7494" y="762000"/>
            <a:ext cx="8119872" cy="22860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-152400"/>
            <a:ext cx="49530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Distributed DBMS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7467"/>
            <a:ext cx="7543800" cy="55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62800" y="-76200"/>
            <a:ext cx="190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DDBS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751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48400" y="153650"/>
            <a:ext cx="25908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/>
              <a:t>Reference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237" y="1219200"/>
            <a:ext cx="3886200" cy="56346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3200" y="3294000"/>
            <a:ext cx="2099836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362200"/>
            <a:ext cx="5675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 YOU!!!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62800" y="-76200"/>
            <a:ext cx="190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DDBS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4478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objective of the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technology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centralization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possible to achieve integration without centralization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exactly what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distributed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technology attempts to achieve.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5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62800" y="-76200"/>
            <a:ext cx="190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DDBS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371600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define a distributed database as a collection of multiple,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logically </a:t>
            </a:r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interrelated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databases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over a computer network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4495800"/>
            <a:ext cx="5943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significant is the physical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data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9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43200" y="-2286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Parallel vs Distributed Database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51232"/>
              </p:ext>
            </p:extLst>
          </p:nvPr>
        </p:nvGraphicFramePr>
        <p:xfrm>
          <a:off x="1035570" y="838200"/>
          <a:ext cx="8092440" cy="61813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46220"/>
                <a:gridCol w="404622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Database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Database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Multiprocessor systems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generally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fall in this category. Because they are generally comprised of symmetrical, identical processors and memory components.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distributed database systems, heterogeneity of the processors, memory</a:t>
                      </a:r>
                      <a:r>
                        <a:rPr kumimoji="0" lang="en-US" sz="2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operating system in highly likely.</a:t>
                      </a:r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are generally physically close to each other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can far from each other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connects with dedicated high-speed LANs and switches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be connected using public-purpose network, e.g., Internet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cost is assumed to be small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cost and problems cannot be ignored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shared-memory, shared-disk, or shared-nothing architecture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Usually shared-nothing architecture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35570" y="3381376"/>
            <a:ext cx="8108430" cy="345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43200" y="-2286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Parallel vs Distributed Database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35570" y="838200"/>
          <a:ext cx="8092440" cy="61813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46220"/>
                <a:gridCol w="404622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Database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Database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Multiprocessor systems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generally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fall in this category. Because they are generally comprised of symmetrical, identical processors and memory components.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distributed database systems, heterogeneity of the processors, memory</a:t>
                      </a:r>
                      <a:r>
                        <a:rPr kumimoji="0" lang="en-US" sz="2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operating system in highly likely.</a:t>
                      </a:r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are generally physically close to each other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can far from each other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Machines connects with dedicated high-speed LANs and switches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be connected using public-purpose network, e.g., Internet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cost is assumed to be small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 cost and problems cannot be ignored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 shared-memory, shared-disk, or shared-nothing architecture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0"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Usually shared-nothing architecture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35570" y="4357688"/>
            <a:ext cx="8108430" cy="2661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2770</TotalTime>
  <Words>1554</Words>
  <Application>Microsoft Office PowerPoint</Application>
  <PresentationFormat>On-screen Show (4:3)</PresentationFormat>
  <Paragraphs>240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Courier New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Papon</cp:lastModifiedBy>
  <cp:revision>274</cp:revision>
  <dcterms:created xsi:type="dcterms:W3CDTF">2016-08-27T16:55:58Z</dcterms:created>
  <dcterms:modified xsi:type="dcterms:W3CDTF">2019-06-24T05:15:54Z</dcterms:modified>
</cp:coreProperties>
</file>