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07" autoAdjust="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41C9A9B-D599-4A05-96B3-97B3DD7BB7A4}" type="datetimeFigureOut">
              <a:rPr lang="en-CA" smtClean="0"/>
              <a:t>31/03/2016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092F84-C991-4CB9-B29D-AAB12F380BDC}" type="slidenum">
              <a:rPr lang="en-CA" smtClean="0"/>
              <a:t>‹#›</a:t>
            </a:fld>
            <a:endParaRPr lang="en-CA"/>
          </a:p>
        </p:txBody>
      </p:sp>
    </p:spTree>
    <p:extLst>
      <p:ext uri="{BB962C8B-B14F-4D97-AF65-F5344CB8AC3E}">
        <p14:creationId xmlns:p14="http://schemas.microsoft.com/office/powerpoint/2010/main" val="1540211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41C9A9B-D599-4A05-96B3-97B3DD7BB7A4}" type="datetimeFigureOut">
              <a:rPr lang="en-CA" smtClean="0"/>
              <a:t>31/03/2016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092F84-C991-4CB9-B29D-AAB12F380BDC}" type="slidenum">
              <a:rPr lang="en-CA" smtClean="0"/>
              <a:t>‹#›</a:t>
            </a:fld>
            <a:endParaRPr lang="en-CA"/>
          </a:p>
        </p:txBody>
      </p:sp>
    </p:spTree>
    <p:extLst>
      <p:ext uri="{BB962C8B-B14F-4D97-AF65-F5344CB8AC3E}">
        <p14:creationId xmlns:p14="http://schemas.microsoft.com/office/powerpoint/2010/main" val="325452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41C9A9B-D599-4A05-96B3-97B3DD7BB7A4}" type="datetimeFigureOut">
              <a:rPr lang="en-CA" smtClean="0"/>
              <a:t>31/03/2016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092F84-C991-4CB9-B29D-AAB12F380BDC}" type="slidenum">
              <a:rPr lang="en-CA" smtClean="0"/>
              <a:t>‹#›</a:t>
            </a:fld>
            <a:endParaRPr lang="en-CA"/>
          </a:p>
        </p:txBody>
      </p:sp>
    </p:spTree>
    <p:extLst>
      <p:ext uri="{BB962C8B-B14F-4D97-AF65-F5344CB8AC3E}">
        <p14:creationId xmlns:p14="http://schemas.microsoft.com/office/powerpoint/2010/main" val="29307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41C9A9B-D599-4A05-96B3-97B3DD7BB7A4}" type="datetimeFigureOut">
              <a:rPr lang="en-CA" smtClean="0"/>
              <a:t>31/03/2016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092F84-C991-4CB9-B29D-AAB12F380BDC}" type="slidenum">
              <a:rPr lang="en-CA" smtClean="0"/>
              <a:t>‹#›</a:t>
            </a:fld>
            <a:endParaRPr lang="en-CA"/>
          </a:p>
        </p:txBody>
      </p:sp>
    </p:spTree>
    <p:extLst>
      <p:ext uri="{BB962C8B-B14F-4D97-AF65-F5344CB8AC3E}">
        <p14:creationId xmlns:p14="http://schemas.microsoft.com/office/powerpoint/2010/main" val="425463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1C9A9B-D599-4A05-96B3-97B3DD7BB7A4}" type="datetimeFigureOut">
              <a:rPr lang="en-CA" smtClean="0"/>
              <a:t>31/03/2016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092F84-C991-4CB9-B29D-AAB12F380BDC}" type="slidenum">
              <a:rPr lang="en-CA" smtClean="0"/>
              <a:t>‹#›</a:t>
            </a:fld>
            <a:endParaRPr lang="en-CA"/>
          </a:p>
        </p:txBody>
      </p:sp>
    </p:spTree>
    <p:extLst>
      <p:ext uri="{BB962C8B-B14F-4D97-AF65-F5344CB8AC3E}">
        <p14:creationId xmlns:p14="http://schemas.microsoft.com/office/powerpoint/2010/main" val="2000055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41C9A9B-D599-4A05-96B3-97B3DD7BB7A4}" type="datetimeFigureOut">
              <a:rPr lang="en-CA" smtClean="0"/>
              <a:t>31/03/2016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6092F84-C991-4CB9-B29D-AAB12F380BDC}" type="slidenum">
              <a:rPr lang="en-CA" smtClean="0"/>
              <a:t>‹#›</a:t>
            </a:fld>
            <a:endParaRPr lang="en-CA"/>
          </a:p>
        </p:txBody>
      </p:sp>
    </p:spTree>
    <p:extLst>
      <p:ext uri="{BB962C8B-B14F-4D97-AF65-F5344CB8AC3E}">
        <p14:creationId xmlns:p14="http://schemas.microsoft.com/office/powerpoint/2010/main" val="1707673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41C9A9B-D599-4A05-96B3-97B3DD7BB7A4}" type="datetimeFigureOut">
              <a:rPr lang="en-CA" smtClean="0"/>
              <a:t>31/03/2016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6092F84-C991-4CB9-B29D-AAB12F380BDC}" type="slidenum">
              <a:rPr lang="en-CA" smtClean="0"/>
              <a:t>‹#›</a:t>
            </a:fld>
            <a:endParaRPr lang="en-CA"/>
          </a:p>
        </p:txBody>
      </p:sp>
    </p:spTree>
    <p:extLst>
      <p:ext uri="{BB962C8B-B14F-4D97-AF65-F5344CB8AC3E}">
        <p14:creationId xmlns:p14="http://schemas.microsoft.com/office/powerpoint/2010/main" val="13263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41C9A9B-D599-4A05-96B3-97B3DD7BB7A4}" type="datetimeFigureOut">
              <a:rPr lang="en-CA" smtClean="0"/>
              <a:t>31/03/2016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6092F84-C991-4CB9-B29D-AAB12F380BDC}" type="slidenum">
              <a:rPr lang="en-CA" smtClean="0"/>
              <a:t>‹#›</a:t>
            </a:fld>
            <a:endParaRPr lang="en-CA"/>
          </a:p>
        </p:txBody>
      </p:sp>
    </p:spTree>
    <p:extLst>
      <p:ext uri="{BB962C8B-B14F-4D97-AF65-F5344CB8AC3E}">
        <p14:creationId xmlns:p14="http://schemas.microsoft.com/office/powerpoint/2010/main" val="834909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C9A9B-D599-4A05-96B3-97B3DD7BB7A4}" type="datetimeFigureOut">
              <a:rPr lang="en-CA" smtClean="0"/>
              <a:t>31/03/2016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6092F84-C991-4CB9-B29D-AAB12F380BDC}" type="slidenum">
              <a:rPr lang="en-CA" smtClean="0"/>
              <a:t>‹#›</a:t>
            </a:fld>
            <a:endParaRPr lang="en-CA"/>
          </a:p>
        </p:txBody>
      </p:sp>
    </p:spTree>
    <p:extLst>
      <p:ext uri="{BB962C8B-B14F-4D97-AF65-F5344CB8AC3E}">
        <p14:creationId xmlns:p14="http://schemas.microsoft.com/office/powerpoint/2010/main" val="266303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9A9B-D599-4A05-96B3-97B3DD7BB7A4}" type="datetimeFigureOut">
              <a:rPr lang="en-CA" smtClean="0"/>
              <a:t>31/03/2016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6092F84-C991-4CB9-B29D-AAB12F380BDC}" type="slidenum">
              <a:rPr lang="en-CA" smtClean="0"/>
              <a:t>‹#›</a:t>
            </a:fld>
            <a:endParaRPr lang="en-CA"/>
          </a:p>
        </p:txBody>
      </p:sp>
    </p:spTree>
    <p:extLst>
      <p:ext uri="{BB962C8B-B14F-4D97-AF65-F5344CB8AC3E}">
        <p14:creationId xmlns:p14="http://schemas.microsoft.com/office/powerpoint/2010/main" val="89753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9A9B-D599-4A05-96B3-97B3DD7BB7A4}" type="datetimeFigureOut">
              <a:rPr lang="en-CA" smtClean="0"/>
              <a:t>31/03/2016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6092F84-C991-4CB9-B29D-AAB12F380BDC}" type="slidenum">
              <a:rPr lang="en-CA" smtClean="0"/>
              <a:t>‹#›</a:t>
            </a:fld>
            <a:endParaRPr lang="en-CA"/>
          </a:p>
        </p:txBody>
      </p:sp>
    </p:spTree>
    <p:extLst>
      <p:ext uri="{BB962C8B-B14F-4D97-AF65-F5344CB8AC3E}">
        <p14:creationId xmlns:p14="http://schemas.microsoft.com/office/powerpoint/2010/main" val="109129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C9A9B-D599-4A05-96B3-97B3DD7BB7A4}" type="datetimeFigureOut">
              <a:rPr lang="en-CA" smtClean="0"/>
              <a:t>31/03/2016</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92F84-C991-4CB9-B29D-AAB12F380BDC}" type="slidenum">
              <a:rPr lang="en-CA" smtClean="0"/>
              <a:t>‹#›</a:t>
            </a:fld>
            <a:endParaRPr lang="en-CA"/>
          </a:p>
        </p:txBody>
      </p:sp>
    </p:spTree>
    <p:extLst>
      <p:ext uri="{BB962C8B-B14F-4D97-AF65-F5344CB8AC3E}">
        <p14:creationId xmlns:p14="http://schemas.microsoft.com/office/powerpoint/2010/main" val="307907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Convection Under Static and Rotational Conditions</a:t>
            </a:r>
            <a:endParaRPr lang="en-CA" dirty="0"/>
          </a:p>
        </p:txBody>
      </p:sp>
      <p:sp>
        <p:nvSpPr>
          <p:cNvPr id="3" name="Subtitle 2"/>
          <p:cNvSpPr>
            <a:spLocks noGrp="1"/>
          </p:cNvSpPr>
          <p:nvPr>
            <p:ph type="subTitle" idx="1"/>
          </p:nvPr>
        </p:nvSpPr>
        <p:spPr/>
        <p:txBody>
          <a:bodyPr/>
          <a:lstStyle/>
          <a:p>
            <a:r>
              <a:rPr lang="en-CA" dirty="0" smtClean="0"/>
              <a:t>Physics 426</a:t>
            </a:r>
          </a:p>
          <a:p>
            <a:r>
              <a:rPr lang="en-CA" dirty="0" smtClean="0"/>
              <a:t>Stephanie Monty &amp; Luke Siemens</a:t>
            </a:r>
            <a:endParaRPr lang="en-CA" dirty="0"/>
          </a:p>
        </p:txBody>
      </p:sp>
    </p:spTree>
    <p:extLst>
      <p:ext uri="{BB962C8B-B14F-4D97-AF65-F5344CB8AC3E}">
        <p14:creationId xmlns:p14="http://schemas.microsoft.com/office/powerpoint/2010/main" val="396105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Convection in the Atmosphere of Jupiter</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Current models suggest convection occurs deep within the atmosphere</a:t>
            </a:r>
          </a:p>
          <a:p>
            <a:r>
              <a:rPr lang="en-CA" dirty="0" smtClean="0"/>
              <a:t>CO in upper atmosphere linked to possibility of convection at 1100K in upper atmosphere (Beer &amp; Taylor, 1977)</a:t>
            </a:r>
          </a:p>
          <a:p>
            <a:r>
              <a:rPr lang="en-CA" dirty="0" smtClean="0"/>
              <a:t>Recently, long lived storms appearing as “zonal jets” or “long-lived ovals” suggest the need for a sustaining heat source within planet and method of heat transport from source to storm (Ingersoll et al., 2000)</a:t>
            </a:r>
            <a:endParaRPr lang="en-CA" dirty="0"/>
          </a:p>
        </p:txBody>
      </p:sp>
    </p:spTree>
    <p:extLst>
      <p:ext uri="{BB962C8B-B14F-4D97-AF65-F5344CB8AC3E}">
        <p14:creationId xmlns:p14="http://schemas.microsoft.com/office/powerpoint/2010/main" val="112252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Investigating Convection on Earth</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Observation of convection cells on laboratory scales may serve to better characterize and understand how convection could occur on Jupiter</a:t>
            </a:r>
          </a:p>
          <a:p>
            <a:r>
              <a:rPr lang="en-CA" dirty="0" smtClean="0"/>
              <a:t>Main Points of Experiment and Investigation: </a:t>
            </a:r>
          </a:p>
          <a:p>
            <a:pPr lvl="1">
              <a:buFont typeface="Arial" panose="020B0604020202020204" pitchFamily="34" charset="0"/>
              <a:buChar char="•"/>
            </a:pPr>
            <a:r>
              <a:rPr lang="en-CA" dirty="0" smtClean="0"/>
              <a:t>Jupiter does not have a constant density profile. How is convection affected by a discontinuous density profile?</a:t>
            </a:r>
          </a:p>
          <a:p>
            <a:pPr lvl="1">
              <a:buFont typeface="Arial" panose="020B0604020202020204" pitchFamily="34" charset="0"/>
              <a:buChar char="•"/>
            </a:pPr>
            <a:r>
              <a:rPr lang="en-CA" dirty="0" smtClean="0"/>
              <a:t>Jupiter rotates rapidly, with a period of rotation about its axis of ~9.8h. How does rotation hinder or help convection?</a:t>
            </a:r>
          </a:p>
          <a:p>
            <a:pPr marL="0" indent="0">
              <a:buNone/>
            </a:pPr>
            <a:endParaRPr lang="en-CA" dirty="0" smtClean="0"/>
          </a:p>
        </p:txBody>
      </p:sp>
    </p:spTree>
    <p:extLst>
      <p:ext uri="{BB962C8B-B14F-4D97-AF65-F5344CB8AC3E}">
        <p14:creationId xmlns:p14="http://schemas.microsoft.com/office/powerpoint/2010/main" val="203091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 Thus Far: Non-Rotational</a:t>
            </a:r>
            <a:endParaRPr lang="en-CA" dirty="0"/>
          </a:p>
        </p:txBody>
      </p:sp>
      <p:sp>
        <p:nvSpPr>
          <p:cNvPr id="3" name="Content Placeholder 2"/>
          <p:cNvSpPr>
            <a:spLocks noGrp="1"/>
          </p:cNvSpPr>
          <p:nvPr>
            <p:ph idx="1"/>
          </p:nvPr>
        </p:nvSpPr>
        <p:spPr>
          <a:xfrm>
            <a:off x="457199" y="1600200"/>
            <a:ext cx="8121091" cy="1612775"/>
          </a:xfrm>
        </p:spPr>
        <p:txBody>
          <a:bodyPr>
            <a:normAutofit fontScale="55000" lnSpcReduction="20000"/>
          </a:bodyPr>
          <a:lstStyle/>
          <a:p>
            <a:r>
              <a:rPr lang="en-CA" dirty="0" smtClean="0"/>
              <a:t>Non-rotational convection observed using </a:t>
            </a:r>
            <a:r>
              <a:rPr lang="en-CA" dirty="0" err="1" smtClean="0"/>
              <a:t>rheoscopic</a:t>
            </a:r>
            <a:r>
              <a:rPr lang="en-CA" dirty="0" smtClean="0"/>
              <a:t> fluid and hot plate. Cell size to be determined using radius of container for conversion between pixels and cell size. </a:t>
            </a:r>
          </a:p>
          <a:p>
            <a:r>
              <a:rPr lang="en-CA" dirty="0" smtClean="0"/>
              <a:t>When distinct changes occurred the time and temperature of both hot plate and fluid were recorded, along with an image to document the change. Correlations between temperature difference, time and size of cells will be explored.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031" y="3212976"/>
            <a:ext cx="3773260" cy="283434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624" y="3225151"/>
            <a:ext cx="4257286" cy="2880320"/>
          </a:xfrm>
          <a:prstGeom prst="rect">
            <a:avLst/>
          </a:prstGeom>
        </p:spPr>
      </p:pic>
      <p:sp>
        <p:nvSpPr>
          <p:cNvPr id="7" name="TextBox 6"/>
          <p:cNvSpPr txBox="1"/>
          <p:nvPr/>
        </p:nvSpPr>
        <p:spPr>
          <a:xfrm>
            <a:off x="4805031" y="5952694"/>
            <a:ext cx="3773260" cy="1107996"/>
          </a:xfrm>
          <a:prstGeom prst="rect">
            <a:avLst/>
          </a:prstGeom>
          <a:noFill/>
        </p:spPr>
        <p:txBody>
          <a:bodyPr wrap="square" rtlCol="0">
            <a:spAutoFit/>
          </a:bodyPr>
          <a:lstStyle/>
          <a:p>
            <a:r>
              <a:rPr lang="en-CA" sz="1600" dirty="0" smtClean="0"/>
              <a:t>Final frame after 26 minutes of heating </a:t>
            </a:r>
            <a:r>
              <a:rPr lang="en-CA" sz="1600" dirty="0" err="1" smtClean="0"/>
              <a:t>rheoscopic</a:t>
            </a:r>
            <a:r>
              <a:rPr lang="en-CA" sz="1600" dirty="0" smtClean="0"/>
              <a:t> fluid alone, temperature of fluid has increased by 15˚</a:t>
            </a:r>
          </a:p>
          <a:p>
            <a:endParaRPr lang="en-CA" dirty="0"/>
          </a:p>
        </p:txBody>
      </p:sp>
      <p:sp>
        <p:nvSpPr>
          <p:cNvPr id="8" name="TextBox 7"/>
          <p:cNvSpPr txBox="1"/>
          <p:nvPr/>
        </p:nvSpPr>
        <p:spPr>
          <a:xfrm>
            <a:off x="356624" y="5954311"/>
            <a:ext cx="4257286" cy="1138773"/>
          </a:xfrm>
          <a:prstGeom prst="rect">
            <a:avLst/>
          </a:prstGeom>
          <a:noFill/>
        </p:spPr>
        <p:txBody>
          <a:bodyPr wrap="square" rtlCol="0">
            <a:spAutoFit/>
          </a:bodyPr>
          <a:lstStyle/>
          <a:p>
            <a:r>
              <a:rPr lang="en-CA" sz="1600" dirty="0" smtClean="0"/>
              <a:t>Sugar layer placed on bottom created distinct boundary layer between boiling sugar-water bottom and </a:t>
            </a:r>
            <a:r>
              <a:rPr lang="en-CA" sz="1600" dirty="0" err="1" smtClean="0"/>
              <a:t>convecting</a:t>
            </a:r>
            <a:r>
              <a:rPr lang="en-CA" sz="1600" dirty="0" smtClean="0"/>
              <a:t> top</a:t>
            </a:r>
            <a:r>
              <a:rPr lang="en-CA" dirty="0" smtClean="0"/>
              <a:t>.</a:t>
            </a:r>
          </a:p>
          <a:p>
            <a:endParaRPr lang="en-CA" dirty="0"/>
          </a:p>
        </p:txBody>
      </p:sp>
    </p:spTree>
    <p:extLst>
      <p:ext uri="{BB962C8B-B14F-4D97-AF65-F5344CB8AC3E}">
        <p14:creationId xmlns:p14="http://schemas.microsoft.com/office/powerpoint/2010/main" val="110464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3600" dirty="0" smtClean="0"/>
              <a:t>Results Thus Far: Computation &amp; Rotational</a:t>
            </a:r>
            <a:endParaRPr lang="en-CA" sz="3600" dirty="0"/>
          </a:p>
        </p:txBody>
      </p:sp>
      <p:sp>
        <p:nvSpPr>
          <p:cNvPr id="3" name="Content Placeholder 2"/>
          <p:cNvSpPr>
            <a:spLocks noGrp="1"/>
          </p:cNvSpPr>
          <p:nvPr>
            <p:ph idx="1"/>
          </p:nvPr>
        </p:nvSpPr>
        <p:spPr>
          <a:xfrm>
            <a:off x="439738" y="1405659"/>
            <a:ext cx="8229600" cy="1756791"/>
          </a:xfrm>
        </p:spPr>
        <p:txBody>
          <a:bodyPr>
            <a:normAutofit fontScale="70000" lnSpcReduction="20000"/>
          </a:bodyPr>
          <a:lstStyle/>
          <a:p>
            <a:r>
              <a:rPr lang="en-CA" dirty="0" smtClean="0"/>
              <a:t>A rotating table was used to introduce rotation into the same experimental set-up. Both a constant density profile (</a:t>
            </a:r>
            <a:r>
              <a:rPr lang="en-CA" dirty="0" err="1" smtClean="0"/>
              <a:t>rheoscopic</a:t>
            </a:r>
            <a:r>
              <a:rPr lang="en-CA" dirty="0" smtClean="0"/>
              <a:t> fluid alone) and a stratified profile (sugar- water) were explored.</a:t>
            </a:r>
          </a:p>
          <a:p>
            <a:r>
              <a:rPr lang="en-CA" dirty="0" smtClean="0"/>
              <a:t>COMSOL was used to explore non-rotational convection using parameters similar to that of the actual experiment.</a:t>
            </a:r>
          </a:p>
          <a:p>
            <a:endParaRPr lang="en-CA" dirty="0"/>
          </a:p>
        </p:txBody>
      </p:sp>
      <p:sp>
        <p:nvSpPr>
          <p:cNvPr id="5" name="TextBox 4"/>
          <p:cNvSpPr txBox="1"/>
          <p:nvPr/>
        </p:nvSpPr>
        <p:spPr>
          <a:xfrm>
            <a:off x="529537" y="5835385"/>
            <a:ext cx="3319241" cy="923330"/>
          </a:xfrm>
          <a:prstGeom prst="rect">
            <a:avLst/>
          </a:prstGeom>
          <a:noFill/>
        </p:spPr>
        <p:txBody>
          <a:bodyPr wrap="square" rtlCol="0">
            <a:spAutoFit/>
          </a:bodyPr>
          <a:lstStyle/>
          <a:p>
            <a:r>
              <a:rPr lang="en-CA" dirty="0" smtClean="0"/>
              <a:t>After 40 min. of heating, rotating at 26 RPM, fluid has increased by 25˚</a:t>
            </a:r>
            <a:endParaRPr lang="en-CA"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7" y="3212976"/>
            <a:ext cx="3410386" cy="2592288"/>
          </a:xfrm>
          <a:prstGeom prst="rect">
            <a:avLst/>
          </a:prstGeom>
        </p:spPr>
      </p:pic>
    </p:spTree>
    <p:extLst>
      <p:ext uri="{BB962C8B-B14F-4D97-AF65-F5344CB8AC3E}">
        <p14:creationId xmlns:p14="http://schemas.microsoft.com/office/powerpoint/2010/main" val="3126460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350</Words>
  <Application>Microsoft Office PowerPoint</Application>
  <PresentationFormat>On-screen Show (4:3)</PresentationFormat>
  <Paragraphs>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Convection Under Static and Rotational Conditions</vt:lpstr>
      <vt:lpstr>Convection in the Atmosphere of Jupiter</vt:lpstr>
      <vt:lpstr>Investigating Convection on Earth</vt:lpstr>
      <vt:lpstr>Results Thus Far: Non-Rotational</vt:lpstr>
      <vt:lpstr>Results Thus Far: Computation &amp; Rotational</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Convection Under Static and Rotational Conditions</dc:title>
  <dc:creator>Stephanie</dc:creator>
  <cp:lastModifiedBy>Stephanie</cp:lastModifiedBy>
  <cp:revision>7</cp:revision>
  <dcterms:created xsi:type="dcterms:W3CDTF">2016-03-31T17:30:07Z</dcterms:created>
  <dcterms:modified xsi:type="dcterms:W3CDTF">2016-03-31T19:12:32Z</dcterms:modified>
</cp:coreProperties>
</file>