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zcd0kxWVYqJiJ7euLXm8mQnEs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B1DCDD-6345-456A-9564-47803556A208}">
  <a:tblStyle styleId="{1FB1DCDD-6345-456A-9564-47803556A2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tags/jfrog-cli/hot?filter=al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9f3f77ea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de9f3f77ea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de9f3f77ea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e9f3f77e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de9f3f77e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de9f3f77e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9f3f77ea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de9f3f77ea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rPr lang="en-US"/>
              <a:t>Emphasize efficient queries capabilities against the Artifactory DB =&gt; differentiator</a:t>
            </a:r>
            <a:endParaRPr/>
          </a:p>
        </p:txBody>
      </p:sp>
      <p:sp>
        <p:nvSpPr>
          <p:cNvPr id="150" name="Google Shape;150;gde9f3f77ea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9f3f77ea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de9f3f77ea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de9f3f77ea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9f3f77ea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de9f3f77ea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de9f3f77ea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9f3f77ea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de9f3f77ea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rPr lang="en-US"/>
              <a:t>https://www.jfrog.com/confluence/display/CLI/CLI+for+JFrog+Artifactory#CLIforJFrogArtifactory-UsingFileSpecs</a:t>
            </a:r>
            <a:endParaRPr/>
          </a:p>
        </p:txBody>
      </p:sp>
      <p:sp>
        <p:nvSpPr>
          <p:cNvPr id="178" name="Google Shape;178;gde9f3f77ea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9f3f77ea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de9f3f77ea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de9f3f77ea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9f3f77ea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de9f3f77ea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de9f3f77ea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e9f3f77ea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de9f3f77ea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rPr lang="en-US"/>
              <a:t>A best practice in terms of external systems </a:t>
            </a:r>
            <a:r>
              <a:rPr lang="en-US"/>
              <a:t>notifications</a:t>
            </a:r>
            <a:r>
              <a:rPr lang="en-US"/>
              <a:t> about Artifactory events. </a:t>
            </a:r>
            <a:br>
              <a:rPr lang="en-US"/>
            </a:br>
            <a:r>
              <a:rPr lang="en-US"/>
              <a:t>Preferable over user plugins =&gt; which should be avoided if possible due to the potential to cause </a:t>
            </a:r>
            <a:r>
              <a:rPr lang="en-US"/>
              <a:t>performance</a:t>
            </a:r>
            <a:r>
              <a:rPr lang="en-US"/>
              <a:t> degradation to the system if not written/implemented correctly </a:t>
            </a:r>
            <a:endParaRPr/>
          </a:p>
        </p:txBody>
      </p:sp>
      <p:sp>
        <p:nvSpPr>
          <p:cNvPr id="206" name="Google Shape;206;gde9f3f77ea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9f3f77ea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de9f3f77ea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de9f3f77ea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9cb10ac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d9cb10ac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gd9cb10ac8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bb9dbacd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dbb9dbacd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dbb9dbacd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ac92fe47b_0_6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dac92fe47b_0_6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1" marL="68580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https://stackoverflow.com/tags/jfrog-cli/hot?filter=all</a:t>
            </a:r>
            <a:r>
              <a:rPr lang="en-US"/>
              <a:t> </a:t>
            </a:r>
            <a:endParaRPr/>
          </a:p>
        </p:txBody>
      </p:sp>
      <p:sp>
        <p:nvSpPr>
          <p:cNvPr id="241" name="Google Shape;241;gdac92fe47b_0_6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b7fe77e3a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db7fe77e3a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db7fe77e3a_0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e9f3f77ea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de9f3f77ea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de9f3f77ea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e9f3f77ea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de9f3f77ea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de9f3f77ea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9f3f77e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de9f3f77e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de9f3f77ea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9f3f77e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de9f3f77e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de9f3f77ea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e9f3f77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e9f3f77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de9f3f77ea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9f3f77ea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de9f3f77ea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de9f3f77ea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1"/>
          <p:cNvPicPr preferRelativeResize="0"/>
          <p:nvPr/>
        </p:nvPicPr>
        <p:blipFill rotWithShape="1">
          <a:blip r:embed="rId2">
            <a:alphaModFix/>
          </a:blip>
          <a:srcRect b="66264" l="20700" r="44209" t="0"/>
          <a:stretch/>
        </p:blipFill>
        <p:spPr>
          <a:xfrm flipH="1">
            <a:off x="0" y="4313254"/>
            <a:ext cx="3892550" cy="25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1"/>
          <p:cNvSpPr txBox="1"/>
          <p:nvPr>
            <p:ph type="title"/>
          </p:nvPr>
        </p:nvSpPr>
        <p:spPr>
          <a:xfrm>
            <a:off x="0" y="3007772"/>
            <a:ext cx="12192000" cy="691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E46"/>
              </a:buClr>
              <a:buSzPts val="4800"/>
              <a:buFont typeface="Open Sans"/>
              <a:buNone/>
              <a:defRPr b="1" i="0" sz="4800" u="none" cap="none" strike="noStrike">
                <a:solidFill>
                  <a:srgbClr val="40BE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" type="body"/>
          </p:nvPr>
        </p:nvSpPr>
        <p:spPr>
          <a:xfrm>
            <a:off x="0" y="3709056"/>
            <a:ext cx="12192000" cy="35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4" name="Google Shape;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0111" y="567379"/>
            <a:ext cx="1411779" cy="9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GENERAL">
  <p:cSld name="Content Slide GENER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514363" y="345449"/>
            <a:ext cx="108394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371" y="6077477"/>
            <a:ext cx="1243515" cy="62401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2"/>
          <p:cNvSpPr txBox="1"/>
          <p:nvPr>
            <p:ph idx="12" type="sldNum"/>
          </p:nvPr>
        </p:nvSpPr>
        <p:spPr>
          <a:xfrm>
            <a:off x="5730200" y="6580414"/>
            <a:ext cx="731600" cy="247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42"/>
          <p:cNvPicPr preferRelativeResize="0"/>
          <p:nvPr/>
        </p:nvPicPr>
        <p:blipFill rotWithShape="1">
          <a:blip r:embed="rId3">
            <a:alphaModFix/>
          </a:blip>
          <a:srcRect b="66264" l="20700" r="44209" t="0"/>
          <a:stretch/>
        </p:blipFill>
        <p:spPr>
          <a:xfrm>
            <a:off x="8299451" y="4313254"/>
            <a:ext cx="3892550" cy="2544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/>
          <p:nvPr>
            <p:ph idx="12" type="sldNum"/>
          </p:nvPr>
        </p:nvSpPr>
        <p:spPr>
          <a:xfrm>
            <a:off x="5730200" y="6580414"/>
            <a:ext cx="731600" cy="247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43"/>
          <p:cNvPicPr preferRelativeResize="0"/>
          <p:nvPr/>
        </p:nvPicPr>
        <p:blipFill rotWithShape="1">
          <a:blip r:embed="rId2">
            <a:alphaModFix/>
          </a:blip>
          <a:srcRect b="66264" l="20700" r="44209" t="0"/>
          <a:stretch/>
        </p:blipFill>
        <p:spPr>
          <a:xfrm flipH="1">
            <a:off x="0" y="4313254"/>
            <a:ext cx="3892550" cy="25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3"/>
          <p:cNvSpPr txBox="1"/>
          <p:nvPr>
            <p:ph type="title"/>
          </p:nvPr>
        </p:nvSpPr>
        <p:spPr>
          <a:xfrm>
            <a:off x="-2" y="3082058"/>
            <a:ext cx="12192000" cy="729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" name="Google Shape;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2151" y="530486"/>
            <a:ext cx="1827694" cy="124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db7fe77e3a_0_5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db7fe77e3a_0_5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db7fe77e3a_0_5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db7fe77e3a_0_5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db7fe77e3a_0_5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db7fe77e3a_0_150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Char char="●"/>
              <a:defRPr b="0" i="0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Char char="○"/>
              <a:defRPr b="0" i="0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Char char="■"/>
              <a:defRPr b="0" i="0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Char char="●"/>
              <a:defRPr b="0" i="0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Char char="○"/>
              <a:defRPr b="0" i="0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Char char="■"/>
              <a:defRPr b="0" i="0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Char char="●"/>
              <a:defRPr b="0" i="0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Char char="○"/>
              <a:defRPr b="0" i="0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Char char="■"/>
              <a:defRPr b="0" i="0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db7fe77e3a_0_150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gdb7fe77e3a_0_15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7967" y="6250096"/>
            <a:ext cx="2085164" cy="47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jfrog.com/confluence/display/JFROG/REST+API" TargetMode="External"/><Relationship Id="rId4" Type="http://schemas.openxmlformats.org/officeDocument/2006/relationships/hyperlink" Target="https://www.jfrog.com/confluence/display/CLI/JFrog+CLI" TargetMode="External"/><Relationship Id="rId5" Type="http://schemas.openxmlformats.org/officeDocument/2006/relationships/hyperlink" Target="https://www.jfrog.com/confluence/display/CLI/CLI+for+JFrog+Artifactory#CLIforJFrogArtifactory-UsingFileSpecs" TargetMode="External"/><Relationship Id="rId6" Type="http://schemas.openxmlformats.org/officeDocument/2006/relationships/hyperlink" Target="https://www.jfrog.com/confluence/display/JFROG/Artifactory+Query+Language" TargetMode="External"/><Relationship Id="rId7" Type="http://schemas.openxmlformats.org/officeDocument/2006/relationships/hyperlink" Target="https://jfrog.com/blog/aql-cli-a-match-made-in-heave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frog.com/confluence/display/JFROG/Artifactory+REST+API#ArtifactoryRESTAPI-Authentic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frog/jfrog-cli-plugins-re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title"/>
          </p:nvPr>
        </p:nvSpPr>
        <p:spPr>
          <a:xfrm>
            <a:off x="0" y="2321972"/>
            <a:ext cx="1219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E46"/>
              </a:buClr>
              <a:buSzPts val="4320"/>
              <a:buFont typeface="Open Sans"/>
              <a:buNone/>
            </a:pPr>
            <a:r>
              <a:rPr lang="en-US" sz="4720"/>
              <a:t>Automation</a:t>
            </a:r>
            <a:endParaRPr sz="4720"/>
          </a:p>
        </p:txBody>
      </p:sp>
      <p:cxnSp>
        <p:nvCxnSpPr>
          <p:cNvPr id="41" name="Google Shape;41;p1"/>
          <p:cNvCxnSpPr/>
          <p:nvPr/>
        </p:nvCxnSpPr>
        <p:spPr>
          <a:xfrm>
            <a:off x="5467350" y="4800600"/>
            <a:ext cx="1257300" cy="0"/>
          </a:xfrm>
          <a:prstGeom prst="straightConnector1">
            <a:avLst/>
          </a:prstGeom>
          <a:noFill/>
          <a:ln cap="flat" cmpd="sng" w="76200">
            <a:solidFill>
              <a:srgbClr val="40BE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"/>
          <p:cNvSpPr txBox="1"/>
          <p:nvPr>
            <p:ph idx="1" type="body"/>
          </p:nvPr>
        </p:nvSpPr>
        <p:spPr>
          <a:xfrm>
            <a:off x="0" y="3144075"/>
            <a:ext cx="12192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capabilities of the</a:t>
            </a:r>
            <a:endParaRPr/>
          </a:p>
        </p:txBody>
      </p:sp>
      <p:sp>
        <p:nvSpPr>
          <p:cNvPr id="43" name="Google Shape;43;p1"/>
          <p:cNvSpPr txBox="1"/>
          <p:nvPr>
            <p:ph type="title"/>
          </p:nvPr>
        </p:nvSpPr>
        <p:spPr>
          <a:xfrm>
            <a:off x="1882" y="3693572"/>
            <a:ext cx="1219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E46"/>
              </a:buClr>
              <a:buSzPts val="4320"/>
              <a:buFont typeface="Open Sans"/>
              <a:buNone/>
            </a:pPr>
            <a:r>
              <a:rPr lang="en-US" sz="4720"/>
              <a:t>JFrog Platform</a:t>
            </a:r>
            <a:endParaRPr sz="47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9f3f77ea_0_140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JFrog </a:t>
            </a:r>
            <a:r>
              <a:rPr lang="en-US" sz="3300"/>
              <a:t>CLI - Examples </a:t>
            </a:r>
            <a:r>
              <a:rPr lang="en-US" sz="2400"/>
              <a:t>2/2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132" name="Google Shape;132;gde9f3f77ea_0_140"/>
          <p:cNvGrpSpPr/>
          <p:nvPr/>
        </p:nvGrpSpPr>
        <p:grpSpPr>
          <a:xfrm>
            <a:off x="610785" y="1034375"/>
            <a:ext cx="11054100" cy="4931400"/>
            <a:chOff x="580036" y="1034375"/>
            <a:chExt cx="11054100" cy="4931400"/>
          </a:xfrm>
        </p:grpSpPr>
        <p:sp>
          <p:nvSpPr>
            <p:cNvPr id="133" name="Google Shape;133;gde9f3f77ea_0_140"/>
            <p:cNvSpPr/>
            <p:nvPr/>
          </p:nvSpPr>
          <p:spPr>
            <a:xfrm>
              <a:off x="580036" y="1034375"/>
              <a:ext cx="11054100" cy="4931400"/>
            </a:xfrm>
            <a:prstGeom prst="roundRect">
              <a:avLst>
                <a:gd fmla="val 3865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de9f3f77ea_0_140"/>
            <p:cNvSpPr/>
            <p:nvPr/>
          </p:nvSpPr>
          <p:spPr>
            <a:xfrm>
              <a:off x="626200" y="1383175"/>
              <a:ext cx="10972800" cy="4459200"/>
            </a:xfrm>
            <a:prstGeom prst="rect">
              <a:avLst/>
            </a:prstGeom>
            <a:solidFill>
              <a:srgbClr val="2525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de9f3f77ea_0_140"/>
            <p:cNvSpPr/>
            <p:nvPr/>
          </p:nvSpPr>
          <p:spPr>
            <a:xfrm>
              <a:off x="1116575" y="1147025"/>
              <a:ext cx="153900" cy="138300"/>
            </a:xfrm>
            <a:prstGeom prst="flowChartConnector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de9f3f77ea_0_140"/>
            <p:cNvSpPr/>
            <p:nvPr/>
          </p:nvSpPr>
          <p:spPr>
            <a:xfrm>
              <a:off x="918052" y="1147025"/>
              <a:ext cx="153900" cy="138300"/>
            </a:xfrm>
            <a:prstGeom prst="flowChartConnector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de9f3f77ea_0_140"/>
            <p:cNvSpPr/>
            <p:nvPr/>
          </p:nvSpPr>
          <p:spPr>
            <a:xfrm>
              <a:off x="735575" y="1147025"/>
              <a:ext cx="153900" cy="138300"/>
            </a:xfrm>
            <a:prstGeom prst="flowChartConnector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gde9f3f77ea_0_140"/>
          <p:cNvSpPr txBox="1"/>
          <p:nvPr/>
        </p:nvSpPr>
        <p:spPr>
          <a:xfrm>
            <a:off x="822825" y="1584825"/>
            <a:ext cx="10585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For downloading all files from a specific folder in a repository with unconfigured artifactory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rt dl "my-repo/all-my-frogs/" --url=http://domain/artifactory --user=admin --password=pwd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For copying some files in a specific path to another repo/path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rt cp source-frog-repo/rabbit/ target-frog-repo/rabbit/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For moving specific artifactory based on file spec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rt mv source-frog-repo/*.zip target-frog-repo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For deleting some files from a specific repo/path - including interactive confirmation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rt delete my-other-generic-local/*.png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9f3f77ea_0_9"/>
          <p:cNvSpPr txBox="1"/>
          <p:nvPr>
            <p:ph type="title"/>
          </p:nvPr>
        </p:nvSpPr>
        <p:spPr>
          <a:xfrm>
            <a:off x="0" y="3236372"/>
            <a:ext cx="1219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E46"/>
              </a:buClr>
              <a:buSzPts val="4320"/>
              <a:buFont typeface="Open Sans"/>
              <a:buNone/>
            </a:pPr>
            <a:r>
              <a:rPr lang="en-US" sz="4720"/>
              <a:t>AQL</a:t>
            </a:r>
            <a:endParaRPr sz="4720"/>
          </a:p>
        </p:txBody>
      </p:sp>
      <p:cxnSp>
        <p:nvCxnSpPr>
          <p:cNvPr id="145" name="Google Shape;145;gde9f3f77ea_0_9"/>
          <p:cNvCxnSpPr/>
          <p:nvPr/>
        </p:nvCxnSpPr>
        <p:spPr>
          <a:xfrm>
            <a:off x="5467350" y="4343400"/>
            <a:ext cx="1257300" cy="0"/>
          </a:xfrm>
          <a:prstGeom prst="straightConnector1">
            <a:avLst/>
          </a:prstGeom>
          <a:noFill/>
          <a:ln cap="flat" cmpd="sng" w="76200">
            <a:solidFill>
              <a:srgbClr val="40BE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gde9f3f77ea_0_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312976" y="528625"/>
            <a:ext cx="3318018" cy="2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e9f3f77ea_0_48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Artifactory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3300"/>
              <a:t>Query Language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3" name="Google Shape;153;gde9f3f77ea_0_48"/>
          <p:cNvSpPr txBox="1"/>
          <p:nvPr>
            <p:ph idx="1" type="body"/>
          </p:nvPr>
        </p:nvSpPr>
        <p:spPr>
          <a:xfrm>
            <a:off x="689600" y="1406850"/>
            <a:ext cx="11114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Proprietary JSON-like syntax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Very powerful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Translated to efficient DB queries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Universal - any repository type is supported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Can be used as REST API payloads and in JFrog CLI commands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9f3f77ea_0_100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AQL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3300"/>
              <a:t>- examples</a:t>
            </a:r>
            <a:endParaRPr sz="2800">
              <a:solidFill>
                <a:srgbClr val="FFFFFF"/>
              </a:solidFill>
            </a:endParaRPr>
          </a:p>
        </p:txBody>
      </p:sp>
      <p:grpSp>
        <p:nvGrpSpPr>
          <p:cNvPr id="160" name="Google Shape;160;gde9f3f77ea_0_100"/>
          <p:cNvGrpSpPr/>
          <p:nvPr/>
        </p:nvGrpSpPr>
        <p:grpSpPr>
          <a:xfrm>
            <a:off x="610785" y="1034375"/>
            <a:ext cx="11054100" cy="4931400"/>
            <a:chOff x="580036" y="1034375"/>
            <a:chExt cx="11054100" cy="4931400"/>
          </a:xfrm>
        </p:grpSpPr>
        <p:sp>
          <p:nvSpPr>
            <p:cNvPr id="161" name="Google Shape;161;gde9f3f77ea_0_100"/>
            <p:cNvSpPr/>
            <p:nvPr/>
          </p:nvSpPr>
          <p:spPr>
            <a:xfrm>
              <a:off x="580036" y="1034375"/>
              <a:ext cx="11054100" cy="4931400"/>
            </a:xfrm>
            <a:prstGeom prst="roundRect">
              <a:avLst>
                <a:gd fmla="val 3865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de9f3f77ea_0_100"/>
            <p:cNvSpPr/>
            <p:nvPr/>
          </p:nvSpPr>
          <p:spPr>
            <a:xfrm>
              <a:off x="626200" y="1383175"/>
              <a:ext cx="10972800" cy="4459200"/>
            </a:xfrm>
            <a:prstGeom prst="rect">
              <a:avLst/>
            </a:prstGeom>
            <a:solidFill>
              <a:srgbClr val="2525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de9f3f77ea_0_100"/>
            <p:cNvSpPr/>
            <p:nvPr/>
          </p:nvSpPr>
          <p:spPr>
            <a:xfrm>
              <a:off x="1116575" y="1147025"/>
              <a:ext cx="153900" cy="138300"/>
            </a:xfrm>
            <a:prstGeom prst="flowChartConnector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de9f3f77ea_0_100"/>
            <p:cNvSpPr/>
            <p:nvPr/>
          </p:nvSpPr>
          <p:spPr>
            <a:xfrm>
              <a:off x="918052" y="1147025"/>
              <a:ext cx="153900" cy="138300"/>
            </a:xfrm>
            <a:prstGeom prst="flowChartConnector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de9f3f77ea_0_100"/>
            <p:cNvSpPr/>
            <p:nvPr/>
          </p:nvSpPr>
          <p:spPr>
            <a:xfrm>
              <a:off x="735575" y="1147025"/>
              <a:ext cx="153900" cy="138300"/>
            </a:xfrm>
            <a:prstGeom prst="flowChartConnector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gde9f3f77ea_0_100"/>
          <p:cNvSpPr txBox="1"/>
          <p:nvPr/>
        </p:nvSpPr>
        <p:spPr>
          <a:xfrm>
            <a:off x="822825" y="1584825"/>
            <a:ext cx="10585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//Find the content of a repo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items.find(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{“type":"file",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"size":{"$lt":"1000000"},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"stat.downloads":{"$eq":null},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"@uploadedBy":"John",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"$or":[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{"name":{"$match":"*.jar"}},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{"name":{"$match":"*.zip"}}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).include("name","size")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.sort({"$desc":["size","name"]})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e9f3f77ea_0_155"/>
          <p:cNvSpPr txBox="1"/>
          <p:nvPr>
            <p:ph type="title"/>
          </p:nvPr>
        </p:nvSpPr>
        <p:spPr>
          <a:xfrm>
            <a:off x="0" y="3236372"/>
            <a:ext cx="1219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E46"/>
              </a:buClr>
              <a:buSzPts val="4320"/>
              <a:buFont typeface="Open Sans"/>
              <a:buNone/>
            </a:pPr>
            <a:r>
              <a:rPr lang="en-US" sz="4720"/>
              <a:t>File Spec</a:t>
            </a:r>
            <a:endParaRPr sz="4720"/>
          </a:p>
        </p:txBody>
      </p:sp>
      <p:cxnSp>
        <p:nvCxnSpPr>
          <p:cNvPr id="173" name="Google Shape;173;gde9f3f77ea_0_155"/>
          <p:cNvCxnSpPr/>
          <p:nvPr/>
        </p:nvCxnSpPr>
        <p:spPr>
          <a:xfrm>
            <a:off x="5467350" y="4343400"/>
            <a:ext cx="1257300" cy="0"/>
          </a:xfrm>
          <a:prstGeom prst="straightConnector1">
            <a:avLst/>
          </a:prstGeom>
          <a:noFill/>
          <a:ln cap="flat" cmpd="sng" w="76200">
            <a:solidFill>
              <a:srgbClr val="40BE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gde9f3f77ea_0_155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312976" y="528625"/>
            <a:ext cx="3318018" cy="2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9f3f77ea_0_162"/>
          <p:cNvSpPr txBox="1"/>
          <p:nvPr>
            <p:ph idx="1" type="body"/>
          </p:nvPr>
        </p:nvSpPr>
        <p:spPr>
          <a:xfrm>
            <a:off x="689600" y="1406850"/>
            <a:ext cx="11114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Specify the details of files you want to manipulate with Artifactory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Separation of File Specification from code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Resolve dependencies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Download artifacts based on software life cycle maturity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Upload Third Party software to Artifactory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Find latest artifacts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Based on AQL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Wildcard or regular expression with placeholders</a:t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81" name="Google Shape;181;gde9f3f77ea_0_162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File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3300"/>
              <a:t>Spec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9f3f77ea_0_171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File Spec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3300"/>
              <a:t>- Format</a:t>
            </a:r>
            <a:endParaRPr sz="2800">
              <a:solidFill>
                <a:srgbClr val="FFFFFF"/>
              </a:solidFill>
            </a:endParaRPr>
          </a:p>
        </p:txBody>
      </p:sp>
      <p:grpSp>
        <p:nvGrpSpPr>
          <p:cNvPr id="188" name="Google Shape;188;gde9f3f77ea_0_171"/>
          <p:cNvGrpSpPr/>
          <p:nvPr/>
        </p:nvGrpSpPr>
        <p:grpSpPr>
          <a:xfrm>
            <a:off x="610785" y="1034375"/>
            <a:ext cx="11054100" cy="4931400"/>
            <a:chOff x="580036" y="1034375"/>
            <a:chExt cx="11054100" cy="4931400"/>
          </a:xfrm>
        </p:grpSpPr>
        <p:sp>
          <p:nvSpPr>
            <p:cNvPr id="189" name="Google Shape;189;gde9f3f77ea_0_171"/>
            <p:cNvSpPr/>
            <p:nvPr/>
          </p:nvSpPr>
          <p:spPr>
            <a:xfrm>
              <a:off x="580036" y="1034375"/>
              <a:ext cx="11054100" cy="4931400"/>
            </a:xfrm>
            <a:prstGeom prst="roundRect">
              <a:avLst>
                <a:gd fmla="val 3865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de9f3f77ea_0_171"/>
            <p:cNvSpPr/>
            <p:nvPr/>
          </p:nvSpPr>
          <p:spPr>
            <a:xfrm>
              <a:off x="626200" y="1383175"/>
              <a:ext cx="10972800" cy="4459200"/>
            </a:xfrm>
            <a:prstGeom prst="rect">
              <a:avLst/>
            </a:prstGeom>
            <a:solidFill>
              <a:srgbClr val="2525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de9f3f77ea_0_171"/>
            <p:cNvSpPr/>
            <p:nvPr/>
          </p:nvSpPr>
          <p:spPr>
            <a:xfrm>
              <a:off x="1116575" y="1147025"/>
              <a:ext cx="153900" cy="138300"/>
            </a:xfrm>
            <a:prstGeom prst="flowChartConnector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de9f3f77ea_0_171"/>
            <p:cNvSpPr/>
            <p:nvPr/>
          </p:nvSpPr>
          <p:spPr>
            <a:xfrm>
              <a:off x="918052" y="1147025"/>
              <a:ext cx="153900" cy="138300"/>
            </a:xfrm>
            <a:prstGeom prst="flowChartConnector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de9f3f77ea_0_171"/>
            <p:cNvSpPr/>
            <p:nvPr/>
          </p:nvSpPr>
          <p:spPr>
            <a:xfrm>
              <a:off x="735575" y="1147025"/>
              <a:ext cx="153900" cy="138300"/>
            </a:xfrm>
            <a:prstGeom prst="flowChartConnector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gde9f3f77ea_0_171"/>
          <p:cNvSpPr txBox="1"/>
          <p:nvPr/>
        </p:nvSpPr>
        <p:spPr>
          <a:xfrm>
            <a:off x="822825" y="1584825"/>
            <a:ext cx="10585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"files": [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"pattern" or "aql": "[Mandatory]",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"props": "[Optional]",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"excludeProps": "[Optional]",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"recursive": "[Optional, Default: 'true']",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"exclusions": ["[Optional, Applicable only when 'pattern' is specified]"],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"archiveEntries": "[Optional]",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"build": "[Optional]",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"bundle": "[Optional]",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"sortBy" : ["[Optional]"],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"sortOrder": "[Optional, Default: 'asc']",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"limit": [Optional],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"offset": [Optional]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3f77ea_0_113"/>
          <p:cNvSpPr txBox="1"/>
          <p:nvPr>
            <p:ph type="title"/>
          </p:nvPr>
        </p:nvSpPr>
        <p:spPr>
          <a:xfrm>
            <a:off x="0" y="3236372"/>
            <a:ext cx="1219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E46"/>
              </a:buClr>
              <a:buSzPts val="4320"/>
              <a:buFont typeface="Open Sans"/>
              <a:buNone/>
            </a:pPr>
            <a:r>
              <a:rPr lang="en-US" sz="4720"/>
              <a:t>Webhooks</a:t>
            </a:r>
            <a:endParaRPr sz="4720"/>
          </a:p>
        </p:txBody>
      </p:sp>
      <p:cxnSp>
        <p:nvCxnSpPr>
          <p:cNvPr id="201" name="Google Shape;201;gde9f3f77ea_0_113"/>
          <p:cNvCxnSpPr/>
          <p:nvPr/>
        </p:nvCxnSpPr>
        <p:spPr>
          <a:xfrm>
            <a:off x="5467350" y="4343400"/>
            <a:ext cx="1257300" cy="0"/>
          </a:xfrm>
          <a:prstGeom prst="straightConnector1">
            <a:avLst/>
          </a:prstGeom>
          <a:noFill/>
          <a:ln cap="flat" cmpd="sng" w="76200">
            <a:solidFill>
              <a:srgbClr val="40BE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gde9f3f77ea_0_11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312976" y="528625"/>
            <a:ext cx="3318018" cy="2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9f3f77ea_0_120"/>
          <p:cNvSpPr txBox="1"/>
          <p:nvPr>
            <p:ph idx="1" type="body"/>
          </p:nvPr>
        </p:nvSpPr>
        <p:spPr>
          <a:xfrm>
            <a:off x="689600" y="1330650"/>
            <a:ext cx="11114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A Webhook is an automated notification mechanism that is triggered by events that you define.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When a webhook is triggered, it sends relevant information about the event to a web location that is listening for that specific event notification.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The webhook is comprised of three simple components 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300">
                <a:solidFill>
                  <a:schemeClr val="lt1"/>
                </a:solidFill>
              </a:rPr>
              <a:t>triggering event 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300">
                <a:solidFill>
                  <a:schemeClr val="lt1"/>
                </a:solidFill>
              </a:rPr>
              <a:t>information about the event (the “payload”) 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300">
                <a:solidFill>
                  <a:schemeClr val="lt1"/>
                </a:solidFill>
              </a:rPr>
              <a:t>web location listening for the event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09" name="Google Shape;209;gde9f3f77ea_0_120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Webhooks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9f3f77ea_0_184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Webhooks </a:t>
            </a:r>
            <a:r>
              <a:rPr lang="en-US" sz="3300"/>
              <a:t>Payload - Testing</a:t>
            </a:r>
            <a:r>
              <a:rPr lang="en-US">
                <a:solidFill>
                  <a:schemeClr val="accent1"/>
                </a:solidFill>
              </a:rPr>
              <a:t> 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216" name="Google Shape;216;gde9f3f77ea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250" y="1111037"/>
            <a:ext cx="9089550" cy="463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d9cb10ac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71" y="6077477"/>
            <a:ext cx="1243514" cy="62401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d9cb10ac80_0_0"/>
          <p:cNvSpPr txBox="1"/>
          <p:nvPr>
            <p:ph type="title"/>
          </p:nvPr>
        </p:nvSpPr>
        <p:spPr>
          <a:xfrm>
            <a:off x="514363" y="345449"/>
            <a:ext cx="1083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E46"/>
              </a:buClr>
              <a:buSzPts val="3600"/>
              <a:buFont typeface="Open Sans"/>
              <a:buNone/>
            </a:pPr>
            <a:r>
              <a:rPr lang="en-US">
                <a:solidFill>
                  <a:srgbClr val="40BE46"/>
                </a:solidFill>
              </a:rPr>
              <a:t>AGENDA</a:t>
            </a:r>
            <a:endParaRPr/>
          </a:p>
        </p:txBody>
      </p:sp>
      <p:sp>
        <p:nvSpPr>
          <p:cNvPr id="51" name="Google Shape;51;gd9cb10ac80_0_0"/>
          <p:cNvSpPr txBox="1"/>
          <p:nvPr/>
        </p:nvSpPr>
        <p:spPr>
          <a:xfrm>
            <a:off x="1428750" y="1336675"/>
            <a:ext cx="57774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JFrog Platform Automation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REST API</a:t>
            </a:r>
            <a:b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JFrog CLI</a:t>
            </a:r>
            <a:b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Artifactory Query Language</a:t>
            </a:r>
            <a:b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File Spec</a:t>
            </a:r>
            <a:b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 Webhooks</a:t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bb9dbacd4_0_0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JFrog Automation</a:t>
            </a:r>
            <a:r>
              <a:rPr lang="en-US">
                <a:solidFill>
                  <a:schemeClr val="accent1"/>
                </a:solidFill>
              </a:rPr>
              <a:t> Tools - </a:t>
            </a:r>
            <a:r>
              <a:rPr lang="en-US" sz="3300"/>
              <a:t>Choose as Appropriate</a:t>
            </a:r>
            <a:endParaRPr sz="2800">
              <a:solidFill>
                <a:srgbClr val="FFFFFF"/>
              </a:solidFill>
            </a:endParaRPr>
          </a:p>
        </p:txBody>
      </p:sp>
      <p:graphicFrame>
        <p:nvGraphicFramePr>
          <p:cNvPr id="223" name="Google Shape;223;gdbb9dbacd4_0_0"/>
          <p:cNvGraphicFramePr/>
          <p:nvPr/>
        </p:nvGraphicFramePr>
        <p:xfrm>
          <a:off x="645425" y="15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{1FB1DCDD-6345-456A-9564-47803556A208}</a:tableStyleId>
              </a:tblPr>
              <a:tblGrid>
                <a:gridCol w="1842375"/>
                <a:gridCol w="7936500"/>
              </a:tblGrid>
              <a:tr h="68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E984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Method</a:t>
                      </a:r>
                      <a:endParaRPr b="1" sz="1400" u="none" cap="none" strike="noStrike">
                        <a:solidFill>
                          <a:srgbClr val="3E984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E984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Application</a:t>
                      </a:r>
                      <a:endParaRPr b="1" sz="1400" u="none" cap="none" strike="noStrike">
                        <a:solidFill>
                          <a:srgbClr val="3E984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 API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 flexibility with custom code. Recommend to use if any of the below does not suffice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rog 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 achieve query with one CLI command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FileSpec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Aggregate multiple CLI commands in one FileSpec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AQL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Formulate complex queries that specify any number of search criteria, filters, sorting options and output parameters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-1" y="3105834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C74A"/>
              </a:buClr>
              <a:buSzPct val="100000"/>
              <a:buFont typeface="Open Sans"/>
              <a:buNone/>
            </a:pPr>
            <a:r>
              <a:rPr b="1" lang="en-US"/>
              <a:t>Q &amp; A</a:t>
            </a: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312976" y="528625"/>
            <a:ext cx="3318018" cy="277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1"/>
          <p:cNvCxnSpPr/>
          <p:nvPr/>
        </p:nvCxnSpPr>
        <p:spPr>
          <a:xfrm>
            <a:off x="5467350" y="4343400"/>
            <a:ext cx="1257300" cy="0"/>
          </a:xfrm>
          <a:prstGeom prst="straightConnector1">
            <a:avLst/>
          </a:prstGeom>
          <a:noFill/>
          <a:ln cap="flat" cmpd="sng" w="76200">
            <a:solidFill>
              <a:srgbClr val="40BE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1282500" y="2444550"/>
            <a:ext cx="96270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A82A"/>
              </a:buClr>
              <a:buSzPts val="2800"/>
              <a:buFont typeface="Open Sans Light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312976" y="528625"/>
            <a:ext cx="3318018" cy="277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9"/>
          <p:cNvCxnSpPr/>
          <p:nvPr/>
        </p:nvCxnSpPr>
        <p:spPr>
          <a:xfrm>
            <a:off x="5467350" y="4343400"/>
            <a:ext cx="1257300" cy="0"/>
          </a:xfrm>
          <a:prstGeom prst="straightConnector1">
            <a:avLst/>
          </a:prstGeom>
          <a:noFill/>
          <a:ln cap="flat" cmpd="sng" w="76200">
            <a:solidFill>
              <a:srgbClr val="40BE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ac92fe47b_0_692"/>
          <p:cNvSpPr txBox="1"/>
          <p:nvPr>
            <p:ph idx="1" type="body"/>
          </p:nvPr>
        </p:nvSpPr>
        <p:spPr>
          <a:xfrm>
            <a:off x="461000" y="1330800"/>
            <a:ext cx="11162100" cy="3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</a:rPr>
              <a:t>JFrog REST API Documentation</a:t>
            </a:r>
            <a:b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https://www.jfrog.com/confluence/display/JFROG/REST+API</a:t>
            </a:r>
            <a:r>
              <a:rPr lang="en-US" sz="2000" u="none">
                <a:solidFill>
                  <a:schemeClr val="lt1"/>
                </a:solidFill>
              </a:rPr>
              <a:t> </a:t>
            </a:r>
            <a:endParaRPr sz="2000" u="none">
              <a:solidFill>
                <a:schemeClr val="lt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JFrog CLI 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2000" u="sng">
                <a:solidFill>
                  <a:schemeClr val="hlink"/>
                </a:solidFill>
                <a:hlinkClick r:id="rId4"/>
              </a:rPr>
              <a:t>https://www.jfrog.com/confluence/display/CLI/JFrog+CLI</a:t>
            </a:r>
            <a:r>
              <a:rPr lang="en-US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Using File Specs 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1600" u="sng">
                <a:solidFill>
                  <a:schemeClr val="hlink"/>
                </a:solidFill>
                <a:hlinkClick r:id="rId5"/>
              </a:rPr>
              <a:t>https://www.jfrog.com/confluence/display/CLI/CLI+for+JFrog+Artifactory#CLIforJFrogArtifactory-UsingFileSpecs</a:t>
            </a:r>
            <a:r>
              <a:rPr lang="en-US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JFrog </a:t>
            </a:r>
            <a:r>
              <a:rPr lang="en-US" sz="2000">
                <a:solidFill>
                  <a:schemeClr val="lt1"/>
                </a:solidFill>
              </a:rPr>
              <a:t>Artifactory Query Language</a:t>
            </a:r>
            <a:b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hlinkClick r:id="rId6"/>
              </a:rPr>
              <a:t>https://www.jfrog.com/confluence/display/JFROG/Artifactory+Query+Language</a:t>
            </a:r>
            <a:r>
              <a:rPr lang="en-US" sz="2000" u="none">
                <a:solidFill>
                  <a:schemeClr val="lt1"/>
                </a:solidFill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AQL and JFrog CLI - blog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2000" u="sng">
                <a:solidFill>
                  <a:schemeClr val="hlink"/>
                </a:solidFill>
                <a:hlinkClick r:id="rId7"/>
              </a:rPr>
              <a:t>https://jfrog.com/blog/aql-cli-a-match-made-in-heaven/</a:t>
            </a:r>
            <a:r>
              <a:rPr lang="en-US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dac92fe47b_0_692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References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7fe77e3a_0_293"/>
          <p:cNvSpPr txBox="1"/>
          <p:nvPr>
            <p:ph type="title"/>
          </p:nvPr>
        </p:nvSpPr>
        <p:spPr>
          <a:xfrm>
            <a:off x="0" y="3236372"/>
            <a:ext cx="1219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E46"/>
              </a:buClr>
              <a:buSzPts val="4320"/>
              <a:buFont typeface="Open Sans"/>
              <a:buNone/>
            </a:pPr>
            <a:r>
              <a:rPr lang="en-US" sz="4720"/>
              <a:t>REST API</a:t>
            </a:r>
            <a:endParaRPr sz="4720"/>
          </a:p>
        </p:txBody>
      </p:sp>
      <p:cxnSp>
        <p:nvCxnSpPr>
          <p:cNvPr id="58" name="Google Shape;58;gdb7fe77e3a_0_293"/>
          <p:cNvCxnSpPr/>
          <p:nvPr/>
        </p:nvCxnSpPr>
        <p:spPr>
          <a:xfrm>
            <a:off x="5467350" y="4343400"/>
            <a:ext cx="1257300" cy="0"/>
          </a:xfrm>
          <a:prstGeom prst="straightConnector1">
            <a:avLst/>
          </a:prstGeom>
          <a:noFill/>
          <a:ln cap="flat" cmpd="sng" w="76200">
            <a:solidFill>
              <a:srgbClr val="40BE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" name="Google Shape;59;gdb7fe77e3a_0_293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312976" y="528625"/>
            <a:ext cx="3318018" cy="2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e9f3f77ea_0_41"/>
          <p:cNvSpPr txBox="1"/>
          <p:nvPr>
            <p:ph idx="1" type="body"/>
          </p:nvPr>
        </p:nvSpPr>
        <p:spPr>
          <a:xfrm>
            <a:off x="689600" y="1178250"/>
            <a:ext cx="11114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Extensive and advanced API for all JFrog products.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Different domains of functionality (repositories, builds, security, etc.)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Utilized by the UI, CLI and other tools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Can be used from any automation you might implement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Fully documented and maintained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Include new released functionality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Different </a:t>
            </a:r>
            <a:r>
              <a:rPr lang="en-US" sz="2300" u="sng">
                <a:solidFill>
                  <a:schemeClr val="hlink"/>
                </a:solidFill>
                <a:hlinkClick r:id="rId3"/>
              </a:rPr>
              <a:t>options</a:t>
            </a:r>
            <a:r>
              <a:rPr lang="en-US" sz="2300">
                <a:solidFill>
                  <a:schemeClr val="lt1"/>
                </a:solidFill>
              </a:rPr>
              <a:t> for authentication (basic auth, API key, access token)</a:t>
            </a:r>
            <a:br>
              <a:rPr b="0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e9f3f77ea_0_41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REST </a:t>
            </a:r>
            <a:r>
              <a:rPr lang="en-US" sz="3300"/>
              <a:t>API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9f3f77ea_0_29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REST </a:t>
            </a:r>
            <a:r>
              <a:rPr lang="en-US" sz="3300"/>
              <a:t>API - examples</a:t>
            </a:r>
            <a:endParaRPr sz="2800">
              <a:solidFill>
                <a:srgbClr val="FFFFFF"/>
              </a:solidFill>
            </a:endParaRPr>
          </a:p>
        </p:txBody>
      </p:sp>
      <p:grpSp>
        <p:nvGrpSpPr>
          <p:cNvPr id="73" name="Google Shape;73;gde9f3f77ea_0_29"/>
          <p:cNvGrpSpPr/>
          <p:nvPr/>
        </p:nvGrpSpPr>
        <p:grpSpPr>
          <a:xfrm>
            <a:off x="610785" y="1034375"/>
            <a:ext cx="11054100" cy="4931400"/>
            <a:chOff x="580036" y="1034375"/>
            <a:chExt cx="11054100" cy="4931400"/>
          </a:xfrm>
        </p:grpSpPr>
        <p:sp>
          <p:nvSpPr>
            <p:cNvPr id="74" name="Google Shape;74;gde9f3f77ea_0_29"/>
            <p:cNvSpPr/>
            <p:nvPr/>
          </p:nvSpPr>
          <p:spPr>
            <a:xfrm>
              <a:off x="580036" y="1034375"/>
              <a:ext cx="11054100" cy="4931400"/>
            </a:xfrm>
            <a:prstGeom prst="roundRect">
              <a:avLst>
                <a:gd fmla="val 3865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de9f3f77ea_0_29"/>
            <p:cNvSpPr/>
            <p:nvPr/>
          </p:nvSpPr>
          <p:spPr>
            <a:xfrm>
              <a:off x="626200" y="1383175"/>
              <a:ext cx="10972800" cy="4459200"/>
            </a:xfrm>
            <a:prstGeom prst="rect">
              <a:avLst/>
            </a:prstGeom>
            <a:solidFill>
              <a:srgbClr val="2525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de9f3f77ea_0_29"/>
            <p:cNvSpPr/>
            <p:nvPr/>
          </p:nvSpPr>
          <p:spPr>
            <a:xfrm>
              <a:off x="1116575" y="1147025"/>
              <a:ext cx="153900" cy="138300"/>
            </a:xfrm>
            <a:prstGeom prst="flowChartConnector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de9f3f77ea_0_29"/>
            <p:cNvSpPr/>
            <p:nvPr/>
          </p:nvSpPr>
          <p:spPr>
            <a:xfrm>
              <a:off x="918052" y="1147025"/>
              <a:ext cx="153900" cy="138300"/>
            </a:xfrm>
            <a:prstGeom prst="flowChartConnector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de9f3f77ea_0_29"/>
            <p:cNvSpPr/>
            <p:nvPr/>
          </p:nvSpPr>
          <p:spPr>
            <a:xfrm>
              <a:off x="735575" y="1147025"/>
              <a:ext cx="153900" cy="138300"/>
            </a:xfrm>
            <a:prstGeom prst="flowChartConnector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gde9f3f77ea_0_29"/>
          <p:cNvSpPr txBox="1"/>
          <p:nvPr/>
        </p:nvSpPr>
        <p:spPr>
          <a:xfrm>
            <a:off x="827425" y="1552750"/>
            <a:ext cx="10395900" cy="4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System ping</a:t>
            </a:r>
            <a:b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curl https://jfrog.address/artifactory/api/system/ping</a:t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Using encrypted password</a:t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curl -uadmin:AP86Mv9An2neryqDCXQqVexVNhK https://</a:t>
            </a: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jfrog.address</a:t>
            </a: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/artifactory/api/system/service_id</a:t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Downloading a file</a:t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curl –I -uadmin:password "</a:t>
            </a: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https://jfrog.address</a:t>
            </a: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/artifactory/docker-stage-local/docker-app/58/manifest.json”</a:t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repo </a:t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curl -v -uadmin:password -XPUT '</a:t>
            </a: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https://jfrog.address</a:t>
            </a:r>
            <a:r>
              <a:rPr lang="en-US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/artifactory/api/repositories/my2proj-docker-dev-us' -H 'Content-Type: application/json' -d @createLocalRepo.json</a:t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9f3f77ea_0_2"/>
          <p:cNvSpPr txBox="1"/>
          <p:nvPr>
            <p:ph type="title"/>
          </p:nvPr>
        </p:nvSpPr>
        <p:spPr>
          <a:xfrm>
            <a:off x="0" y="3236372"/>
            <a:ext cx="1219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E46"/>
              </a:buClr>
              <a:buSzPts val="4320"/>
              <a:buFont typeface="Open Sans"/>
              <a:buNone/>
            </a:pPr>
            <a:r>
              <a:rPr lang="en-US" sz="4720"/>
              <a:t>JFrog CLI</a:t>
            </a:r>
            <a:endParaRPr sz="4720"/>
          </a:p>
        </p:txBody>
      </p:sp>
      <p:cxnSp>
        <p:nvCxnSpPr>
          <p:cNvPr id="86" name="Google Shape;86;gde9f3f77ea_0_2"/>
          <p:cNvCxnSpPr/>
          <p:nvPr/>
        </p:nvCxnSpPr>
        <p:spPr>
          <a:xfrm>
            <a:off x="5467350" y="4343400"/>
            <a:ext cx="1257300" cy="0"/>
          </a:xfrm>
          <a:prstGeom prst="straightConnector1">
            <a:avLst/>
          </a:prstGeom>
          <a:noFill/>
          <a:ln cap="flat" cmpd="sng" w="76200">
            <a:solidFill>
              <a:srgbClr val="40BE4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gde9f3f77ea_0_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8312976" y="528625"/>
            <a:ext cx="3318018" cy="2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9f3f77ea_0_18"/>
          <p:cNvSpPr txBox="1"/>
          <p:nvPr>
            <p:ph idx="1" type="body"/>
          </p:nvPr>
        </p:nvSpPr>
        <p:spPr>
          <a:xfrm>
            <a:off x="689600" y="1406850"/>
            <a:ext cx="11114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A smart client with a simple interface to JFrog products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Aimed for automation and for simplifying automation scripts by making your scripts more efficient, reliable and maintainable.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-US" sz="2300">
                <a:solidFill>
                  <a:schemeClr val="lt1"/>
                </a:solidFill>
              </a:rPr>
              <a:t>Advantages: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300">
                <a:solidFill>
                  <a:schemeClr val="lt1"/>
                </a:solidFill>
              </a:rPr>
              <a:t>High level functionality (Parallelism, resumability, wildcards, etc.)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300">
                <a:solidFill>
                  <a:schemeClr val="lt1"/>
                </a:solidFill>
              </a:rPr>
              <a:t>Checksum awareness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300">
                <a:solidFill>
                  <a:schemeClr val="lt1"/>
                </a:solidFill>
              </a:rPr>
              <a:t>Multiple configurations support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300">
                <a:solidFill>
                  <a:schemeClr val="lt1"/>
                </a:solidFill>
              </a:rPr>
              <a:t>Simulation mode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-US" sz="2300">
                <a:solidFill>
                  <a:schemeClr val="lt1"/>
                </a:solidFill>
              </a:rPr>
              <a:t>CLI Plugins supported (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https://github.com/jfrog/jfrog-cli-plugins-reg</a:t>
            </a:r>
            <a:r>
              <a:rPr lang="en-US" sz="2300">
                <a:solidFill>
                  <a:schemeClr val="lt1"/>
                </a:solidFill>
              </a:rPr>
              <a:t> )</a:t>
            </a:r>
            <a:br>
              <a:rPr b="0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de9f3f77ea_0_18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JFrog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3300"/>
              <a:t>CLI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9f3f77ea_0_55"/>
          <p:cNvSpPr txBox="1"/>
          <p:nvPr>
            <p:ph idx="1" type="body"/>
          </p:nvPr>
        </p:nvSpPr>
        <p:spPr>
          <a:xfrm>
            <a:off x="689600" y="1406850"/>
            <a:ext cx="11114100" cy="44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de9f3f77ea_0_55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JFrog </a:t>
            </a:r>
            <a:r>
              <a:rPr lang="en-US" sz="3300"/>
              <a:t>CLI - Syntax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2" name="Google Shape;102;gde9f3f77ea_0_55"/>
          <p:cNvSpPr txBox="1"/>
          <p:nvPr/>
        </p:nvSpPr>
        <p:spPr>
          <a:xfrm>
            <a:off x="304400" y="1476825"/>
            <a:ext cx="11638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jfrog  target  command-name  global-options  command-options  arguments</a:t>
            </a:r>
            <a:endParaRPr sz="2400">
              <a:solidFill>
                <a:srgbClr val="D8D8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1612" lvl="0" marL="346075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1612" lvl="0" marL="346075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1612" lvl="0" marL="346075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1612" lvl="0" marL="346075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1612" lvl="0" marL="346075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1612" lvl="0" marL="346075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gde9f3f77ea_0_55"/>
          <p:cNvSpPr txBox="1"/>
          <p:nvPr/>
        </p:nvSpPr>
        <p:spPr>
          <a:xfrm>
            <a:off x="2837075" y="2871925"/>
            <a:ext cx="24933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sng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Command to execute:</a:t>
            </a:r>
            <a:endParaRPr sz="1800" u="sng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config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pload &amp; </a:t>
            </a: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ownload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copy, move, delete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search &amp; properties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build integration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create release bundle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more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gde9f3f77ea_0_55"/>
          <p:cNvSpPr txBox="1"/>
          <p:nvPr/>
        </p:nvSpPr>
        <p:spPr>
          <a:xfrm>
            <a:off x="5485013" y="2889621"/>
            <a:ext cx="18141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Global Options:</a:t>
            </a:r>
            <a:endParaRPr sz="1800" u="sng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--url</a:t>
            </a:r>
            <a:endParaRPr i="0" sz="1800" u="none" cap="none" strike="noStrike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--user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--password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--ssh-key-path</a:t>
            </a:r>
            <a:endParaRPr i="0" sz="1800" u="none" cap="none" strike="noStrike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gde9f3f77ea_0_55"/>
          <p:cNvSpPr txBox="1"/>
          <p:nvPr/>
        </p:nvSpPr>
        <p:spPr>
          <a:xfrm>
            <a:off x="7398560" y="2871908"/>
            <a:ext cx="2493300" cy="23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sng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Command options:</a:t>
            </a:r>
            <a:endParaRPr sz="1800" u="sng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--props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--recursive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--regexp</a:t>
            </a:r>
            <a:endParaRPr i="0" sz="1800" u="none" cap="none" strike="noStrike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--threads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--dry-run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--deb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gde9f3f77ea_0_55"/>
          <p:cNvSpPr txBox="1"/>
          <p:nvPr/>
        </p:nvSpPr>
        <p:spPr>
          <a:xfrm>
            <a:off x="9784618" y="2871908"/>
            <a:ext cx="2015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Command args</a:t>
            </a:r>
            <a:endParaRPr i="0" sz="1800" u="none" cap="none" strike="noStrike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" name="Google Shape;107;gde9f3f77ea_0_55"/>
          <p:cNvCxnSpPr>
            <a:endCxn id="103" idx="0"/>
          </p:cNvCxnSpPr>
          <p:nvPr/>
        </p:nvCxnSpPr>
        <p:spPr>
          <a:xfrm flipH="1">
            <a:off x="4083725" y="2067325"/>
            <a:ext cx="138600" cy="80460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gde9f3f77ea_0_55"/>
          <p:cNvCxnSpPr>
            <a:stCxn id="102" idx="2"/>
            <a:endCxn id="104" idx="0"/>
          </p:cNvCxnSpPr>
          <p:nvPr/>
        </p:nvCxnSpPr>
        <p:spPr>
          <a:xfrm>
            <a:off x="6123800" y="1936425"/>
            <a:ext cx="268200" cy="95310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gde9f3f77ea_0_55"/>
          <p:cNvCxnSpPr>
            <a:endCxn id="105" idx="0"/>
          </p:cNvCxnSpPr>
          <p:nvPr/>
        </p:nvCxnSpPr>
        <p:spPr>
          <a:xfrm>
            <a:off x="8505410" y="1970408"/>
            <a:ext cx="139800" cy="90150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gde9f3f77ea_0_55"/>
          <p:cNvCxnSpPr>
            <a:endCxn id="106" idx="0"/>
          </p:cNvCxnSpPr>
          <p:nvPr/>
        </p:nvCxnSpPr>
        <p:spPr>
          <a:xfrm flipH="1">
            <a:off x="10792318" y="1934708"/>
            <a:ext cx="148200" cy="93720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gde9f3f77ea_0_55"/>
          <p:cNvSpPr txBox="1"/>
          <p:nvPr/>
        </p:nvSpPr>
        <p:spPr>
          <a:xfrm>
            <a:off x="304400" y="2889625"/>
            <a:ext cx="23781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Possible Targets:</a:t>
            </a:r>
            <a:endParaRPr sz="1800" u="sng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rt:</a:t>
            </a: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 Artifactory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rt:</a:t>
            </a: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 Distribution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mc:</a:t>
            </a: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 Mission Control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xr:</a:t>
            </a:r>
            <a:r>
              <a:rPr lang="en-US" sz="1800">
                <a:solidFill>
                  <a:srgbClr val="4FB84A"/>
                </a:solidFill>
                <a:latin typeface="Open Sans"/>
                <a:ea typeface="Open Sans"/>
                <a:cs typeface="Open Sans"/>
                <a:sym typeface="Open Sans"/>
              </a:rPr>
              <a:t> Xray</a:t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FB8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2" name="Google Shape;112;gde9f3f77ea_0_55"/>
          <p:cNvCxnSpPr>
            <a:endCxn id="111" idx="0"/>
          </p:cNvCxnSpPr>
          <p:nvPr/>
        </p:nvCxnSpPr>
        <p:spPr>
          <a:xfrm flipH="1">
            <a:off x="1493450" y="2024125"/>
            <a:ext cx="540600" cy="86550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e9f3f77ea_0_83"/>
          <p:cNvSpPr txBox="1"/>
          <p:nvPr>
            <p:ph type="title"/>
          </p:nvPr>
        </p:nvSpPr>
        <p:spPr>
          <a:xfrm>
            <a:off x="514375" y="345450"/>
            <a:ext cx="11289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>
                <a:solidFill>
                  <a:schemeClr val="accent1"/>
                </a:solidFill>
              </a:rPr>
              <a:t>JFrog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3300"/>
              <a:t>CLI</a:t>
            </a:r>
            <a:r>
              <a:rPr lang="en-US" sz="3300"/>
              <a:t> - Examples </a:t>
            </a:r>
            <a:r>
              <a:rPr lang="en-US" sz="2400"/>
              <a:t>1/2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119" name="Google Shape;119;gde9f3f77ea_0_83"/>
          <p:cNvGrpSpPr/>
          <p:nvPr/>
        </p:nvGrpSpPr>
        <p:grpSpPr>
          <a:xfrm>
            <a:off x="610785" y="1034375"/>
            <a:ext cx="11054100" cy="4931400"/>
            <a:chOff x="580036" y="1034375"/>
            <a:chExt cx="11054100" cy="4931400"/>
          </a:xfrm>
        </p:grpSpPr>
        <p:sp>
          <p:nvSpPr>
            <p:cNvPr id="120" name="Google Shape;120;gde9f3f77ea_0_83"/>
            <p:cNvSpPr/>
            <p:nvPr/>
          </p:nvSpPr>
          <p:spPr>
            <a:xfrm>
              <a:off x="580036" y="1034375"/>
              <a:ext cx="11054100" cy="4931400"/>
            </a:xfrm>
            <a:prstGeom prst="roundRect">
              <a:avLst>
                <a:gd fmla="val 3865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de9f3f77ea_0_83"/>
            <p:cNvSpPr/>
            <p:nvPr/>
          </p:nvSpPr>
          <p:spPr>
            <a:xfrm>
              <a:off x="626200" y="1383175"/>
              <a:ext cx="10972800" cy="4459200"/>
            </a:xfrm>
            <a:prstGeom prst="rect">
              <a:avLst/>
            </a:prstGeom>
            <a:solidFill>
              <a:srgbClr val="2525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de9f3f77ea_0_83"/>
            <p:cNvSpPr/>
            <p:nvPr/>
          </p:nvSpPr>
          <p:spPr>
            <a:xfrm>
              <a:off x="1116575" y="1147025"/>
              <a:ext cx="153900" cy="138300"/>
            </a:xfrm>
            <a:prstGeom prst="flowChartConnector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de9f3f77ea_0_83"/>
            <p:cNvSpPr/>
            <p:nvPr/>
          </p:nvSpPr>
          <p:spPr>
            <a:xfrm>
              <a:off x="918052" y="1147025"/>
              <a:ext cx="153900" cy="138300"/>
            </a:xfrm>
            <a:prstGeom prst="flowChartConnector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de9f3f77ea_0_83"/>
            <p:cNvSpPr/>
            <p:nvPr/>
          </p:nvSpPr>
          <p:spPr>
            <a:xfrm>
              <a:off x="735575" y="1147025"/>
              <a:ext cx="153900" cy="138300"/>
            </a:xfrm>
            <a:prstGeom prst="flowChartConnector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de9f3f77ea_0_83"/>
          <p:cNvSpPr txBox="1"/>
          <p:nvPr/>
        </p:nvSpPr>
        <p:spPr>
          <a:xfrm>
            <a:off x="822825" y="1584825"/>
            <a:ext cx="10585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List version of cli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-v 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List all env configurations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config show 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For adding a new artifactory configuration 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config add  --url=http://mydomain/artifactory --user=myuser --password=mypwd mylogicalname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Upload a single file to artifactory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rt u "*file.*" my-repo-name 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rt u "*file.*" my-repo-name/subfolder/anothersubfolder/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# Search artifacts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jfrog rt s “my-repo-name/*.zip”  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Frog 2020">
      <a:dk1>
        <a:srgbClr val="212326"/>
      </a:dk1>
      <a:lt1>
        <a:srgbClr val="FFFFFF"/>
      </a:lt1>
      <a:dk2>
        <a:srgbClr val="000000"/>
      </a:dk2>
      <a:lt2>
        <a:srgbClr val="FFFFFF"/>
      </a:lt2>
      <a:accent1>
        <a:srgbClr val="40BE46"/>
      </a:accent1>
      <a:accent2>
        <a:srgbClr val="D8D8D8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2020-01-21T12:03:03Z</dcterms:created>
  <dc:creator>Netsah Yamin</dc:creator>
</cp:coreProperties>
</file>