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2.xml" ContentType="application/vnd.openxmlformats-officedocument.presentationml.tags+xml"/>
  <Override PartName="/docProps/core.xml" ContentType="application/vnd.openxmlformats-package.core-properties+xml"/>
  <Override PartName="/ppt/tags/tag4.xml" ContentType="application/vnd.openxmlformats-officedocument.presentationml.tag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311" r:id="rId3"/>
    <p:sldId id="2289" r:id="rId4"/>
    <p:sldId id="2278" r:id="rId5"/>
    <p:sldId id="2282" r:id="rId6"/>
    <p:sldId id="2291" r:id="rId7"/>
    <p:sldId id="2305" r:id="rId8"/>
    <p:sldId id="2301" r:id="rId9"/>
    <p:sldId id="2303" r:id="rId10"/>
    <p:sldId id="2304" r:id="rId11"/>
    <p:sldId id="2300" r:id="rId12"/>
    <p:sldId id="2302" r:id="rId13"/>
    <p:sldId id="2298" r:id="rId14"/>
    <p:sldId id="2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6C3C3-C1E4-4C25-8A7B-4D783D36665D}" v="2" dt="2022-06-27T08:32:28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i, Lakshay (Contractor)" userId="S::c-lsethi@dovercorp.com::aadc4c63-6cfd-40a9-8b0d-4ca837cf13ff" providerId="AD" clId="Web-{5C46C3C3-C1E4-4C25-8A7B-4D783D36665D}"/>
    <pc:docChg chg="modSld">
      <pc:chgData name="Sethi, Lakshay (Contractor)" userId="S::c-lsethi@dovercorp.com::aadc4c63-6cfd-40a9-8b0d-4ca837cf13ff" providerId="AD" clId="Web-{5C46C3C3-C1E4-4C25-8A7B-4D783D36665D}" dt="2022-06-27T08:32:28.531" v="1" actId="1076"/>
      <pc:docMkLst>
        <pc:docMk/>
      </pc:docMkLst>
      <pc:sldChg chg="modSp">
        <pc:chgData name="Sethi, Lakshay (Contractor)" userId="S::c-lsethi@dovercorp.com::aadc4c63-6cfd-40a9-8b0d-4ca837cf13ff" providerId="AD" clId="Web-{5C46C3C3-C1E4-4C25-8A7B-4D783D36665D}" dt="2022-06-27T08:32:28.531" v="1" actId="1076"/>
        <pc:sldMkLst>
          <pc:docMk/>
          <pc:sldMk cId="2258545419" sldId="728"/>
        </pc:sldMkLst>
        <pc:grpChg chg="mod">
          <ac:chgData name="Sethi, Lakshay (Contractor)" userId="S::c-lsethi@dovercorp.com::aadc4c63-6cfd-40a9-8b0d-4ca837cf13ff" providerId="AD" clId="Web-{5C46C3C3-C1E4-4C25-8A7B-4D783D36665D}" dt="2022-06-27T08:32:28.531" v="1" actId="1076"/>
          <ac:grpSpMkLst>
            <pc:docMk/>
            <pc:sldMk cId="2258545419" sldId="728"/>
            <ac:grpSpMk id="8" creationId="{97DF0B64-CCBE-4410-A7C1-D74147D0B061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32D70-120C-4C16-B1D1-927C276052A0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9FABF-5FF1-4322-8875-DE9FF694D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0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D1C69-A459-4931-8F8B-0208765D1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8B7E62-0435-4297-A098-DCA0F71F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67FA8A-D9CF-4CDD-8D52-CC7A3DD6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73D5A8-F367-4385-A117-18AFB18F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DB814C-A55A-447E-BC2B-563CACC2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4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4F4210-5695-4342-92AB-57788B8D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1636E93-40D9-43FF-877A-BF6D478C3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46FD17-7C38-4A4C-9696-FDC4D29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C07061-E3BD-4B77-9A27-4708AF27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C0E94B-CB49-4C3B-BDFC-DE94BDC9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4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AB0B3EE-D036-41ED-81BC-D29FE9BEA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00E238-A055-45FA-A0BC-FFD065638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9275FB-4E17-4EE5-9DDB-5C3DCA54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F9E013-9E56-4288-B1FA-772514FF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895894-5124-4834-BC14-DBF45824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5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0"/>
            <a:ext cx="12192000" cy="4572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334753"/>
            <a:ext cx="7632700" cy="1580014"/>
          </a:xfrm>
        </p:spPr>
        <p:txBody>
          <a:bodyPr vert="horz" lIns="0" tIns="45720" rIns="0" bIns="45720" rtlCol="0" anchor="t" anchorCtr="0">
            <a:noAutofit/>
          </a:bodyPr>
          <a:lstStyle>
            <a:lvl1pPr>
              <a:lnSpc>
                <a:spcPct val="90000"/>
              </a:lnSpc>
              <a:defRPr lang="en-US" sz="3800" b="0" cap="none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1787985"/>
            <a:ext cx="7632700" cy="515016"/>
          </a:xfrm>
        </p:spPr>
        <p:txBody>
          <a:bodyPr lIns="0" rIns="0" anchor="t">
            <a:noAutofit/>
          </a:bodyPr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Dover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14" y="429312"/>
            <a:ext cx="2096973" cy="523516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14401" y="5413245"/>
            <a:ext cx="7626684" cy="914400"/>
          </a:xfrm>
        </p:spPr>
        <p:txBody>
          <a:bodyPr vert="horz" lIns="0" tIns="45720" rIns="0" bIns="45720" rtlCol="0" anchor="t">
            <a:noAutofit/>
          </a:bodyPr>
          <a:lstStyle>
            <a:lvl1pPr marL="225425" indent="-225425">
              <a:buNone/>
              <a:defRPr lang="en-US" sz="2000" smtClean="0">
                <a:solidFill>
                  <a:schemeClr val="tx2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021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0"/>
            <a:ext cx="12192000" cy="4572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334753"/>
            <a:ext cx="7632700" cy="1580014"/>
          </a:xfrm>
        </p:spPr>
        <p:txBody>
          <a:bodyPr vert="horz" lIns="0" tIns="45720" rIns="0" bIns="45720" rtlCol="0" anchor="t" anchorCtr="0">
            <a:noAutofit/>
          </a:bodyPr>
          <a:lstStyle>
            <a:lvl1pPr>
              <a:lnSpc>
                <a:spcPct val="90000"/>
              </a:lnSpc>
              <a:defRPr lang="en-US" sz="3800" b="0" cap="none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1" y="1787985"/>
            <a:ext cx="7632700" cy="515016"/>
          </a:xfrm>
        </p:spPr>
        <p:txBody>
          <a:bodyPr lIns="0" rIns="0" anchor="t">
            <a:noAutofit/>
          </a:bodyPr>
          <a:lstStyle>
            <a:lvl1pPr marL="0" indent="0" algn="l"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Dover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314" y="429312"/>
            <a:ext cx="2096973" cy="523516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14401" y="5413245"/>
            <a:ext cx="7626684" cy="914400"/>
          </a:xfrm>
        </p:spPr>
        <p:txBody>
          <a:bodyPr vert="horz" lIns="0" tIns="45720" rIns="0" bIns="45720" rtlCol="0" anchor="t">
            <a:noAutofit/>
          </a:bodyPr>
          <a:lstStyle>
            <a:lvl1pPr marL="225425" indent="-225425">
              <a:buNone/>
              <a:defRPr lang="en-US" sz="2000" smtClean="0">
                <a:solidFill>
                  <a:schemeClr val="tx2"/>
                </a:solidFill>
              </a:defRPr>
            </a:lvl1pPr>
            <a:lvl2pPr>
              <a:defRPr lang="en-US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6138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624487"/>
            <a:ext cx="10970684" cy="3651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40939" y="81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4C85-FE5D-48EE-AAA3-96F54DDE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B8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85734"/>
            <a:ext cx="5384800" cy="45259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85734"/>
            <a:ext cx="5384800" cy="45259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624487"/>
            <a:ext cx="10970684" cy="365125"/>
          </a:xfrm>
        </p:spPr>
        <p:txBody>
          <a:bodyPr/>
          <a:lstStyle>
            <a:lvl1pPr marL="0" indent="0">
              <a:buNone/>
              <a:defRPr sz="1800">
                <a:solidFill>
                  <a:srgbClr val="004B8D"/>
                </a:solidFill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40939" y="81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4C85-FE5D-48EE-AAA3-96F54DDE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B8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5733"/>
            <a:ext cx="538691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5495"/>
            <a:ext cx="5386917" cy="39512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5733"/>
            <a:ext cx="5389033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5495"/>
            <a:ext cx="5389033" cy="39512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1" y="624487"/>
            <a:ext cx="10970684" cy="365125"/>
          </a:xfrm>
        </p:spPr>
        <p:txBody>
          <a:bodyPr/>
          <a:lstStyle>
            <a:lvl1pPr marL="0" indent="0">
              <a:buNone/>
              <a:defRPr sz="1800">
                <a:solidFill>
                  <a:srgbClr val="004B8D"/>
                </a:solidFill>
              </a:defRPr>
            </a:lvl1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40939" y="81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4C85-FE5D-48EE-AAA3-96F54DDE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40939" y="81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4C85-FE5D-48EE-AAA3-96F54DDE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40939" y="81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4C85-FE5D-48EE-AAA3-96F54DDE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1"/>
            <a:ext cx="10363200" cy="1362075"/>
          </a:xfrm>
        </p:spPr>
        <p:txBody>
          <a:bodyPr anchor="t"/>
          <a:lstStyle>
            <a:lvl1pPr algn="l">
              <a:defRPr sz="40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40939" y="81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4C85-FE5D-48EE-AAA3-96F54DDE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6022E8-DE74-4A13-95BD-00804925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1DF99A-ECB5-4A40-9DD5-F1EA91FEC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D575AD-2C89-4042-A795-EAEB3211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8D012C-5A3D-4579-8A06-5C7952E6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DFA17C-3E29-4B1E-9497-6A4EE4A5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8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ver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303" y="2955733"/>
            <a:ext cx="3791395" cy="9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162" y="262501"/>
            <a:ext cx="10067839" cy="5508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6103" y="1377051"/>
            <a:ext cx="11532252" cy="4719268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93200" y="6248400"/>
            <a:ext cx="2844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582400" y="152400"/>
            <a:ext cx="609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379CF-A4D8-4F92-93BE-953A6487E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A4DB-6F5F-4E99-BBB3-17C1DEC2D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Layout_karugo_1" userDrawn="1">
  <p:cSld name="Custom_Layout_karug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10"/>
          </p:nvPr>
        </p:nvSpPr>
        <p:spPr>
          <a:xfrm>
            <a:off x="1607130" y="508295"/>
            <a:ext cx="7911757" cy="307777"/>
          </a:xfrm>
        </p:spPr>
        <p:txBody>
          <a:bodyPr vert="horz" lIns="0" tIns="0" rIns="0" bIns="0" anchor="t"/>
          <a:lstStyle>
            <a:lvl1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 i="0" u="none">
                <a:solidFill>
                  <a:srgbClr val="00355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1607128" y="807018"/>
            <a:ext cx="10032613" cy="298724"/>
          </a:xfrm>
        </p:spPr>
        <p:txBody>
          <a:bodyPr vert="horz" lIns="0" tIns="41010" rIns="0" bIns="41010" anchor="t"/>
          <a:lstStyle>
            <a:lvl1pPr algn="l">
              <a:lnSpc>
                <a:spcPct val="100000"/>
              </a:lnSpc>
              <a:spcBef>
                <a:spcPts val="897"/>
              </a:spcBef>
              <a:spcAft>
                <a:spcPts val="0"/>
              </a:spcAft>
              <a:defRPr sz="1400" b="1" i="0" u="none">
                <a:solidFill>
                  <a:srgbClr val="00355F"/>
                </a:solidFill>
              </a:defRPr>
            </a:lvl1pPr>
            <a:lvl2pPr algn="l">
              <a:defRPr sz="1400" b="1" i="0" u="none">
                <a:solidFill>
                  <a:srgbClr val="00355F"/>
                </a:solidFill>
              </a:defRPr>
            </a:lvl2pPr>
            <a:lvl3pPr algn="l">
              <a:defRPr sz="1400" b="1" i="0" u="none">
                <a:solidFill>
                  <a:srgbClr val="00355F"/>
                </a:solidFill>
              </a:defRPr>
            </a:lvl3pPr>
            <a:lvl4pPr algn="l">
              <a:defRPr sz="1400" b="1" i="0" u="none">
                <a:solidFill>
                  <a:srgbClr val="00355F"/>
                </a:solidFill>
              </a:defRPr>
            </a:lvl4pPr>
            <a:lvl5pPr algn="l">
              <a:defRPr sz="1400" b="1" i="0" u="none">
                <a:solidFill>
                  <a:srgbClr val="00355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607041" y="1526999"/>
            <a:ext cx="10032704" cy="315250"/>
          </a:xfrm>
          <a:prstGeom prst="rect">
            <a:avLst/>
          </a:prstGeom>
        </p:spPr>
        <p:txBody>
          <a:bodyPr vert="horz" lIns="0" tIns="0" rIns="0" bIns="0" anchor="t"/>
          <a:lstStyle>
            <a:lvl1pPr algn="l">
              <a:lnSpc>
                <a:spcPct val="100000"/>
              </a:lnSpc>
              <a:spcBef>
                <a:spcPts val="179"/>
              </a:spcBef>
              <a:spcAft>
                <a:spcPts val="179"/>
              </a:spcAft>
              <a:defRPr sz="800" b="0" i="0" u="none">
                <a:solidFill>
                  <a:srgbClr val="000000"/>
                </a:solidFill>
              </a:defRPr>
            </a:lvl1pPr>
            <a:lvl2pPr algn="l">
              <a:defRPr sz="800" b="0" i="0" u="none">
                <a:solidFill>
                  <a:srgbClr val="000000"/>
                </a:solidFill>
              </a:defRPr>
            </a:lvl2pPr>
            <a:lvl3pPr algn="l">
              <a:defRPr sz="800" b="0" i="0" u="none">
                <a:solidFill>
                  <a:srgbClr val="000000"/>
                </a:solidFill>
              </a:defRPr>
            </a:lvl3pPr>
            <a:lvl4pPr algn="l">
              <a:defRPr sz="800" b="0" i="0" u="none">
                <a:solidFill>
                  <a:srgbClr val="000000"/>
                </a:solidFill>
              </a:defRPr>
            </a:lvl4pPr>
            <a:lvl5pPr algn="l">
              <a:defRPr sz="800" b="0" i="0" u="none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 descr="Type:FootnoteFooter;FootnoteCount:0;"/>
          <p:cNvSpPr>
            <a:spLocks noGrp="1"/>
          </p:cNvSpPr>
          <p:nvPr>
            <p:ph type="body" sz="quarter" idx="13"/>
          </p:nvPr>
        </p:nvSpPr>
        <p:spPr>
          <a:xfrm>
            <a:off x="1606747" y="5800663"/>
            <a:ext cx="10033000" cy="597448"/>
          </a:xfrm>
          <a:prstGeom prst="rect">
            <a:avLst/>
          </a:prstGeom>
        </p:spPr>
        <p:txBody>
          <a:bodyPr vert="horz" lIns="0" tIns="123030" rIns="0" bIns="41010" anchor="b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 b="0" i="1" u="none">
                <a:solidFill>
                  <a:srgbClr val="000000"/>
                </a:solidFill>
              </a:defRPr>
            </a:lvl1pPr>
            <a:lvl2pPr algn="l">
              <a:defRPr sz="700" b="0" i="1" u="none">
                <a:solidFill>
                  <a:srgbClr val="000000"/>
                </a:solidFill>
              </a:defRPr>
            </a:lvl2pPr>
            <a:lvl3pPr algn="l">
              <a:defRPr sz="700" b="0" i="1" u="none">
                <a:solidFill>
                  <a:srgbClr val="000000"/>
                </a:solidFill>
              </a:defRPr>
            </a:lvl3pPr>
            <a:lvl4pPr algn="l">
              <a:defRPr sz="700" b="0" i="1" u="none">
                <a:solidFill>
                  <a:srgbClr val="000000"/>
                </a:solidFill>
              </a:defRPr>
            </a:lvl4pPr>
            <a:lvl5pPr algn="l">
              <a:defRPr sz="700" b="0" i="1" u="none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 descr="Type:SectionFooter;"/>
          <p:cNvSpPr>
            <a:spLocks noGrp="1"/>
          </p:cNvSpPr>
          <p:nvPr>
            <p:ph type="body" sz="quarter" idx="14"/>
          </p:nvPr>
        </p:nvSpPr>
        <p:spPr>
          <a:xfrm>
            <a:off x="556492" y="6398473"/>
            <a:ext cx="8866909" cy="162941"/>
          </a:xfrm>
          <a:prstGeom prst="rect">
            <a:avLst/>
          </a:prstGeom>
        </p:spPr>
        <p:txBody>
          <a:bodyPr vert="horz" lIns="0" tIns="41010" rIns="0" bIns="0" anchor="t"/>
          <a:lstStyle>
            <a:lvl1pPr algn="l">
              <a:lnSpc>
                <a:spcPct val="100000"/>
              </a:lnSpc>
              <a:spcBef>
                <a:spcPts val="897"/>
              </a:spcBef>
              <a:spcAft>
                <a:spcPts val="0"/>
              </a:spcAft>
              <a:defRPr sz="800" b="0" i="0" u="none">
                <a:solidFill>
                  <a:srgbClr val="000000"/>
                </a:solidFill>
              </a:defRPr>
            </a:lvl1pPr>
            <a:lvl2pPr algn="l">
              <a:defRPr sz="800" b="0" i="0" u="none">
                <a:solidFill>
                  <a:srgbClr val="000000"/>
                </a:solidFill>
              </a:defRPr>
            </a:lvl2pPr>
            <a:lvl3pPr algn="l">
              <a:defRPr sz="800" b="0" i="0" u="none">
                <a:solidFill>
                  <a:srgbClr val="000000"/>
                </a:solidFill>
              </a:defRPr>
            </a:lvl3pPr>
            <a:lvl4pPr algn="l">
              <a:defRPr sz="800" b="0" i="0" u="none">
                <a:solidFill>
                  <a:srgbClr val="000000"/>
                </a:solidFill>
              </a:defRPr>
            </a:lvl4pPr>
            <a:lvl5pPr algn="l">
              <a:defRPr sz="800" b="0" i="0" u="none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 descr="Type:GsPicture;Id:452705d3-7410-4594-9843-c40f676e1f97;FilePath:\\IBNJS006VF\DIRECTION2013\Future Stock Price Analysis 10.xlsx;SheetName:Scenario 1 Output;User:FIRMWIDE\karugo;Date:25-Jul-2013 01:18;"/>
          <p:cNvSpPr>
            <a:spLocks noGrp="1"/>
          </p:cNvSpPr>
          <p:nvPr>
            <p:ph sz="quarter" idx="15"/>
          </p:nvPr>
        </p:nvSpPr>
        <p:spPr>
          <a:xfrm>
            <a:off x="3378281" y="2395492"/>
            <a:ext cx="8224212" cy="16923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20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2" y="130006"/>
            <a:ext cx="9264649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000" y="1144800"/>
            <a:ext cx="5546400" cy="4888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144800"/>
            <a:ext cx="5546400" cy="4888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08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900BDF-66F5-40AD-9AE8-6C824128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2AD086-1B5A-45AD-BCDF-621F60CE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E05CAA-BACC-49D5-AE4A-4E4C7826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63EE74-A814-4772-8C05-C6B2D492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E6FBC6-6C16-4266-86D1-101DD543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3972B-FB79-4225-98A5-18E8704A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C66A56-BE7C-43E0-BF13-B85D8E3EA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40201D-7E46-41AC-819C-FA6D4DA5A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EC89C4-078B-412C-A2EC-E9433393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9DD5EC-ACD6-4ED3-B188-5EB02EBF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20BE8A-5380-48E1-B29C-4ED40D6B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0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12F005-4814-4307-BD13-20DC401B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D3C1FD-F6D6-42BA-81FC-D7FBCA29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6EED2C-2D80-4BB1-9268-C7C787DCE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87D7996-5398-43B7-9B7D-962290956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B9E703C-4ED3-4B47-A2B2-863F4CA3C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59A914D-C955-4512-95D7-3D3E2AFE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F84396-F119-4B42-9F58-0609E6DE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B078825-2767-4ABC-93BF-9B4F02F0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9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EE71C-BA94-4D1D-9F7B-1D785355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DF3514D-B26E-45C0-84D0-0442495A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96993F-B6DF-47F5-BF32-AD4470FA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39ECD0-CA3E-48F3-9A77-83A13400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0DAE0D7-E265-4B67-99A9-C0E6BC70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AE91E2-2A18-4C03-8C5B-EBDD3DC6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6F4BD0-40CD-4CB9-ADB8-73E672E1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7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B39C97-6B37-4454-A4C0-DA42038C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122F04-5F42-4ED2-BB48-60216AFD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16D1C0-411E-453C-B856-4AEDA1CE3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CDEA25-D508-40CC-8AB6-EF54C488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DFC0B7-1BB5-484B-B83A-2CCB466E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7859D64-60C9-456B-AD70-143AA7F0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3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5F3ACD-46C2-4BF7-AC65-70E3EE07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4712F67-CD50-43B7-AD16-A74616AC3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4E4997-ED44-4BD0-BBE7-4458E548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BF4ECA-9050-499B-9251-1CE66255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FBDCE1-5240-4507-A4C4-34791D40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8E5903-52DF-43D2-8D39-8D58E248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9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1C2616C-E240-4586-8F8C-9AA24382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5C95E9-5137-4AA3-AA1F-3CB909B2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22BCAF-041D-4E5A-96F7-0D607F6C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68076-DE4F-427E-9C38-413DB5163F4A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0C450-D8F8-4494-AC04-18EF070C0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CECAF6-FF75-4F15-8987-C74BFAE78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E342A-20EF-4C7C-8422-9070A9AF6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9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8418"/>
            <a:ext cx="10972800" cy="473774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374030"/>
            <a:ext cx="12192000" cy="0"/>
          </a:xfrm>
          <a:prstGeom prst="line">
            <a:avLst/>
          </a:prstGeom>
          <a:ln w="63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0559"/>
            <a:ext cx="10972800" cy="36055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 descr="Dover_rgb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93278"/>
            <a:ext cx="999744" cy="249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20693" y="6511524"/>
            <a:ext cx="2862323" cy="230832"/>
          </a:xfrm>
          <a:prstGeom prst="rect">
            <a:avLst/>
          </a:prstGeom>
          <a:noFill/>
        </p:spPr>
        <p:txBody>
          <a:bodyPr wrap="square" lIns="0" rIns="0" rtlCol="0" anchor="b">
            <a:noAutofit/>
          </a:bodyPr>
          <a:lstStyle/>
          <a:p>
            <a:pPr algn="r"/>
            <a:r>
              <a:rPr lang="en-US" sz="900">
                <a:solidFill>
                  <a:schemeClr val="accent2"/>
                </a:solidFill>
              </a:rPr>
              <a:t>PROPRIETARY</a:t>
            </a:r>
            <a:r>
              <a:rPr lang="en-US" sz="900" baseline="0">
                <a:solidFill>
                  <a:schemeClr val="accent2"/>
                </a:solidFill>
              </a:rPr>
              <a:t> AND CONFIDENTIAL</a:t>
            </a:r>
            <a:endParaRPr lang="en-US" sz="900">
              <a:solidFill>
                <a:schemeClr val="accent2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40939" y="813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4C85-FE5D-48EE-AAA3-96F54DDE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 cap="none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17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4213" indent="-227013" algn="l" defTabSz="4572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3018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1413" indent="-227013" algn="l" defTabSz="4572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razik@dovercorp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="" xmlns:a16="http://schemas.microsoft.com/office/drawing/2014/main" id="{858EDC1B-119A-4D63-B1C0-254DE118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431" y="1758463"/>
            <a:ext cx="6977575" cy="1350497"/>
          </a:xfrm>
        </p:spPr>
        <p:txBody>
          <a:bodyPr/>
          <a:lstStyle/>
          <a:p>
            <a:r>
              <a:rPr lang="en-IN" sz="3200" b="1" dirty="0" smtClean="0"/>
              <a:t>Terraform</a:t>
            </a:r>
            <a:endParaRPr lang="en-IN" sz="3200" b="1" dirty="0"/>
          </a:p>
          <a:p>
            <a:r>
              <a:rPr lang="en-IN" sz="2200" dirty="0" smtClean="0"/>
              <a:t>Automated delivery and management of cloud resources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866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2026919" y="731521"/>
            <a:ext cx="8149763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82" y="970671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Output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12318"/>
              </p:ext>
            </p:extLst>
          </p:nvPr>
        </p:nvGraphicFramePr>
        <p:xfrm>
          <a:off x="2026920" y="1969477"/>
          <a:ext cx="8025617" cy="415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617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4157002">
                <a:tc>
                  <a:txBody>
                    <a:bodyPr/>
                    <a:lstStyle/>
                    <a:p>
                      <a:pPr algn="just"/>
                      <a:r>
                        <a:rPr lang="en-IN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After applying the script we can confirm the results at azure portal:</a:t>
                      </a:r>
                      <a:endParaRPr lang="en-IN" sz="20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46" y="2558033"/>
            <a:ext cx="7582907" cy="2979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048712" y="5549612"/>
            <a:ext cx="4106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 7) Azure Portal screenshot with the Windows VM deployed using Terraform</a:t>
            </a:r>
            <a:endParaRPr lang="en-IN" sz="9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717230" y="471268"/>
            <a:ext cx="10644996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49" y="772264"/>
            <a:ext cx="10110158" cy="75965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Deployment of multiple instances of a resource using Terraform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87449"/>
              </p:ext>
            </p:extLst>
          </p:nvPr>
        </p:nvGraphicFramePr>
        <p:xfrm>
          <a:off x="717230" y="1771070"/>
          <a:ext cx="10644996" cy="435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96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4355409">
                <a:tc>
                  <a:txBody>
                    <a:bodyPr/>
                    <a:lstStyle/>
                    <a:p>
                      <a:pPr algn="just"/>
                      <a:r>
                        <a:rPr lang="en-IN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 deploy multiple instances of a resource using Terraform we need to follow the following workflow:</a:t>
                      </a:r>
                    </a:p>
                    <a:p>
                      <a:pPr algn="just"/>
                      <a:endParaRPr lang="en-IN" sz="20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Here steps 1- 3 are same as of the deployment of a resource, the modification is in the script that we need to prepare.</a:t>
                      </a:r>
                    </a:p>
                    <a:p>
                      <a:pPr algn="just"/>
                      <a:endParaRPr lang="en-IN" sz="20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Prepare the script: To deploy multiple instances of a resource we need to put the configuration of that resource in a module then call that module multiple times from the root script.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IN" sz="20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Apply the script: To apply the script we need to follow the same workflow as before.</a:t>
                      </a:r>
                    </a:p>
                    <a:p>
                      <a:pPr algn="just"/>
                      <a:endParaRPr lang="en-IN" sz="20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1716370" y="590843"/>
            <a:ext cx="8138160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292" y="792089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Output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b="0" dirty="0">
                <a:solidFill>
                  <a:schemeClr val="tx1"/>
                </a:solidFill>
                <a:latin typeface="arial" panose="020B0604020202020204" pitchFamily="34" charset="0"/>
              </a:rPr>
              <a:t>After applying the script we can confirm the results at azure </a:t>
            </a:r>
            <a:r>
              <a:rPr lang="en-IN" sz="1600" b="0" dirty="0" smtClean="0">
                <a:solidFill>
                  <a:schemeClr val="tx1"/>
                </a:solidFill>
                <a:latin typeface="arial" panose="020B0604020202020204" pitchFamily="34" charset="0"/>
              </a:rPr>
              <a:t>portal:</a:t>
            </a: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6212" y="5037827"/>
            <a:ext cx="28584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i="1" dirty="0"/>
              <a:t>Figure </a:t>
            </a:r>
            <a:r>
              <a:rPr lang="en-IN" sz="900" i="1" dirty="0" smtClean="0"/>
              <a:t>8) 4 Linux VMs deployed using a single script</a:t>
            </a:r>
            <a:endParaRPr lang="en-IN" sz="900" i="1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88" y="2335524"/>
            <a:ext cx="7681124" cy="2702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701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2026920" y="731520"/>
            <a:ext cx="8138160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82" y="970672"/>
            <a:ext cx="8025618" cy="394105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you!!!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31944"/>
              </p:ext>
            </p:extLst>
          </p:nvPr>
        </p:nvGraphicFramePr>
        <p:xfrm>
          <a:off x="2185182" y="1911965"/>
          <a:ext cx="7867355" cy="385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355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385167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IN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Questions???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4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4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sz="1400" b="0" kern="1200" dirty="0" smtClean="0">
                        <a:solidFill>
                          <a:schemeClr val="accent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sz="1400" b="0" kern="1200" dirty="0" smtClean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Presented by - Dover IT  </a:t>
                      </a:r>
                      <a:endParaRPr lang="en-IN" sz="2000" b="0" dirty="0">
                        <a:solidFill>
                          <a:schemeClr val="accent5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0099" y="5132718"/>
            <a:ext cx="41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457200"/>
            <a:r>
              <a:rPr lang="en-IN" sz="1400">
                <a:solidFill>
                  <a:srgbClr val="000000"/>
                </a:solidFill>
              </a:rPr>
              <a:t>Lakshay Sethi - </a:t>
            </a:r>
            <a:r>
              <a:rPr lang="en-IN" sz="1400" u="sng">
                <a:solidFill>
                  <a:srgbClr val="002647">
                    <a:lumMod val="90000"/>
                    <a:lumOff val="10000"/>
                  </a:srgbClr>
                </a:solidFill>
              </a:rPr>
              <a:t>c-lsethi@dovercorp.com</a:t>
            </a:r>
          </a:p>
          <a:p>
            <a:pPr lvl="0" algn="r" defTabSz="457200"/>
            <a:r>
              <a:rPr lang="en-IN" sz="1400">
                <a:solidFill>
                  <a:srgbClr val="000000"/>
                </a:solidFill>
              </a:rPr>
              <a:t>Abdul Razik - </a:t>
            </a:r>
            <a:r>
              <a:rPr lang="en-IN" sz="1400" u="sng">
                <a:solidFill>
                  <a:srgbClr val="002647">
                    <a:lumMod val="75000"/>
                    <a:lumOff val="25000"/>
                  </a:srgbClr>
                </a:solidFill>
                <a:hlinkClick r:id="rId2"/>
              </a:rPr>
              <a:t>arazik@dovercorp.com</a:t>
            </a:r>
            <a:endParaRPr lang="en-IN" sz="1400" u="sng" dirty="0">
              <a:solidFill>
                <a:srgbClr val="002647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6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2026920" y="731520"/>
            <a:ext cx="8138160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82" y="970671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</a:rPr>
              <a:t>   What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is Infrastructure as Code (IaC)?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15207"/>
              </p:ext>
            </p:extLst>
          </p:nvPr>
        </p:nvGraphicFramePr>
        <p:xfrm>
          <a:off x="2026920" y="1969477"/>
          <a:ext cx="7869110" cy="412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110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4120826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i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Infrastructure</a:t>
                      </a:r>
                      <a:r>
                        <a:rPr lang="en-US" sz="1800" b="0" i="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 as Code (</a:t>
                      </a:r>
                      <a:r>
                        <a:rPr lang="en-US" sz="1800" b="0" i="0" baseline="0" dirty="0" err="1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IaC</a:t>
                      </a:r>
                      <a:r>
                        <a:rPr lang="en-US" sz="1800" b="0" i="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) is a paradigm where we define/characterize our computing infrastructure using configuration files.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1800" b="0" i="0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i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Benefits</a:t>
                      </a:r>
                      <a:r>
                        <a:rPr lang="en-US" sz="1800" b="0" i="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 of Infrastructure as Code (</a:t>
                      </a:r>
                      <a:r>
                        <a:rPr lang="en-US" sz="1800" b="0" i="0" baseline="0" dirty="0" err="1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IaC</a:t>
                      </a:r>
                      <a:r>
                        <a:rPr lang="en-US" sz="1800" b="0" i="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800" b="0" i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endParaRPr lang="en-US" sz="1800" b="0" i="0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1100" b="0" i="0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Faster Release Cycles and High-Quality Delivery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IN" sz="900" b="0" i="0" kern="1200" baseline="0" dirty="0" smtClean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More Institutional knowledge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IN" sz="900" b="0" i="0" kern="1200" baseline="0" dirty="0" smtClean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Predictability and Idempotency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IN" sz="900" b="0" i="0" kern="1200" baseline="0" dirty="0" smtClean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Better Collaboration between Dev and Operations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IN" sz="900" b="0" i="0" kern="1200" baseline="0" dirty="0" smtClean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Enables Effective DevOps</a:t>
                      </a:r>
                      <a:endParaRPr lang="en-IN" sz="1800" b="0" i="0" kern="1200" baseline="0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6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2003196" y="752202"/>
            <a:ext cx="8139600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82" y="970671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Terraform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93623"/>
              </p:ext>
            </p:extLst>
          </p:nvPr>
        </p:nvGraphicFramePr>
        <p:xfrm>
          <a:off x="2003196" y="1751008"/>
          <a:ext cx="8139600" cy="452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600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45269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800" b="0" i="0" kern="1200" baseline="0" dirty="0" err="1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HashiCorp’s</a:t>
                      </a: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Terraform is one of the leading open-source, cross-platform, multi-cloud, hybrid IaC tools available to provision and manage IT and development resources on any cloud.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IN" sz="20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Benefits of using Terraform,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1100" b="0" i="0" kern="1200" baseline="0" dirty="0" smtClean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Open-source, multi-cloud and Declarative IaC tool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IN" sz="900" b="0" i="0" kern="1200" baseline="0" dirty="0" smtClean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Can be used to manage various cloud resources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IN" sz="900" b="0" i="0" kern="1200" baseline="0" dirty="0" smtClean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Logging, auditing, remote state and locking feature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IN" sz="900" b="0" i="0" kern="1200" baseline="0" dirty="0" smtClean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Time and resource savings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IN" sz="900" b="0" i="0" kern="1200" baseline="0" dirty="0" smtClean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baseline="0" dirty="0" smtClean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All the benefits of IaC like multiple instances of a resource, multiple working environments, etc.</a:t>
                      </a:r>
                      <a:r>
                        <a:rPr lang="en-IN" sz="2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2026919" y="731521"/>
            <a:ext cx="8149763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82" y="970671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Terraform architecture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5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41015" y="2288655"/>
            <a:ext cx="6521569" cy="31718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426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2061037" y="731521"/>
            <a:ext cx="8149763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82" y="970671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Components of Terraform script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17961"/>
              </p:ext>
            </p:extLst>
          </p:nvPr>
        </p:nvGraphicFramePr>
        <p:xfrm>
          <a:off x="2061036" y="1969477"/>
          <a:ext cx="8149763" cy="415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763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4157002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Some</a:t>
                      </a:r>
                      <a:r>
                        <a:rPr lang="en-IN" sz="18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of the building blocks of a terraform script are: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IN" sz="16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State file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 state file is a Terraform owned, text-based (JSON), dynamically generated file containing information about the resource configuration. 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IN" sz="12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Variables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Variables are placeholders in the configuration that accept</a:t>
                      </a: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external values as parameters during execution time.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Resources: 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They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describes one or more infrastructure objects.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2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Data</a:t>
                      </a:r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resources:</a:t>
                      </a: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Data sources allow Terraform to use the resource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objects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defined outside of</a:t>
                      </a: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Terraform.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Modules:</a:t>
                      </a: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 module is a container for multiple resources that are used together.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2061037" y="731521"/>
            <a:ext cx="8149763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82" y="970671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Objectives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61382"/>
              </p:ext>
            </p:extLst>
          </p:nvPr>
        </p:nvGraphicFramePr>
        <p:xfrm>
          <a:off x="2061036" y="1969477"/>
          <a:ext cx="8149763" cy="415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763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4157002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8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objectives of this project are: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Deploy a single resource (Virtual Machine) using Terraform.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Deploy multiple instances of a resource (Virtual Machine) by running Terraform script single time.</a:t>
                      </a:r>
                      <a:endParaRPr lang="en-IN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9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672860" y="498818"/>
            <a:ext cx="10584611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85" y="737968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Deployment of resource using Terraform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72373"/>
              </p:ext>
            </p:extLst>
          </p:nvPr>
        </p:nvGraphicFramePr>
        <p:xfrm>
          <a:off x="672861" y="1736774"/>
          <a:ext cx="10584610" cy="438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4610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4389705">
                <a:tc>
                  <a:txBody>
                    <a:bodyPr/>
                    <a:lstStyle/>
                    <a:p>
                      <a:pPr algn="just"/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 order to deploy a resource using Terraform we need to follow the following workflow:</a:t>
                      </a:r>
                    </a:p>
                    <a:p>
                      <a:pPr algn="just"/>
                      <a:endParaRPr lang="en-IN" sz="20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Authenticate and authorize Terraform with Azure: We can do this by using “</a:t>
                      </a:r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az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 login</a:t>
                      </a: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” command. Once authenticated, it lists all the available subscriptions.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Figure 1) Searching for Policy in Azure Portal</a:t>
                      </a:r>
                    </a:p>
                    <a:p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62" b="38152"/>
          <a:stretch/>
        </p:blipFill>
        <p:spPr>
          <a:xfrm>
            <a:off x="672859" y="3075227"/>
            <a:ext cx="4123427" cy="141050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8"/>
          <a:stretch/>
        </p:blipFill>
        <p:spPr bwMode="auto">
          <a:xfrm>
            <a:off x="7625751" y="3075227"/>
            <a:ext cx="3631720" cy="30512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1" t="3094" r="13328" b="10639"/>
          <a:stretch/>
        </p:blipFill>
        <p:spPr>
          <a:xfrm>
            <a:off x="4951562" y="3075227"/>
            <a:ext cx="2441276" cy="242103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18711" y="4485736"/>
            <a:ext cx="3631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 1) “</a:t>
            </a:r>
            <a:r>
              <a:rPr lang="en-IN" sz="9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IN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login” command</a:t>
            </a:r>
            <a:endParaRPr lang="en-IN" sz="9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5750" y="6126479"/>
            <a:ext cx="3631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 3) Available subscriptions</a:t>
            </a:r>
            <a:endParaRPr lang="en-IN" sz="9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339" y="5504584"/>
            <a:ext cx="3631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 2) Logging in with Azure account</a:t>
            </a:r>
            <a:endParaRPr lang="en-IN" sz="9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1964845" y="351693"/>
            <a:ext cx="8149763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81" y="690591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Deployment of resource using Terraform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83415"/>
              </p:ext>
            </p:extLst>
          </p:nvPr>
        </p:nvGraphicFramePr>
        <p:xfrm>
          <a:off x="1964845" y="1450247"/>
          <a:ext cx="8025617" cy="415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617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4157002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Select operating subscription</a:t>
                      </a:r>
                    </a:p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+mj-lt"/>
                        <a:buAutoNum type="arabicPeriod" startAt="3"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Organize working directory structure: Instead of using one large monolithic Terraform file it is recommended to use multiple small manageable files.</a:t>
                      </a:r>
                    </a:p>
                    <a:p>
                      <a:pPr marL="342900" indent="-342900" algn="just">
                        <a:buFont typeface="+mj-lt"/>
                        <a:buAutoNum type="arabicPeriod" startAt="3"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+mj-lt"/>
                        <a:buAutoNum type="arabicPeriod" startAt="3"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89" y="1868601"/>
            <a:ext cx="4572000" cy="314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936" y="2182926"/>
            <a:ext cx="3631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 4) Selecting operating subscription</a:t>
            </a:r>
            <a:endParaRPr lang="en-IN" sz="9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35" y="3426344"/>
            <a:ext cx="2371725" cy="2724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82129" y="6150494"/>
            <a:ext cx="3631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 5) Working directory structure</a:t>
            </a:r>
            <a:endParaRPr lang="en-IN" sz="9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1EDE145-BB72-457F-AAF8-7CE1614888C1}"/>
              </a:ext>
            </a:extLst>
          </p:cNvPr>
          <p:cNvSpPr/>
          <p:nvPr/>
        </p:nvSpPr>
        <p:spPr>
          <a:xfrm flipV="1">
            <a:off x="1964845" y="351693"/>
            <a:ext cx="8149763" cy="99880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IN" dirty="0">
              <a:solidFill>
                <a:srgbClr val="002647">
                  <a:lumMod val="10000"/>
                  <a:lumOff val="90000"/>
                </a:srgbClr>
              </a:solidFill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6282BF14-A47D-47EA-8100-B6B6290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81" y="690591"/>
            <a:ext cx="8025618" cy="75965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Deployment of resource using Terraform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Montserrat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Montserrat"/>
              </a:rPr>
            </a:br>
            <a:r>
              <a:rPr lang="en-IN" sz="1600" dirty="0">
                <a:solidFill>
                  <a:schemeClr val="tx1"/>
                </a:solidFill>
              </a:rPr>
              <a:t/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AF0D81B-0F59-486B-8E41-21D4BA8DA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21181"/>
              </p:ext>
            </p:extLst>
          </p:nvPr>
        </p:nvGraphicFramePr>
        <p:xfrm>
          <a:off x="1964845" y="1450247"/>
          <a:ext cx="8025617" cy="415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617">
                  <a:extLst>
                    <a:ext uri="{9D8B030D-6E8A-4147-A177-3AD203B41FA5}">
                      <a16:colId xmlns="" xmlns:a16="http://schemas.microsoft.com/office/drawing/2014/main" val="425575937"/>
                    </a:ext>
                  </a:extLst>
                </a:gridCol>
              </a:tblGrid>
              <a:tr h="4157002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4"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Preparing script file: We need to prepare the terraform script that contain the target resource configurations.</a:t>
                      </a:r>
                    </a:p>
                    <a:p>
                      <a:pPr marL="0" indent="0" algn="just">
                        <a:buFont typeface="+mj-lt"/>
                        <a:buNone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+mj-lt"/>
                        <a:buAutoNum type="arabicPeriod" startAt="5"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Apply the script: Once we have prepared the script next we need to follow the </a:t>
                      </a:r>
                      <a:r>
                        <a:rPr lang="en-IN" sz="1800" b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Terraform’s</a:t>
                      </a: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“apply” workflow.</a:t>
                      </a:r>
                    </a:p>
                    <a:p>
                      <a:pPr marL="342900" indent="-342900" algn="just">
                        <a:buFont typeface="+mj-lt"/>
                        <a:buAutoNum type="arabicPeriod" startAt="5"/>
                      </a:pP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492968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382128" y="5607249"/>
            <a:ext cx="3631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 6) Apply workflow</a:t>
            </a:r>
            <a:endParaRPr lang="en-IN" sz="9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11989" y="3130749"/>
            <a:ext cx="4572000" cy="2476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9700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NO7jOIQQ6Z7zthvgBOR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 PPT Segment Tempate (9+3) v1">
  <a:themeElements>
    <a:clrScheme name="Dover2">
      <a:dk1>
        <a:srgbClr val="000000"/>
      </a:dk1>
      <a:lt1>
        <a:srgbClr val="FFFFFF"/>
      </a:lt1>
      <a:dk2>
        <a:srgbClr val="004B8D"/>
      </a:dk2>
      <a:lt2>
        <a:srgbClr val="6582BB"/>
      </a:lt2>
      <a:accent1>
        <a:srgbClr val="002647"/>
      </a:accent1>
      <a:accent2>
        <a:srgbClr val="8C8C8C"/>
      </a:accent2>
      <a:accent3>
        <a:srgbClr val="004B8D"/>
      </a:accent3>
      <a:accent4>
        <a:srgbClr val="262626"/>
      </a:accent4>
      <a:accent5>
        <a:srgbClr val="6582BB"/>
      </a:accent5>
      <a:accent6>
        <a:srgbClr val="4C4C4C"/>
      </a:accent6>
      <a:hlink>
        <a:srgbClr val="004B8D"/>
      </a:hlink>
      <a:folHlink>
        <a:srgbClr val="6582B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663C024743A469FEFC7B6D0434321" ma:contentTypeVersion="20" ma:contentTypeDescription="Create a new document." ma:contentTypeScope="" ma:versionID="495e272640912b5970b548397091e220">
  <xsd:schema xmlns:xsd="http://www.w3.org/2001/XMLSchema" xmlns:xs="http://www.w3.org/2001/XMLSchema" xmlns:p="http://schemas.microsoft.com/office/2006/metadata/properties" xmlns:ns2="a31a0dcf-579b-4a0b-b335-a82b96a1f5df" xmlns:ns3="806dd7b5-090d-489a-8a35-49e99d46059f" targetNamespace="http://schemas.microsoft.com/office/2006/metadata/properties" ma:root="true" ma:fieldsID="cf92c74d30b5e03eba8fa829ca5d6788" ns2:_="" ns3:_="">
    <xsd:import namespace="a31a0dcf-579b-4a0b-b335-a82b96a1f5df"/>
    <xsd:import namespace="806dd7b5-090d-489a-8a35-49e99d46059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a0dcf-579b-4a0b-b335-a82b96a1f5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5" nillable="true" ma:displayName="Taxonomy Catch All Column" ma:hidden="true" ma:list="{6c90a1cb-3f65-4275-87f4-6a91fa734b47}" ma:internalName="TaxCatchAll" ma:showField="CatchAllData" ma:web="a31a0dcf-579b-4a0b-b335-a82b96a1f5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dd7b5-090d-489a-8a35-49e99d460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fab59b46-7277-476d-9ef3-85da32fca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6dd7b5-090d-489a-8a35-49e99d46059f">
      <Terms xmlns="http://schemas.microsoft.com/office/infopath/2007/PartnerControls"/>
    </lcf76f155ced4ddcb4097134ff3c332f>
    <TaxCatchAll xmlns="a31a0dcf-579b-4a0b-b335-a82b96a1f5df" xsi:nil="true"/>
  </documentManagement>
</p:properties>
</file>

<file path=customXml/itemProps1.xml><?xml version="1.0" encoding="utf-8"?>
<ds:datastoreItem xmlns:ds="http://schemas.openxmlformats.org/officeDocument/2006/customXml" ds:itemID="{CE982DF9-E7AC-41CF-A482-FD5803A5AC40}"/>
</file>

<file path=customXml/itemProps2.xml><?xml version="1.0" encoding="utf-8"?>
<ds:datastoreItem xmlns:ds="http://schemas.openxmlformats.org/officeDocument/2006/customXml" ds:itemID="{73F64A5F-7ED7-409D-97E4-20E997AE5F60}"/>
</file>

<file path=customXml/itemProps3.xml><?xml version="1.0" encoding="utf-8"?>
<ds:datastoreItem xmlns:ds="http://schemas.openxmlformats.org/officeDocument/2006/customXml" ds:itemID="{DCDB0869-78E6-4A37-A096-AF2C7B5093E3}"/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617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Montserrat</vt:lpstr>
      <vt:lpstr>Wingdings</vt:lpstr>
      <vt:lpstr>Office Theme</vt:lpstr>
      <vt:lpstr>BOD PPT Segment Tempate (9+3) v1</vt:lpstr>
      <vt:lpstr>think-cell Slide</vt:lpstr>
      <vt:lpstr>PowerPoint Presentation</vt:lpstr>
      <vt:lpstr>   What is Infrastructure as Code (IaC)?     </vt:lpstr>
      <vt:lpstr>   Terraform     </vt:lpstr>
      <vt:lpstr>   Terraform architecture     </vt:lpstr>
      <vt:lpstr>   Components of Terraform script     </vt:lpstr>
      <vt:lpstr>   Objectives     </vt:lpstr>
      <vt:lpstr>   Deployment of resource using Terraform     </vt:lpstr>
      <vt:lpstr>   Deployment of resource using Terraform     </vt:lpstr>
      <vt:lpstr>   Deployment of resource using Terraform     </vt:lpstr>
      <vt:lpstr>   Output     </vt:lpstr>
      <vt:lpstr>   Deployment of multiple instances of a resource using Terraform     </vt:lpstr>
      <vt:lpstr>   Output   After applying the script we can confirm the results at azure portal:  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Razik, Abdul</dc:creator>
  <cp:lastModifiedBy>lakshay sethi</cp:lastModifiedBy>
  <cp:revision>75</cp:revision>
  <dcterms:created xsi:type="dcterms:W3CDTF">2022-01-26T22:03:43Z</dcterms:created>
  <dcterms:modified xsi:type="dcterms:W3CDTF">2022-07-05T12:15:14Z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0x0101008F4663C024743A469FEFC7B6D0434321</vt:lpwstr>
  </property>
</Properties>
</file>