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67" r:id="rId4"/>
    <p:sldId id="259" r:id="rId5"/>
    <p:sldId id="261" r:id="rId6"/>
    <p:sldId id="262" r:id="rId7"/>
    <p:sldId id="269" r:id="rId8"/>
    <p:sldId id="263" r:id="rId9"/>
    <p:sldId id="264" r:id="rId10"/>
    <p:sldId id="265" r:id="rId11"/>
    <p:sldId id="270" r:id="rId12"/>
    <p:sldId id="276" r:id="rId13"/>
    <p:sldId id="273" r:id="rId14"/>
    <p:sldId id="274" r:id="rId15"/>
    <p:sldId id="277" r:id="rId16"/>
    <p:sldId id="275" r:id="rId17"/>
    <p:sldId id="271" r:id="rId18"/>
    <p:sldId id="278" r:id="rId19"/>
    <p:sldId id="279" r:id="rId20"/>
    <p:sldId id="272" r:id="rId21"/>
    <p:sldId id="280" r:id="rId22"/>
    <p:sldId id="281" r:id="rId23"/>
    <p:sldId id="283" r:id="rId24"/>
    <p:sldId id="285" r:id="rId25"/>
    <p:sldId id="284" r:id="rId26"/>
    <p:sldId id="28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3" autoAdjust="0"/>
    <p:restoredTop sz="89156" autoAdjust="0"/>
  </p:normalViewPr>
  <p:slideViewPr>
    <p:cSldViewPr snapToGrid="0">
      <p:cViewPr varScale="1">
        <p:scale>
          <a:sx n="108" d="100"/>
          <a:sy n="108" d="100"/>
        </p:scale>
        <p:origin x="126" y="912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029BE-9EA8-4794-A466-23DFCF7BBCDE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20305-7A04-421B-ADE3-661A149ED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성능평가지표 </a:t>
            </a:r>
            <a:r>
              <a:rPr lang="en-US" altLang="ko-KR" dirty="0"/>
              <a:t>- </a:t>
            </a:r>
            <a:r>
              <a:rPr lang="ko-KR" altLang="en-US" dirty="0"/>
              <a:t>정확도</a:t>
            </a:r>
            <a:endParaRPr lang="en-US" altLang="ko-KR" dirty="0"/>
          </a:p>
          <a:p>
            <a:r>
              <a:rPr lang="en-US" altLang="ko-KR" dirty="0"/>
              <a:t>                  - </a:t>
            </a:r>
            <a:r>
              <a:rPr lang="ko-KR" altLang="en-US" dirty="0"/>
              <a:t>오차행렬</a:t>
            </a:r>
            <a:endParaRPr lang="en-US" altLang="ko-KR" dirty="0"/>
          </a:p>
          <a:p>
            <a:r>
              <a:rPr lang="en-US" altLang="ko-KR" dirty="0"/>
              <a:t>                  - </a:t>
            </a:r>
            <a:r>
              <a:rPr lang="ko-KR" altLang="en-US" dirty="0"/>
              <a:t>정밀도와 </a:t>
            </a:r>
            <a:r>
              <a:rPr lang="ko-KR" altLang="en-US" dirty="0" err="1"/>
              <a:t>재현율</a:t>
            </a:r>
            <a:endParaRPr lang="en-US" altLang="ko-KR" dirty="0"/>
          </a:p>
          <a:p>
            <a:r>
              <a:rPr lang="en-US" altLang="ko-KR" dirty="0"/>
              <a:t>                  - F1 </a:t>
            </a:r>
            <a:r>
              <a:rPr lang="ko-KR" altLang="en-US" dirty="0"/>
              <a:t>스코어</a:t>
            </a:r>
            <a:endParaRPr lang="en-US" altLang="ko-KR" dirty="0"/>
          </a:p>
          <a:p>
            <a:r>
              <a:rPr lang="en-US" altLang="ko-KR" dirty="0"/>
              <a:t>                  - ROC </a:t>
            </a:r>
            <a:r>
              <a:rPr lang="ko-KR" altLang="en-US" dirty="0"/>
              <a:t>곡선과 </a:t>
            </a:r>
            <a:r>
              <a:rPr lang="en-US" altLang="ko-KR" dirty="0"/>
              <a:t>AUC </a:t>
            </a:r>
            <a:r>
              <a:rPr lang="ko-KR" altLang="en-US" dirty="0"/>
              <a:t>스코어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20305-7A04-421B-ADE3-661A149ED1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77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20305-7A04-421B-ADE3-661A149ED1A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727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20305-7A04-421B-ADE3-661A149ED1A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993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20305-7A04-421B-ADE3-661A149ED1A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598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사이킷런</a:t>
            </a:r>
            <a:r>
              <a:rPr lang="ko-KR" altLang="en-US" dirty="0"/>
              <a:t> </a:t>
            </a:r>
            <a:r>
              <a:rPr lang="en-US" altLang="ko-KR" dirty="0"/>
              <a:t>. </a:t>
            </a:r>
            <a:r>
              <a:rPr lang="ko-KR" altLang="en-US" dirty="0" err="1"/>
              <a:t>메트릭스에</a:t>
            </a:r>
            <a:r>
              <a:rPr lang="ko-KR" altLang="en-US" dirty="0"/>
              <a:t> </a:t>
            </a:r>
            <a:r>
              <a:rPr lang="ko-KR" altLang="en-US" dirty="0" err="1"/>
              <a:t>프리시전</a:t>
            </a:r>
            <a:r>
              <a:rPr lang="ko-KR" altLang="en-US" dirty="0"/>
              <a:t> 스코어 및 리콜 스코어 함수 존재</a:t>
            </a:r>
            <a:endParaRPr lang="en-US" altLang="ko-KR" dirty="0"/>
          </a:p>
          <a:p>
            <a:r>
              <a:rPr lang="en-US" altLang="ko-KR" dirty="0"/>
              <a:t>2 by</a:t>
            </a:r>
            <a:r>
              <a:rPr lang="ko-KR" altLang="en-US" dirty="0"/>
              <a:t> </a:t>
            </a:r>
            <a:r>
              <a:rPr lang="en-US" altLang="ko-KR" dirty="0"/>
              <a:t>2 size array </a:t>
            </a:r>
            <a:r>
              <a:rPr lang="ko-KR" altLang="en-US" dirty="0"/>
              <a:t>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20305-7A04-421B-ADE3-661A149ED1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871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20305-7A04-421B-ADE3-661A149ED1A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284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20305-7A04-421B-ADE3-661A149ED1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631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저항 병렬 계산과 유사</a:t>
            </a:r>
            <a:r>
              <a:rPr lang="en-US" altLang="ko-KR" dirty="0"/>
              <a:t>???</a:t>
            </a:r>
          </a:p>
          <a:p>
            <a:endParaRPr lang="en-US" altLang="ko-KR" dirty="0"/>
          </a:p>
          <a:p>
            <a:r>
              <a:rPr lang="ko-KR" altLang="en-US" dirty="0"/>
              <a:t>두 값 모두 적절히 큰 값을 가져야 </a:t>
            </a:r>
            <a:r>
              <a:rPr lang="en-US" altLang="ko-KR" dirty="0"/>
              <a:t>f1 </a:t>
            </a:r>
            <a:r>
              <a:rPr lang="ko-KR" altLang="en-US" dirty="0"/>
              <a:t>스코어 값 </a:t>
            </a:r>
            <a:r>
              <a:rPr lang="en-US" altLang="ko-KR" dirty="0"/>
              <a:t>up</a:t>
            </a:r>
          </a:p>
          <a:p>
            <a:endParaRPr lang="en-US" altLang="ko-KR" dirty="0"/>
          </a:p>
          <a:p>
            <a:r>
              <a:rPr lang="ko-KR" altLang="en-US" dirty="0"/>
              <a:t>두 값 중 한 값이 작을 경우 </a:t>
            </a:r>
            <a:r>
              <a:rPr lang="en-US" altLang="ko-KR" dirty="0"/>
              <a:t>f1 </a:t>
            </a:r>
            <a:r>
              <a:rPr lang="ko-KR" altLang="en-US" dirty="0"/>
              <a:t>스코어 값도 작은 쪽으로 수렴</a:t>
            </a:r>
            <a:r>
              <a:rPr lang="en-US" altLang="ko-KR" dirty="0"/>
              <a:t>??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20305-7A04-421B-ADE3-661A149ED1A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20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20305-7A04-421B-ADE3-661A149ED1A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38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20305-7A04-421B-ADE3-661A149ED1A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73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20305-7A04-421B-ADE3-661A149ED1A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268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20305-7A04-421B-ADE3-661A149ED1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77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20305-7A04-421B-ADE3-661A149ED1A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199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20305-7A04-421B-ADE3-661A149ED1A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852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20305-7A04-421B-ADE3-661A149ED1A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381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20305-7A04-421B-ADE3-661A149ED1A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609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20305-7A04-421B-ADE3-661A149ED1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9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정확도 평가 지표의 예시 </a:t>
            </a:r>
            <a:r>
              <a:rPr lang="en-US" altLang="ko-KR" dirty="0"/>
              <a:t>&amp; </a:t>
            </a:r>
            <a:r>
              <a:rPr lang="ko-KR" altLang="en-US" dirty="0"/>
              <a:t>문제점</a:t>
            </a:r>
            <a:endParaRPr lang="en-US" altLang="ko-KR" dirty="0"/>
          </a:p>
          <a:p>
            <a:r>
              <a:rPr lang="ko-KR" altLang="en-US" dirty="0"/>
              <a:t>데이터 분포도가 </a:t>
            </a:r>
            <a:r>
              <a:rPr lang="ko-KR" altLang="en-US" dirty="0" err="1"/>
              <a:t>균형할</a:t>
            </a:r>
            <a:r>
              <a:rPr lang="ko-KR" altLang="en-US" dirty="0"/>
              <a:t> 경우 </a:t>
            </a:r>
            <a:r>
              <a:rPr lang="en-US" altLang="ko-KR" dirty="0"/>
              <a:t>-&gt; </a:t>
            </a:r>
            <a:r>
              <a:rPr lang="ko-KR" altLang="en-US" dirty="0"/>
              <a:t>예시</a:t>
            </a:r>
            <a:endParaRPr lang="en-US" altLang="ko-KR" dirty="0"/>
          </a:p>
          <a:p>
            <a:r>
              <a:rPr lang="ko-KR" altLang="en-US" dirty="0"/>
              <a:t>데이터 분포도가 </a:t>
            </a:r>
            <a:r>
              <a:rPr lang="ko-KR" altLang="en-US" dirty="0" err="1"/>
              <a:t>불균형할</a:t>
            </a:r>
            <a:r>
              <a:rPr lang="ko-KR" altLang="en-US" dirty="0"/>
              <a:t> 경우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전부다 </a:t>
            </a:r>
            <a:r>
              <a:rPr lang="en-US" altLang="ko-KR" dirty="0"/>
              <a:t>0</a:t>
            </a:r>
            <a:r>
              <a:rPr lang="ko-KR" altLang="en-US" dirty="0"/>
              <a:t>으로 예측할 경우에도 정확도 </a:t>
            </a:r>
            <a:r>
              <a:rPr lang="en-US" altLang="ko-KR" dirty="0"/>
              <a:t>0.9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정확도 평가 지표는 불균형한 레이블 데이터 세트에서 성능 수치로 사용되어서는 안됨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20305-7A04-421B-ADE3-661A149ED1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22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20305-7A04-421B-ADE3-661A149ED1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21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예측된 데이터를 실제 값과 예측 결과에 따라 </a:t>
            </a:r>
            <a:r>
              <a:rPr lang="en-US" altLang="ko-KR" dirty="0"/>
              <a:t>4</a:t>
            </a:r>
            <a:r>
              <a:rPr lang="ko-KR" altLang="en-US" dirty="0"/>
              <a:t>분면 행렬에 매핑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TN</a:t>
            </a:r>
            <a:r>
              <a:rPr lang="ko-KR" altLang="en-US" dirty="0"/>
              <a:t>의 경우 </a:t>
            </a:r>
            <a:r>
              <a:rPr lang="en-US" altLang="ko-KR" dirty="0"/>
              <a:t>True Negative</a:t>
            </a:r>
            <a:r>
              <a:rPr lang="ko-KR" altLang="en-US" dirty="0"/>
              <a:t>이므로 원하는 값이 아니라 예측했으며</a:t>
            </a:r>
            <a:r>
              <a:rPr lang="en-US" altLang="ko-KR" dirty="0"/>
              <a:t>, </a:t>
            </a:r>
            <a:r>
              <a:rPr lang="ko-KR" altLang="en-US" dirty="0"/>
              <a:t>예측이 맞았다는 뜻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    FP</a:t>
            </a:r>
            <a:r>
              <a:rPr lang="ko-KR" altLang="en-US" dirty="0"/>
              <a:t>의 경우 </a:t>
            </a:r>
            <a:r>
              <a:rPr lang="en-US" altLang="ko-KR" dirty="0"/>
              <a:t>False Positive</a:t>
            </a:r>
            <a:r>
              <a:rPr lang="ko-KR" altLang="en-US" dirty="0"/>
              <a:t>이므로 원하는 값이라 예측했으나</a:t>
            </a:r>
            <a:r>
              <a:rPr lang="en-US" altLang="ko-KR" dirty="0"/>
              <a:t>, </a:t>
            </a:r>
            <a:r>
              <a:rPr lang="ko-KR" altLang="en-US" dirty="0"/>
              <a:t>예측이 틀렸다는 뜻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20305-7A04-421B-ADE3-661A149ED1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173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사이킷런</a:t>
            </a:r>
            <a:r>
              <a:rPr lang="ko-KR" altLang="en-US" dirty="0"/>
              <a:t> </a:t>
            </a:r>
            <a:r>
              <a:rPr lang="en-US" altLang="ko-KR" dirty="0"/>
              <a:t>. </a:t>
            </a:r>
            <a:r>
              <a:rPr lang="ko-KR" altLang="en-US" dirty="0" err="1"/>
              <a:t>메트릭스에</a:t>
            </a:r>
            <a:r>
              <a:rPr lang="ko-KR" altLang="en-US" dirty="0"/>
              <a:t> </a:t>
            </a:r>
            <a:r>
              <a:rPr lang="ko-KR" altLang="en-US" dirty="0" err="1"/>
              <a:t>컨퓨전</a:t>
            </a:r>
            <a:r>
              <a:rPr lang="ko-KR" altLang="en-US" dirty="0"/>
              <a:t> </a:t>
            </a:r>
            <a:r>
              <a:rPr lang="ko-KR" altLang="en-US" dirty="0" err="1"/>
              <a:t>메트릭스</a:t>
            </a:r>
            <a:r>
              <a:rPr lang="ko-KR" altLang="en-US" dirty="0"/>
              <a:t> 함수 존재</a:t>
            </a:r>
            <a:endParaRPr lang="en-US" altLang="ko-KR" dirty="0"/>
          </a:p>
          <a:p>
            <a:r>
              <a:rPr lang="en-US" altLang="ko-KR" dirty="0"/>
              <a:t>2 by</a:t>
            </a:r>
            <a:r>
              <a:rPr lang="ko-KR" altLang="en-US" dirty="0"/>
              <a:t> </a:t>
            </a:r>
            <a:r>
              <a:rPr lang="en-US" altLang="ko-KR" dirty="0"/>
              <a:t>2 size array </a:t>
            </a:r>
            <a:r>
              <a:rPr lang="ko-KR" altLang="en-US" dirty="0"/>
              <a:t>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20305-7A04-421B-ADE3-661A149ED1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293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Accuracy &amp; Confusion Matrix</a:t>
            </a:r>
          </a:p>
          <a:p>
            <a:endParaRPr lang="en-US" altLang="ko-KR" dirty="0"/>
          </a:p>
          <a:p>
            <a:r>
              <a:rPr lang="ko-KR" altLang="en-US" dirty="0"/>
              <a:t>정확도를 오차행렬의 값들로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20305-7A04-421B-ADE3-661A149ED1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684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20305-7A04-421B-ADE3-661A149ED1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467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47984-6428-4D67-B113-979F9CD35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1DA080-6A75-4D31-A37E-27FE9975B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96960-8A05-47AF-AD34-DD0FA860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1E9-2417-4F40-83CF-460FC7D147C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59400-4465-480E-A0BC-C87B8DDC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17850-0A8D-4F6B-9983-C926AF8A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DF1E-F212-46EE-93FB-8A6DC0D73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1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7C9F5-82BB-4002-9078-DCA84CF2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23FAE4-BA29-4C5B-BDE8-2C55D7D86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36A10-59B5-4C37-9ACE-4BD6E696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1E9-2417-4F40-83CF-460FC7D147C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6BC26-99E7-48E0-B59E-3E4AF357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861E87-C262-4DBA-87DD-8C7674FF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DF1E-F212-46EE-93FB-8A6DC0D73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39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D47AF4-C366-43F5-A115-A27C7F87B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87B592-2655-445D-AF82-3DAED6A94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BD2D-1BB1-43C3-BF52-46FF0EA3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1E9-2417-4F40-83CF-460FC7D147C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BF0A4-3830-4CF7-BB2C-75AFB724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473000-293F-4BC1-9333-1CC90CD2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DF1E-F212-46EE-93FB-8A6DC0D73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5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61F06-1F5B-44F8-9FD6-8BE4BDD7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3C8C6-DD80-4847-9A4E-4DE1ED214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BC5AD-7B19-4DD2-A833-8EE79B61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1E9-2417-4F40-83CF-460FC7D147C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FEFA5-4B96-423B-8F55-680B2635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E5827-9886-472C-A7C4-C8785B4E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DF1E-F212-46EE-93FB-8A6DC0D73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9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7A05C-AE4B-425F-BB1D-573720BA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D8289-38EF-4494-B1D5-68844E73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1756A-9C0B-4FA1-B262-8F003027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1E9-2417-4F40-83CF-460FC7D147C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339BF-AE4F-4D4E-8537-BE2B4419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C752A-F6C4-4F44-B936-5A6B98D2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DF1E-F212-46EE-93FB-8A6DC0D73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53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E5D2A-FE28-4D7D-BFCA-5D4C1B8B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1F9516-FE7B-42C1-A59E-B8DA13054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82D0AB-FA2E-4D43-9E54-9B49BAD22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E2C7D-68DB-479D-BDAB-5801EE5D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1E9-2417-4F40-83CF-460FC7D147C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1ACD4F-CB75-40E6-9EF6-CD24681F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017C1A-FA0A-4DEF-8B78-2D5BB5CC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DF1E-F212-46EE-93FB-8A6DC0D73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03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29243-DC30-427B-A71B-6B956C87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8F7E7E-08D4-495E-9EB2-01BE50565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54C419-288E-4449-9DC8-B9933346A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6CEEB3-247E-4912-9A51-3E1DDDE5C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124B9F-376E-49D4-8432-A6A8266AE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44EF19-ACC5-4D56-8DB0-E84C531E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1E9-2417-4F40-83CF-460FC7D147C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8F1231-FD1C-4E61-BE68-6814DECF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CB813A-6004-49B7-9197-47105D95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DF1E-F212-46EE-93FB-8A6DC0D73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26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5A03C-80B1-4521-9FAD-EF060AE2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B84772-B834-48A4-859A-5D866868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1E9-2417-4F40-83CF-460FC7D147C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50EB3E-31FD-459B-87BB-E89734171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822CE8-165F-4196-A70F-AB8A2AC1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DF1E-F212-46EE-93FB-8A6DC0D73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83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6BFFB8-AACC-41F9-9692-D40FA14B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1E9-2417-4F40-83CF-460FC7D147C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2593F5-5141-43C5-90D2-8EF1AED4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3AB316-7AD1-4888-851D-9CA0A687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DF1E-F212-46EE-93FB-8A6DC0D73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42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F465F-3712-4A64-8F12-3C1B38E8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3FF08-E0CD-4F7A-ADD7-B9DA7DC15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A25D42-29BD-4026-ACF3-F9DD01B09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0AB085-973A-4ACC-BE54-AF4EA190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1E9-2417-4F40-83CF-460FC7D147C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8C9B7-5C46-4C73-844F-3349F1C8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5C7910-9C98-494D-B6FC-AC8E301C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DF1E-F212-46EE-93FB-8A6DC0D73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9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A41A9-7D94-4927-B7EF-160CE600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77CC02-C467-4BC2-8289-80F911328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E45FDB-6DA1-4A40-BC5A-A45B0A666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18B8D8-762F-475A-B283-F17D521E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91E9-2417-4F40-83CF-460FC7D147CA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1D628-A9B3-4DDC-8444-9AB458BD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4F322-E09A-4664-A533-8870A35E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DF1E-F212-46EE-93FB-8A6DC0D73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84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D01667-1CDD-4535-863F-922B4D1B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69D07A-3FD2-43E8-845B-988E38438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D3B8F7-F0B1-4495-912B-53F894730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5B4391E9-2417-4F40-83CF-460FC7D147CA}" type="datetimeFigureOut">
              <a:rPr lang="ko-KR" altLang="en-US" smtClean="0"/>
              <a:pPr/>
              <a:t>2021-08-17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3CF2B0-7B5F-427F-BC5B-9E323609E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49D99-598D-4413-9619-61BF8A14B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9D22DF1E-F212-46EE-93FB-8A6DC0D73F3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9900" y="2327726"/>
            <a:ext cx="617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Machine Learning with Python</a:t>
            </a:r>
          </a:p>
          <a:p>
            <a:pPr algn="ctr"/>
            <a:r>
              <a:rPr lang="en-US" altLang="ko-KR" sz="7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Evaluation</a:t>
            </a:r>
            <a:endParaRPr lang="ko-KR" altLang="en-US" sz="6600" dirty="0">
              <a:ln>
                <a:solidFill>
                  <a:schemeClr val="tx1">
                    <a:alpha val="5000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78036" y="4606204"/>
            <a:ext cx="3435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컴소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 /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바라미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   -  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이성진</a:t>
            </a: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CEF303-6735-4FDD-9DBC-731EAE00C30D}"/>
              </a:ext>
            </a:extLst>
          </p:cNvPr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Confusion Matrix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오차행렬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DDFFDA1-D5DD-40D8-A206-7B035106CC44}"/>
              </a:ext>
            </a:extLst>
          </p:cNvPr>
          <p:cNvGrpSpPr/>
          <p:nvPr/>
        </p:nvGrpSpPr>
        <p:grpSpPr>
          <a:xfrm>
            <a:off x="7647708" y="2161308"/>
            <a:ext cx="3438446" cy="3438446"/>
            <a:chOff x="7209402" y="1874142"/>
            <a:chExt cx="3438446" cy="343844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A3F2359-2793-468D-86E2-8F8BC231FE7B}"/>
                </a:ext>
              </a:extLst>
            </p:cNvPr>
            <p:cNvSpPr/>
            <p:nvPr/>
          </p:nvSpPr>
          <p:spPr>
            <a:xfrm>
              <a:off x="7209402" y="1874142"/>
              <a:ext cx="1647431" cy="16474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TN</a:t>
              </a:r>
              <a:endParaRPr lang="en-US" altLang="ko-KR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45</a:t>
              </a:r>
              <a:r>
                <a:rPr lang="ko-KR" altLang="en-US" sz="2800" dirty="0">
                  <a:solidFill>
                    <a:schemeClr val="tx1"/>
                  </a:solidFill>
                </a:rPr>
                <a:t>개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D1631B1-E5E6-409B-B18F-E580B3A1CE8D}"/>
                </a:ext>
              </a:extLst>
            </p:cNvPr>
            <p:cNvSpPr/>
            <p:nvPr/>
          </p:nvSpPr>
          <p:spPr>
            <a:xfrm>
              <a:off x="9000417" y="1874142"/>
              <a:ext cx="1647431" cy="16474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FP</a:t>
              </a:r>
              <a:endParaRPr lang="en-US" altLang="ko-KR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10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8D0F8C-8A2A-48C9-8DB9-CBB379186A99}"/>
                </a:ext>
              </a:extLst>
            </p:cNvPr>
            <p:cNvSpPr/>
            <p:nvPr/>
          </p:nvSpPr>
          <p:spPr>
            <a:xfrm>
              <a:off x="7209402" y="3665157"/>
              <a:ext cx="1647431" cy="16474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FN</a:t>
              </a:r>
              <a:endParaRPr lang="en-US" altLang="ko-KR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6E271DC-03F7-4338-B91B-C416BF2A869A}"/>
                </a:ext>
              </a:extLst>
            </p:cNvPr>
            <p:cNvSpPr/>
            <p:nvPr/>
          </p:nvSpPr>
          <p:spPr>
            <a:xfrm>
              <a:off x="9000417" y="3665157"/>
              <a:ext cx="1647431" cy="16474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TP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43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5BBB7A8-A5B4-4834-A597-A8C08EC618F2}"/>
              </a:ext>
            </a:extLst>
          </p:cNvPr>
          <p:cNvGrpSpPr/>
          <p:nvPr/>
        </p:nvGrpSpPr>
        <p:grpSpPr>
          <a:xfrm>
            <a:off x="7621257" y="1218249"/>
            <a:ext cx="3491347" cy="877155"/>
            <a:chOff x="7182951" y="1006653"/>
            <a:chExt cx="3491347" cy="87715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886060-7BAE-4300-B00C-71ABAC7BEF5F}"/>
                </a:ext>
              </a:extLst>
            </p:cNvPr>
            <p:cNvSpPr txBox="1"/>
            <p:nvPr/>
          </p:nvSpPr>
          <p:spPr>
            <a:xfrm>
              <a:off x="8078460" y="1006653"/>
              <a:ext cx="17003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dirty="0"/>
                <a:t>Predicted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7FC42E-D5A0-49E8-AF6F-1C0C88C1FE79}"/>
                </a:ext>
              </a:extLst>
            </p:cNvPr>
            <p:cNvSpPr txBox="1"/>
            <p:nvPr/>
          </p:nvSpPr>
          <p:spPr>
            <a:xfrm>
              <a:off x="7182951" y="1504810"/>
              <a:ext cx="17003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Negative(0)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8C8C64-2BA5-4512-AF76-35F7DFBF6055}"/>
                </a:ext>
              </a:extLst>
            </p:cNvPr>
            <p:cNvSpPr txBox="1"/>
            <p:nvPr/>
          </p:nvSpPr>
          <p:spPr>
            <a:xfrm>
              <a:off x="8973966" y="1514476"/>
              <a:ext cx="17003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Positive(1)</a:t>
              </a:r>
              <a:endParaRPr lang="ko-KR" alt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F1111AC-D809-42C6-990B-6D2A859BF5A2}"/>
              </a:ext>
            </a:extLst>
          </p:cNvPr>
          <p:cNvGrpSpPr/>
          <p:nvPr/>
        </p:nvGrpSpPr>
        <p:grpSpPr>
          <a:xfrm rot="16200000">
            <a:off x="5387886" y="3441954"/>
            <a:ext cx="3491347" cy="877155"/>
            <a:chOff x="7182951" y="1006653"/>
            <a:chExt cx="3491347" cy="87715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091396-AF65-49B0-A5A5-62D3A3E78255}"/>
                </a:ext>
              </a:extLst>
            </p:cNvPr>
            <p:cNvSpPr txBox="1"/>
            <p:nvPr/>
          </p:nvSpPr>
          <p:spPr>
            <a:xfrm>
              <a:off x="8078460" y="1006653"/>
              <a:ext cx="17003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dirty="0"/>
                <a:t>Actual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8745E2-E019-4261-B049-FFFF24A78902}"/>
                </a:ext>
              </a:extLst>
            </p:cNvPr>
            <p:cNvSpPr txBox="1"/>
            <p:nvPr/>
          </p:nvSpPr>
          <p:spPr>
            <a:xfrm>
              <a:off x="7182951" y="1504810"/>
              <a:ext cx="17003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Positive(1)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E87745-836D-4B58-B318-B1B2AC29A654}"/>
                </a:ext>
              </a:extLst>
            </p:cNvPr>
            <p:cNvSpPr txBox="1"/>
            <p:nvPr/>
          </p:nvSpPr>
          <p:spPr>
            <a:xfrm>
              <a:off x="8973966" y="1514476"/>
              <a:ext cx="17003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Negative(0)</a:t>
              </a:r>
              <a:endParaRPr lang="ko-KR" altLang="en-US" dirty="0"/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A769706-F55D-4025-9A62-DA7CE6ED0BDA}"/>
              </a:ext>
            </a:extLst>
          </p:cNvPr>
          <p:cNvCxnSpPr>
            <a:cxnSpLocks/>
          </p:cNvCxnSpPr>
          <p:nvPr/>
        </p:nvCxnSpPr>
        <p:spPr>
          <a:xfrm flipV="1">
            <a:off x="9366933" y="2035872"/>
            <a:ext cx="0" cy="37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B4A8D50-F2EE-4E08-870B-C623FE1E8C3A}"/>
              </a:ext>
            </a:extLst>
          </p:cNvPr>
          <p:cNvCxnSpPr>
            <a:cxnSpLocks/>
          </p:cNvCxnSpPr>
          <p:nvPr/>
        </p:nvCxnSpPr>
        <p:spPr>
          <a:xfrm flipV="1">
            <a:off x="7476932" y="3880529"/>
            <a:ext cx="37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4F46FC-2BA1-4F0D-B8EB-7E72825071F8}"/>
                  </a:ext>
                </a:extLst>
              </p:cNvPr>
              <p:cNvSpPr txBox="1"/>
              <p:nvPr/>
            </p:nvSpPr>
            <p:spPr>
              <a:xfrm>
                <a:off x="589447" y="2702830"/>
                <a:ext cx="4907572" cy="31428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𝑇𝑁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𝐹𝑁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𝑇𝑃</m:t>
                    </m:r>
                  </m:oMath>
                </a14:m>
                <a:endParaRPr lang="en-US" altLang="ko-KR" sz="2800" b="0" dirty="0"/>
              </a:p>
              <a:p>
                <a:pPr/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𝑐𝑜𝑟𝑟𝑒𝑐𝑡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𝑇𝑁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𝑇𝑃</m:t>
                    </m:r>
                  </m:oMath>
                </a14:m>
                <a:endParaRPr lang="en-US" altLang="ko-KR" sz="2800" b="0" dirty="0"/>
              </a:p>
              <a:p>
                <a:pPr/>
                <a:r>
                  <a:rPr lang="en-US" altLang="ko-KR" sz="2800" dirty="0"/>
                  <a:t> </a:t>
                </a:r>
              </a:p>
              <a:p>
                <a:r>
                  <a:rPr lang="en-US" altLang="ko-KR" sz="28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den>
                    </m:f>
                  </m:oMath>
                </a14:m>
                <a:r>
                  <a:rPr lang="en-US" altLang="ko-KR" sz="2800" b="0" dirty="0"/>
                  <a:t> </a:t>
                </a:r>
              </a:p>
              <a:p>
                <a:endParaRPr lang="en-US" altLang="ko-KR" sz="2800" dirty="0">
                  <a:ea typeface="Cambria Math" panose="02040503050406030204" pitchFamily="18" charset="0"/>
                </a:endParaRPr>
              </a:p>
              <a:p>
                <a:endParaRPr lang="en-US" altLang="ko-KR" sz="1400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=0.88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4F46FC-2BA1-4F0D-B8EB-7E7282507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47" y="2702830"/>
                <a:ext cx="4907572" cy="3142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65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A0C3D85-5E0C-4C6E-97AD-6DAD4ACD40F9}"/>
              </a:ext>
            </a:extLst>
          </p:cNvPr>
          <p:cNvSpPr/>
          <p:nvPr/>
        </p:nvSpPr>
        <p:spPr>
          <a:xfrm>
            <a:off x="939603" y="3857704"/>
            <a:ext cx="271471" cy="14926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D4B149-A709-4813-A245-82178C75B59B}"/>
              </a:ext>
            </a:extLst>
          </p:cNvPr>
          <p:cNvSpPr txBox="1"/>
          <p:nvPr/>
        </p:nvSpPr>
        <p:spPr>
          <a:xfrm>
            <a:off x="1404564" y="3620270"/>
            <a:ext cx="1085293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Precision &amp; Recall</a:t>
            </a:r>
          </a:p>
          <a:p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정밀도 </a:t>
            </a:r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ko-KR" altLang="en-US" sz="44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재현율</a:t>
            </a:r>
            <a:endParaRPr lang="en-US" altLang="ko-KR" sz="4800" dirty="0">
              <a:ln>
                <a:solidFill>
                  <a:schemeClr val="tx1">
                    <a:alpha val="5000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35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CE0142C-639D-4A6B-9422-562BB6016C85}"/>
              </a:ext>
            </a:extLst>
          </p:cNvPr>
          <p:cNvGrpSpPr/>
          <p:nvPr/>
        </p:nvGrpSpPr>
        <p:grpSpPr>
          <a:xfrm>
            <a:off x="7647708" y="2161308"/>
            <a:ext cx="3438446" cy="3438446"/>
            <a:chOff x="7209402" y="1874142"/>
            <a:chExt cx="3438446" cy="343844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77AF287-DA1B-4FED-B595-FE58388A7F84}"/>
                </a:ext>
              </a:extLst>
            </p:cNvPr>
            <p:cNvSpPr/>
            <p:nvPr/>
          </p:nvSpPr>
          <p:spPr>
            <a:xfrm>
              <a:off x="7209402" y="1874142"/>
              <a:ext cx="1647431" cy="16474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TN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Actual : 0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Predicted : 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77F5660-53B1-4F7E-BA56-75B6EDAF7A65}"/>
                </a:ext>
              </a:extLst>
            </p:cNvPr>
            <p:cNvSpPr/>
            <p:nvPr/>
          </p:nvSpPr>
          <p:spPr>
            <a:xfrm>
              <a:off x="9000417" y="1874142"/>
              <a:ext cx="1647431" cy="16474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FP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Actual : 0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Predicted : 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9622ADC-D733-4995-A035-679688B260C7}"/>
                </a:ext>
              </a:extLst>
            </p:cNvPr>
            <p:cNvSpPr/>
            <p:nvPr/>
          </p:nvSpPr>
          <p:spPr>
            <a:xfrm>
              <a:off x="7209402" y="3665157"/>
              <a:ext cx="1647431" cy="16474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FN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Actual : 1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Predicted : 0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4770E8-1DB0-417F-A729-F10B1F09C260}"/>
                </a:ext>
              </a:extLst>
            </p:cNvPr>
            <p:cNvSpPr/>
            <p:nvPr/>
          </p:nvSpPr>
          <p:spPr>
            <a:xfrm>
              <a:off x="9000417" y="3665157"/>
              <a:ext cx="1647431" cy="16474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TP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Actual : 1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Predicted : 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7E3F077-3ED7-40D2-A7F3-6C50CA241F10}"/>
              </a:ext>
            </a:extLst>
          </p:cNvPr>
          <p:cNvGrpSpPr/>
          <p:nvPr/>
        </p:nvGrpSpPr>
        <p:grpSpPr>
          <a:xfrm>
            <a:off x="7621257" y="1218249"/>
            <a:ext cx="3491347" cy="877155"/>
            <a:chOff x="7182951" y="1006653"/>
            <a:chExt cx="3491347" cy="87715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7D245B-7E37-4C4F-B095-2FD42691FC25}"/>
                </a:ext>
              </a:extLst>
            </p:cNvPr>
            <p:cNvSpPr txBox="1"/>
            <p:nvPr/>
          </p:nvSpPr>
          <p:spPr>
            <a:xfrm>
              <a:off x="8078460" y="1006653"/>
              <a:ext cx="17003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dirty="0"/>
                <a:t>Predicted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8736118-8F7F-4FCF-ADEF-A2BB3B1862FD}"/>
                </a:ext>
              </a:extLst>
            </p:cNvPr>
            <p:cNvSpPr txBox="1"/>
            <p:nvPr/>
          </p:nvSpPr>
          <p:spPr>
            <a:xfrm>
              <a:off x="7182951" y="1504810"/>
              <a:ext cx="17003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Negative(0)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28B9F80-A4A2-4889-9E6C-AC27E2BA21EA}"/>
                </a:ext>
              </a:extLst>
            </p:cNvPr>
            <p:cNvSpPr txBox="1"/>
            <p:nvPr/>
          </p:nvSpPr>
          <p:spPr>
            <a:xfrm>
              <a:off x="8973966" y="1514476"/>
              <a:ext cx="17003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Positive(1)</a:t>
              </a:r>
              <a:endParaRPr lang="ko-KR" altLang="en-US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73B5E73-3FC6-49BA-8402-8C9A950ECAA0}"/>
              </a:ext>
            </a:extLst>
          </p:cNvPr>
          <p:cNvGrpSpPr/>
          <p:nvPr/>
        </p:nvGrpSpPr>
        <p:grpSpPr>
          <a:xfrm rot="16200000">
            <a:off x="5387886" y="3441954"/>
            <a:ext cx="3491347" cy="877155"/>
            <a:chOff x="7182951" y="1006653"/>
            <a:chExt cx="3491347" cy="87715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A09A5FF-DF41-40D7-AC1A-DB48053EC764}"/>
                </a:ext>
              </a:extLst>
            </p:cNvPr>
            <p:cNvSpPr txBox="1"/>
            <p:nvPr/>
          </p:nvSpPr>
          <p:spPr>
            <a:xfrm>
              <a:off x="8078460" y="1006653"/>
              <a:ext cx="17003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dirty="0"/>
                <a:t>Actual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959EDB-CB2D-4F9E-8F1D-89B2801AF5C7}"/>
                </a:ext>
              </a:extLst>
            </p:cNvPr>
            <p:cNvSpPr txBox="1"/>
            <p:nvPr/>
          </p:nvSpPr>
          <p:spPr>
            <a:xfrm>
              <a:off x="7182951" y="1504810"/>
              <a:ext cx="17003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Positive(1)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4AEB991-434F-49E4-8D64-B621D4A9816C}"/>
                </a:ext>
              </a:extLst>
            </p:cNvPr>
            <p:cNvSpPr txBox="1"/>
            <p:nvPr/>
          </p:nvSpPr>
          <p:spPr>
            <a:xfrm>
              <a:off x="8973966" y="1514476"/>
              <a:ext cx="17003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Negative(0)</a:t>
              </a:r>
              <a:endParaRPr lang="ko-KR" altLang="en-US" dirty="0"/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5C858D9-ACD7-4D86-B427-DCE31E977C37}"/>
              </a:ext>
            </a:extLst>
          </p:cNvPr>
          <p:cNvCxnSpPr>
            <a:cxnSpLocks/>
          </p:cNvCxnSpPr>
          <p:nvPr/>
        </p:nvCxnSpPr>
        <p:spPr>
          <a:xfrm flipV="1">
            <a:off x="9366933" y="2035872"/>
            <a:ext cx="0" cy="37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A322417-B585-4D60-8281-A1558B69C4DA}"/>
              </a:ext>
            </a:extLst>
          </p:cNvPr>
          <p:cNvCxnSpPr>
            <a:cxnSpLocks/>
          </p:cNvCxnSpPr>
          <p:nvPr/>
        </p:nvCxnSpPr>
        <p:spPr>
          <a:xfrm flipV="1">
            <a:off x="7476932" y="3880529"/>
            <a:ext cx="37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E2BD0E-B16E-4C67-ACE4-8F5D0AD0DC31}"/>
              </a:ext>
            </a:extLst>
          </p:cNvPr>
          <p:cNvSpPr txBox="1"/>
          <p:nvPr/>
        </p:nvSpPr>
        <p:spPr>
          <a:xfrm>
            <a:off x="400049" y="715775"/>
            <a:ext cx="53659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Precision &amp; Recall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정밀도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&amp;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재현율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A762040-FD30-43EE-B8F5-B9023F87B4F4}"/>
                  </a:ext>
                </a:extLst>
              </p:cNvPr>
              <p:cNvSpPr txBox="1"/>
              <p:nvPr/>
            </p:nvSpPr>
            <p:spPr>
              <a:xfrm>
                <a:off x="778372" y="2317425"/>
                <a:ext cx="3952325" cy="31624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28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den>
                    </m:f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     </a:t>
                </a:r>
                <a:r>
                  <a:rPr lang="en-US" altLang="ko-KR" b="0" dirty="0">
                    <a:sym typeface="Wingdings" panose="05000000000000000000" pitchFamily="2" charset="2"/>
                  </a:rPr>
                  <a:t> Positive </a:t>
                </a:r>
                <a:r>
                  <a:rPr lang="ko-KR" altLang="en-US" b="0" dirty="0">
                    <a:sym typeface="Wingdings" panose="05000000000000000000" pitchFamily="2" charset="2"/>
                  </a:rPr>
                  <a:t>예측</a:t>
                </a:r>
                <a:r>
                  <a:rPr lang="en-US" altLang="ko-KR" b="0" dirty="0">
                    <a:sym typeface="Wingdings" panose="05000000000000000000" pitchFamily="2" charset="2"/>
                  </a:rPr>
                  <a:t> </a:t>
                </a:r>
                <a:r>
                  <a:rPr lang="ko-KR" altLang="en-US" b="0" dirty="0">
                    <a:sym typeface="Wingdings" panose="05000000000000000000" pitchFamily="2" charset="2"/>
                  </a:rPr>
                  <a:t>중 적중 비율</a:t>
                </a:r>
                <a:endParaRPr lang="en-US" altLang="ko-KR" b="0" dirty="0">
                  <a:sym typeface="Wingdings" panose="05000000000000000000" pitchFamily="2" charset="2"/>
                </a:endParaRPr>
              </a:p>
              <a:p>
                <a:endParaRPr lang="en-US" altLang="ko-KR" b="0" dirty="0">
                  <a:sym typeface="Wingdings" panose="05000000000000000000" pitchFamily="2" charset="2"/>
                </a:endParaRPr>
              </a:p>
              <a:p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      Positive </a:t>
                </a:r>
                <a:r>
                  <a:rPr lang="ko-KR" altLang="en-US" dirty="0" err="1">
                    <a:sym typeface="Wingdings" panose="05000000000000000000" pitchFamily="2" charset="2"/>
                  </a:rPr>
                  <a:t>실제값</a:t>
                </a:r>
                <a:r>
                  <a:rPr lang="ko-KR" altLang="en-US" dirty="0">
                    <a:sym typeface="Wingdings" panose="05000000000000000000" pitchFamily="2" charset="2"/>
                  </a:rPr>
                  <a:t> 중 적중 비율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A762040-FD30-43EE-B8F5-B9023F87B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72" y="2317425"/>
                <a:ext cx="3952325" cy="3162404"/>
              </a:xfrm>
              <a:prstGeom prst="rect">
                <a:avLst/>
              </a:prstGeom>
              <a:blipFill>
                <a:blip r:embed="rId3"/>
                <a:stretch>
                  <a:fillRect b="-3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57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53659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Precision &amp; Recall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정밀도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&amp;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재현율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54" name="표 22">
            <a:extLst>
              <a:ext uri="{FF2B5EF4-FFF2-40B4-BE49-F238E27FC236}">
                <a16:creationId xmlns:a16="http://schemas.microsoft.com/office/drawing/2014/main" id="{6A0ADDF6-7706-4665-92A1-2A52A2803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064716"/>
              </p:ext>
            </p:extLst>
          </p:nvPr>
        </p:nvGraphicFramePr>
        <p:xfrm>
          <a:off x="2032004" y="2591715"/>
          <a:ext cx="8127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">
                  <a:extLst>
                    <a:ext uri="{9D8B030D-6E8A-4147-A177-3AD203B41FA5}">
                      <a16:colId xmlns:a16="http://schemas.microsoft.com/office/drawing/2014/main" val="111439659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6743029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63123351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917147795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4191162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1330670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58688037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30874772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15278224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11714375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98713344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20060946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91761568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34232630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87646707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25543029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99080653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65614781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14835773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17068063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92128225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49323454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57409247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64028617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0116526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29031583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52385553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61848436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556154205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873195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525509"/>
                  </a:ext>
                </a:extLst>
              </a:tr>
            </a:tbl>
          </a:graphicData>
        </a:graphic>
      </p:graphicFrame>
      <p:sp>
        <p:nvSpPr>
          <p:cNvPr id="55" name="설명선: 선(테두리 없음) 54">
            <a:extLst>
              <a:ext uri="{FF2B5EF4-FFF2-40B4-BE49-F238E27FC236}">
                <a16:creationId xmlns:a16="http://schemas.microsoft.com/office/drawing/2014/main" id="{DC478C0E-7A81-4DF0-8160-473DDCBD3828}"/>
              </a:ext>
            </a:extLst>
          </p:cNvPr>
          <p:cNvSpPr/>
          <p:nvPr/>
        </p:nvSpPr>
        <p:spPr>
          <a:xfrm>
            <a:off x="8195168" y="1268749"/>
            <a:ext cx="1964826" cy="642347"/>
          </a:xfrm>
          <a:prstGeom prst="callout1">
            <a:avLst>
              <a:gd name="adj1" fmla="val 49338"/>
              <a:gd name="adj2" fmla="val 528"/>
              <a:gd name="adj3" fmla="val 187794"/>
              <a:gd name="adj4" fmla="val -4200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Test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설명선: 선(테두리 없음) 55">
            <a:extLst>
              <a:ext uri="{FF2B5EF4-FFF2-40B4-BE49-F238E27FC236}">
                <a16:creationId xmlns:a16="http://schemas.microsoft.com/office/drawing/2014/main" id="{D3E3CF05-88FE-451B-9468-5778D897FE70}"/>
              </a:ext>
            </a:extLst>
          </p:cNvPr>
          <p:cNvSpPr/>
          <p:nvPr/>
        </p:nvSpPr>
        <p:spPr>
          <a:xfrm>
            <a:off x="1722998" y="4283870"/>
            <a:ext cx="1964826" cy="642347"/>
          </a:xfrm>
          <a:prstGeom prst="callout1">
            <a:avLst>
              <a:gd name="adj1" fmla="val 54044"/>
              <a:gd name="adj2" fmla="val 102451"/>
              <a:gd name="adj3" fmla="val -169853"/>
              <a:gd name="adj4" fmla="val 1483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F9109D2-7810-430B-9CBC-262C8FB7ACA5}"/>
              </a:ext>
            </a:extLst>
          </p:cNvPr>
          <p:cNvGrpSpPr/>
          <p:nvPr/>
        </p:nvGrpSpPr>
        <p:grpSpPr>
          <a:xfrm>
            <a:off x="1599936" y="2857501"/>
            <a:ext cx="8992126" cy="391067"/>
            <a:chOff x="1599936" y="2857501"/>
            <a:chExt cx="8992126" cy="39106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85EFD8-84DA-4466-8012-36089686451C}"/>
                </a:ext>
              </a:extLst>
            </p:cNvPr>
            <p:cNvSpPr txBox="1"/>
            <p:nvPr/>
          </p:nvSpPr>
          <p:spPr>
            <a:xfrm>
              <a:off x="10274346" y="287536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368042E-F232-426A-807A-2C6B61EA882C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553" y="2857501"/>
              <a:ext cx="0" cy="387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F5E885B-7272-4DEA-903C-9442BCB6E676}"/>
                </a:ext>
              </a:extLst>
            </p:cNvPr>
            <p:cNvCxnSpPr>
              <a:cxnSpLocks/>
            </p:cNvCxnSpPr>
            <p:nvPr/>
          </p:nvCxnSpPr>
          <p:spPr>
            <a:xfrm>
              <a:off x="1914445" y="2857501"/>
              <a:ext cx="0" cy="387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877E855-2B0D-4593-8424-F732616F9EE9}"/>
                </a:ext>
              </a:extLst>
            </p:cNvPr>
            <p:cNvCxnSpPr>
              <a:cxnSpLocks/>
            </p:cNvCxnSpPr>
            <p:nvPr/>
          </p:nvCxnSpPr>
          <p:spPr>
            <a:xfrm>
              <a:off x="1914445" y="3051150"/>
              <a:ext cx="83631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0EF3F5C3-7C5A-4817-8245-78D1B606A3F3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2979328"/>
              <a:ext cx="0" cy="1436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B98CC57-47D3-4C9C-A021-0A27D928BBD8}"/>
                </a:ext>
              </a:extLst>
            </p:cNvPr>
            <p:cNvSpPr txBox="1"/>
            <p:nvPr/>
          </p:nvSpPr>
          <p:spPr>
            <a:xfrm>
              <a:off x="1599936" y="287923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굴림" panose="020B0600000101010101" pitchFamily="50" charset="-127"/>
                  <a:ea typeface="굴림" panose="020B0600000101010101" pitchFamily="50" charset="-127"/>
                </a:rPr>
                <a:t>0</a:t>
              </a:r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345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0F3A0DD-25B8-4479-A38B-8A4D0B65ED9C}"/>
              </a:ext>
            </a:extLst>
          </p:cNvPr>
          <p:cNvCxnSpPr>
            <a:cxnSpLocks/>
          </p:cNvCxnSpPr>
          <p:nvPr/>
        </p:nvCxnSpPr>
        <p:spPr>
          <a:xfrm>
            <a:off x="10277554" y="2857501"/>
            <a:ext cx="0" cy="3872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22">
            <a:extLst>
              <a:ext uri="{FF2B5EF4-FFF2-40B4-BE49-F238E27FC236}">
                <a16:creationId xmlns:a16="http://schemas.microsoft.com/office/drawing/2014/main" id="{5F21F8E8-1D7F-4225-8B7E-56E1CE8F4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273351"/>
              </p:ext>
            </p:extLst>
          </p:nvPr>
        </p:nvGraphicFramePr>
        <p:xfrm>
          <a:off x="2032005" y="2591715"/>
          <a:ext cx="8127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">
                  <a:extLst>
                    <a:ext uri="{9D8B030D-6E8A-4147-A177-3AD203B41FA5}">
                      <a16:colId xmlns:a16="http://schemas.microsoft.com/office/drawing/2014/main" val="111439659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6743029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63123351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917147795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4191162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1330670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58688037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30874772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15278224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11714375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98713344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20060946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91761568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34232630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87646707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25543029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99080653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65614781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14835773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17068063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92128225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49323454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57409247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64028617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0116526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29031583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52385553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61848436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556154205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873195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52550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FFDF8EBA-2AAA-4A59-BA23-A84EFFE1174F}"/>
              </a:ext>
            </a:extLst>
          </p:cNvPr>
          <p:cNvSpPr txBox="1"/>
          <p:nvPr/>
        </p:nvSpPr>
        <p:spPr>
          <a:xfrm>
            <a:off x="1599937" y="28792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470BF9-1E23-4CA6-939F-9204D8933C4C}"/>
              </a:ext>
            </a:extLst>
          </p:cNvPr>
          <p:cNvSpPr txBox="1"/>
          <p:nvPr/>
        </p:nvSpPr>
        <p:spPr>
          <a:xfrm>
            <a:off x="10274347" y="28792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433C3-3DE1-4AA2-9CEF-AE192E41D693}"/>
              </a:ext>
            </a:extLst>
          </p:cNvPr>
          <p:cNvSpPr txBox="1"/>
          <p:nvPr/>
        </p:nvSpPr>
        <p:spPr>
          <a:xfrm>
            <a:off x="5610932" y="1812115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Predicted</a:t>
            </a:r>
            <a:endParaRPr lang="ko-KR" altLang="en-US" sz="1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63B4FDD-5B8F-49BF-AD3B-FE44E7892D05}"/>
              </a:ext>
            </a:extLst>
          </p:cNvPr>
          <p:cNvCxnSpPr>
            <a:cxnSpLocks/>
          </p:cNvCxnSpPr>
          <p:nvPr/>
        </p:nvCxnSpPr>
        <p:spPr>
          <a:xfrm>
            <a:off x="6219431" y="2324317"/>
            <a:ext cx="1216681" cy="110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91F8423-AD65-4520-B48A-FEB7E79A8898}"/>
              </a:ext>
            </a:extLst>
          </p:cNvPr>
          <p:cNvCxnSpPr>
            <a:cxnSpLocks/>
          </p:cNvCxnSpPr>
          <p:nvPr/>
        </p:nvCxnSpPr>
        <p:spPr>
          <a:xfrm flipH="1">
            <a:off x="4755888" y="2336809"/>
            <a:ext cx="120660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BD144B6-5EA3-41A7-B374-53041E2D7A53}"/>
              </a:ext>
            </a:extLst>
          </p:cNvPr>
          <p:cNvSpPr txBox="1"/>
          <p:nvPr/>
        </p:nvSpPr>
        <p:spPr>
          <a:xfrm>
            <a:off x="7436112" y="2185818"/>
            <a:ext cx="105734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Positive</a:t>
            </a:r>
            <a:endParaRPr lang="ko-KR" altLang="en-US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660127-E2A3-4683-915F-7E2D50C8DD31}"/>
              </a:ext>
            </a:extLst>
          </p:cNvPr>
          <p:cNvSpPr txBox="1"/>
          <p:nvPr/>
        </p:nvSpPr>
        <p:spPr>
          <a:xfrm>
            <a:off x="3698545" y="2191602"/>
            <a:ext cx="105734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Negative</a:t>
            </a:r>
            <a:endParaRPr lang="ko-KR" altLang="en-US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514D0226-A883-4E85-86A3-654BE6238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028787"/>
              </p:ext>
            </p:extLst>
          </p:nvPr>
        </p:nvGraphicFramePr>
        <p:xfrm>
          <a:off x="8393276" y="1424822"/>
          <a:ext cx="1817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592">
                  <a:extLst>
                    <a:ext uri="{9D8B030D-6E8A-4147-A177-3AD203B41FA5}">
                      <a16:colId xmlns:a16="http://schemas.microsoft.com/office/drawing/2014/main" val="2269989659"/>
                    </a:ext>
                  </a:extLst>
                </a:gridCol>
                <a:gridCol w="908592">
                  <a:extLst>
                    <a:ext uri="{9D8B030D-6E8A-4147-A177-3AD203B41FA5}">
                      <a16:colId xmlns:a16="http://schemas.microsoft.com/office/drawing/2014/main" val="1977957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Positive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Negative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16272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D184349-9D5D-43C4-AA75-B9A18F79F127}"/>
              </a:ext>
            </a:extLst>
          </p:cNvPr>
          <p:cNvSpPr txBox="1"/>
          <p:nvPr/>
        </p:nvSpPr>
        <p:spPr>
          <a:xfrm>
            <a:off x="8953856" y="1099626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Actual</a:t>
            </a:r>
            <a:endParaRPr lang="ko-KR" altLang="en-US" sz="1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50" name="표 22">
            <a:extLst>
              <a:ext uri="{FF2B5EF4-FFF2-40B4-BE49-F238E27FC236}">
                <a16:creationId xmlns:a16="http://schemas.microsoft.com/office/drawing/2014/main" id="{03576999-0322-43BD-A0E1-5BFA92DE1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40951"/>
              </p:ext>
            </p:extLst>
          </p:nvPr>
        </p:nvGraphicFramePr>
        <p:xfrm>
          <a:off x="2032005" y="3446205"/>
          <a:ext cx="8127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">
                  <a:extLst>
                    <a:ext uri="{9D8B030D-6E8A-4147-A177-3AD203B41FA5}">
                      <a16:colId xmlns:a16="http://schemas.microsoft.com/office/drawing/2014/main" val="111439659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6743029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63123351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917147795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4191162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1330670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58688037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30874772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15278224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11714375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98713344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20060946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91761568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34232630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87646707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25543029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99080653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65614781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14835773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17068063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92128225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49323454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57409247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64028617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0116526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29031583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52385553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61848436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556154205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873195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525509"/>
                  </a:ext>
                </a:extLst>
              </a:tr>
            </a:tbl>
          </a:graphicData>
        </a:graphic>
      </p:graphicFrame>
      <p:graphicFrame>
        <p:nvGraphicFramePr>
          <p:cNvPr id="51" name="표 22">
            <a:extLst>
              <a:ext uri="{FF2B5EF4-FFF2-40B4-BE49-F238E27FC236}">
                <a16:creationId xmlns:a16="http://schemas.microsoft.com/office/drawing/2014/main" id="{5CB6FFEA-61AF-4834-9ECF-359EE7D87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767928"/>
              </p:ext>
            </p:extLst>
          </p:nvPr>
        </p:nvGraphicFramePr>
        <p:xfrm>
          <a:off x="2032005" y="4816288"/>
          <a:ext cx="8127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">
                  <a:extLst>
                    <a:ext uri="{9D8B030D-6E8A-4147-A177-3AD203B41FA5}">
                      <a16:colId xmlns:a16="http://schemas.microsoft.com/office/drawing/2014/main" val="111439659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6743029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63123351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917147795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4191162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1330670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58688037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30874772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15278224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11714375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98713344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20060946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91761568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34232630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87646707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25543029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99080653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65614781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14835773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17068063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92128225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49323454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57409247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64028617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0116526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29031583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52385553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61848436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556154205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873195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525509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91C0DC3-EEBB-492E-969D-DD4B4119742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2119892"/>
            <a:ext cx="1" cy="4016413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1C46862-39AE-4A14-89FC-05375BED1F4F}"/>
              </a:ext>
            </a:extLst>
          </p:cNvPr>
          <p:cNvGrpSpPr/>
          <p:nvPr/>
        </p:nvGrpSpPr>
        <p:grpSpPr>
          <a:xfrm>
            <a:off x="1914446" y="2857501"/>
            <a:ext cx="8363108" cy="387298"/>
            <a:chOff x="1914446" y="3235351"/>
            <a:chExt cx="8363108" cy="387298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FAF5222-C6E6-40EF-BD08-694007396303}"/>
                </a:ext>
              </a:extLst>
            </p:cNvPr>
            <p:cNvCxnSpPr>
              <a:cxnSpLocks/>
            </p:cNvCxnSpPr>
            <p:nvPr/>
          </p:nvCxnSpPr>
          <p:spPr>
            <a:xfrm>
              <a:off x="1914446" y="3235351"/>
              <a:ext cx="0" cy="387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F565085-4F94-40B7-8701-F97E8418DD1B}"/>
                </a:ext>
              </a:extLst>
            </p:cNvPr>
            <p:cNvCxnSpPr>
              <a:cxnSpLocks/>
            </p:cNvCxnSpPr>
            <p:nvPr/>
          </p:nvCxnSpPr>
          <p:spPr>
            <a:xfrm>
              <a:off x="1914446" y="3429000"/>
              <a:ext cx="83631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D7350BE-D074-44E3-8896-1BD808AD923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357178"/>
              <a:ext cx="0" cy="1436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DB38789-E9E4-4EDE-8D98-2BE29FB8B2DE}"/>
              </a:ext>
            </a:extLst>
          </p:cNvPr>
          <p:cNvSpPr txBox="1"/>
          <p:nvPr/>
        </p:nvSpPr>
        <p:spPr>
          <a:xfrm>
            <a:off x="8112517" y="3814116"/>
            <a:ext cx="2047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FP = 3 , TP = 12</a:t>
            </a:r>
          </a:p>
          <a:p>
            <a:pPr algn="r"/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Precision = 0.8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8D7093-BE66-402D-94F1-443D4C669D08}"/>
              </a:ext>
            </a:extLst>
          </p:cNvPr>
          <p:cNvSpPr txBox="1"/>
          <p:nvPr/>
        </p:nvSpPr>
        <p:spPr>
          <a:xfrm>
            <a:off x="8112517" y="5190537"/>
            <a:ext cx="2047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FN = 4 , TP = 12</a:t>
            </a:r>
          </a:p>
          <a:p>
            <a:pPr algn="r"/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Recall = 0.75</a:t>
            </a:r>
            <a:endParaRPr lang="ko-KR" altLang="en-US" sz="1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1BB73F-1673-4B03-9225-A3E9BBECEB7C}"/>
              </a:ext>
            </a:extLst>
          </p:cNvPr>
          <p:cNvSpPr txBox="1"/>
          <p:nvPr/>
        </p:nvSpPr>
        <p:spPr>
          <a:xfrm>
            <a:off x="400049" y="715775"/>
            <a:ext cx="53659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Precision &amp; Recall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정밀도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&amp;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재현율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779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C3EC97-345F-4045-8DEB-DA609B8BC496}"/>
              </a:ext>
            </a:extLst>
          </p:cNvPr>
          <p:cNvSpPr txBox="1"/>
          <p:nvPr/>
        </p:nvSpPr>
        <p:spPr>
          <a:xfrm>
            <a:off x="867645" y="2154768"/>
            <a:ext cx="676339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from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sklearn.metrics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import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precision_score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recall_score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numpy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as np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actual = ...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predicted = ...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print(“Precision :”,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precision_score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actual,predicted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print(“Recall :",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recall_score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actual,predicted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--------------------------------------------------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Precision : 0.8113207547169812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Recall : 0.9555555555555556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6ACAF2-6C19-465E-B0F2-7BB1F97C542D}"/>
              </a:ext>
            </a:extLst>
          </p:cNvPr>
          <p:cNvSpPr txBox="1"/>
          <p:nvPr/>
        </p:nvSpPr>
        <p:spPr>
          <a:xfrm>
            <a:off x="400049" y="715775"/>
            <a:ext cx="53659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Precision &amp; Recall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정밀도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&amp;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재현율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8570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53659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Precision/Recall Trade-off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정밀도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재현율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트레이드오프</a:t>
            </a:r>
          </a:p>
        </p:txBody>
      </p:sp>
      <p:graphicFrame>
        <p:nvGraphicFramePr>
          <p:cNvPr id="24" name="표 22">
            <a:extLst>
              <a:ext uri="{FF2B5EF4-FFF2-40B4-BE49-F238E27FC236}">
                <a16:creationId xmlns:a16="http://schemas.microsoft.com/office/drawing/2014/main" id="{F25A5BDF-2CA5-4779-B286-E9F0CEF18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275825"/>
              </p:ext>
            </p:extLst>
          </p:nvPr>
        </p:nvGraphicFramePr>
        <p:xfrm>
          <a:off x="2032005" y="2591715"/>
          <a:ext cx="8127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">
                  <a:extLst>
                    <a:ext uri="{9D8B030D-6E8A-4147-A177-3AD203B41FA5}">
                      <a16:colId xmlns:a16="http://schemas.microsoft.com/office/drawing/2014/main" val="111439659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6743029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63123351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917147795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4191162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1330670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58688037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30874772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15278224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11714375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98713344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20060946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91761568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34232630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87646707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25543029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99080653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65614781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14835773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17068063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92128225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49323454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57409247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64028617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0116526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29031583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52385553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61848436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556154205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873195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525509"/>
                  </a:ext>
                </a:extLst>
              </a:tr>
            </a:tbl>
          </a:graphicData>
        </a:graphic>
      </p:graphicFrame>
      <p:graphicFrame>
        <p:nvGraphicFramePr>
          <p:cNvPr id="45" name="표 22">
            <a:extLst>
              <a:ext uri="{FF2B5EF4-FFF2-40B4-BE49-F238E27FC236}">
                <a16:creationId xmlns:a16="http://schemas.microsoft.com/office/drawing/2014/main" id="{C35FA71D-8F53-4BF7-BDBB-0F9333AB7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625293"/>
              </p:ext>
            </p:extLst>
          </p:nvPr>
        </p:nvGraphicFramePr>
        <p:xfrm>
          <a:off x="2035212" y="3149645"/>
          <a:ext cx="8127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">
                  <a:extLst>
                    <a:ext uri="{9D8B030D-6E8A-4147-A177-3AD203B41FA5}">
                      <a16:colId xmlns:a16="http://schemas.microsoft.com/office/drawing/2014/main" val="111439659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6743029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63123351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917147795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4191162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1330670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58688037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30874772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15278224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11714375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98713344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20060946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91761568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34232630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87646707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25543029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99080653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65614781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14835773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17068063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92128225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49323454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57409247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64028617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0116526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29031583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52385553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61848436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556154205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873195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525509"/>
                  </a:ext>
                </a:extLst>
              </a:tr>
            </a:tbl>
          </a:graphicData>
        </a:graphic>
      </p:graphicFrame>
      <p:graphicFrame>
        <p:nvGraphicFramePr>
          <p:cNvPr id="46" name="표 22">
            <a:extLst>
              <a:ext uri="{FF2B5EF4-FFF2-40B4-BE49-F238E27FC236}">
                <a16:creationId xmlns:a16="http://schemas.microsoft.com/office/drawing/2014/main" id="{F6CC27D9-1364-41BE-9D45-5F48FBA75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411515"/>
              </p:ext>
            </p:extLst>
          </p:nvPr>
        </p:nvGraphicFramePr>
        <p:xfrm>
          <a:off x="2035212" y="3575103"/>
          <a:ext cx="8127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">
                  <a:extLst>
                    <a:ext uri="{9D8B030D-6E8A-4147-A177-3AD203B41FA5}">
                      <a16:colId xmlns:a16="http://schemas.microsoft.com/office/drawing/2014/main" val="111439659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6743029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63123351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917147795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4191162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1330670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58688037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30874772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15278224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11714375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98713344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20060946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91761568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34232630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87646707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25543029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99080653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65614781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14835773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17068063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92128225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49323454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57409247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64028617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0116526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29031583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52385553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61848436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556154205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873195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525509"/>
                  </a:ext>
                </a:extLst>
              </a:tr>
            </a:tbl>
          </a:graphicData>
        </a:graphic>
      </p:graphicFrame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12B6010-0F58-4F16-A0AB-9A7813D20FB7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>
            <a:off x="6099207" y="3149645"/>
            <a:ext cx="0" cy="79629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9C6947A-744F-4EAD-9683-6E717B52928B}"/>
              </a:ext>
            </a:extLst>
          </p:cNvPr>
          <p:cNvGrpSpPr/>
          <p:nvPr/>
        </p:nvGrpSpPr>
        <p:grpSpPr>
          <a:xfrm>
            <a:off x="1599937" y="2857501"/>
            <a:ext cx="8992126" cy="391067"/>
            <a:chOff x="1599937" y="2857501"/>
            <a:chExt cx="8992126" cy="39106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7CF0484-E304-40D4-97C1-56EB0522A20E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554" y="2857501"/>
              <a:ext cx="0" cy="387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EC743B-AC8D-4D1E-964A-EB638EF1BB6E}"/>
                </a:ext>
              </a:extLst>
            </p:cNvPr>
            <p:cNvSpPr txBox="1"/>
            <p:nvPr/>
          </p:nvSpPr>
          <p:spPr>
            <a:xfrm>
              <a:off x="1599937" y="287923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굴림" panose="020B0600000101010101" pitchFamily="50" charset="-127"/>
                  <a:ea typeface="굴림" panose="020B0600000101010101" pitchFamily="50" charset="-127"/>
                </a:rPr>
                <a:t>0</a:t>
              </a:r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D548F2-854A-4400-9E4F-09423D46F22A}"/>
                </a:ext>
              </a:extLst>
            </p:cNvPr>
            <p:cNvSpPr txBox="1"/>
            <p:nvPr/>
          </p:nvSpPr>
          <p:spPr>
            <a:xfrm>
              <a:off x="10274347" y="287923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D63D017-9CB5-4C16-B3E2-082D27D2A04E}"/>
                </a:ext>
              </a:extLst>
            </p:cNvPr>
            <p:cNvCxnSpPr>
              <a:cxnSpLocks/>
            </p:cNvCxnSpPr>
            <p:nvPr/>
          </p:nvCxnSpPr>
          <p:spPr>
            <a:xfrm>
              <a:off x="1914446" y="2857501"/>
              <a:ext cx="0" cy="387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B5D7BDB-2AFA-448F-ABDC-30FD2B9EE8A9}"/>
                </a:ext>
              </a:extLst>
            </p:cNvPr>
            <p:cNvCxnSpPr>
              <a:cxnSpLocks/>
            </p:cNvCxnSpPr>
            <p:nvPr/>
          </p:nvCxnSpPr>
          <p:spPr>
            <a:xfrm>
              <a:off x="1914446" y="3051150"/>
              <a:ext cx="83631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C41E10C6-A318-4BE6-AC91-F7DFBE22AC0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979328"/>
              <a:ext cx="0" cy="1436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E892AFFA-2A9E-40F8-89E0-42FB90D89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76488"/>
              </p:ext>
            </p:extLst>
          </p:nvPr>
        </p:nvGraphicFramePr>
        <p:xfrm>
          <a:off x="8393276" y="1424822"/>
          <a:ext cx="1817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592">
                  <a:extLst>
                    <a:ext uri="{9D8B030D-6E8A-4147-A177-3AD203B41FA5}">
                      <a16:colId xmlns:a16="http://schemas.microsoft.com/office/drawing/2014/main" val="2269989659"/>
                    </a:ext>
                  </a:extLst>
                </a:gridCol>
                <a:gridCol w="908592">
                  <a:extLst>
                    <a:ext uri="{9D8B030D-6E8A-4147-A177-3AD203B41FA5}">
                      <a16:colId xmlns:a16="http://schemas.microsoft.com/office/drawing/2014/main" val="1977957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Positive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Negative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162728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A9807FC2-0B31-4624-BFB8-EDC265ECC212}"/>
              </a:ext>
            </a:extLst>
          </p:cNvPr>
          <p:cNvSpPr txBox="1"/>
          <p:nvPr/>
        </p:nvSpPr>
        <p:spPr>
          <a:xfrm>
            <a:off x="8953856" y="1099626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Actual</a:t>
            </a:r>
            <a:endParaRPr lang="ko-KR" altLang="en-US" sz="1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ABD7654-AD79-49FA-BBF7-EBDA1824024C}"/>
              </a:ext>
            </a:extLst>
          </p:cNvPr>
          <p:cNvGrpSpPr/>
          <p:nvPr/>
        </p:nvGrpSpPr>
        <p:grpSpPr>
          <a:xfrm>
            <a:off x="1599937" y="3862653"/>
            <a:ext cx="8992126" cy="391067"/>
            <a:chOff x="1599937" y="2857501"/>
            <a:chExt cx="8992126" cy="391067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148CF218-4072-4AC9-80E8-56AD624B7F0F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554" y="2857501"/>
              <a:ext cx="0" cy="387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3750C3C-149B-417B-A5F6-D4B6D4987E84}"/>
                </a:ext>
              </a:extLst>
            </p:cNvPr>
            <p:cNvSpPr txBox="1"/>
            <p:nvPr/>
          </p:nvSpPr>
          <p:spPr>
            <a:xfrm>
              <a:off x="1599937" y="287923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굴림" panose="020B0600000101010101" pitchFamily="50" charset="-127"/>
                  <a:ea typeface="굴림" panose="020B0600000101010101" pitchFamily="50" charset="-127"/>
                </a:rPr>
                <a:t>0</a:t>
              </a:r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CE49B6D-899C-4A5B-A92B-F66F04AB24D4}"/>
                </a:ext>
              </a:extLst>
            </p:cNvPr>
            <p:cNvSpPr txBox="1"/>
            <p:nvPr/>
          </p:nvSpPr>
          <p:spPr>
            <a:xfrm>
              <a:off x="10274347" y="287923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AB8CBF5-B420-45F0-AAFE-0528BDCF0E8F}"/>
                </a:ext>
              </a:extLst>
            </p:cNvPr>
            <p:cNvCxnSpPr>
              <a:cxnSpLocks/>
            </p:cNvCxnSpPr>
            <p:nvPr/>
          </p:nvCxnSpPr>
          <p:spPr>
            <a:xfrm>
              <a:off x="1914446" y="2857501"/>
              <a:ext cx="0" cy="387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5ED88BE6-9DB9-48B5-877B-F648AFCA580B}"/>
                </a:ext>
              </a:extLst>
            </p:cNvPr>
            <p:cNvCxnSpPr>
              <a:cxnSpLocks/>
            </p:cNvCxnSpPr>
            <p:nvPr/>
          </p:nvCxnSpPr>
          <p:spPr>
            <a:xfrm>
              <a:off x="1914446" y="3051150"/>
              <a:ext cx="83631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E807ED19-55AB-44CC-A09A-8902DF971F5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979328"/>
              <a:ext cx="0" cy="1436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9" name="표 22">
            <a:extLst>
              <a:ext uri="{FF2B5EF4-FFF2-40B4-BE49-F238E27FC236}">
                <a16:creationId xmlns:a16="http://schemas.microsoft.com/office/drawing/2014/main" id="{9822AA8E-742B-4F8C-B173-8B92AA5B3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570741"/>
              </p:ext>
            </p:extLst>
          </p:nvPr>
        </p:nvGraphicFramePr>
        <p:xfrm>
          <a:off x="2035212" y="4151809"/>
          <a:ext cx="8127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">
                  <a:extLst>
                    <a:ext uri="{9D8B030D-6E8A-4147-A177-3AD203B41FA5}">
                      <a16:colId xmlns:a16="http://schemas.microsoft.com/office/drawing/2014/main" val="111439659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6743029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63123351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917147795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4191162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1330670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58688037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30874772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15278224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11714375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98713344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20060946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91761568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34232630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87646707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25543029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99080653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65614781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14835773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17068063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92128225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49323454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57409247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64028617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0116526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29031583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52385553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61848436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556154205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873195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525509"/>
                  </a:ext>
                </a:extLst>
              </a:tr>
            </a:tbl>
          </a:graphicData>
        </a:graphic>
      </p:graphicFrame>
      <p:graphicFrame>
        <p:nvGraphicFramePr>
          <p:cNvPr id="70" name="표 22">
            <a:extLst>
              <a:ext uri="{FF2B5EF4-FFF2-40B4-BE49-F238E27FC236}">
                <a16:creationId xmlns:a16="http://schemas.microsoft.com/office/drawing/2014/main" id="{148E8914-58C3-4FBB-8BA4-ED27D494E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686"/>
              </p:ext>
            </p:extLst>
          </p:nvPr>
        </p:nvGraphicFramePr>
        <p:xfrm>
          <a:off x="2035212" y="4577267"/>
          <a:ext cx="8127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">
                  <a:extLst>
                    <a:ext uri="{9D8B030D-6E8A-4147-A177-3AD203B41FA5}">
                      <a16:colId xmlns:a16="http://schemas.microsoft.com/office/drawing/2014/main" val="111439659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6743029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63123351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917147795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4191162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1330670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58688037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30874772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15278224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11714375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98713344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20060946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91761568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34232630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87646707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25543029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99080653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65614781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14835773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17068063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92128225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49323454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57409247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64028617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0116526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29031583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52385553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61848436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556154205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873195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525509"/>
                  </a:ext>
                </a:extLst>
              </a:tr>
            </a:tbl>
          </a:graphicData>
        </a:graphic>
      </p:graphicFrame>
      <p:grpSp>
        <p:nvGrpSpPr>
          <p:cNvPr id="71" name="그룹 70">
            <a:extLst>
              <a:ext uri="{FF2B5EF4-FFF2-40B4-BE49-F238E27FC236}">
                <a16:creationId xmlns:a16="http://schemas.microsoft.com/office/drawing/2014/main" id="{4766834C-1E22-424A-982F-EDC3855DD378}"/>
              </a:ext>
            </a:extLst>
          </p:cNvPr>
          <p:cNvGrpSpPr/>
          <p:nvPr/>
        </p:nvGrpSpPr>
        <p:grpSpPr>
          <a:xfrm>
            <a:off x="1599937" y="4864817"/>
            <a:ext cx="8992126" cy="391067"/>
            <a:chOff x="1599937" y="2857501"/>
            <a:chExt cx="8992126" cy="391067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F4207B51-66DD-422B-AF09-80DB4F582CF1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554" y="2857501"/>
              <a:ext cx="0" cy="387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0D8C81B-767A-485A-ACE9-6B1533B2A501}"/>
                </a:ext>
              </a:extLst>
            </p:cNvPr>
            <p:cNvSpPr txBox="1"/>
            <p:nvPr/>
          </p:nvSpPr>
          <p:spPr>
            <a:xfrm>
              <a:off x="1599937" y="287923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굴림" panose="020B0600000101010101" pitchFamily="50" charset="-127"/>
                  <a:ea typeface="굴림" panose="020B0600000101010101" pitchFamily="50" charset="-127"/>
                </a:rPr>
                <a:t>0</a:t>
              </a:r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1B58AF-A6CC-4E8F-8136-AC51A18830D2}"/>
                </a:ext>
              </a:extLst>
            </p:cNvPr>
            <p:cNvSpPr txBox="1"/>
            <p:nvPr/>
          </p:nvSpPr>
          <p:spPr>
            <a:xfrm>
              <a:off x="10274347" y="287923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93FBB20A-89BF-47F5-937A-75DED08207AE}"/>
                </a:ext>
              </a:extLst>
            </p:cNvPr>
            <p:cNvCxnSpPr>
              <a:cxnSpLocks/>
            </p:cNvCxnSpPr>
            <p:nvPr/>
          </p:nvCxnSpPr>
          <p:spPr>
            <a:xfrm>
              <a:off x="1914446" y="2857501"/>
              <a:ext cx="0" cy="387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4DA28D43-8672-4A64-846F-0ACFA2E7E71F}"/>
                </a:ext>
              </a:extLst>
            </p:cNvPr>
            <p:cNvCxnSpPr>
              <a:cxnSpLocks/>
            </p:cNvCxnSpPr>
            <p:nvPr/>
          </p:nvCxnSpPr>
          <p:spPr>
            <a:xfrm>
              <a:off x="1914446" y="3051150"/>
              <a:ext cx="83631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4BBE071-9CCF-4345-950F-16315090B9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979328"/>
              <a:ext cx="0" cy="1436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8" name="표 22">
            <a:extLst>
              <a:ext uri="{FF2B5EF4-FFF2-40B4-BE49-F238E27FC236}">
                <a16:creationId xmlns:a16="http://schemas.microsoft.com/office/drawing/2014/main" id="{7D332BE8-B8C3-4FB8-8F5D-25DF3A717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70373"/>
              </p:ext>
            </p:extLst>
          </p:nvPr>
        </p:nvGraphicFramePr>
        <p:xfrm>
          <a:off x="2032005" y="5164339"/>
          <a:ext cx="8127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">
                  <a:extLst>
                    <a:ext uri="{9D8B030D-6E8A-4147-A177-3AD203B41FA5}">
                      <a16:colId xmlns:a16="http://schemas.microsoft.com/office/drawing/2014/main" val="111439659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6743029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63123351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917147795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4191162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1330670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58688037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30874772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15278224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11714375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98713344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20060946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91761568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34232630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87646707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25543029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99080653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65614781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14835773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17068063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92128225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49323454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57409247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64028617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0116526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29031583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52385553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61848436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556154205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873195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525509"/>
                  </a:ext>
                </a:extLst>
              </a:tr>
            </a:tbl>
          </a:graphicData>
        </a:graphic>
      </p:graphicFrame>
      <p:graphicFrame>
        <p:nvGraphicFramePr>
          <p:cNvPr id="79" name="표 22">
            <a:extLst>
              <a:ext uri="{FF2B5EF4-FFF2-40B4-BE49-F238E27FC236}">
                <a16:creationId xmlns:a16="http://schemas.microsoft.com/office/drawing/2014/main" id="{19285CC9-FC8E-404D-A4A7-02094EF62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275757"/>
              </p:ext>
            </p:extLst>
          </p:nvPr>
        </p:nvGraphicFramePr>
        <p:xfrm>
          <a:off x="2032005" y="5589797"/>
          <a:ext cx="8127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">
                  <a:extLst>
                    <a:ext uri="{9D8B030D-6E8A-4147-A177-3AD203B41FA5}">
                      <a16:colId xmlns:a16="http://schemas.microsoft.com/office/drawing/2014/main" val="111439659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6743029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63123351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917147795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4191162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71330670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58688037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30874772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15278224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11714375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98713344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200609466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491761568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34232630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87646707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25543029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99080653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656147812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148357737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17068063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92128225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49323454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574092479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640286171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0116526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290315834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52385553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3618484360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2556154205"/>
                    </a:ext>
                  </a:extLst>
                </a:gridCol>
                <a:gridCol w="270933">
                  <a:extLst>
                    <a:ext uri="{9D8B030D-6E8A-4147-A177-3AD203B41FA5}">
                      <a16:colId xmlns:a16="http://schemas.microsoft.com/office/drawing/2014/main" val="1873195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525509"/>
                  </a:ext>
                </a:extLst>
              </a:tr>
            </a:tbl>
          </a:graphicData>
        </a:graphic>
      </p:graphicFrame>
      <p:grpSp>
        <p:nvGrpSpPr>
          <p:cNvPr id="80" name="그룹 79">
            <a:extLst>
              <a:ext uri="{FF2B5EF4-FFF2-40B4-BE49-F238E27FC236}">
                <a16:creationId xmlns:a16="http://schemas.microsoft.com/office/drawing/2014/main" id="{C3EA18A9-5242-49B4-AE3B-424825EF83CA}"/>
              </a:ext>
            </a:extLst>
          </p:cNvPr>
          <p:cNvGrpSpPr/>
          <p:nvPr/>
        </p:nvGrpSpPr>
        <p:grpSpPr>
          <a:xfrm>
            <a:off x="1596730" y="5877347"/>
            <a:ext cx="8992126" cy="391067"/>
            <a:chOff x="1599937" y="2857501"/>
            <a:chExt cx="8992126" cy="391067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A7A08CC4-6F39-4E49-9BE1-A59B1773DE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554" y="2857501"/>
              <a:ext cx="0" cy="387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7745DE-B8BC-43F4-8799-BBCB842AD513}"/>
                </a:ext>
              </a:extLst>
            </p:cNvPr>
            <p:cNvSpPr txBox="1"/>
            <p:nvPr/>
          </p:nvSpPr>
          <p:spPr>
            <a:xfrm>
              <a:off x="1599937" y="287923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굴림" panose="020B0600000101010101" pitchFamily="50" charset="-127"/>
                  <a:ea typeface="굴림" panose="020B0600000101010101" pitchFamily="50" charset="-127"/>
                </a:rPr>
                <a:t>0</a:t>
              </a:r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E9A147-F3F4-4ACA-8AA9-B636F6915BFE}"/>
                </a:ext>
              </a:extLst>
            </p:cNvPr>
            <p:cNvSpPr txBox="1"/>
            <p:nvPr/>
          </p:nvSpPr>
          <p:spPr>
            <a:xfrm>
              <a:off x="10274347" y="287923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A5DB3AB9-5BD5-4A24-9BD3-26604F360B07}"/>
                </a:ext>
              </a:extLst>
            </p:cNvPr>
            <p:cNvCxnSpPr>
              <a:cxnSpLocks/>
            </p:cNvCxnSpPr>
            <p:nvPr/>
          </p:nvCxnSpPr>
          <p:spPr>
            <a:xfrm>
              <a:off x="1914446" y="2857501"/>
              <a:ext cx="0" cy="387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F4DF95CC-4FD2-44B5-A0DA-6D7FC37A85EB}"/>
                </a:ext>
              </a:extLst>
            </p:cNvPr>
            <p:cNvCxnSpPr>
              <a:cxnSpLocks/>
            </p:cNvCxnSpPr>
            <p:nvPr/>
          </p:nvCxnSpPr>
          <p:spPr>
            <a:xfrm>
              <a:off x="1914446" y="3051150"/>
              <a:ext cx="83631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FDCF07E8-DA81-479E-96FE-E0F9B2BE652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979328"/>
              <a:ext cx="0" cy="1436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0CB014A-ED9D-4949-A4E6-573680A0A2A6}"/>
              </a:ext>
            </a:extLst>
          </p:cNvPr>
          <p:cNvSpPr txBox="1"/>
          <p:nvPr/>
        </p:nvSpPr>
        <p:spPr>
          <a:xfrm>
            <a:off x="2333310" y="3393906"/>
            <a:ext cx="1391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Threshold (0.5)</a:t>
            </a:r>
            <a:endParaRPr lang="ko-KR" altLang="en-US" sz="1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8D74F4E-CE10-43E3-83F7-F700986CC0BC}"/>
              </a:ext>
            </a:extLst>
          </p:cNvPr>
          <p:cNvSpPr txBox="1"/>
          <p:nvPr/>
        </p:nvSpPr>
        <p:spPr>
          <a:xfrm>
            <a:off x="2333309" y="4373247"/>
            <a:ext cx="1391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Threshold (0.6)</a:t>
            </a:r>
            <a:endParaRPr lang="ko-KR" altLang="en-US" sz="1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5305FBF-8CBD-448B-94A1-C2F08E009A2E}"/>
              </a:ext>
            </a:extLst>
          </p:cNvPr>
          <p:cNvSpPr txBox="1"/>
          <p:nvPr/>
        </p:nvSpPr>
        <p:spPr>
          <a:xfrm>
            <a:off x="2333309" y="5430547"/>
            <a:ext cx="1391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Threshold (0.4)</a:t>
            </a:r>
            <a:endParaRPr lang="ko-KR" altLang="en-US" sz="1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78704B0-66A8-41E7-8425-4BFA4948198A}"/>
              </a:ext>
            </a:extLst>
          </p:cNvPr>
          <p:cNvCxnSpPr>
            <a:cxnSpLocks/>
          </p:cNvCxnSpPr>
          <p:nvPr/>
        </p:nvCxnSpPr>
        <p:spPr>
          <a:xfrm>
            <a:off x="6900252" y="4069054"/>
            <a:ext cx="0" cy="98941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FEEA51D-E97D-46D8-BB46-9E5DD118C7B1}"/>
              </a:ext>
            </a:extLst>
          </p:cNvPr>
          <p:cNvCxnSpPr>
            <a:cxnSpLocks/>
          </p:cNvCxnSpPr>
          <p:nvPr/>
        </p:nvCxnSpPr>
        <p:spPr>
          <a:xfrm>
            <a:off x="5267934" y="5071218"/>
            <a:ext cx="0" cy="999777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B26199B-219C-4FC6-9559-C1B4937662A7}"/>
              </a:ext>
            </a:extLst>
          </p:cNvPr>
          <p:cNvSpPr txBox="1"/>
          <p:nvPr/>
        </p:nvSpPr>
        <p:spPr>
          <a:xfrm>
            <a:off x="10140388" y="3292024"/>
            <a:ext cx="1590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Precision = 0.80</a:t>
            </a:r>
          </a:p>
          <a:p>
            <a:pPr algn="r"/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Recall = 0.75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A8527BA-E350-4ED0-B250-00AADCBF39A8}"/>
              </a:ext>
            </a:extLst>
          </p:cNvPr>
          <p:cNvSpPr txBox="1"/>
          <p:nvPr/>
        </p:nvSpPr>
        <p:spPr>
          <a:xfrm>
            <a:off x="10140388" y="4304553"/>
            <a:ext cx="1590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Precision = 0.92</a:t>
            </a:r>
          </a:p>
          <a:p>
            <a:pPr algn="r"/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Recall = 0.69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D3358B1-4398-4755-88A4-F6F192F8F1CA}"/>
              </a:ext>
            </a:extLst>
          </p:cNvPr>
          <p:cNvSpPr txBox="1"/>
          <p:nvPr/>
        </p:nvSpPr>
        <p:spPr>
          <a:xfrm>
            <a:off x="10140388" y="5317082"/>
            <a:ext cx="1590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Precision = 0.72</a:t>
            </a:r>
          </a:p>
          <a:p>
            <a:pPr algn="r"/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Recall = 0.82</a:t>
            </a:r>
          </a:p>
        </p:txBody>
      </p:sp>
    </p:spTree>
    <p:extLst>
      <p:ext uri="{BB962C8B-B14F-4D97-AF65-F5344CB8AC3E}">
        <p14:creationId xmlns:p14="http://schemas.microsoft.com/office/powerpoint/2010/main" val="395371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A0C3D85-5E0C-4C6E-97AD-6DAD4ACD40F9}"/>
              </a:ext>
            </a:extLst>
          </p:cNvPr>
          <p:cNvSpPr/>
          <p:nvPr/>
        </p:nvSpPr>
        <p:spPr>
          <a:xfrm>
            <a:off x="939603" y="3857704"/>
            <a:ext cx="271471" cy="14926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D4B149-A709-4813-A245-82178C75B59B}"/>
              </a:ext>
            </a:extLst>
          </p:cNvPr>
          <p:cNvSpPr txBox="1"/>
          <p:nvPr/>
        </p:nvSpPr>
        <p:spPr>
          <a:xfrm>
            <a:off x="1404564" y="3620270"/>
            <a:ext cx="1085293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F1 Score</a:t>
            </a:r>
          </a:p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F1</a:t>
            </a:r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스코어</a:t>
            </a:r>
            <a:endParaRPr lang="en-US" altLang="ko-KR" sz="4800" dirty="0">
              <a:ln>
                <a:solidFill>
                  <a:schemeClr val="tx1">
                    <a:alpha val="5000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273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E2BD0E-B16E-4C67-ACE4-8F5D0AD0DC31}"/>
              </a:ext>
            </a:extLst>
          </p:cNvPr>
          <p:cNvSpPr txBox="1"/>
          <p:nvPr/>
        </p:nvSpPr>
        <p:spPr>
          <a:xfrm>
            <a:off x="400049" y="715775"/>
            <a:ext cx="53659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F1 Score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F1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스코어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3AB571-6E5F-491D-9B90-3A7480F6B78A}"/>
                  </a:ext>
                </a:extLst>
              </p:cNvPr>
              <p:cNvSpPr txBox="1"/>
              <p:nvPr/>
            </p:nvSpPr>
            <p:spPr>
              <a:xfrm>
                <a:off x="1593389" y="2340789"/>
                <a:ext cx="9005222" cy="1415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𝑝𝑟𝑒𝑐𝑖𝑠𝑖𝑜𝑛</m:t>
                              </m:r>
                            </m:den>
                          </m:f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𝑟𝑒𝑐𝑎𝑙𝑙</m:t>
                              </m:r>
                            </m:den>
                          </m:f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3AB571-6E5F-491D-9B90-3A7480F6B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389" y="2340789"/>
                <a:ext cx="9005222" cy="14152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D598C06-E01D-45F7-94D5-2F87B89FFC34}"/>
              </a:ext>
            </a:extLst>
          </p:cNvPr>
          <p:cNvSpPr txBox="1"/>
          <p:nvPr/>
        </p:nvSpPr>
        <p:spPr>
          <a:xfrm>
            <a:off x="1593388" y="4488510"/>
            <a:ext cx="9005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Precision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값과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Recall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값을 결합한 지표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5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C3EC97-345F-4045-8DEB-DA609B8BC496}"/>
              </a:ext>
            </a:extLst>
          </p:cNvPr>
          <p:cNvSpPr txBox="1"/>
          <p:nvPr/>
        </p:nvSpPr>
        <p:spPr>
          <a:xfrm>
            <a:off x="867645" y="2154768"/>
            <a:ext cx="60708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from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sklearn.metrics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import f1_score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numpy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as np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actual = ...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predicted = ...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print(“F1 Score :", f1_score(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actual,predicted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--------------------------------------------------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F1 Score : 0.8775510204081634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7097F-3319-475C-BCC1-9296B5D881F7}"/>
              </a:ext>
            </a:extLst>
          </p:cNvPr>
          <p:cNvSpPr txBox="1"/>
          <p:nvPr/>
        </p:nvSpPr>
        <p:spPr>
          <a:xfrm>
            <a:off x="400049" y="715775"/>
            <a:ext cx="53659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F1 Score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F1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스코어</a:t>
            </a:r>
          </a:p>
        </p:txBody>
      </p:sp>
    </p:spTree>
    <p:extLst>
      <p:ext uri="{BB962C8B-B14F-4D97-AF65-F5344CB8AC3E}">
        <p14:creationId xmlns:p14="http://schemas.microsoft.com/office/powerpoint/2010/main" val="328913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B01364-B360-4610-BA4E-E7E777845956}"/>
              </a:ext>
            </a:extLst>
          </p:cNvPr>
          <p:cNvSpPr txBox="1"/>
          <p:nvPr/>
        </p:nvSpPr>
        <p:spPr>
          <a:xfrm>
            <a:off x="692066" y="3085355"/>
            <a:ext cx="4696192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Performance</a:t>
            </a:r>
          </a:p>
          <a:p>
            <a:pPr algn="r"/>
            <a:r>
              <a:rPr lang="en-US" altLang="ko-KR" sz="5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Evaluation</a:t>
            </a:r>
          </a:p>
          <a:p>
            <a:pPr algn="r"/>
            <a:r>
              <a:rPr lang="en-US" altLang="ko-KR" sz="5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Indicators</a:t>
            </a:r>
            <a:endParaRPr lang="ko-KR" altLang="en-US" sz="4000" dirty="0">
              <a:ln>
                <a:solidFill>
                  <a:schemeClr val="tx1">
                    <a:alpha val="5000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E7B40FB-66C0-40EC-A6FC-9D2309A09364}"/>
              </a:ext>
            </a:extLst>
          </p:cNvPr>
          <p:cNvSpPr/>
          <p:nvPr/>
        </p:nvSpPr>
        <p:spPr>
          <a:xfrm>
            <a:off x="6055686" y="315214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E97F1B-7EEF-4FFF-82C6-368BA0A2843A}"/>
              </a:ext>
            </a:extLst>
          </p:cNvPr>
          <p:cNvSpPr txBox="1"/>
          <p:nvPr/>
        </p:nvSpPr>
        <p:spPr>
          <a:xfrm>
            <a:off x="6286401" y="3058295"/>
            <a:ext cx="49700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Precision &amp; Recall</a:t>
            </a:r>
          </a:p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정밀도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재현율</a:t>
            </a:r>
            <a:endParaRPr lang="ko-KR" altLang="en-US" dirty="0">
              <a:ln>
                <a:solidFill>
                  <a:schemeClr val="tx1">
                    <a:alpha val="5000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2ABFA6B-2C05-4284-AFD2-EF841DF3E516}"/>
              </a:ext>
            </a:extLst>
          </p:cNvPr>
          <p:cNvSpPr/>
          <p:nvPr/>
        </p:nvSpPr>
        <p:spPr>
          <a:xfrm>
            <a:off x="6055686" y="2259593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A52F63-7428-42D0-AC28-D37B1C5F37B3}"/>
              </a:ext>
            </a:extLst>
          </p:cNvPr>
          <p:cNvSpPr txBox="1"/>
          <p:nvPr/>
        </p:nvSpPr>
        <p:spPr>
          <a:xfrm>
            <a:off x="6286401" y="2165742"/>
            <a:ext cx="49700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Confusion Matrix</a:t>
            </a:r>
          </a:p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오차행렬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A0C3D85-5E0C-4C6E-97AD-6DAD4ACD40F9}"/>
              </a:ext>
            </a:extLst>
          </p:cNvPr>
          <p:cNvSpPr/>
          <p:nvPr/>
        </p:nvSpPr>
        <p:spPr>
          <a:xfrm>
            <a:off x="6055686" y="1367041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D4B149-A709-4813-A245-82178C75B59B}"/>
              </a:ext>
            </a:extLst>
          </p:cNvPr>
          <p:cNvSpPr txBox="1"/>
          <p:nvPr/>
        </p:nvSpPr>
        <p:spPr>
          <a:xfrm>
            <a:off x="6286401" y="1273190"/>
            <a:ext cx="49700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Accuracy</a:t>
            </a:r>
          </a:p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정확도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E9280CA-7A4A-4F8C-9037-584E43C34A70}"/>
              </a:ext>
            </a:extLst>
          </p:cNvPr>
          <p:cNvSpPr/>
          <p:nvPr/>
        </p:nvSpPr>
        <p:spPr>
          <a:xfrm>
            <a:off x="6055686" y="4044697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356100-DFCE-4F87-BE07-809597DD392D}"/>
              </a:ext>
            </a:extLst>
          </p:cNvPr>
          <p:cNvSpPr txBox="1"/>
          <p:nvPr/>
        </p:nvSpPr>
        <p:spPr>
          <a:xfrm>
            <a:off x="6286401" y="3950846"/>
            <a:ext cx="49700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F1 Score</a:t>
            </a: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F1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스코어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5CEFF04-7F13-4FB3-B36F-CB050B801B23}"/>
              </a:ext>
            </a:extLst>
          </p:cNvPr>
          <p:cNvSpPr/>
          <p:nvPr/>
        </p:nvSpPr>
        <p:spPr>
          <a:xfrm>
            <a:off x="6055686" y="4937249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C9F37AC-FA4F-4751-BC2A-0C4B17E04735}"/>
              </a:ext>
            </a:extLst>
          </p:cNvPr>
          <p:cNvSpPr txBox="1"/>
          <p:nvPr/>
        </p:nvSpPr>
        <p:spPr>
          <a:xfrm>
            <a:off x="6286401" y="4843398"/>
            <a:ext cx="49700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ROC Curve &amp; AUC Score</a:t>
            </a: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ROC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곡선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&amp; AUC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스코어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217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A0C3D85-5E0C-4C6E-97AD-6DAD4ACD40F9}"/>
              </a:ext>
            </a:extLst>
          </p:cNvPr>
          <p:cNvSpPr/>
          <p:nvPr/>
        </p:nvSpPr>
        <p:spPr>
          <a:xfrm>
            <a:off x="939603" y="3857704"/>
            <a:ext cx="271471" cy="14926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D4B149-A709-4813-A245-82178C75B59B}"/>
              </a:ext>
            </a:extLst>
          </p:cNvPr>
          <p:cNvSpPr txBox="1"/>
          <p:nvPr/>
        </p:nvSpPr>
        <p:spPr>
          <a:xfrm>
            <a:off x="1404564" y="3620270"/>
            <a:ext cx="1085293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ROC Curve &amp; AUC Score</a:t>
            </a:r>
          </a:p>
          <a:p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ROC </a:t>
            </a:r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커브 </a:t>
            </a:r>
            <a:r>
              <a:rPr lang="en-US" altLang="ko-KR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&amp; AUC </a:t>
            </a:r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스코어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4738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E2BD0E-B16E-4C67-ACE4-8F5D0AD0DC31}"/>
              </a:ext>
            </a:extLst>
          </p:cNvPr>
          <p:cNvSpPr txBox="1"/>
          <p:nvPr/>
        </p:nvSpPr>
        <p:spPr>
          <a:xfrm>
            <a:off x="400049" y="715775"/>
            <a:ext cx="53659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ROC Curve &amp; AUC Score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ROC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커브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&amp; AUC Score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E285641-A9D5-4F69-A288-BEF241856C19}"/>
              </a:ext>
            </a:extLst>
          </p:cNvPr>
          <p:cNvGrpSpPr/>
          <p:nvPr/>
        </p:nvGrpSpPr>
        <p:grpSpPr>
          <a:xfrm>
            <a:off x="6871316" y="1475724"/>
            <a:ext cx="4806915" cy="4448622"/>
            <a:chOff x="6436311" y="1020023"/>
            <a:chExt cx="4806915" cy="4448622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042D315-CBB2-4B8C-9AD1-BBAB777D50E2}"/>
                </a:ext>
              </a:extLst>
            </p:cNvPr>
            <p:cNvCxnSpPr/>
            <p:nvPr/>
          </p:nvCxnSpPr>
          <p:spPr>
            <a:xfrm>
              <a:off x="7066625" y="2110188"/>
              <a:ext cx="2880000" cy="0"/>
            </a:xfrm>
            <a:prstGeom prst="lin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FFDDCFA-455F-4F1C-81BD-5D43EB32B240}"/>
                </a:ext>
              </a:extLst>
            </p:cNvPr>
            <p:cNvCxnSpPr/>
            <p:nvPr/>
          </p:nvCxnSpPr>
          <p:spPr>
            <a:xfrm>
              <a:off x="9946625" y="2110188"/>
              <a:ext cx="0" cy="2880000"/>
            </a:xfrm>
            <a:prstGeom prst="lin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82412C75-B55B-415F-B0C1-0A427075D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625" y="1390188"/>
              <a:ext cx="0" cy="40784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BEC982F-1008-4B91-949F-25827AB0B9DE}"/>
                </a:ext>
              </a:extLst>
            </p:cNvPr>
            <p:cNvCxnSpPr>
              <a:cxnSpLocks/>
            </p:cNvCxnSpPr>
            <p:nvPr/>
          </p:nvCxnSpPr>
          <p:spPr>
            <a:xfrm>
              <a:off x="6436311" y="4990169"/>
              <a:ext cx="4230314" cy="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8251293-BEA9-4A37-97C2-6DC1C2EFCBCC}"/>
                </a:ext>
              </a:extLst>
            </p:cNvPr>
            <p:cNvCxnSpPr>
              <a:cxnSpLocks/>
              <a:stCxn id="13" idx="0"/>
              <a:endCxn id="13" idx="2"/>
            </p:cNvCxnSpPr>
            <p:nvPr/>
          </p:nvCxnSpPr>
          <p:spPr>
            <a:xfrm flipV="1">
              <a:off x="7066625" y="2110188"/>
              <a:ext cx="2880000" cy="2879981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2651105E-EAFA-4AA1-AC64-4CDCCF583DA3}"/>
                </a:ext>
              </a:extLst>
            </p:cNvPr>
            <p:cNvSpPr/>
            <p:nvPr/>
          </p:nvSpPr>
          <p:spPr>
            <a:xfrm>
              <a:off x="7066625" y="2110188"/>
              <a:ext cx="2880000" cy="2879981"/>
            </a:xfrm>
            <a:custGeom>
              <a:avLst/>
              <a:gdLst>
                <a:gd name="connsiteX0" fmla="*/ 0 w 1544715"/>
                <a:gd name="connsiteY0" fmla="*/ 1482571 h 1482571"/>
                <a:gd name="connsiteX1" fmla="*/ 310719 w 1544715"/>
                <a:gd name="connsiteY1" fmla="*/ 319596 h 1482571"/>
                <a:gd name="connsiteX2" fmla="*/ 1544715 w 1544715"/>
                <a:gd name="connsiteY2" fmla="*/ 0 h 148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4715" h="1482571">
                  <a:moveTo>
                    <a:pt x="0" y="1482571"/>
                  </a:moveTo>
                  <a:cubicBezTo>
                    <a:pt x="26633" y="1024631"/>
                    <a:pt x="53267" y="566691"/>
                    <a:pt x="310719" y="319596"/>
                  </a:cubicBezTo>
                  <a:cubicBezTo>
                    <a:pt x="568171" y="72501"/>
                    <a:pt x="1284304" y="34031"/>
                    <a:pt x="1544715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86E6FF-6AC0-41B4-B886-8A0743EF9284}"/>
                </a:ext>
              </a:extLst>
            </p:cNvPr>
            <p:cNvSpPr txBox="1"/>
            <p:nvPr/>
          </p:nvSpPr>
          <p:spPr>
            <a:xfrm>
              <a:off x="6776321" y="1020023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TPR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71176B-6ED4-414F-ABF5-6E78F2ED8FBB}"/>
                </a:ext>
              </a:extLst>
            </p:cNvPr>
            <p:cNvSpPr txBox="1"/>
            <p:nvPr/>
          </p:nvSpPr>
          <p:spPr>
            <a:xfrm>
              <a:off x="10670632" y="4805503"/>
              <a:ext cx="572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FPR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0B8622-1815-4DE3-92C8-01822E01A27B}"/>
                </a:ext>
              </a:extLst>
            </p:cNvPr>
            <p:cNvSpPr txBox="1"/>
            <p:nvPr/>
          </p:nvSpPr>
          <p:spPr>
            <a:xfrm>
              <a:off x="6755321" y="498933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EF6FA85-8DE8-482C-A008-4BC54473A681}"/>
                </a:ext>
              </a:extLst>
            </p:cNvPr>
            <p:cNvSpPr txBox="1"/>
            <p:nvPr/>
          </p:nvSpPr>
          <p:spPr>
            <a:xfrm>
              <a:off x="9790973" y="500885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9E9109F-A25D-42AD-93A8-F2C23EFD673B}"/>
                </a:ext>
              </a:extLst>
            </p:cNvPr>
            <p:cNvSpPr txBox="1"/>
            <p:nvPr/>
          </p:nvSpPr>
          <p:spPr>
            <a:xfrm>
              <a:off x="6726555" y="192552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0654762-3B99-4C6B-9126-5C82E3594F33}"/>
                  </a:ext>
                </a:extLst>
              </p:cNvPr>
              <p:cNvSpPr txBox="1"/>
              <p:nvPr/>
            </p:nvSpPr>
            <p:spPr>
              <a:xfrm>
                <a:off x="665829" y="2015603"/>
                <a:ext cx="6111793" cy="4465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ROC Curve</a:t>
                </a:r>
              </a:p>
              <a:p>
                <a:endParaRPr lang="en-US" altLang="ko-KR" sz="24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en-US" altLang="ko-KR" sz="2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FPR(False Positive Rate) </a:t>
                </a:r>
                <a:r>
                  <a:rPr lang="ko-KR" altLang="en-US" sz="2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값에 대한</a:t>
                </a:r>
                <a:endParaRPr lang="en-US" altLang="ko-KR" sz="24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en-US" altLang="ko-KR" sz="2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TPR(True Positive Rate) </a:t>
                </a:r>
                <a:r>
                  <a:rPr lang="ko-KR" altLang="en-US" sz="2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값의 그래프</a:t>
                </a:r>
                <a:endParaRPr lang="en-US" altLang="ko-KR" sz="24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endParaRPr lang="en-US" altLang="ko-KR" sz="24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en-US" altLang="ko-KR" sz="2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FPR </a:t>
                </a:r>
                <a:r>
                  <a:rPr lang="en-US" altLang="ko-KR" sz="2400" dirty="0">
                    <a:latin typeface="굴림" panose="020B0600000101010101" pitchFamily="50" charset="-127"/>
                    <a:ea typeface="굴림" panose="020B0600000101010101" pitchFamily="50" charset="-127"/>
                    <a:sym typeface="Wingdings" panose="05000000000000000000" pitchFamily="2" charset="2"/>
                  </a:rPr>
                  <a:t> </a:t>
                </a:r>
                <a:r>
                  <a:rPr lang="ko-KR" altLang="en-US" sz="2400" dirty="0" err="1">
                    <a:latin typeface="굴림" panose="020B0600000101010101" pitchFamily="50" charset="-127"/>
                    <a:ea typeface="굴림" panose="020B0600000101010101" pitchFamily="50" charset="-127"/>
                    <a:sym typeface="Wingdings" panose="05000000000000000000" pitchFamily="2" charset="2"/>
                  </a:rPr>
                  <a:t>실제값</a:t>
                </a:r>
                <a:r>
                  <a:rPr lang="ko-KR" altLang="en-US" sz="2400" dirty="0">
                    <a:latin typeface="굴림" panose="020B0600000101010101" pitchFamily="50" charset="-127"/>
                    <a:ea typeface="굴림" panose="020B0600000101010101" pitchFamily="50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z="2400" dirty="0">
                    <a:latin typeface="굴림" panose="020B0600000101010101" pitchFamily="50" charset="-127"/>
                    <a:ea typeface="굴림" panose="020B0600000101010101" pitchFamily="50" charset="-127"/>
                    <a:sym typeface="Wingdings" panose="05000000000000000000" pitchFamily="2" charset="2"/>
                  </a:rPr>
                  <a:t>False </a:t>
                </a:r>
                <a:r>
                  <a:rPr lang="ko-KR" altLang="en-US" sz="2400" dirty="0">
                    <a:latin typeface="굴림" panose="020B0600000101010101" pitchFamily="50" charset="-127"/>
                    <a:ea typeface="굴림" panose="020B0600000101010101" pitchFamily="50" charset="-127"/>
                    <a:sym typeface="Wingdings" panose="05000000000000000000" pitchFamily="2" charset="2"/>
                  </a:rPr>
                  <a:t>중 </a:t>
                </a:r>
                <a:r>
                  <a:rPr lang="en-US" altLang="ko-KR" sz="2400" dirty="0">
                    <a:latin typeface="굴림" panose="020B0600000101010101" pitchFamily="50" charset="-127"/>
                    <a:ea typeface="굴림" panose="020B0600000101010101" pitchFamily="50" charset="-127"/>
                    <a:sym typeface="Wingdings" panose="05000000000000000000" pitchFamily="2" charset="2"/>
                  </a:rPr>
                  <a:t>Positive </a:t>
                </a:r>
                <a:r>
                  <a:rPr lang="ko-KR" altLang="en-US" sz="2400" dirty="0">
                    <a:latin typeface="굴림" panose="020B0600000101010101" pitchFamily="50" charset="-127"/>
                    <a:ea typeface="굴림" panose="020B0600000101010101" pitchFamily="50" charset="-127"/>
                    <a:sym typeface="Wingdings" panose="05000000000000000000" pitchFamily="2" charset="2"/>
                  </a:rPr>
                  <a:t>예측 비율</a:t>
                </a:r>
                <a:endParaRPr lang="en-US" altLang="ko-KR" sz="2400" dirty="0">
                  <a:latin typeface="굴림" panose="020B0600000101010101" pitchFamily="50" charset="-127"/>
                  <a:ea typeface="굴림" panose="020B0600000101010101" pitchFamily="50" charset="-127"/>
                  <a:sym typeface="Wingdings" panose="05000000000000000000" pitchFamily="2" charset="2"/>
                </a:endParaRPr>
              </a:p>
              <a:p>
                <a:r>
                  <a:rPr lang="en-US" altLang="ko-KR" sz="2400" dirty="0">
                    <a:latin typeface="굴림" panose="020B0600000101010101" pitchFamily="50" charset="-127"/>
                    <a:ea typeface="굴림" panose="020B0600000101010101" pitchFamily="50" charset="-127"/>
                    <a:sym typeface="Wingdings" panose="05000000000000000000" pitchFamily="2" charset="2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  <a:sym typeface="Wingdings" panose="05000000000000000000" pitchFamily="2" charset="2"/>
                      </a:rPr>
                      <m:t>𝐹𝑃𝑅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  <a:sym typeface="Wingdings" panose="05000000000000000000" pitchFamily="2" charset="2"/>
                          </a:rPr>
                          <m:t>𝑇𝑃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  <a:sym typeface="Wingdings" panose="05000000000000000000" pitchFamily="2" charset="2"/>
                          </a:rPr>
                          <m:t>𝐹𝑁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  <a:sym typeface="Wingdings" panose="05000000000000000000" pitchFamily="2" charset="2"/>
                          </a:rPr>
                          <m:t>𝑇𝑃</m:t>
                        </m:r>
                      </m:den>
                    </m:f>
                  </m:oMath>
                </a14:m>
                <a:endParaRPr lang="en-US" altLang="ko-KR" sz="2400" b="0" dirty="0">
                  <a:latin typeface="굴림" panose="020B0600000101010101" pitchFamily="50" charset="-127"/>
                  <a:ea typeface="굴림" panose="020B0600000101010101" pitchFamily="50" charset="-127"/>
                  <a:sym typeface="Wingdings" panose="05000000000000000000" pitchFamily="2" charset="2"/>
                </a:endParaRPr>
              </a:p>
              <a:p>
                <a:endParaRPr lang="en-US" altLang="ko-KR" sz="24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en-US" altLang="ko-KR" sz="2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TPR </a:t>
                </a:r>
                <a:r>
                  <a:rPr lang="en-US" altLang="ko-KR" sz="2400" dirty="0">
                    <a:latin typeface="굴림" panose="020B0600000101010101" pitchFamily="50" charset="-127"/>
                    <a:ea typeface="굴림" panose="020B0600000101010101" pitchFamily="50" charset="-127"/>
                    <a:sym typeface="Wingdings" panose="05000000000000000000" pitchFamily="2" charset="2"/>
                  </a:rPr>
                  <a:t> </a:t>
                </a:r>
                <a:r>
                  <a:rPr lang="ko-KR" altLang="en-US" sz="2400" dirty="0" err="1">
                    <a:latin typeface="굴림" panose="020B0600000101010101" pitchFamily="50" charset="-127"/>
                    <a:ea typeface="굴림" panose="020B0600000101010101" pitchFamily="50" charset="-127"/>
                    <a:sym typeface="Wingdings" panose="05000000000000000000" pitchFamily="2" charset="2"/>
                  </a:rPr>
                  <a:t>실제값</a:t>
                </a:r>
                <a:r>
                  <a:rPr lang="ko-KR" altLang="en-US" sz="2400" dirty="0">
                    <a:latin typeface="굴림" panose="020B0600000101010101" pitchFamily="50" charset="-127"/>
                    <a:ea typeface="굴림" panose="020B0600000101010101" pitchFamily="50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z="2400" dirty="0">
                    <a:latin typeface="굴림" panose="020B0600000101010101" pitchFamily="50" charset="-127"/>
                    <a:ea typeface="굴림" panose="020B0600000101010101" pitchFamily="50" charset="-127"/>
                    <a:sym typeface="Wingdings" panose="05000000000000000000" pitchFamily="2" charset="2"/>
                  </a:rPr>
                  <a:t>True </a:t>
                </a:r>
                <a:r>
                  <a:rPr lang="ko-KR" altLang="en-US" sz="2400" dirty="0">
                    <a:latin typeface="굴림" panose="020B0600000101010101" pitchFamily="50" charset="-127"/>
                    <a:ea typeface="굴림" panose="020B0600000101010101" pitchFamily="50" charset="-127"/>
                    <a:sym typeface="Wingdings" panose="05000000000000000000" pitchFamily="2" charset="2"/>
                  </a:rPr>
                  <a:t>중 </a:t>
                </a:r>
                <a:r>
                  <a:rPr lang="en-US" altLang="ko-KR" sz="2400" dirty="0">
                    <a:latin typeface="굴림" panose="020B0600000101010101" pitchFamily="50" charset="-127"/>
                    <a:ea typeface="굴림" panose="020B0600000101010101" pitchFamily="50" charset="-127"/>
                    <a:sym typeface="Wingdings" panose="05000000000000000000" pitchFamily="2" charset="2"/>
                  </a:rPr>
                  <a:t>Positive </a:t>
                </a:r>
                <a:r>
                  <a:rPr lang="ko-KR" altLang="en-US" sz="2400" dirty="0">
                    <a:latin typeface="굴림" panose="020B0600000101010101" pitchFamily="50" charset="-127"/>
                    <a:ea typeface="굴림" panose="020B0600000101010101" pitchFamily="50" charset="-127"/>
                    <a:sym typeface="Wingdings" panose="05000000000000000000" pitchFamily="2" charset="2"/>
                  </a:rPr>
                  <a:t>예측 비율</a:t>
                </a:r>
                <a:endParaRPr lang="en-US" altLang="ko-KR" sz="2400" dirty="0">
                  <a:latin typeface="굴림" panose="020B0600000101010101" pitchFamily="50" charset="-127"/>
                  <a:ea typeface="굴림" panose="020B0600000101010101" pitchFamily="50" charset="-127"/>
                  <a:sym typeface="Wingdings" panose="05000000000000000000" pitchFamily="2" charset="2"/>
                </a:endParaRPr>
              </a:p>
              <a:p>
                <a:r>
                  <a:rPr lang="en-US" altLang="ko-KR" sz="2400" dirty="0">
                    <a:latin typeface="굴림" panose="020B0600000101010101" pitchFamily="50" charset="-127"/>
                    <a:ea typeface="굴림" panose="020B0600000101010101" pitchFamily="50" charset="-127"/>
                    <a:sym typeface="Wingdings" panose="05000000000000000000" pitchFamily="2" charset="2"/>
                  </a:rPr>
                  <a:t>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굴림" panose="020B0600000101010101" pitchFamily="50" charset="-127"/>
                        <a:sym typeface="Wingdings" panose="05000000000000000000" pitchFamily="2" charset="2"/>
                      </a:rPr>
                      <m:t>T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  <a:sym typeface="Wingdings" panose="05000000000000000000" pitchFamily="2" charset="2"/>
                      </a:rPr>
                      <m:t>𝑃𝑅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  <a:sym typeface="Wingdings" panose="05000000000000000000" pitchFamily="2" charset="2"/>
                          </a:rPr>
                          <m:t>𝐹𝑃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  <a:sym typeface="Wingdings" panose="05000000000000000000" pitchFamily="2" charset="2"/>
                          </a:rPr>
                          <m:t>𝐹𝑃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  <a:sym typeface="Wingdings" panose="05000000000000000000" pitchFamily="2" charset="2"/>
                          </a:rPr>
                          <m:t>𝑇𝑁</m:t>
                        </m:r>
                      </m:den>
                    </m:f>
                  </m:oMath>
                </a14:m>
                <a:endParaRPr lang="ko-KR" altLang="en-US" sz="24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endParaRPr lang="ko-KR" altLang="en-US" sz="24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0654762-3B99-4C6B-9126-5C82E3594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9" y="2015603"/>
                <a:ext cx="6111793" cy="4465068"/>
              </a:xfrm>
              <a:prstGeom prst="rect">
                <a:avLst/>
              </a:prstGeom>
              <a:blipFill>
                <a:blip r:embed="rId3"/>
                <a:stretch>
                  <a:fillRect l="-1496" t="-1093" r="-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751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E2BD0E-B16E-4C67-ACE4-8F5D0AD0DC31}"/>
              </a:ext>
            </a:extLst>
          </p:cNvPr>
          <p:cNvSpPr txBox="1"/>
          <p:nvPr/>
        </p:nvSpPr>
        <p:spPr>
          <a:xfrm>
            <a:off x="400049" y="715775"/>
            <a:ext cx="53659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ROC Curve &amp; AUC Score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ROC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커브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&amp; AUC Score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E285641-A9D5-4F69-A288-BEF241856C19}"/>
              </a:ext>
            </a:extLst>
          </p:cNvPr>
          <p:cNvGrpSpPr/>
          <p:nvPr/>
        </p:nvGrpSpPr>
        <p:grpSpPr>
          <a:xfrm>
            <a:off x="6871316" y="1475724"/>
            <a:ext cx="4806915" cy="4448622"/>
            <a:chOff x="6436311" y="1020023"/>
            <a:chExt cx="4806915" cy="4448622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042D315-CBB2-4B8C-9AD1-BBAB777D50E2}"/>
                </a:ext>
              </a:extLst>
            </p:cNvPr>
            <p:cNvCxnSpPr/>
            <p:nvPr/>
          </p:nvCxnSpPr>
          <p:spPr>
            <a:xfrm>
              <a:off x="7066625" y="2110188"/>
              <a:ext cx="2880000" cy="0"/>
            </a:xfrm>
            <a:prstGeom prst="lin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FFDDCFA-455F-4F1C-81BD-5D43EB32B240}"/>
                </a:ext>
              </a:extLst>
            </p:cNvPr>
            <p:cNvCxnSpPr/>
            <p:nvPr/>
          </p:nvCxnSpPr>
          <p:spPr>
            <a:xfrm>
              <a:off x="9946625" y="2110188"/>
              <a:ext cx="0" cy="2880000"/>
            </a:xfrm>
            <a:prstGeom prst="lin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82412C75-B55B-415F-B0C1-0A427075D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625" y="1390188"/>
              <a:ext cx="0" cy="40784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BEC982F-1008-4B91-949F-25827AB0B9DE}"/>
                </a:ext>
              </a:extLst>
            </p:cNvPr>
            <p:cNvCxnSpPr>
              <a:cxnSpLocks/>
            </p:cNvCxnSpPr>
            <p:nvPr/>
          </p:nvCxnSpPr>
          <p:spPr>
            <a:xfrm>
              <a:off x="6436311" y="4990169"/>
              <a:ext cx="4230314" cy="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8251293-BEA9-4A37-97C2-6DC1C2EFCBCC}"/>
                </a:ext>
              </a:extLst>
            </p:cNvPr>
            <p:cNvCxnSpPr>
              <a:cxnSpLocks/>
              <a:stCxn id="13" idx="0"/>
              <a:endCxn id="13" idx="2"/>
            </p:cNvCxnSpPr>
            <p:nvPr/>
          </p:nvCxnSpPr>
          <p:spPr>
            <a:xfrm flipV="1">
              <a:off x="7066625" y="2110188"/>
              <a:ext cx="2880000" cy="2879981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2651105E-EAFA-4AA1-AC64-4CDCCF583DA3}"/>
                </a:ext>
              </a:extLst>
            </p:cNvPr>
            <p:cNvSpPr/>
            <p:nvPr/>
          </p:nvSpPr>
          <p:spPr>
            <a:xfrm>
              <a:off x="7066625" y="2110188"/>
              <a:ext cx="2880000" cy="2879981"/>
            </a:xfrm>
            <a:custGeom>
              <a:avLst/>
              <a:gdLst>
                <a:gd name="connsiteX0" fmla="*/ 0 w 1544715"/>
                <a:gd name="connsiteY0" fmla="*/ 1482571 h 1482571"/>
                <a:gd name="connsiteX1" fmla="*/ 310719 w 1544715"/>
                <a:gd name="connsiteY1" fmla="*/ 319596 h 1482571"/>
                <a:gd name="connsiteX2" fmla="*/ 1544715 w 1544715"/>
                <a:gd name="connsiteY2" fmla="*/ 0 h 148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4715" h="1482571">
                  <a:moveTo>
                    <a:pt x="0" y="1482571"/>
                  </a:moveTo>
                  <a:cubicBezTo>
                    <a:pt x="26633" y="1024631"/>
                    <a:pt x="53267" y="566691"/>
                    <a:pt x="310719" y="319596"/>
                  </a:cubicBezTo>
                  <a:cubicBezTo>
                    <a:pt x="568171" y="72501"/>
                    <a:pt x="1284304" y="34031"/>
                    <a:pt x="1544715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86E6FF-6AC0-41B4-B886-8A0743EF9284}"/>
                </a:ext>
              </a:extLst>
            </p:cNvPr>
            <p:cNvSpPr txBox="1"/>
            <p:nvPr/>
          </p:nvSpPr>
          <p:spPr>
            <a:xfrm>
              <a:off x="6776321" y="1020023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TPR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71176B-6ED4-414F-ABF5-6E78F2ED8FBB}"/>
                </a:ext>
              </a:extLst>
            </p:cNvPr>
            <p:cNvSpPr txBox="1"/>
            <p:nvPr/>
          </p:nvSpPr>
          <p:spPr>
            <a:xfrm>
              <a:off x="10670632" y="4805503"/>
              <a:ext cx="572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FPR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0B8622-1815-4DE3-92C8-01822E01A27B}"/>
                </a:ext>
              </a:extLst>
            </p:cNvPr>
            <p:cNvSpPr txBox="1"/>
            <p:nvPr/>
          </p:nvSpPr>
          <p:spPr>
            <a:xfrm>
              <a:off x="6755321" y="498933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EF6FA85-8DE8-482C-A008-4BC54473A681}"/>
                </a:ext>
              </a:extLst>
            </p:cNvPr>
            <p:cNvSpPr txBox="1"/>
            <p:nvPr/>
          </p:nvSpPr>
          <p:spPr>
            <a:xfrm>
              <a:off x="9790973" y="500885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9E9109F-A25D-42AD-93A8-F2C23EFD673B}"/>
                </a:ext>
              </a:extLst>
            </p:cNvPr>
            <p:cNvSpPr txBox="1"/>
            <p:nvPr/>
          </p:nvSpPr>
          <p:spPr>
            <a:xfrm>
              <a:off x="6726555" y="192552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0654762-3B99-4C6B-9126-5C82E3594F33}"/>
              </a:ext>
            </a:extLst>
          </p:cNvPr>
          <p:cNvSpPr txBox="1"/>
          <p:nvPr/>
        </p:nvSpPr>
        <p:spPr>
          <a:xfrm>
            <a:off x="665829" y="2761330"/>
            <a:ext cx="6111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ROC Curve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의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수치화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 AUC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Score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ROC Curve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밑의 면적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∴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0~1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사이의 값을 가지며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(0.5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이상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     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값이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에 가까울수록 좋은 수치</a:t>
            </a:r>
          </a:p>
        </p:txBody>
      </p:sp>
    </p:spTree>
    <p:extLst>
      <p:ext uri="{BB962C8B-B14F-4D97-AF65-F5344CB8AC3E}">
        <p14:creationId xmlns:p14="http://schemas.microsoft.com/office/powerpoint/2010/main" val="4183059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E2BD0E-B16E-4C67-ACE4-8F5D0AD0DC31}"/>
              </a:ext>
            </a:extLst>
          </p:cNvPr>
          <p:cNvSpPr txBox="1"/>
          <p:nvPr/>
        </p:nvSpPr>
        <p:spPr>
          <a:xfrm>
            <a:off x="400049" y="715775"/>
            <a:ext cx="53659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ROC Curve &amp; AUC Score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ROC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커브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&amp; AUC Score</a:t>
            </a:r>
          </a:p>
        </p:txBody>
      </p:sp>
      <p:graphicFrame>
        <p:nvGraphicFramePr>
          <p:cNvPr id="18" name="표 22">
            <a:extLst>
              <a:ext uri="{FF2B5EF4-FFF2-40B4-BE49-F238E27FC236}">
                <a16:creationId xmlns:a16="http://schemas.microsoft.com/office/drawing/2014/main" id="{5C388014-BF74-4536-A5B5-332F83385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639569"/>
              </p:ext>
            </p:extLst>
          </p:nvPr>
        </p:nvGraphicFramePr>
        <p:xfrm>
          <a:off x="1297651" y="2519749"/>
          <a:ext cx="5907060" cy="26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2">
                  <a:extLst>
                    <a:ext uri="{9D8B030D-6E8A-4147-A177-3AD203B41FA5}">
                      <a16:colId xmlns:a16="http://schemas.microsoft.com/office/drawing/2014/main" val="1114396599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3767430292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1631233519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917147795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3741911626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3713306702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1586880376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1308747729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1152782247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4117143756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987133447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4200609466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491761568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3342326304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876467071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2255430299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299080653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1656147812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3148357737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2170680631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2921282254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1493234540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2574092479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3640286171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101165260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1290315834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352385553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3618484360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2556154205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1873195977"/>
                    </a:ext>
                  </a:extLst>
                </a:gridCol>
              </a:tblGrid>
              <a:tr h="26951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525509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113DE7E0-6C59-4978-B469-92FD17B4837C}"/>
              </a:ext>
            </a:extLst>
          </p:cNvPr>
          <p:cNvGrpSpPr/>
          <p:nvPr/>
        </p:nvGrpSpPr>
        <p:grpSpPr>
          <a:xfrm>
            <a:off x="985982" y="2668680"/>
            <a:ext cx="6530402" cy="328424"/>
            <a:chOff x="1603142" y="2792895"/>
            <a:chExt cx="8985715" cy="45190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26AC75-27B8-4F35-8DAA-CFFE7503B651}"/>
                </a:ext>
              </a:extLst>
            </p:cNvPr>
            <p:cNvSpPr txBox="1"/>
            <p:nvPr/>
          </p:nvSpPr>
          <p:spPr>
            <a:xfrm>
              <a:off x="10277553" y="2792895"/>
              <a:ext cx="31130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BD109CB-CE18-4AD3-91D5-429DA5CAE6F8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553" y="2857501"/>
              <a:ext cx="0" cy="387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66CFD10-E56B-4B7A-A08D-EA34A7C45CAC}"/>
                </a:ext>
              </a:extLst>
            </p:cNvPr>
            <p:cNvCxnSpPr>
              <a:cxnSpLocks/>
            </p:cNvCxnSpPr>
            <p:nvPr/>
          </p:nvCxnSpPr>
          <p:spPr>
            <a:xfrm>
              <a:off x="1914445" y="2857501"/>
              <a:ext cx="0" cy="387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CBDB974-6C3B-46AA-B280-F5491420DBF0}"/>
                </a:ext>
              </a:extLst>
            </p:cNvPr>
            <p:cNvCxnSpPr>
              <a:cxnSpLocks/>
            </p:cNvCxnSpPr>
            <p:nvPr/>
          </p:nvCxnSpPr>
          <p:spPr>
            <a:xfrm>
              <a:off x="1914445" y="3051150"/>
              <a:ext cx="83631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B5BDBCE-E5C0-4652-B45D-2C46F2CA4D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2979328"/>
              <a:ext cx="0" cy="1436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B7D8C8-FAC0-4187-8D74-CC40CEFEF607}"/>
                </a:ext>
              </a:extLst>
            </p:cNvPr>
            <p:cNvSpPr txBox="1"/>
            <p:nvPr/>
          </p:nvSpPr>
          <p:spPr>
            <a:xfrm>
              <a:off x="1603142" y="2793725"/>
              <a:ext cx="31130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aphicFrame>
        <p:nvGraphicFramePr>
          <p:cNvPr id="31" name="표 22">
            <a:extLst>
              <a:ext uri="{FF2B5EF4-FFF2-40B4-BE49-F238E27FC236}">
                <a16:creationId xmlns:a16="http://schemas.microsoft.com/office/drawing/2014/main" id="{F4E2BDC3-7FEE-4689-B99B-E58317E36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230725"/>
              </p:ext>
            </p:extLst>
          </p:nvPr>
        </p:nvGraphicFramePr>
        <p:xfrm>
          <a:off x="1297651" y="5461916"/>
          <a:ext cx="5907060" cy="26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2">
                  <a:extLst>
                    <a:ext uri="{9D8B030D-6E8A-4147-A177-3AD203B41FA5}">
                      <a16:colId xmlns:a16="http://schemas.microsoft.com/office/drawing/2014/main" val="1114396599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3767430292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1631233519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917147795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3741911626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3713306702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1586880376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1308747729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1152782247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4117143756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987133447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4200609466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491761568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3342326304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876467071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2255430299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299080653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1656147812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3148357737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2170680631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2921282254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1493234540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2574092479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3640286171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101165260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1290315834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352385553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3618484360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2556154205"/>
                    </a:ext>
                  </a:extLst>
                </a:gridCol>
                <a:gridCol w="196902">
                  <a:extLst>
                    <a:ext uri="{9D8B030D-6E8A-4147-A177-3AD203B41FA5}">
                      <a16:colId xmlns:a16="http://schemas.microsoft.com/office/drawing/2014/main" val="1873195977"/>
                    </a:ext>
                  </a:extLst>
                </a:gridCol>
              </a:tblGrid>
              <a:tr h="26951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6455" marR="66455" marT="33227" marB="33227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525509"/>
                  </a:ext>
                </a:extLst>
              </a:tr>
            </a:tbl>
          </a:graphicData>
        </a:graphic>
      </p:graphicFrame>
      <p:grpSp>
        <p:nvGrpSpPr>
          <p:cNvPr id="32" name="그룹 31">
            <a:extLst>
              <a:ext uri="{FF2B5EF4-FFF2-40B4-BE49-F238E27FC236}">
                <a16:creationId xmlns:a16="http://schemas.microsoft.com/office/drawing/2014/main" id="{3FD0559A-6173-41BF-B2BA-03A1C40B92CF}"/>
              </a:ext>
            </a:extLst>
          </p:cNvPr>
          <p:cNvGrpSpPr/>
          <p:nvPr/>
        </p:nvGrpSpPr>
        <p:grpSpPr>
          <a:xfrm>
            <a:off x="985982" y="5610847"/>
            <a:ext cx="6530402" cy="328424"/>
            <a:chOff x="1603142" y="2792895"/>
            <a:chExt cx="8985715" cy="45190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E8BD06-B3AC-49CD-86C6-5A454E3DE8B2}"/>
                </a:ext>
              </a:extLst>
            </p:cNvPr>
            <p:cNvSpPr txBox="1"/>
            <p:nvPr/>
          </p:nvSpPr>
          <p:spPr>
            <a:xfrm>
              <a:off x="10277553" y="2792895"/>
              <a:ext cx="31130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7B52426-7182-4BE7-9A15-BD9AFFAFFCAA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553" y="2857501"/>
              <a:ext cx="0" cy="387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EF86697-67AC-40AF-8F92-59B18B44F5A0}"/>
                </a:ext>
              </a:extLst>
            </p:cNvPr>
            <p:cNvCxnSpPr>
              <a:cxnSpLocks/>
            </p:cNvCxnSpPr>
            <p:nvPr/>
          </p:nvCxnSpPr>
          <p:spPr>
            <a:xfrm>
              <a:off x="1914445" y="2857501"/>
              <a:ext cx="0" cy="387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64EFF6C-A71A-477B-BA62-EF2297AA5AFD}"/>
                </a:ext>
              </a:extLst>
            </p:cNvPr>
            <p:cNvCxnSpPr>
              <a:cxnSpLocks/>
            </p:cNvCxnSpPr>
            <p:nvPr/>
          </p:nvCxnSpPr>
          <p:spPr>
            <a:xfrm>
              <a:off x="1914445" y="3051150"/>
              <a:ext cx="83631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62C4618-4CA5-4E25-A950-073B849C4E00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2979328"/>
              <a:ext cx="0" cy="1436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501AFF9-7925-4AD8-8285-E381C366322F}"/>
                </a:ext>
              </a:extLst>
            </p:cNvPr>
            <p:cNvSpPr txBox="1"/>
            <p:nvPr/>
          </p:nvSpPr>
          <p:spPr>
            <a:xfrm>
              <a:off x="1603142" y="2793725"/>
              <a:ext cx="31130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BB62302-23C7-46B7-A881-122F02BF35D5}"/>
              </a:ext>
            </a:extLst>
          </p:cNvPr>
          <p:cNvGrpSpPr/>
          <p:nvPr/>
        </p:nvGrpSpPr>
        <p:grpSpPr>
          <a:xfrm>
            <a:off x="7855422" y="400843"/>
            <a:ext cx="3009612" cy="2769778"/>
            <a:chOff x="6871316" y="1475724"/>
            <a:chExt cx="4833827" cy="4448622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FB20F495-9B38-4B90-8247-D60130BA06A5}"/>
                </a:ext>
              </a:extLst>
            </p:cNvPr>
            <p:cNvSpPr/>
            <p:nvPr/>
          </p:nvSpPr>
          <p:spPr>
            <a:xfrm>
              <a:off x="7505637" y="2575224"/>
              <a:ext cx="2880000" cy="2880000"/>
            </a:xfrm>
            <a:custGeom>
              <a:avLst/>
              <a:gdLst>
                <a:gd name="connsiteX0" fmla="*/ 0 w 2831977"/>
                <a:gd name="connsiteY0" fmla="*/ 2876365 h 2876365"/>
                <a:gd name="connsiteX1" fmla="*/ 1029810 w 2831977"/>
                <a:gd name="connsiteY1" fmla="*/ 1091953 h 2876365"/>
                <a:gd name="connsiteX2" fmla="*/ 2831977 w 2831977"/>
                <a:gd name="connsiteY2" fmla="*/ 0 h 287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1977" h="2876365">
                  <a:moveTo>
                    <a:pt x="0" y="2876365"/>
                  </a:moveTo>
                  <a:cubicBezTo>
                    <a:pt x="278907" y="2223856"/>
                    <a:pt x="557814" y="1571347"/>
                    <a:pt x="1029810" y="1091953"/>
                  </a:cubicBezTo>
                  <a:cubicBezTo>
                    <a:pt x="1501806" y="612559"/>
                    <a:pt x="2166891" y="306279"/>
                    <a:pt x="2831977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F55BBAC-B298-4052-9F59-02F82874C5BF}"/>
                </a:ext>
              </a:extLst>
            </p:cNvPr>
            <p:cNvCxnSpPr/>
            <p:nvPr/>
          </p:nvCxnSpPr>
          <p:spPr>
            <a:xfrm>
              <a:off x="7501630" y="2565889"/>
              <a:ext cx="2880000" cy="0"/>
            </a:xfrm>
            <a:prstGeom prst="lin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3324C12-0EB8-49A2-BE05-5007E8CF5A93}"/>
                </a:ext>
              </a:extLst>
            </p:cNvPr>
            <p:cNvCxnSpPr/>
            <p:nvPr/>
          </p:nvCxnSpPr>
          <p:spPr>
            <a:xfrm>
              <a:off x="10381630" y="2565889"/>
              <a:ext cx="0" cy="2880000"/>
            </a:xfrm>
            <a:prstGeom prst="lin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ECC95955-524E-46F4-B9D8-D0D54F7C3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1630" y="1845889"/>
              <a:ext cx="0" cy="40784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C4D20367-4074-4269-A799-7D5A56D7FAA8}"/>
                </a:ext>
              </a:extLst>
            </p:cNvPr>
            <p:cNvCxnSpPr>
              <a:cxnSpLocks/>
            </p:cNvCxnSpPr>
            <p:nvPr/>
          </p:nvCxnSpPr>
          <p:spPr>
            <a:xfrm>
              <a:off x="6871316" y="5445870"/>
              <a:ext cx="4230314" cy="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83952A3-509C-481F-BE8C-F1B18E2D1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1630" y="2565889"/>
              <a:ext cx="2880000" cy="2879981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F9F6C5E-4060-4A5C-ADE8-BBCCABAC1981}"/>
                </a:ext>
              </a:extLst>
            </p:cNvPr>
            <p:cNvSpPr txBox="1"/>
            <p:nvPr/>
          </p:nvSpPr>
          <p:spPr>
            <a:xfrm>
              <a:off x="7185032" y="1475724"/>
              <a:ext cx="633199" cy="390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TPR</a:t>
              </a:r>
              <a:endParaRPr lang="ko-KR" altLang="en-US" sz="12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7E53B9-E113-4614-9316-6CD2020840A8}"/>
                </a:ext>
              </a:extLst>
            </p:cNvPr>
            <p:cNvSpPr txBox="1"/>
            <p:nvPr/>
          </p:nvSpPr>
          <p:spPr>
            <a:xfrm>
              <a:off x="11078724" y="5261204"/>
              <a:ext cx="626419" cy="390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FPR</a:t>
              </a:r>
              <a:endParaRPr lang="ko-KR" altLang="en-US" sz="12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20A177B-6594-428F-889E-06CAC3E3C68C}"/>
                </a:ext>
              </a:extLst>
            </p:cNvPr>
            <p:cNvSpPr txBox="1"/>
            <p:nvPr/>
          </p:nvSpPr>
          <p:spPr>
            <a:xfrm>
              <a:off x="7190325" y="5445037"/>
              <a:ext cx="380102" cy="390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</a:t>
              </a:r>
              <a:endParaRPr lang="ko-KR" altLang="en-US" sz="12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D7D05E5-5B9D-46B8-8CCE-97FD82162247}"/>
                </a:ext>
              </a:extLst>
            </p:cNvPr>
            <p:cNvSpPr txBox="1"/>
            <p:nvPr/>
          </p:nvSpPr>
          <p:spPr>
            <a:xfrm>
              <a:off x="10225978" y="5464559"/>
              <a:ext cx="380102" cy="390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2DA4C52-BADC-44C6-9C4F-FA3966DC8933}"/>
                </a:ext>
              </a:extLst>
            </p:cNvPr>
            <p:cNvSpPr txBox="1"/>
            <p:nvPr/>
          </p:nvSpPr>
          <p:spPr>
            <a:xfrm>
              <a:off x="7161560" y="2381223"/>
              <a:ext cx="380102" cy="390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EE47C14-CC11-4438-B849-E4C9C9FBD6FE}"/>
              </a:ext>
            </a:extLst>
          </p:cNvPr>
          <p:cNvGrpSpPr/>
          <p:nvPr/>
        </p:nvGrpSpPr>
        <p:grpSpPr>
          <a:xfrm>
            <a:off x="7855422" y="3347353"/>
            <a:ext cx="3009612" cy="2769778"/>
            <a:chOff x="6436311" y="1020023"/>
            <a:chExt cx="4833827" cy="4448622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27C68CCD-5258-4946-ABAA-D545982CD84C}"/>
                </a:ext>
              </a:extLst>
            </p:cNvPr>
            <p:cNvCxnSpPr/>
            <p:nvPr/>
          </p:nvCxnSpPr>
          <p:spPr>
            <a:xfrm>
              <a:off x="7066625" y="2110188"/>
              <a:ext cx="2880000" cy="0"/>
            </a:xfrm>
            <a:prstGeom prst="lin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80C27BC8-E566-4973-ACA5-4E7F78914E4D}"/>
                </a:ext>
              </a:extLst>
            </p:cNvPr>
            <p:cNvCxnSpPr/>
            <p:nvPr/>
          </p:nvCxnSpPr>
          <p:spPr>
            <a:xfrm>
              <a:off x="9946625" y="2110188"/>
              <a:ext cx="0" cy="2880000"/>
            </a:xfrm>
            <a:prstGeom prst="lin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57C38274-A1A4-4D2F-9490-F51E609AE9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625" y="1390188"/>
              <a:ext cx="0" cy="40784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E0B118D9-67DF-49E0-B8E2-4FE9CAACC018}"/>
                </a:ext>
              </a:extLst>
            </p:cNvPr>
            <p:cNvCxnSpPr>
              <a:cxnSpLocks/>
            </p:cNvCxnSpPr>
            <p:nvPr/>
          </p:nvCxnSpPr>
          <p:spPr>
            <a:xfrm>
              <a:off x="6436311" y="4990169"/>
              <a:ext cx="4230314" cy="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081BB303-68E6-4E94-A56A-13AFC82ECA8A}"/>
                </a:ext>
              </a:extLst>
            </p:cNvPr>
            <p:cNvCxnSpPr>
              <a:cxnSpLocks/>
              <a:stCxn id="74" idx="0"/>
              <a:endCxn id="74" idx="2"/>
            </p:cNvCxnSpPr>
            <p:nvPr/>
          </p:nvCxnSpPr>
          <p:spPr>
            <a:xfrm flipV="1">
              <a:off x="7066625" y="2110188"/>
              <a:ext cx="2880000" cy="2879981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B3438597-5241-4B0E-8EEE-D07325C553A5}"/>
                </a:ext>
              </a:extLst>
            </p:cNvPr>
            <p:cNvSpPr/>
            <p:nvPr/>
          </p:nvSpPr>
          <p:spPr>
            <a:xfrm>
              <a:off x="7066625" y="2110188"/>
              <a:ext cx="2880000" cy="2879981"/>
            </a:xfrm>
            <a:custGeom>
              <a:avLst/>
              <a:gdLst>
                <a:gd name="connsiteX0" fmla="*/ 0 w 1544715"/>
                <a:gd name="connsiteY0" fmla="*/ 1482571 h 1482571"/>
                <a:gd name="connsiteX1" fmla="*/ 310719 w 1544715"/>
                <a:gd name="connsiteY1" fmla="*/ 319596 h 1482571"/>
                <a:gd name="connsiteX2" fmla="*/ 1544715 w 1544715"/>
                <a:gd name="connsiteY2" fmla="*/ 0 h 148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4715" h="1482571">
                  <a:moveTo>
                    <a:pt x="0" y="1482571"/>
                  </a:moveTo>
                  <a:cubicBezTo>
                    <a:pt x="26633" y="1024631"/>
                    <a:pt x="53267" y="566691"/>
                    <a:pt x="310719" y="319596"/>
                  </a:cubicBezTo>
                  <a:cubicBezTo>
                    <a:pt x="568171" y="72501"/>
                    <a:pt x="1284304" y="34031"/>
                    <a:pt x="1544715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21CBA2B-CF3E-4CD5-9B35-1338F3AD9E1B}"/>
                </a:ext>
              </a:extLst>
            </p:cNvPr>
            <p:cNvSpPr txBox="1"/>
            <p:nvPr/>
          </p:nvSpPr>
          <p:spPr>
            <a:xfrm>
              <a:off x="6750027" y="1020023"/>
              <a:ext cx="633199" cy="390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TPR</a:t>
              </a:r>
              <a:endParaRPr lang="ko-KR" altLang="en-US" sz="12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7B1AFBF-D9C0-4FFD-94DA-015C73D769B2}"/>
                </a:ext>
              </a:extLst>
            </p:cNvPr>
            <p:cNvSpPr txBox="1"/>
            <p:nvPr/>
          </p:nvSpPr>
          <p:spPr>
            <a:xfrm>
              <a:off x="10643719" y="4805503"/>
              <a:ext cx="626419" cy="390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FPR</a:t>
              </a:r>
              <a:endParaRPr lang="ko-KR" altLang="en-US" sz="12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D5E640F-AA2D-4983-AE66-18A0E5B638B4}"/>
                </a:ext>
              </a:extLst>
            </p:cNvPr>
            <p:cNvSpPr txBox="1"/>
            <p:nvPr/>
          </p:nvSpPr>
          <p:spPr>
            <a:xfrm>
              <a:off x="6755320" y="4989336"/>
              <a:ext cx="380102" cy="390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</a:t>
              </a:r>
              <a:endParaRPr lang="ko-KR" altLang="en-US" sz="12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A0DBCD8-2872-45D0-8225-98789B3E987D}"/>
                </a:ext>
              </a:extLst>
            </p:cNvPr>
            <p:cNvSpPr txBox="1"/>
            <p:nvPr/>
          </p:nvSpPr>
          <p:spPr>
            <a:xfrm>
              <a:off x="9790973" y="5008858"/>
              <a:ext cx="380102" cy="390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679D5FC-E0B3-452F-8C0A-0A7442655B47}"/>
                </a:ext>
              </a:extLst>
            </p:cNvPr>
            <p:cNvSpPr txBox="1"/>
            <p:nvPr/>
          </p:nvSpPr>
          <p:spPr>
            <a:xfrm>
              <a:off x="6726555" y="1925522"/>
              <a:ext cx="380102" cy="390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2489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E2BD0E-B16E-4C67-ACE4-8F5D0AD0DC31}"/>
              </a:ext>
            </a:extLst>
          </p:cNvPr>
          <p:cNvSpPr txBox="1"/>
          <p:nvPr/>
        </p:nvSpPr>
        <p:spPr>
          <a:xfrm>
            <a:off x="400049" y="715775"/>
            <a:ext cx="53659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ROC Curve &amp; AUC Score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ROC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커브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&amp; AUC Score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88FD40-2B1D-4988-B80B-CA77E2C9B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63" y="1993036"/>
            <a:ext cx="9857674" cy="37952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6E8D1D-4743-4067-846E-59C599084CEF}"/>
              </a:ext>
            </a:extLst>
          </p:cNvPr>
          <p:cNvSpPr txBox="1"/>
          <p:nvPr/>
        </p:nvSpPr>
        <p:spPr>
          <a:xfrm>
            <a:off x="1167163" y="580361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https://angeloyeo.github.io/2020/08/05/ROC.html</a:t>
            </a:r>
          </a:p>
        </p:txBody>
      </p:sp>
    </p:spTree>
    <p:extLst>
      <p:ext uri="{BB962C8B-B14F-4D97-AF65-F5344CB8AC3E}">
        <p14:creationId xmlns:p14="http://schemas.microsoft.com/office/powerpoint/2010/main" val="1775376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E2BD0E-B16E-4C67-ACE4-8F5D0AD0DC31}"/>
              </a:ext>
            </a:extLst>
          </p:cNvPr>
          <p:cNvSpPr txBox="1"/>
          <p:nvPr/>
        </p:nvSpPr>
        <p:spPr>
          <a:xfrm>
            <a:off x="400049" y="715775"/>
            <a:ext cx="53659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ROC Curve &amp; AUC Score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ROC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커브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&amp; AUC Score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5752EF-345C-487F-9608-A209D8CF9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63" y="1993036"/>
            <a:ext cx="9857674" cy="379520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4A13210-6518-4111-AFF3-824C598E896C}"/>
              </a:ext>
            </a:extLst>
          </p:cNvPr>
          <p:cNvSpPr txBox="1"/>
          <p:nvPr/>
        </p:nvSpPr>
        <p:spPr>
          <a:xfrm>
            <a:off x="1167163" y="580361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https://angeloyeo.github.io/2020/08/05/ROC.html</a:t>
            </a:r>
          </a:p>
        </p:txBody>
      </p:sp>
    </p:spTree>
    <p:extLst>
      <p:ext uri="{BB962C8B-B14F-4D97-AF65-F5344CB8AC3E}">
        <p14:creationId xmlns:p14="http://schemas.microsoft.com/office/powerpoint/2010/main" val="3688504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9900" y="2327726"/>
            <a:ext cx="617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Machine Learning with Python</a:t>
            </a:r>
          </a:p>
          <a:p>
            <a:pPr algn="ctr"/>
            <a:r>
              <a:rPr lang="en-US" altLang="ko-KR" sz="7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Evaluation</a:t>
            </a:r>
            <a:endParaRPr lang="ko-KR" altLang="en-US" sz="6600" dirty="0">
              <a:ln>
                <a:solidFill>
                  <a:schemeClr val="tx1">
                    <a:alpha val="5000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78036" y="4606204"/>
            <a:ext cx="3435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컴소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 /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바라미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28   -  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이성진</a:t>
            </a:r>
          </a:p>
        </p:txBody>
      </p:sp>
    </p:spTree>
    <p:extLst>
      <p:ext uri="{BB962C8B-B14F-4D97-AF65-F5344CB8AC3E}">
        <p14:creationId xmlns:p14="http://schemas.microsoft.com/office/powerpoint/2010/main" val="401318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A0C3D85-5E0C-4C6E-97AD-6DAD4ACD40F9}"/>
              </a:ext>
            </a:extLst>
          </p:cNvPr>
          <p:cNvSpPr/>
          <p:nvPr/>
        </p:nvSpPr>
        <p:spPr>
          <a:xfrm>
            <a:off x="939603" y="3857704"/>
            <a:ext cx="271471" cy="14926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D4B149-A709-4813-A245-82178C75B59B}"/>
              </a:ext>
            </a:extLst>
          </p:cNvPr>
          <p:cNvSpPr txBox="1"/>
          <p:nvPr/>
        </p:nvSpPr>
        <p:spPr>
          <a:xfrm>
            <a:off x="1404564" y="3620270"/>
            <a:ext cx="1085293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Accuracy</a:t>
            </a:r>
          </a:p>
          <a:p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정확도</a:t>
            </a:r>
            <a:endParaRPr lang="en-US" altLang="ko-KR" sz="4400" dirty="0">
              <a:ln>
                <a:solidFill>
                  <a:schemeClr val="tx1">
                    <a:alpha val="5000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76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Accuracy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정확도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C3EC97-345F-4045-8DEB-DA609B8BC496}"/>
                  </a:ext>
                </a:extLst>
              </p:cNvPr>
              <p:cNvSpPr txBox="1"/>
              <p:nvPr/>
            </p:nvSpPr>
            <p:spPr>
              <a:xfrm>
                <a:off x="1027754" y="2228671"/>
                <a:ext cx="717343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전체 데이터 건수가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altLang="ko-KR" sz="24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ko-KR" altLang="en-US" sz="2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예측 결과가 동일한 데이터 건수가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𝑐𝑜𝑟𝑟𝑒𝑐𝑡</m:t>
                        </m:r>
                      </m:sub>
                    </m:sSub>
                  </m:oMath>
                </a14:m>
                <a:r>
                  <a:rPr lang="ko-KR" altLang="en-US" sz="2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라 할 때</a:t>
                </a:r>
                <a:endParaRPr lang="en-US" altLang="ko-KR" sz="24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r>
                  <a:rPr lang="ko-KR" altLang="en-US" sz="2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정확도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𝐴𝑐𝑐𝑢𝑟𝑎𝑐𝑦</m:t>
                    </m:r>
                  </m:oMath>
                </a14:m>
                <a:r>
                  <a:rPr lang="ko-KR" altLang="en-US" sz="2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는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C3EC97-345F-4045-8DEB-DA609B8BC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54" y="2228671"/>
                <a:ext cx="7173439" cy="1200329"/>
              </a:xfrm>
              <a:prstGeom prst="rect">
                <a:avLst/>
              </a:prstGeom>
              <a:blipFill>
                <a:blip r:embed="rId2"/>
                <a:stretch>
                  <a:fillRect l="-1361" t="-5584" r="-425" b="-91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B5B390-7FD8-40D5-A828-926E896A027E}"/>
                  </a:ext>
                </a:extLst>
              </p:cNvPr>
              <p:cNvSpPr txBox="1"/>
              <p:nvPr/>
            </p:nvSpPr>
            <p:spPr>
              <a:xfrm>
                <a:off x="3190172" y="3884911"/>
                <a:ext cx="5811656" cy="1507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𝑐𝑜𝑟𝑟𝑒𝑐𝑡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4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B5B390-7FD8-40D5-A828-926E896A0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172" y="3884911"/>
                <a:ext cx="5811656" cy="1507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68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Accuracy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정확도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C3EC97-345F-4045-8DEB-DA609B8BC496}"/>
              </a:ext>
            </a:extLst>
          </p:cNvPr>
          <p:cNvSpPr txBox="1"/>
          <p:nvPr/>
        </p:nvSpPr>
        <p:spPr>
          <a:xfrm>
            <a:off x="867645" y="2154768"/>
            <a:ext cx="104567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X_train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X_test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Y_train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Y_test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 = 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train_test_split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iris_data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iris_label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 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test_size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=0.2)</a:t>
            </a:r>
          </a:p>
          <a:p>
            <a:b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dt_clf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 = 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DecisionTreeClassifier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dt_clf.fit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X_train,Y_train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b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pred = 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dt_clf.predict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X_test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print(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accuracy_score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Y_test,pred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--------------------------------------------------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0.9333333333333333</a:t>
            </a:r>
          </a:p>
        </p:txBody>
      </p:sp>
    </p:spTree>
    <p:extLst>
      <p:ext uri="{BB962C8B-B14F-4D97-AF65-F5344CB8AC3E}">
        <p14:creationId xmlns:p14="http://schemas.microsoft.com/office/powerpoint/2010/main" val="76867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Accuracy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정확도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3D378B6-D0EC-4D32-8E4D-54CFF373C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062769"/>
              </p:ext>
            </p:extLst>
          </p:nvPr>
        </p:nvGraphicFramePr>
        <p:xfrm>
          <a:off x="1011803" y="2397212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1950">
                  <a:extLst>
                    <a:ext uri="{9D8B030D-6E8A-4147-A177-3AD203B41FA5}">
                      <a16:colId xmlns:a16="http://schemas.microsoft.com/office/drawing/2014/main" val="3949564643"/>
                    </a:ext>
                  </a:extLst>
                </a:gridCol>
                <a:gridCol w="698605">
                  <a:extLst>
                    <a:ext uri="{9D8B030D-6E8A-4147-A177-3AD203B41FA5}">
                      <a16:colId xmlns:a16="http://schemas.microsoft.com/office/drawing/2014/main" val="2845276366"/>
                    </a:ext>
                  </a:extLst>
                </a:gridCol>
                <a:gridCol w="698605">
                  <a:extLst>
                    <a:ext uri="{9D8B030D-6E8A-4147-A177-3AD203B41FA5}">
                      <a16:colId xmlns:a16="http://schemas.microsoft.com/office/drawing/2014/main" val="2296860586"/>
                    </a:ext>
                  </a:extLst>
                </a:gridCol>
                <a:gridCol w="698605">
                  <a:extLst>
                    <a:ext uri="{9D8B030D-6E8A-4147-A177-3AD203B41FA5}">
                      <a16:colId xmlns:a16="http://schemas.microsoft.com/office/drawing/2014/main" val="353982055"/>
                    </a:ext>
                  </a:extLst>
                </a:gridCol>
                <a:gridCol w="698605">
                  <a:extLst>
                    <a:ext uri="{9D8B030D-6E8A-4147-A177-3AD203B41FA5}">
                      <a16:colId xmlns:a16="http://schemas.microsoft.com/office/drawing/2014/main" val="766898728"/>
                    </a:ext>
                  </a:extLst>
                </a:gridCol>
                <a:gridCol w="698605">
                  <a:extLst>
                    <a:ext uri="{9D8B030D-6E8A-4147-A177-3AD203B41FA5}">
                      <a16:colId xmlns:a16="http://schemas.microsoft.com/office/drawing/2014/main" val="428024799"/>
                    </a:ext>
                  </a:extLst>
                </a:gridCol>
                <a:gridCol w="698605">
                  <a:extLst>
                    <a:ext uri="{9D8B030D-6E8A-4147-A177-3AD203B41FA5}">
                      <a16:colId xmlns:a16="http://schemas.microsoft.com/office/drawing/2014/main" val="3978095939"/>
                    </a:ext>
                  </a:extLst>
                </a:gridCol>
                <a:gridCol w="698605">
                  <a:extLst>
                    <a:ext uri="{9D8B030D-6E8A-4147-A177-3AD203B41FA5}">
                      <a16:colId xmlns:a16="http://schemas.microsoft.com/office/drawing/2014/main" val="2395410722"/>
                    </a:ext>
                  </a:extLst>
                </a:gridCol>
                <a:gridCol w="698605">
                  <a:extLst>
                    <a:ext uri="{9D8B030D-6E8A-4147-A177-3AD203B41FA5}">
                      <a16:colId xmlns:a16="http://schemas.microsoft.com/office/drawing/2014/main" val="4101625332"/>
                    </a:ext>
                  </a:extLst>
                </a:gridCol>
                <a:gridCol w="698605">
                  <a:extLst>
                    <a:ext uri="{9D8B030D-6E8A-4147-A177-3AD203B41FA5}">
                      <a16:colId xmlns:a16="http://schemas.microsoft.com/office/drawing/2014/main" val="3155290569"/>
                    </a:ext>
                  </a:extLst>
                </a:gridCol>
                <a:gridCol w="698605">
                  <a:extLst>
                    <a:ext uri="{9D8B030D-6E8A-4147-A177-3AD203B41FA5}">
                      <a16:colId xmlns:a16="http://schemas.microsoft.com/office/drawing/2014/main" val="1514806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값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4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예측 값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6738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479E76C-D5F5-491F-A7C4-DF9FADE8836E}"/>
              </a:ext>
            </a:extLst>
          </p:cNvPr>
          <p:cNvSpPr txBox="1"/>
          <p:nvPr/>
        </p:nvSpPr>
        <p:spPr>
          <a:xfrm>
            <a:off x="9468952" y="2567652"/>
            <a:ext cx="16001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정확도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0.9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97AA07F7-7EDD-450E-91F8-3D4499FDB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303276"/>
              </p:ext>
            </p:extLst>
          </p:nvPr>
        </p:nvGraphicFramePr>
        <p:xfrm>
          <a:off x="1011803" y="4164232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1950">
                  <a:extLst>
                    <a:ext uri="{9D8B030D-6E8A-4147-A177-3AD203B41FA5}">
                      <a16:colId xmlns:a16="http://schemas.microsoft.com/office/drawing/2014/main" val="3949564643"/>
                    </a:ext>
                  </a:extLst>
                </a:gridCol>
                <a:gridCol w="698605">
                  <a:extLst>
                    <a:ext uri="{9D8B030D-6E8A-4147-A177-3AD203B41FA5}">
                      <a16:colId xmlns:a16="http://schemas.microsoft.com/office/drawing/2014/main" val="2845276366"/>
                    </a:ext>
                  </a:extLst>
                </a:gridCol>
                <a:gridCol w="698605">
                  <a:extLst>
                    <a:ext uri="{9D8B030D-6E8A-4147-A177-3AD203B41FA5}">
                      <a16:colId xmlns:a16="http://schemas.microsoft.com/office/drawing/2014/main" val="2296860586"/>
                    </a:ext>
                  </a:extLst>
                </a:gridCol>
                <a:gridCol w="698605">
                  <a:extLst>
                    <a:ext uri="{9D8B030D-6E8A-4147-A177-3AD203B41FA5}">
                      <a16:colId xmlns:a16="http://schemas.microsoft.com/office/drawing/2014/main" val="353982055"/>
                    </a:ext>
                  </a:extLst>
                </a:gridCol>
                <a:gridCol w="698605">
                  <a:extLst>
                    <a:ext uri="{9D8B030D-6E8A-4147-A177-3AD203B41FA5}">
                      <a16:colId xmlns:a16="http://schemas.microsoft.com/office/drawing/2014/main" val="766898728"/>
                    </a:ext>
                  </a:extLst>
                </a:gridCol>
                <a:gridCol w="698605">
                  <a:extLst>
                    <a:ext uri="{9D8B030D-6E8A-4147-A177-3AD203B41FA5}">
                      <a16:colId xmlns:a16="http://schemas.microsoft.com/office/drawing/2014/main" val="428024799"/>
                    </a:ext>
                  </a:extLst>
                </a:gridCol>
                <a:gridCol w="698605">
                  <a:extLst>
                    <a:ext uri="{9D8B030D-6E8A-4147-A177-3AD203B41FA5}">
                      <a16:colId xmlns:a16="http://schemas.microsoft.com/office/drawing/2014/main" val="3978095939"/>
                    </a:ext>
                  </a:extLst>
                </a:gridCol>
                <a:gridCol w="698605">
                  <a:extLst>
                    <a:ext uri="{9D8B030D-6E8A-4147-A177-3AD203B41FA5}">
                      <a16:colId xmlns:a16="http://schemas.microsoft.com/office/drawing/2014/main" val="2395410722"/>
                    </a:ext>
                  </a:extLst>
                </a:gridCol>
                <a:gridCol w="698605">
                  <a:extLst>
                    <a:ext uri="{9D8B030D-6E8A-4147-A177-3AD203B41FA5}">
                      <a16:colId xmlns:a16="http://schemas.microsoft.com/office/drawing/2014/main" val="4101625332"/>
                    </a:ext>
                  </a:extLst>
                </a:gridCol>
                <a:gridCol w="698605">
                  <a:extLst>
                    <a:ext uri="{9D8B030D-6E8A-4147-A177-3AD203B41FA5}">
                      <a16:colId xmlns:a16="http://schemas.microsoft.com/office/drawing/2014/main" val="3155290569"/>
                    </a:ext>
                  </a:extLst>
                </a:gridCol>
                <a:gridCol w="698605">
                  <a:extLst>
                    <a:ext uri="{9D8B030D-6E8A-4147-A177-3AD203B41FA5}">
                      <a16:colId xmlns:a16="http://schemas.microsoft.com/office/drawing/2014/main" val="1514806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값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4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예측 값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6738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9FFEF16-014F-44D8-9EF3-E2F3A0171488}"/>
              </a:ext>
            </a:extLst>
          </p:cNvPr>
          <p:cNvSpPr txBox="1"/>
          <p:nvPr/>
        </p:nvSpPr>
        <p:spPr>
          <a:xfrm>
            <a:off x="9468952" y="4350406"/>
            <a:ext cx="205216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정확도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0.9 ???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CFE0-0651-4B74-A024-2120916F0499}"/>
              </a:ext>
            </a:extLst>
          </p:cNvPr>
          <p:cNvSpPr txBox="1"/>
          <p:nvPr/>
        </p:nvSpPr>
        <p:spPr>
          <a:xfrm>
            <a:off x="3554289" y="2012145"/>
            <a:ext cx="30430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데이터 분포도 균형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F1DE9-6E5E-4755-B2A9-A7AA8C0B6AD4}"/>
              </a:ext>
            </a:extLst>
          </p:cNvPr>
          <p:cNvSpPr txBox="1"/>
          <p:nvPr/>
        </p:nvSpPr>
        <p:spPr>
          <a:xfrm>
            <a:off x="3554289" y="3779165"/>
            <a:ext cx="30430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데이터 분포도 불균형</a:t>
            </a:r>
          </a:p>
        </p:txBody>
      </p:sp>
    </p:spTree>
    <p:extLst>
      <p:ext uri="{BB962C8B-B14F-4D97-AF65-F5344CB8AC3E}">
        <p14:creationId xmlns:p14="http://schemas.microsoft.com/office/powerpoint/2010/main" val="13339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A0C3D85-5E0C-4C6E-97AD-6DAD4ACD40F9}"/>
              </a:ext>
            </a:extLst>
          </p:cNvPr>
          <p:cNvSpPr/>
          <p:nvPr/>
        </p:nvSpPr>
        <p:spPr>
          <a:xfrm>
            <a:off x="939603" y="3857704"/>
            <a:ext cx="271471" cy="14926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D4B149-A709-4813-A245-82178C75B59B}"/>
              </a:ext>
            </a:extLst>
          </p:cNvPr>
          <p:cNvSpPr txBox="1"/>
          <p:nvPr/>
        </p:nvSpPr>
        <p:spPr>
          <a:xfrm>
            <a:off x="1404564" y="3620270"/>
            <a:ext cx="1085293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Confusion Matrix</a:t>
            </a:r>
          </a:p>
          <a:p>
            <a:r>
              <a:rPr lang="ko-KR" altLang="en-US" sz="4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오차행렬</a:t>
            </a:r>
            <a:endParaRPr lang="en-US" altLang="ko-KR" sz="4800" dirty="0">
              <a:ln>
                <a:solidFill>
                  <a:schemeClr val="tx1">
                    <a:alpha val="5000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34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Confusion Matrix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오차행렬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AB2987-F13B-433C-9904-89F5E93606C2}"/>
              </a:ext>
            </a:extLst>
          </p:cNvPr>
          <p:cNvSpPr txBox="1"/>
          <p:nvPr/>
        </p:nvSpPr>
        <p:spPr>
          <a:xfrm>
            <a:off x="1027754" y="2228671"/>
            <a:ext cx="4907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분면 행렬에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실제 값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Actual,</a:t>
            </a:r>
          </a:p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예측 값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Predicted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에 따라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데이터를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TN, FP, FN, TP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로 매핑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CE0142C-639D-4A6B-9422-562BB6016C85}"/>
              </a:ext>
            </a:extLst>
          </p:cNvPr>
          <p:cNvGrpSpPr/>
          <p:nvPr/>
        </p:nvGrpSpPr>
        <p:grpSpPr>
          <a:xfrm>
            <a:off x="7647708" y="2161308"/>
            <a:ext cx="3438446" cy="3438446"/>
            <a:chOff x="7209402" y="1874142"/>
            <a:chExt cx="3438446" cy="343844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77AF287-DA1B-4FED-B595-FE58388A7F84}"/>
                </a:ext>
              </a:extLst>
            </p:cNvPr>
            <p:cNvSpPr/>
            <p:nvPr/>
          </p:nvSpPr>
          <p:spPr>
            <a:xfrm>
              <a:off x="7209402" y="1874142"/>
              <a:ext cx="1647431" cy="16474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TN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Actual : 0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Predicted : 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77F5660-53B1-4F7E-BA56-75B6EDAF7A65}"/>
                </a:ext>
              </a:extLst>
            </p:cNvPr>
            <p:cNvSpPr/>
            <p:nvPr/>
          </p:nvSpPr>
          <p:spPr>
            <a:xfrm>
              <a:off x="9000417" y="1874142"/>
              <a:ext cx="1647431" cy="16474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FP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Actual : 0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Predicted : 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9622ADC-D733-4995-A035-679688B260C7}"/>
                </a:ext>
              </a:extLst>
            </p:cNvPr>
            <p:cNvSpPr/>
            <p:nvPr/>
          </p:nvSpPr>
          <p:spPr>
            <a:xfrm>
              <a:off x="7209402" y="3665157"/>
              <a:ext cx="1647431" cy="16474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FN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Actual : 1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Predicted : 0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4770E8-1DB0-417F-A729-F10B1F09C260}"/>
                </a:ext>
              </a:extLst>
            </p:cNvPr>
            <p:cNvSpPr/>
            <p:nvPr/>
          </p:nvSpPr>
          <p:spPr>
            <a:xfrm>
              <a:off x="9000417" y="3665157"/>
              <a:ext cx="1647431" cy="16474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TP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Actual : 1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Predicted : 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7E3F077-3ED7-40D2-A7F3-6C50CA241F10}"/>
              </a:ext>
            </a:extLst>
          </p:cNvPr>
          <p:cNvGrpSpPr/>
          <p:nvPr/>
        </p:nvGrpSpPr>
        <p:grpSpPr>
          <a:xfrm>
            <a:off x="7621257" y="1218249"/>
            <a:ext cx="3491347" cy="877155"/>
            <a:chOff x="7182951" y="1006653"/>
            <a:chExt cx="3491347" cy="87715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7D245B-7E37-4C4F-B095-2FD42691FC25}"/>
                </a:ext>
              </a:extLst>
            </p:cNvPr>
            <p:cNvSpPr txBox="1"/>
            <p:nvPr/>
          </p:nvSpPr>
          <p:spPr>
            <a:xfrm>
              <a:off x="8078460" y="1006653"/>
              <a:ext cx="17003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dirty="0"/>
                <a:t>Predicted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8736118-8F7F-4FCF-ADEF-A2BB3B1862FD}"/>
                </a:ext>
              </a:extLst>
            </p:cNvPr>
            <p:cNvSpPr txBox="1"/>
            <p:nvPr/>
          </p:nvSpPr>
          <p:spPr>
            <a:xfrm>
              <a:off x="7182951" y="1504810"/>
              <a:ext cx="17003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Negative(0)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28B9F80-A4A2-4889-9E6C-AC27E2BA21EA}"/>
                </a:ext>
              </a:extLst>
            </p:cNvPr>
            <p:cNvSpPr txBox="1"/>
            <p:nvPr/>
          </p:nvSpPr>
          <p:spPr>
            <a:xfrm>
              <a:off x="8973966" y="1514476"/>
              <a:ext cx="17003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Positive(1)</a:t>
              </a:r>
              <a:endParaRPr lang="ko-KR" altLang="en-US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73B5E73-3FC6-49BA-8402-8C9A950ECAA0}"/>
              </a:ext>
            </a:extLst>
          </p:cNvPr>
          <p:cNvGrpSpPr/>
          <p:nvPr/>
        </p:nvGrpSpPr>
        <p:grpSpPr>
          <a:xfrm rot="16200000">
            <a:off x="5387886" y="3441954"/>
            <a:ext cx="3491347" cy="877155"/>
            <a:chOff x="7182951" y="1006653"/>
            <a:chExt cx="3491347" cy="87715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A09A5FF-DF41-40D7-AC1A-DB48053EC764}"/>
                </a:ext>
              </a:extLst>
            </p:cNvPr>
            <p:cNvSpPr txBox="1"/>
            <p:nvPr/>
          </p:nvSpPr>
          <p:spPr>
            <a:xfrm>
              <a:off x="8078460" y="1006653"/>
              <a:ext cx="17003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dirty="0"/>
                <a:t>Actual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959EDB-CB2D-4F9E-8F1D-89B2801AF5C7}"/>
                </a:ext>
              </a:extLst>
            </p:cNvPr>
            <p:cNvSpPr txBox="1"/>
            <p:nvPr/>
          </p:nvSpPr>
          <p:spPr>
            <a:xfrm>
              <a:off x="7182951" y="1504810"/>
              <a:ext cx="17003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Positive(1)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4AEB991-434F-49E4-8D64-B621D4A9816C}"/>
                </a:ext>
              </a:extLst>
            </p:cNvPr>
            <p:cNvSpPr txBox="1"/>
            <p:nvPr/>
          </p:nvSpPr>
          <p:spPr>
            <a:xfrm>
              <a:off x="8973966" y="1514476"/>
              <a:ext cx="17003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Negative(0)</a:t>
              </a:r>
              <a:endParaRPr lang="ko-KR" altLang="en-US" dirty="0"/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5C858D9-ACD7-4D86-B427-DCE31E977C37}"/>
              </a:ext>
            </a:extLst>
          </p:cNvPr>
          <p:cNvCxnSpPr>
            <a:cxnSpLocks/>
          </p:cNvCxnSpPr>
          <p:nvPr/>
        </p:nvCxnSpPr>
        <p:spPr>
          <a:xfrm flipV="1">
            <a:off x="9366933" y="2035872"/>
            <a:ext cx="0" cy="37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A322417-B585-4D60-8281-A1558B69C4DA}"/>
              </a:ext>
            </a:extLst>
          </p:cNvPr>
          <p:cNvCxnSpPr>
            <a:cxnSpLocks/>
          </p:cNvCxnSpPr>
          <p:nvPr/>
        </p:nvCxnSpPr>
        <p:spPr>
          <a:xfrm flipV="1">
            <a:off x="7476932" y="3880529"/>
            <a:ext cx="37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01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C3EC97-345F-4045-8DEB-DA609B8BC496}"/>
              </a:ext>
            </a:extLst>
          </p:cNvPr>
          <p:cNvSpPr txBox="1"/>
          <p:nvPr/>
        </p:nvSpPr>
        <p:spPr>
          <a:xfrm>
            <a:off x="867645" y="2154768"/>
            <a:ext cx="595547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from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sklearn.metrics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import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confusion_matrix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numpy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as np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actual = ...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predicted = ...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print(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confusion_matrix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actual,predicted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--------------------------------------------------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[[45 10]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[ 2 43]]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CEF303-6735-4FDD-9DBC-731EAE00C30D}"/>
              </a:ext>
            </a:extLst>
          </p:cNvPr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Confusion Matrix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오차행렬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DDFFDA1-D5DD-40D8-A206-7B035106CC44}"/>
              </a:ext>
            </a:extLst>
          </p:cNvPr>
          <p:cNvGrpSpPr/>
          <p:nvPr/>
        </p:nvGrpSpPr>
        <p:grpSpPr>
          <a:xfrm>
            <a:off x="7647708" y="2161308"/>
            <a:ext cx="3438446" cy="3438446"/>
            <a:chOff x="7209402" y="1874142"/>
            <a:chExt cx="3438446" cy="343844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A3F2359-2793-468D-86E2-8F8BC231FE7B}"/>
                </a:ext>
              </a:extLst>
            </p:cNvPr>
            <p:cNvSpPr/>
            <p:nvPr/>
          </p:nvSpPr>
          <p:spPr>
            <a:xfrm>
              <a:off x="7209402" y="1874142"/>
              <a:ext cx="1647431" cy="16474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TN</a:t>
              </a:r>
              <a:endParaRPr lang="en-US" altLang="ko-KR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45</a:t>
              </a:r>
              <a:r>
                <a:rPr lang="ko-KR" altLang="en-US" sz="2800" dirty="0">
                  <a:solidFill>
                    <a:schemeClr val="tx1"/>
                  </a:solidFill>
                </a:rPr>
                <a:t>개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D1631B1-E5E6-409B-B18F-E580B3A1CE8D}"/>
                </a:ext>
              </a:extLst>
            </p:cNvPr>
            <p:cNvSpPr/>
            <p:nvPr/>
          </p:nvSpPr>
          <p:spPr>
            <a:xfrm>
              <a:off x="9000417" y="1874142"/>
              <a:ext cx="1647431" cy="16474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FP</a:t>
              </a:r>
              <a:endParaRPr lang="en-US" altLang="ko-KR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10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8D0F8C-8A2A-48C9-8DB9-CBB379186A99}"/>
                </a:ext>
              </a:extLst>
            </p:cNvPr>
            <p:cNvSpPr/>
            <p:nvPr/>
          </p:nvSpPr>
          <p:spPr>
            <a:xfrm>
              <a:off x="7209402" y="3665157"/>
              <a:ext cx="1647431" cy="16474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FN</a:t>
              </a:r>
              <a:endParaRPr lang="en-US" altLang="ko-KR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6E271DC-03F7-4338-B91B-C416BF2A869A}"/>
                </a:ext>
              </a:extLst>
            </p:cNvPr>
            <p:cNvSpPr/>
            <p:nvPr/>
          </p:nvSpPr>
          <p:spPr>
            <a:xfrm>
              <a:off x="9000417" y="3665157"/>
              <a:ext cx="1647431" cy="16474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TP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43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5BBB7A8-A5B4-4834-A597-A8C08EC618F2}"/>
              </a:ext>
            </a:extLst>
          </p:cNvPr>
          <p:cNvGrpSpPr/>
          <p:nvPr/>
        </p:nvGrpSpPr>
        <p:grpSpPr>
          <a:xfrm>
            <a:off x="7621257" y="1218249"/>
            <a:ext cx="3491347" cy="877155"/>
            <a:chOff x="7182951" y="1006653"/>
            <a:chExt cx="3491347" cy="87715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886060-7BAE-4300-B00C-71ABAC7BEF5F}"/>
                </a:ext>
              </a:extLst>
            </p:cNvPr>
            <p:cNvSpPr txBox="1"/>
            <p:nvPr/>
          </p:nvSpPr>
          <p:spPr>
            <a:xfrm>
              <a:off x="8078460" y="1006653"/>
              <a:ext cx="17003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dirty="0"/>
                <a:t>Predicted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7FC42E-D5A0-49E8-AF6F-1C0C88C1FE79}"/>
                </a:ext>
              </a:extLst>
            </p:cNvPr>
            <p:cNvSpPr txBox="1"/>
            <p:nvPr/>
          </p:nvSpPr>
          <p:spPr>
            <a:xfrm>
              <a:off x="7182951" y="1504810"/>
              <a:ext cx="17003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Negative(0)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8C8C64-2BA5-4512-AF76-35F7DFBF6055}"/>
                </a:ext>
              </a:extLst>
            </p:cNvPr>
            <p:cNvSpPr txBox="1"/>
            <p:nvPr/>
          </p:nvSpPr>
          <p:spPr>
            <a:xfrm>
              <a:off x="8973966" y="1514476"/>
              <a:ext cx="17003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Positive(1)</a:t>
              </a:r>
              <a:endParaRPr lang="ko-KR" alt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F1111AC-D809-42C6-990B-6D2A859BF5A2}"/>
              </a:ext>
            </a:extLst>
          </p:cNvPr>
          <p:cNvGrpSpPr/>
          <p:nvPr/>
        </p:nvGrpSpPr>
        <p:grpSpPr>
          <a:xfrm rot="16200000">
            <a:off x="5387886" y="3441954"/>
            <a:ext cx="3491347" cy="877155"/>
            <a:chOff x="7182951" y="1006653"/>
            <a:chExt cx="3491347" cy="87715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091396-AF65-49B0-A5A5-62D3A3E78255}"/>
                </a:ext>
              </a:extLst>
            </p:cNvPr>
            <p:cNvSpPr txBox="1"/>
            <p:nvPr/>
          </p:nvSpPr>
          <p:spPr>
            <a:xfrm>
              <a:off x="8078460" y="1006653"/>
              <a:ext cx="17003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dirty="0"/>
                <a:t>Actual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8745E2-E019-4261-B049-FFFF24A78902}"/>
                </a:ext>
              </a:extLst>
            </p:cNvPr>
            <p:cNvSpPr txBox="1"/>
            <p:nvPr/>
          </p:nvSpPr>
          <p:spPr>
            <a:xfrm>
              <a:off x="7182951" y="1504810"/>
              <a:ext cx="17003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Positive(1)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E87745-836D-4B58-B318-B1B2AC29A654}"/>
                </a:ext>
              </a:extLst>
            </p:cNvPr>
            <p:cNvSpPr txBox="1"/>
            <p:nvPr/>
          </p:nvSpPr>
          <p:spPr>
            <a:xfrm>
              <a:off x="8973966" y="1514476"/>
              <a:ext cx="17003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Negative(0)</a:t>
              </a:r>
              <a:endParaRPr lang="ko-KR" altLang="en-US" dirty="0"/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A769706-F55D-4025-9A62-DA7CE6ED0BDA}"/>
              </a:ext>
            </a:extLst>
          </p:cNvPr>
          <p:cNvCxnSpPr>
            <a:cxnSpLocks/>
          </p:cNvCxnSpPr>
          <p:nvPr/>
        </p:nvCxnSpPr>
        <p:spPr>
          <a:xfrm flipV="1">
            <a:off x="9366933" y="2035872"/>
            <a:ext cx="0" cy="37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B4A8D50-F2EE-4E08-870B-C623FE1E8C3A}"/>
              </a:ext>
            </a:extLst>
          </p:cNvPr>
          <p:cNvCxnSpPr>
            <a:cxnSpLocks/>
          </p:cNvCxnSpPr>
          <p:nvPr/>
        </p:nvCxnSpPr>
        <p:spPr>
          <a:xfrm flipV="1">
            <a:off x="7476932" y="3880529"/>
            <a:ext cx="37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59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1092</Words>
  <Application>Microsoft Office PowerPoint</Application>
  <PresentationFormat>와이드스크린</PresentationFormat>
  <Paragraphs>370</Paragraphs>
  <Slides>26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D2Coding</vt:lpstr>
      <vt:lpstr>굴림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성진</dc:creator>
  <cp:lastModifiedBy>이 성진</cp:lastModifiedBy>
  <cp:revision>1</cp:revision>
  <dcterms:created xsi:type="dcterms:W3CDTF">2021-08-17T02:09:24Z</dcterms:created>
  <dcterms:modified xsi:type="dcterms:W3CDTF">2021-08-17T10:47:23Z</dcterms:modified>
</cp:coreProperties>
</file>