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66" r:id="rId5"/>
    <p:sldId id="265" r:id="rId6"/>
    <p:sldId id="274" r:id="rId7"/>
    <p:sldId id="275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92" r:id="rId17"/>
    <p:sldId id="284" r:id="rId18"/>
    <p:sldId id="285" r:id="rId19"/>
    <p:sldId id="286" r:id="rId20"/>
    <p:sldId id="287" r:id="rId21"/>
    <p:sldId id="288" r:id="rId22"/>
    <p:sldId id="291" r:id="rId23"/>
    <p:sldId id="290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C82C6-C8D3-479F-8B90-4C6134890239}" v="1" dt="2022-01-26T13:29:46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8" autoAdjust="0"/>
    <p:restoredTop sz="94660"/>
  </p:normalViewPr>
  <p:slideViewPr>
    <p:cSldViewPr>
      <p:cViewPr varScale="1">
        <p:scale>
          <a:sx n="102" d="100"/>
          <a:sy n="102" d="100"/>
        </p:scale>
        <p:origin x="28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4891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준" userId="73256f58-64ad-4fdb-8087-b1e36ecff85d" providerId="ADAL" clId="{296C82C6-C8D3-479F-8B90-4C6134890239}"/>
    <pc:docChg chg="custSel modSld sldOrd">
      <pc:chgData name="이승준" userId="73256f58-64ad-4fdb-8087-b1e36ecff85d" providerId="ADAL" clId="{296C82C6-C8D3-479F-8B90-4C6134890239}" dt="2022-01-26T13:29:46.772" v="3"/>
      <pc:docMkLst>
        <pc:docMk/>
      </pc:docMkLst>
      <pc:sldChg chg="ord">
        <pc:chgData name="이승준" userId="73256f58-64ad-4fdb-8087-b1e36ecff85d" providerId="ADAL" clId="{296C82C6-C8D3-479F-8B90-4C6134890239}" dt="2022-01-26T13:29:35.605" v="1"/>
        <pc:sldMkLst>
          <pc:docMk/>
          <pc:sldMk cId="127789428" sldId="284"/>
        </pc:sldMkLst>
      </pc:sldChg>
      <pc:sldChg chg="addSp delSp modSp mod">
        <pc:chgData name="이승준" userId="73256f58-64ad-4fdb-8087-b1e36ecff85d" providerId="ADAL" clId="{296C82C6-C8D3-479F-8B90-4C6134890239}" dt="2022-01-26T13:29:46.772" v="3"/>
        <pc:sldMkLst>
          <pc:docMk/>
          <pc:sldMk cId="1081747161" sldId="292"/>
        </pc:sldMkLst>
        <pc:spChg chg="add mod">
          <ac:chgData name="이승준" userId="73256f58-64ad-4fdb-8087-b1e36ecff85d" providerId="ADAL" clId="{296C82C6-C8D3-479F-8B90-4C6134890239}" dt="2022-01-26T13:29:46.772" v="3"/>
          <ac:spMkLst>
            <pc:docMk/>
            <pc:sldMk cId="1081747161" sldId="292"/>
            <ac:spMk id="26" creationId="{B6663719-3C65-48D9-B527-7BB9281BABE6}"/>
          </ac:spMkLst>
        </pc:spChg>
        <pc:spChg chg="del">
          <ac:chgData name="이승준" userId="73256f58-64ad-4fdb-8087-b1e36ecff85d" providerId="ADAL" clId="{296C82C6-C8D3-479F-8B90-4C6134890239}" dt="2022-01-26T13:29:42.669" v="2" actId="478"/>
          <ac:spMkLst>
            <pc:docMk/>
            <pc:sldMk cId="1081747161" sldId="292"/>
            <ac:spMk id="30" creationId="{0AAB8BFE-902C-4B52-8F44-E80FBFE361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E9822-B2D3-45DD-971C-7A74669D3FD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2FE1C-4C8B-4A8C-BE50-36BCF0881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91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8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4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12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손실값을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가지는 리프 노드를 지속적으로 분할하면서 트리의 깊이가 깊어지고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비대칭적인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규칙 트리가 생성 된다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                 	</a:t>
            </a:r>
            <a:b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이렇게 최대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손실값을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가지는 리프 노드를 지속적으로 분할해 생성된 규칙 트리는 학습을 반복할수록 결국은 균형 트리 분할 방식보다 예측 오류 손실을 최소화 할 수 있다는 것이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LightGBM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구현 사상이다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0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손실값을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가지는 리프 노드를 지속적으로 분할하면서 트리의 깊이가 깊어지고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비대칭적인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규칙 트리가 생성 된다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                 	</a:t>
            </a:r>
            <a:b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이렇게 최대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손실값을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가지는 리프 노드를 지속적으로 분할해 생성된 규칙 트리는 학습을 반복할수록 결국은 균형 트리 분할 방식보다 예측 오류 손실을 최소화 할 수 있다는 것이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LightGBM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구현 사상이다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6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8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50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1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FE1C-4C8B-4A8C-BE50-36BCF0881A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1AB6-6B24-4156-B3BC-8EBBA563A86F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25600" y="1409700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B1393E5F-521B-4CAD-9D3A-AE923D912D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531B-4A6D-42C7-860E-7EEC84DF5485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079D-FD45-441F-B295-07236FF3D8E2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8BDB-2C0E-48CB-B5C3-E313FC725171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1011238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F79-2E96-41C5-8EC2-DE2F738729B1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D35-6CC6-4C32-B8AC-88C967E7B8AE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BB07-465E-4489-A7A5-BE3D3DFCACE3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9EB9-93B7-40B9-A708-1F367E4FC292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2A1B-5DD1-4274-8608-73947D877823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1AD-1264-4897-9396-EB15481B04B3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8F27-7A69-48A1-93C1-7605E8809FB2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1E9B-CF2D-46FC-A17E-7E4C42EB79FD}" type="datetime1">
              <a:rPr lang="en-US" altLang="ko-KR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6914" y="1600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70050" y="723900"/>
            <a:ext cx="16345611" cy="95631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18315" y="3840805"/>
            <a:ext cx="14649084" cy="4129891"/>
            <a:chOff x="1818315" y="3840805"/>
            <a:chExt cx="14649084" cy="41298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8315" y="3840805"/>
              <a:ext cx="14649084" cy="41298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0476" y="1729724"/>
            <a:ext cx="2386204" cy="407426"/>
            <a:chOff x="1790476" y="1729724"/>
            <a:chExt cx="2386204" cy="4074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1729724"/>
              <a:ext cx="2386204" cy="4074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0403" y="2260835"/>
            <a:ext cx="14810256" cy="259467"/>
            <a:chOff x="1730403" y="2260835"/>
            <a:chExt cx="14810256" cy="2594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30403" y="2260835"/>
              <a:ext cx="14810256" cy="223414"/>
              <a:chOff x="1730403" y="2260835"/>
              <a:chExt cx="14810256" cy="22341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2260835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30403" y="2389011"/>
              <a:ext cx="14810256" cy="131291"/>
              <a:chOff x="1730403" y="2389011"/>
              <a:chExt cx="14810256" cy="13129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30403" y="2389011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1C66B7-499D-4782-B210-FD1E661E94DB}"/>
              </a:ext>
            </a:extLst>
          </p:cNvPr>
          <p:cNvSpPr txBox="1"/>
          <p:nvPr/>
        </p:nvSpPr>
        <p:spPr>
          <a:xfrm>
            <a:off x="3237356" y="4454748"/>
            <a:ext cx="1181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텍스트분석 스터디 </a:t>
            </a:r>
            <a:r>
              <a:rPr lang="en-US" altLang="ko-KR" sz="9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9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6D7CD-7BC2-4C21-8460-58046BE04933}"/>
              </a:ext>
            </a:extLst>
          </p:cNvPr>
          <p:cNvSpPr txBox="1"/>
          <p:nvPr/>
        </p:nvSpPr>
        <p:spPr>
          <a:xfrm>
            <a:off x="3230031" y="8216325"/>
            <a:ext cx="1181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김기호 이가영 이승준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10DF3-4770-4CD9-9448-8872EFD7F811}"/>
              </a:ext>
            </a:extLst>
          </p:cNvPr>
          <p:cNvSpPr txBox="1"/>
          <p:nvPr/>
        </p:nvSpPr>
        <p:spPr>
          <a:xfrm>
            <a:off x="535211" y="1695417"/>
            <a:ext cx="4896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2022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년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월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C7EFD-F5A3-4E03-818B-CC1E130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25600" y="185965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1004348" y="742202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844E-E042-467D-997E-D9DAF5824BD2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chemeClr val="accent3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 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소개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32977-9063-479B-8F05-034AF94B024D}"/>
              </a:ext>
            </a:extLst>
          </p:cNvPr>
          <p:cNvSpPr txBox="1"/>
          <p:nvPr/>
        </p:nvSpPr>
        <p:spPr>
          <a:xfrm>
            <a:off x="1821873" y="3132098"/>
            <a:ext cx="1446429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토픽 분류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경진대회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1"/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1"/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연합뉴스 헤드라인을 이용하여 뉴스의 주제를 분류하는 알고리즘을 개발하고자 함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 latinLnBrk="1"/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개발한 알고리즘을 이용하여 원하는 주제의 뉴스를 쉽게 찾고자 함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823122" y="4105553"/>
            <a:ext cx="434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목적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pic>
        <p:nvPicPr>
          <p:cNvPr id="22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800" y="4533900"/>
            <a:ext cx="5612299" cy="55769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/>
          <a:srcRect b="7454"/>
          <a:stretch/>
        </p:blipFill>
        <p:spPr>
          <a:xfrm>
            <a:off x="3505200" y="5798384"/>
            <a:ext cx="5036127" cy="39624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BCA62-31A7-48EF-8A96-C6E2C889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978115" y="747400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844E-E042-467D-997E-D9DAF5824BD2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 </a:t>
            </a:r>
            <a:r>
              <a:rPr lang="en-US" altLang="ko-KR" sz="3200" dirty="0">
                <a:solidFill>
                  <a:srgbClr val="22222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소개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524765" y="3913914"/>
            <a:ext cx="672779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Topic_dict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뉴스 토픽을 나타낸 데이터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토픽 인덱스 값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2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524765" y="6554184"/>
            <a:ext cx="7626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-Train&lt;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45654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3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45654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뉴스 헤드라인으로 구성된 데이터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9192470" y="6554184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-Test&lt;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9131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 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 2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r>
              <a:rPr lang="en-US" altLang="ko-KR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9131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뉴스 헤드라인으로 구성된 데이터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924800" y="3586426"/>
          <a:ext cx="763738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694">
                  <a:extLst>
                    <a:ext uri="{9D8B030D-6E8A-4147-A177-3AD203B41FA5}">
                      <a16:colId xmlns:a16="http://schemas.microsoft.com/office/drawing/2014/main" val="1239751003"/>
                    </a:ext>
                  </a:extLst>
                </a:gridCol>
                <a:gridCol w="3818694">
                  <a:extLst>
                    <a:ext uri="{9D8B030D-6E8A-4147-A177-3AD203B41FA5}">
                      <a16:colId xmlns:a16="http://schemas.microsoft.com/office/drawing/2014/main" val="2731053115"/>
                    </a:ext>
                  </a:extLst>
                </a:gridCol>
              </a:tblGrid>
              <a:tr h="318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Topic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Topic_idx</a:t>
                      </a:r>
                      <a:endParaRPr lang="ko-KR" altLang="en-US" sz="16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3004"/>
                  </a:ext>
                </a:extLst>
              </a:tr>
              <a:tr h="29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IT</a:t>
                      </a:r>
                      <a:r>
                        <a:rPr lang="ko-KR" altLang="en-US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과학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  <a:endParaRPr lang="ko-KR" altLang="en-US" sz="16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69238"/>
                  </a:ext>
                </a:extLst>
              </a:tr>
              <a:tr h="29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경제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6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33050"/>
                  </a:ext>
                </a:extLst>
              </a:tr>
              <a:tr h="29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6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441481"/>
                  </a:ext>
                </a:extLst>
              </a:tr>
              <a:tr h="29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생활문화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6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319"/>
                  </a:ext>
                </a:extLst>
              </a:tr>
              <a:tr h="29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6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19472"/>
                  </a:ext>
                </a:extLst>
              </a:tr>
              <a:tr h="29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스포츠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ko-KR" altLang="en-US" sz="16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4721"/>
                  </a:ext>
                </a:extLst>
              </a:tr>
              <a:tr h="29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endParaRPr lang="ko-KR" altLang="en-US" sz="16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352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111403" y="7706312"/>
          <a:ext cx="140482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072">
                  <a:extLst>
                    <a:ext uri="{9D8B030D-6E8A-4147-A177-3AD203B41FA5}">
                      <a16:colId xmlns:a16="http://schemas.microsoft.com/office/drawing/2014/main" val="1751054279"/>
                    </a:ext>
                  </a:extLst>
                </a:gridCol>
                <a:gridCol w="6981721">
                  <a:extLst>
                    <a:ext uri="{9D8B030D-6E8A-4147-A177-3AD203B41FA5}">
                      <a16:colId xmlns:a16="http://schemas.microsoft.com/office/drawing/2014/main" val="1773691568"/>
                    </a:ext>
                  </a:extLst>
                </a:gridCol>
                <a:gridCol w="3762462">
                  <a:extLst>
                    <a:ext uri="{9D8B030D-6E8A-4147-A177-3AD203B41FA5}">
                      <a16:colId xmlns:a16="http://schemas.microsoft.com/office/drawing/2014/main" val="3672272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Index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Title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Topic_idx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6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인천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핀란드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항공기 결항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…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휴가철 여행객 분통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실리콘밸리 넘어서겠다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...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구글 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15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조원 들여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美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전역 거점화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…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…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…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2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45652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답변하는 배기동 국립중앙박물관장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7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45653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2020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한국인터넷기자상 시상식 내달 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 개최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…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특별상 </a:t>
                      </a:r>
                      <a:r>
                        <a:rPr lang="ko-KR" altLang="en-US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김성후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9997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08022-BDFF-4524-9A33-433B91DD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978115" y="747400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552229" y="3426250"/>
            <a:ext cx="80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전처리를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함수 생성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0238571" y="3538703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없는 단어 삭제 및 교체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2229" y="5295900"/>
            <a:ext cx="6905971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2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인천→핀란드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항공기 결항</a:t>
            </a: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...</a:t>
            </a: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미국 산업생산 </a:t>
            </a:r>
            <a:r>
              <a:rPr lang="ko-KR" altLang="en-US" sz="2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한달만에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0.1%↑...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제조업 회복 기대</a:t>
            </a:r>
            <a:endParaRPr lang="en-US" altLang="ko-KR" sz="2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LG </a:t>
            </a:r>
            <a:r>
              <a:rPr lang="ko-KR" altLang="en-US" sz="2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방출→호주야구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응시생 </a:t>
            </a:r>
            <a:r>
              <a:rPr lang="ko-KR" altLang="en-US" sz="2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장진용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야구 끈 놓지 않아</a:t>
            </a:r>
            <a:endParaRPr lang="en-US" altLang="ko-KR" sz="2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06000" y="5295900"/>
            <a:ext cx="6905971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인천에서 핀란드 항공기 결항</a:t>
            </a: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...</a:t>
            </a: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미국 산업생산 </a:t>
            </a:r>
            <a:r>
              <a:rPr lang="ko-KR" altLang="en-US" sz="2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한달만에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0.1% 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증가</a:t>
            </a: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... 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제조업 회복 기대</a:t>
            </a:r>
            <a:endParaRPr lang="en-US" altLang="ko-KR" sz="2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LG 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방출에서 </a:t>
            </a:r>
            <a:r>
              <a:rPr lang="ko-KR" altLang="en-US" sz="2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호주야구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응시생 </a:t>
            </a:r>
            <a:r>
              <a:rPr lang="ko-KR" altLang="en-US" sz="2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장진용</a:t>
            </a:r>
            <a:r>
              <a:rPr lang="ko-KR" altLang="en-US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야구 끈 놓지 않아</a:t>
            </a:r>
            <a:endParaRPr lang="en-US" altLang="ko-KR" sz="2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602240" y="7221220"/>
            <a:ext cx="1097359" cy="416560"/>
          </a:xfrm>
          <a:prstGeom prst="rightArrow">
            <a:avLst/>
          </a:prstGeom>
          <a:solidFill>
            <a:srgbClr val="8CA6D7"/>
          </a:solidFill>
          <a:ln>
            <a:solidFill>
              <a:srgbClr val="8CA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AFEAB6-6AEE-4E3C-B727-2814A0C11A1F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생성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DFC31-23CB-44FB-B1FB-10C2BC1B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0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978115" y="747400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552229" y="3426250"/>
            <a:ext cx="80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전처리를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함수 생성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0238571" y="3538703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한자 한글로 교체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52229" y="5295900"/>
            <a:ext cx="6905971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실리콘밸리 넘어서겠다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들여 美전역 거점화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NYT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클린턴 측근韓기업 특수관계 조명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공과 사 맞물려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日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오키나와서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열린 강제징용 노동자 추도식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06000" y="5295900"/>
            <a:ext cx="6905971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실리콘밸리 넘어서겠다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들여 미국전역 거점화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NYT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클린턴 측근한국기업 특수관계 조명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공과 사 맞물려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일본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오키나와서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열린 강제징용 노동자 추도식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602240" y="7221220"/>
            <a:ext cx="1097359" cy="416560"/>
          </a:xfrm>
          <a:prstGeom prst="rightArrow">
            <a:avLst/>
          </a:prstGeom>
          <a:solidFill>
            <a:srgbClr val="8CA6D7"/>
          </a:solidFill>
          <a:ln>
            <a:solidFill>
              <a:srgbClr val="8CA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D8A46C-931D-4445-8774-AF46C3F30675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생성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559284-D524-4EBE-A155-3D8925F4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3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978115" y="747400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844E-E042-467D-997E-D9DAF5824BD2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생성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552229" y="3426250"/>
            <a:ext cx="80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전처리를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함수 생성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0238571" y="3538703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특수문자 제거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371601" y="5295900"/>
            <a:ext cx="70866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신중국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①차이나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미라클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최빈국서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G2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경제대국 부상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현행 헌법과 다른 점은 ②지방자치 그리고 경제민주화 개념 강화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06000" y="5295900"/>
            <a:ext cx="70866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신중국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차이나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미라클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최빈국서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G2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경제대국 부상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현행 헌법과 다른 점은 지방자치 그리고 경제민주화 개념 강화</a:t>
            </a:r>
            <a:endParaRPr lang="en-US" altLang="ko-KR" sz="2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602240" y="7221220"/>
            <a:ext cx="1097359" cy="416560"/>
          </a:xfrm>
          <a:prstGeom prst="rightArrow">
            <a:avLst/>
          </a:prstGeom>
          <a:solidFill>
            <a:srgbClr val="8CA6D7"/>
          </a:solidFill>
          <a:ln>
            <a:solidFill>
              <a:srgbClr val="8CA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82BE6-92B2-4AE8-B260-8FE7161A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1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978115" y="747400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844E-E042-467D-997E-D9DAF5824BD2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생성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1552229" y="3426250"/>
            <a:ext cx="80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패키지를 통한 </a:t>
            </a:r>
            <a:r>
              <a:rPr lang="ko-KR" altLang="en-US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371601" y="5295900"/>
            <a:ext cx="70866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인천에서 핀란드 항공기 결항 휴가철 여행객 분통</a:t>
            </a:r>
          </a:p>
          <a:p>
            <a:pPr algn="ctr" fontAlgn="base" latinLnBrk="1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실리콘밸리 넘어서겠다 구글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들여 미국전역 거점화</a:t>
            </a:r>
          </a:p>
          <a:p>
            <a:pPr algn="ctr" fontAlgn="base" latinLnBrk="1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외무 긴장완화 해결책은 미국이 경제전쟁 멈추는 것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906000" y="5295900"/>
            <a:ext cx="70866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인천 핀란드 항공기 결항 휴가 철 여행객 분통</a:t>
            </a:r>
          </a:p>
          <a:p>
            <a:pPr algn="ctr" fontAlgn="base" latinLnBrk="1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실리콘밸리 넘어서다 구글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들이다 미국 전역 거점 화</a:t>
            </a:r>
          </a:p>
          <a:p>
            <a:pPr algn="ctr" fontAlgn="base" latinLnBrk="1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외무 긴장 완화 해결 책 미국 경제 전쟁 멈추다 것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8602240" y="7221220"/>
            <a:ext cx="1097359" cy="416560"/>
          </a:xfrm>
          <a:prstGeom prst="rightArrow">
            <a:avLst/>
          </a:prstGeom>
          <a:solidFill>
            <a:srgbClr val="8CA6D7"/>
          </a:solidFill>
          <a:ln>
            <a:solidFill>
              <a:srgbClr val="8CA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57D62-83DB-4B43-8415-593CC2F7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3">
            <a:extLst>
              <a:ext uri="{FF2B5EF4-FFF2-40B4-BE49-F238E27FC236}">
                <a16:creationId xmlns:a16="http://schemas.microsoft.com/office/drawing/2014/main" id="{C8C308BF-5F4F-483A-8DCA-57D6BA8F4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70050" y="723900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450BE6E-D1D8-413C-AE03-30F13FB442A3}"/>
              </a:ext>
            </a:extLst>
          </p:cNvPr>
          <p:cNvSpPr txBox="1"/>
          <p:nvPr/>
        </p:nvSpPr>
        <p:spPr>
          <a:xfrm>
            <a:off x="1725237" y="4548257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okt.morphs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E20F9-4F0C-4845-88D4-63AD8D9D180A}"/>
              </a:ext>
            </a:extLst>
          </p:cNvPr>
          <p:cNvSpPr txBox="1"/>
          <p:nvPr/>
        </p:nvSpPr>
        <p:spPr>
          <a:xfrm>
            <a:off x="1725238" y="6269576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okt.nouns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AD8E4-C3C1-4EA2-B70E-15DC688EA648}"/>
              </a:ext>
            </a:extLst>
          </p:cNvPr>
          <p:cNvSpPr txBox="1"/>
          <p:nvPr/>
        </p:nvSpPr>
        <p:spPr>
          <a:xfrm>
            <a:off x="1725238" y="8126318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okt.pos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F39173-5736-42E5-B420-512E9804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8105802"/>
            <a:ext cx="114487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실리콘밸리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'Noun'), 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넘어서다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'Verb'), 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'Noun'), ('15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'Number'), 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들이다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'Verb'), 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'Noun'), 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'Noun'), 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'Noun'), ('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'Noun')]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CA69C4-466E-4675-8EE2-F09CC7BB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9" y="4702574"/>
            <a:ext cx="11019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실리콘밸리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넘어서다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'15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들이다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3BD2FA4-897A-41AD-B861-5D3A35ED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393456"/>
            <a:ext cx="11019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실리콘밸리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2380648" y="3691415"/>
            <a:ext cx="434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결과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B3DD96-D988-446B-AAD2-DAAA239CA108}"/>
              </a:ext>
            </a:extLst>
          </p:cNvPr>
          <p:cNvCxnSpPr/>
          <p:nvPr/>
        </p:nvCxnSpPr>
        <p:spPr>
          <a:xfrm>
            <a:off x="4572000" y="48387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FAD1694-097D-4A13-9633-FCBB0D2A8EFF}"/>
              </a:ext>
            </a:extLst>
          </p:cNvPr>
          <p:cNvCxnSpPr/>
          <p:nvPr/>
        </p:nvCxnSpPr>
        <p:spPr>
          <a:xfrm>
            <a:off x="4572000" y="65151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B04189-0828-4C10-8D7F-87953E5E3757}"/>
              </a:ext>
            </a:extLst>
          </p:cNvPr>
          <p:cNvCxnSpPr/>
          <p:nvPr/>
        </p:nvCxnSpPr>
        <p:spPr>
          <a:xfrm>
            <a:off x="4572000" y="84201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A7BC5-737A-4804-A2BF-7CBD486A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16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663719-3C65-48D9-B527-7BB9281BABE6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생성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74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3">
            <a:extLst>
              <a:ext uri="{FF2B5EF4-FFF2-40B4-BE49-F238E27FC236}">
                <a16:creationId xmlns:a16="http://schemas.microsoft.com/office/drawing/2014/main" id="{C8C308BF-5F4F-483A-8DCA-57D6BA8F4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64274" y="723900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AAB8BFE-902C-4B52-8F44-E80FBFE36162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생성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5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4905" y="2233116"/>
            <a:ext cx="839004" cy="11450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A36CBC5-9434-49EE-8671-66A1E6A1CD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8" t="90790" r="77481" b="2117"/>
          <a:stretch/>
        </p:blipFill>
        <p:spPr>
          <a:xfrm>
            <a:off x="12385433" y="7807996"/>
            <a:ext cx="2286000" cy="476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DCF0AE-AE32-4DBD-8975-FEED9495F4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58" t="53700" r="55316" b="5738"/>
          <a:stretch/>
        </p:blipFill>
        <p:spPr>
          <a:xfrm>
            <a:off x="4312444" y="7770386"/>
            <a:ext cx="1204913" cy="51386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572A4C-36D9-46FA-B055-06F5509F082E}"/>
              </a:ext>
            </a:extLst>
          </p:cNvPr>
          <p:cNvSpPr/>
          <p:nvPr/>
        </p:nvSpPr>
        <p:spPr>
          <a:xfrm>
            <a:off x="11637895" y="6600706"/>
            <a:ext cx="3622809" cy="620514"/>
          </a:xfrm>
          <a:prstGeom prst="rect">
            <a:avLst/>
          </a:prstGeom>
          <a:solidFill>
            <a:srgbClr val="EFEFEF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tfidf_matrix_train</a:t>
            </a:r>
            <a:endParaRPr lang="ko-KR" altLang="en-US" sz="28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5816AB-E373-439A-A445-0C2BE0DE8D4C}"/>
              </a:ext>
            </a:extLst>
          </p:cNvPr>
          <p:cNvSpPr/>
          <p:nvPr/>
        </p:nvSpPr>
        <p:spPr>
          <a:xfrm>
            <a:off x="3103495" y="6600706"/>
            <a:ext cx="3622809" cy="620514"/>
          </a:xfrm>
          <a:prstGeom prst="rect">
            <a:avLst/>
          </a:prstGeom>
          <a:solidFill>
            <a:srgbClr val="EFEFEF"/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train[‘title’]</a:t>
            </a:r>
            <a:endParaRPr lang="ko-KR" altLang="en-US" sz="28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96942-B4FF-41A0-BEAD-5EE712E63A6D}"/>
              </a:ext>
            </a:extLst>
          </p:cNvPr>
          <p:cNvSpPr txBox="1"/>
          <p:nvPr/>
        </p:nvSpPr>
        <p:spPr>
          <a:xfrm>
            <a:off x="1552229" y="3426250"/>
            <a:ext cx="80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tf-idf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벡터화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6E4B73DE-36CD-4C00-890B-5B658538B40A}"/>
              </a:ext>
            </a:extLst>
          </p:cNvPr>
          <p:cNvSpPr/>
          <p:nvPr/>
        </p:nvSpPr>
        <p:spPr>
          <a:xfrm>
            <a:off x="1371601" y="5295900"/>
            <a:ext cx="70866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lnSpc>
                <a:spcPct val="250000"/>
              </a:lnSpc>
            </a:pP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모서리가 둥근 직사각형 23">
            <a:extLst>
              <a:ext uri="{FF2B5EF4-FFF2-40B4-BE49-F238E27FC236}">
                <a16:creationId xmlns:a16="http://schemas.microsoft.com/office/drawing/2014/main" id="{E184C604-2B31-4668-A814-7D8E38BD166F}"/>
              </a:ext>
            </a:extLst>
          </p:cNvPr>
          <p:cNvSpPr/>
          <p:nvPr/>
        </p:nvSpPr>
        <p:spPr>
          <a:xfrm>
            <a:off x="9906000" y="5295900"/>
            <a:ext cx="70866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1">
              <a:lnSpc>
                <a:spcPct val="250000"/>
              </a:lnSpc>
            </a:pP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오른쪽 화살표 24">
            <a:extLst>
              <a:ext uri="{FF2B5EF4-FFF2-40B4-BE49-F238E27FC236}">
                <a16:creationId xmlns:a16="http://schemas.microsoft.com/office/drawing/2014/main" id="{291D8CB1-DD59-4AC4-B1CA-A3D78786D7F4}"/>
              </a:ext>
            </a:extLst>
          </p:cNvPr>
          <p:cNvSpPr/>
          <p:nvPr/>
        </p:nvSpPr>
        <p:spPr>
          <a:xfrm>
            <a:off x="8602240" y="7221220"/>
            <a:ext cx="1097359" cy="416560"/>
          </a:xfrm>
          <a:prstGeom prst="rightArrow">
            <a:avLst/>
          </a:prstGeom>
          <a:solidFill>
            <a:srgbClr val="8CA6D7"/>
          </a:solidFill>
          <a:ln>
            <a:solidFill>
              <a:srgbClr val="8CA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70C0E1C-9622-4095-9AE0-C7CED7D2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b="25535"/>
          <a:stretch/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D43C801-81BF-4E19-B077-015454E08D4D}"/>
              </a:ext>
            </a:extLst>
          </p:cNvPr>
          <p:cNvSpPr txBox="1"/>
          <p:nvPr/>
        </p:nvSpPr>
        <p:spPr>
          <a:xfrm>
            <a:off x="2833908" y="2461485"/>
            <a:ext cx="1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train,test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set </a:t>
            </a:r>
            <a:r>
              <a:rPr lang="ko-KR" altLang="en-US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LGBM - Logistic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Regresion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F5FC0F-18B2-4CCC-8818-FCEB3425AA2F}"/>
              </a:ext>
            </a:extLst>
          </p:cNvPr>
          <p:cNvSpPr/>
          <p:nvPr/>
        </p:nvSpPr>
        <p:spPr>
          <a:xfrm>
            <a:off x="3810000" y="4154863"/>
            <a:ext cx="11110692" cy="1903037"/>
          </a:xfrm>
          <a:prstGeom prst="rect">
            <a:avLst/>
          </a:prstGeom>
          <a:solidFill>
            <a:srgbClr val="EFEFEF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tfidf_matrix_train</a:t>
            </a:r>
            <a:r>
              <a:rPr lang="en-US" altLang="ko-KR" sz="4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/    '</a:t>
            </a:r>
            <a:r>
              <a:rPr lang="en-US" altLang="ko-KR" sz="40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topic_idx</a:t>
            </a:r>
            <a:r>
              <a:rPr lang="en-US" altLang="ko-KR" sz="4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endParaRPr lang="ko-KR" altLang="en-US" sz="4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F94127B-AD14-479B-A367-E6732039079E}"/>
              </a:ext>
            </a:extLst>
          </p:cNvPr>
          <p:cNvSpPr/>
          <p:nvPr/>
        </p:nvSpPr>
        <p:spPr>
          <a:xfrm rot="7945368">
            <a:off x="6097754" y="7045526"/>
            <a:ext cx="1745347" cy="5847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6A89A7-3D17-4804-86F3-5C978479A2FC}"/>
              </a:ext>
            </a:extLst>
          </p:cNvPr>
          <p:cNvSpPr/>
          <p:nvPr/>
        </p:nvSpPr>
        <p:spPr>
          <a:xfrm>
            <a:off x="3810000" y="8256042"/>
            <a:ext cx="4572000" cy="1307660"/>
          </a:xfrm>
          <a:prstGeom prst="rect">
            <a:avLst/>
          </a:prstGeom>
          <a:solidFill>
            <a:srgbClr val="EFEFEF">
              <a:alpha val="50000"/>
            </a:srgb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</a:t>
            </a:r>
            <a:endParaRPr lang="ko-KR" altLang="en-US" sz="4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1A44DE-7A38-4C02-BD2B-A8CBDB543D3F}"/>
              </a:ext>
            </a:extLst>
          </p:cNvPr>
          <p:cNvSpPr/>
          <p:nvPr/>
        </p:nvSpPr>
        <p:spPr>
          <a:xfrm>
            <a:off x="12584953" y="8179354"/>
            <a:ext cx="2335739" cy="1307660"/>
          </a:xfrm>
          <a:prstGeom prst="rect">
            <a:avLst/>
          </a:prstGeom>
          <a:solidFill>
            <a:srgbClr val="EFEFEF">
              <a:alpha val="50000"/>
            </a:srgb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endParaRPr lang="ko-KR" altLang="en-US" sz="4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00D0236-3ADE-4DFF-93CF-675E2DA9AD07}"/>
              </a:ext>
            </a:extLst>
          </p:cNvPr>
          <p:cNvSpPr/>
          <p:nvPr/>
        </p:nvSpPr>
        <p:spPr>
          <a:xfrm rot="2519926">
            <a:off x="10868103" y="6990077"/>
            <a:ext cx="1745347" cy="5847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Object 38">
            <a:extLst>
              <a:ext uri="{FF2B5EF4-FFF2-40B4-BE49-F238E27FC236}">
                <a16:creationId xmlns:a16="http://schemas.microsoft.com/office/drawing/2014/main" id="{E11A7422-30EC-47E9-ACE0-4E1C4045F7D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396" y="2238959"/>
            <a:ext cx="839004" cy="1145017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F09D551-AFB0-4DEB-AEAE-9685E74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b="25535"/>
          <a:stretch/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44E07A-ABD0-4468-A9CF-71F5354C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85148"/>
              </p:ext>
            </p:extLst>
          </p:nvPr>
        </p:nvGraphicFramePr>
        <p:xfrm>
          <a:off x="9476586" y="4327998"/>
          <a:ext cx="6932342" cy="16813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32342">
                  <a:extLst>
                    <a:ext uri="{9D8B030D-6E8A-4147-A177-3AD203B41FA5}">
                      <a16:colId xmlns:a16="http://schemas.microsoft.com/office/drawing/2014/main" val="1710477524"/>
                    </a:ext>
                  </a:extLst>
                </a:gridCol>
              </a:tblGrid>
              <a:tr h="967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kern="1200" dirty="0">
                          <a:solidFill>
                            <a:sysClr val="windowText" lastClr="000000"/>
                          </a:solidFill>
                        </a:rPr>
                        <a:t>2. </a:t>
                      </a:r>
                      <a:r>
                        <a:rPr lang="ko-KR" altLang="en-US" sz="3000" b="1" kern="1200" dirty="0">
                          <a:solidFill>
                            <a:sysClr val="windowText" lastClr="000000"/>
                          </a:solidFill>
                        </a:rPr>
                        <a:t>성능</a:t>
                      </a:r>
                      <a:r>
                        <a:rPr lang="en-US" altLang="ko-KR" sz="3000" b="1" kern="1200" dirty="0">
                          <a:solidFill>
                            <a:sysClr val="windowText" lastClr="000000"/>
                          </a:solidFill>
                        </a:rPr>
                        <a:t>(accuracy)</a:t>
                      </a:r>
                      <a:endParaRPr lang="ko-KR" altLang="en-US" sz="3000" b="1" kern="12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635368"/>
                  </a:ext>
                </a:extLst>
              </a:tr>
              <a:tr h="7134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0.815</a:t>
                      </a:r>
                      <a:endParaRPr lang="ko-KR" altLang="en-US" sz="3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45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1A2B79-72DD-4C67-8FE6-762E9C728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35985"/>
              </p:ext>
            </p:extLst>
          </p:nvPr>
        </p:nvGraphicFramePr>
        <p:xfrm>
          <a:off x="2245360" y="4327998"/>
          <a:ext cx="6324492" cy="45369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324492">
                  <a:extLst>
                    <a:ext uri="{9D8B030D-6E8A-4147-A177-3AD203B41FA5}">
                      <a16:colId xmlns:a16="http://schemas.microsoft.com/office/drawing/2014/main" val="636486419"/>
                    </a:ext>
                  </a:extLst>
                </a:gridCol>
              </a:tblGrid>
              <a:tr h="993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/>
                        <a:t>1. </a:t>
                      </a:r>
                      <a:r>
                        <a:rPr lang="ko-KR" altLang="en-US" sz="3000" dirty="0"/>
                        <a:t>파라미터 튜닝</a:t>
                      </a:r>
                      <a:endParaRPr lang="ko-KR" altLang="en-US" sz="3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635368"/>
                  </a:ext>
                </a:extLst>
              </a:tr>
              <a:tr h="3543338">
                <a:tc>
                  <a:txBody>
                    <a:bodyPr/>
                    <a:lstStyle/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max_depth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=5</a:t>
                      </a:r>
                    </a:p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min_data_in_leaf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=20</a:t>
                      </a:r>
                    </a:p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num_iterations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=1500</a:t>
                      </a:r>
                    </a:p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num_leaves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=30</a:t>
                      </a:r>
                    </a:p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random_state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=42</a:t>
                      </a:r>
                      <a:endParaRPr lang="en-US" altLang="ko-KR" sz="3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195254"/>
                  </a:ext>
                </a:extLst>
              </a:tr>
            </a:tbl>
          </a:graphicData>
        </a:graphic>
      </p:graphicFrame>
      <p:pic>
        <p:nvPicPr>
          <p:cNvPr id="14" name="Object 38">
            <a:extLst>
              <a:ext uri="{FF2B5EF4-FFF2-40B4-BE49-F238E27FC236}">
                <a16:creationId xmlns:a16="http://schemas.microsoft.com/office/drawing/2014/main" id="{E11A7422-30EC-47E9-ACE0-4E1C4045F7D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396" y="2238959"/>
            <a:ext cx="839004" cy="1145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C0EA1A-8358-4174-A5F7-2AEDDAB20450}"/>
              </a:ext>
            </a:extLst>
          </p:cNvPr>
          <p:cNvSpPr txBox="1"/>
          <p:nvPr/>
        </p:nvSpPr>
        <p:spPr>
          <a:xfrm>
            <a:off x="2833908" y="2461485"/>
            <a:ext cx="1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train,test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set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LGBM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Logistic </a:t>
            </a:r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Regresion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B6DAF4-D91B-408D-8734-175BA499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ject 3">
            <a:extLst>
              <a:ext uri="{FF2B5EF4-FFF2-40B4-BE49-F238E27FC236}">
                <a16:creationId xmlns:a16="http://schemas.microsoft.com/office/drawing/2014/main" id="{5E4A4BED-CC85-4A93-8BA5-3F6E45281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71194" y="720650"/>
            <a:ext cx="16345611" cy="95631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A7C2662-CDF2-4CF7-ABE5-A35BC90EB85F}"/>
              </a:ext>
            </a:extLst>
          </p:cNvPr>
          <p:cNvSpPr txBox="1"/>
          <p:nvPr/>
        </p:nvSpPr>
        <p:spPr>
          <a:xfrm>
            <a:off x="9416960" y="2962656"/>
            <a:ext cx="6392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순서</a:t>
            </a:r>
          </a:p>
        </p:txBody>
      </p:sp>
      <p:grpSp>
        <p:nvGrpSpPr>
          <p:cNvPr id="44" name="그룹 1007">
            <a:extLst>
              <a:ext uri="{FF2B5EF4-FFF2-40B4-BE49-F238E27FC236}">
                <a16:creationId xmlns:a16="http://schemas.microsoft.com/office/drawing/2014/main" id="{CA7EC6DA-49CE-4D9C-B578-AFFAB39EBACF}"/>
              </a:ext>
            </a:extLst>
          </p:cNvPr>
          <p:cNvGrpSpPr/>
          <p:nvPr/>
        </p:nvGrpSpPr>
        <p:grpSpPr>
          <a:xfrm>
            <a:off x="1730403" y="2260835"/>
            <a:ext cx="14810256" cy="259467"/>
            <a:chOff x="1730403" y="2260835"/>
            <a:chExt cx="14810256" cy="259467"/>
          </a:xfrm>
        </p:grpSpPr>
        <p:grpSp>
          <p:nvGrpSpPr>
            <p:cNvPr id="46" name="그룹 1008">
              <a:extLst>
                <a:ext uri="{FF2B5EF4-FFF2-40B4-BE49-F238E27FC236}">
                  <a16:creationId xmlns:a16="http://schemas.microsoft.com/office/drawing/2014/main" id="{B07BA95C-6C0D-44EC-8AC4-744BCD89BB6F}"/>
                </a:ext>
              </a:extLst>
            </p:cNvPr>
            <p:cNvGrpSpPr/>
            <p:nvPr/>
          </p:nvGrpSpPr>
          <p:grpSpPr>
            <a:xfrm>
              <a:off x="1730403" y="2260835"/>
              <a:ext cx="14810256" cy="223414"/>
              <a:chOff x="1730403" y="2260835"/>
              <a:chExt cx="14810256" cy="223414"/>
            </a:xfrm>
          </p:grpSpPr>
          <p:pic>
            <p:nvPicPr>
              <p:cNvPr id="49" name="Object 26">
                <a:extLst>
                  <a:ext uri="{FF2B5EF4-FFF2-40B4-BE49-F238E27FC236}">
                    <a16:creationId xmlns:a16="http://schemas.microsoft.com/office/drawing/2014/main" id="{CBC5E618-E455-4F9B-ABCA-354D51B36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2260835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47" name="그룹 1009">
              <a:extLst>
                <a:ext uri="{FF2B5EF4-FFF2-40B4-BE49-F238E27FC236}">
                  <a16:creationId xmlns:a16="http://schemas.microsoft.com/office/drawing/2014/main" id="{6F773417-5406-4534-A393-201591009823}"/>
                </a:ext>
              </a:extLst>
            </p:cNvPr>
            <p:cNvGrpSpPr/>
            <p:nvPr/>
          </p:nvGrpSpPr>
          <p:grpSpPr>
            <a:xfrm>
              <a:off x="1730403" y="2389011"/>
              <a:ext cx="14810256" cy="131291"/>
              <a:chOff x="1730403" y="2389011"/>
              <a:chExt cx="14810256" cy="131291"/>
            </a:xfrm>
          </p:grpSpPr>
          <p:pic>
            <p:nvPicPr>
              <p:cNvPr id="48" name="Object 29">
                <a:extLst>
                  <a:ext uri="{FF2B5EF4-FFF2-40B4-BE49-F238E27FC236}">
                    <a16:creationId xmlns:a16="http://schemas.microsoft.com/office/drawing/2014/main" id="{28BB5D4E-0956-4B17-A5F7-EB7C0DDE3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2389011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622834" y="5316388"/>
            <a:ext cx="1724319" cy="688894"/>
            <a:chOff x="1880586" y="5617306"/>
            <a:chExt cx="1781685" cy="6974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0586" y="5617306"/>
              <a:ext cx="1781685" cy="697436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1F99FA2-634B-4F3A-8758-DD3C11DB6FCE}"/>
              </a:ext>
            </a:extLst>
          </p:cNvPr>
          <p:cNvSpPr txBox="1"/>
          <p:nvPr/>
        </p:nvSpPr>
        <p:spPr>
          <a:xfrm>
            <a:off x="11543913" y="5343753"/>
            <a:ext cx="410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분석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793474-86CA-4437-9D25-C85C5D463A5C}"/>
              </a:ext>
            </a:extLst>
          </p:cNvPr>
          <p:cNvSpPr/>
          <p:nvPr/>
        </p:nvSpPr>
        <p:spPr>
          <a:xfrm>
            <a:off x="9334113" y="2781301"/>
            <a:ext cx="6557754" cy="708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744913-5406-45F0-A54B-3BEBCF4A2AC8}"/>
              </a:ext>
            </a:extLst>
          </p:cNvPr>
          <p:cNvSpPr txBox="1"/>
          <p:nvPr/>
        </p:nvSpPr>
        <p:spPr>
          <a:xfrm>
            <a:off x="9813484" y="5363324"/>
            <a:ext cx="134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3" name="그룹 1006">
            <a:extLst>
              <a:ext uri="{FF2B5EF4-FFF2-40B4-BE49-F238E27FC236}">
                <a16:creationId xmlns:a16="http://schemas.microsoft.com/office/drawing/2014/main" id="{3A2A3091-B8C4-471E-8D02-B7304ECADB09}"/>
              </a:ext>
            </a:extLst>
          </p:cNvPr>
          <p:cNvGrpSpPr/>
          <p:nvPr/>
        </p:nvGrpSpPr>
        <p:grpSpPr>
          <a:xfrm>
            <a:off x="9622834" y="6512087"/>
            <a:ext cx="1724319" cy="688894"/>
            <a:chOff x="1880586" y="5617306"/>
            <a:chExt cx="1781685" cy="697436"/>
          </a:xfrm>
        </p:grpSpPr>
        <p:pic>
          <p:nvPicPr>
            <p:cNvPr id="45" name="Object 20">
              <a:extLst>
                <a:ext uri="{FF2B5EF4-FFF2-40B4-BE49-F238E27FC236}">
                  <a16:creationId xmlns:a16="http://schemas.microsoft.com/office/drawing/2014/main" id="{B6CFD0BA-1CFA-48C4-913A-AC06DF19B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0586" y="5617306"/>
              <a:ext cx="1781685" cy="69743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E91B2E2-AD2B-4827-88A0-28EEE7E9CF37}"/>
              </a:ext>
            </a:extLst>
          </p:cNvPr>
          <p:cNvSpPr txBox="1"/>
          <p:nvPr/>
        </p:nvSpPr>
        <p:spPr>
          <a:xfrm>
            <a:off x="9813484" y="6559023"/>
            <a:ext cx="134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5" name="그룹 1006">
            <a:extLst>
              <a:ext uri="{FF2B5EF4-FFF2-40B4-BE49-F238E27FC236}">
                <a16:creationId xmlns:a16="http://schemas.microsoft.com/office/drawing/2014/main" id="{D10901F1-54C2-4BC9-8FA0-AFB2E58601EF}"/>
              </a:ext>
            </a:extLst>
          </p:cNvPr>
          <p:cNvGrpSpPr/>
          <p:nvPr/>
        </p:nvGrpSpPr>
        <p:grpSpPr>
          <a:xfrm>
            <a:off x="9622834" y="7704838"/>
            <a:ext cx="1724319" cy="688894"/>
            <a:chOff x="1880586" y="5617306"/>
            <a:chExt cx="1781685" cy="697436"/>
          </a:xfrm>
        </p:grpSpPr>
        <p:pic>
          <p:nvPicPr>
            <p:cNvPr id="56" name="Object 20">
              <a:extLst>
                <a:ext uri="{FF2B5EF4-FFF2-40B4-BE49-F238E27FC236}">
                  <a16:creationId xmlns:a16="http://schemas.microsoft.com/office/drawing/2014/main" id="{7AFC3E0D-5C99-4E32-AB8F-C99846409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0586" y="5617306"/>
              <a:ext cx="1781685" cy="697436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44A4D7A-F132-4A04-997F-BE462097E855}"/>
              </a:ext>
            </a:extLst>
          </p:cNvPr>
          <p:cNvSpPr txBox="1"/>
          <p:nvPr/>
        </p:nvSpPr>
        <p:spPr>
          <a:xfrm>
            <a:off x="9813484" y="7751774"/>
            <a:ext cx="134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8" name="그룹 1006">
            <a:extLst>
              <a:ext uri="{FF2B5EF4-FFF2-40B4-BE49-F238E27FC236}">
                <a16:creationId xmlns:a16="http://schemas.microsoft.com/office/drawing/2014/main" id="{DF68F1C1-7BB3-4472-9F58-FA8E2392F714}"/>
              </a:ext>
            </a:extLst>
          </p:cNvPr>
          <p:cNvGrpSpPr/>
          <p:nvPr/>
        </p:nvGrpSpPr>
        <p:grpSpPr>
          <a:xfrm>
            <a:off x="9622834" y="8902125"/>
            <a:ext cx="1724319" cy="688894"/>
            <a:chOff x="1880586" y="5617306"/>
            <a:chExt cx="1781685" cy="697436"/>
          </a:xfrm>
        </p:grpSpPr>
        <p:pic>
          <p:nvPicPr>
            <p:cNvPr id="59" name="Object 20">
              <a:extLst>
                <a:ext uri="{FF2B5EF4-FFF2-40B4-BE49-F238E27FC236}">
                  <a16:creationId xmlns:a16="http://schemas.microsoft.com/office/drawing/2014/main" id="{ADDEDD04-DB47-477B-A1E9-81708FE4D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0586" y="5617306"/>
              <a:ext cx="1781685" cy="697436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1F111B8-8C67-4CB1-B07F-77DA7C64BC30}"/>
              </a:ext>
            </a:extLst>
          </p:cNvPr>
          <p:cNvSpPr txBox="1"/>
          <p:nvPr/>
        </p:nvSpPr>
        <p:spPr>
          <a:xfrm>
            <a:off x="9813484" y="8949061"/>
            <a:ext cx="134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5152FB-F3C0-4733-B2DD-A398D24A109C}"/>
              </a:ext>
            </a:extLst>
          </p:cNvPr>
          <p:cNvSpPr txBox="1"/>
          <p:nvPr/>
        </p:nvSpPr>
        <p:spPr>
          <a:xfrm>
            <a:off x="11543913" y="6509341"/>
            <a:ext cx="349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5EDC63-3856-400C-8390-995F41353695}"/>
              </a:ext>
            </a:extLst>
          </p:cNvPr>
          <p:cNvSpPr txBox="1"/>
          <p:nvPr/>
        </p:nvSpPr>
        <p:spPr>
          <a:xfrm>
            <a:off x="11543913" y="7702294"/>
            <a:ext cx="426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전처리 및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A9E386-21D6-4BCF-8E90-DB4F1B1AED5E}"/>
              </a:ext>
            </a:extLst>
          </p:cNvPr>
          <p:cNvSpPr txBox="1"/>
          <p:nvPr/>
        </p:nvSpPr>
        <p:spPr>
          <a:xfrm>
            <a:off x="11543913" y="8902125"/>
            <a:ext cx="349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 및 소감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5EDC9-C0C9-4FD7-86B3-188E92449BBE}"/>
              </a:ext>
            </a:extLst>
          </p:cNvPr>
          <p:cNvSpPr/>
          <p:nvPr/>
        </p:nvSpPr>
        <p:spPr>
          <a:xfrm>
            <a:off x="2396133" y="3619500"/>
            <a:ext cx="6096000" cy="1540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분석 기법</a:t>
            </a:r>
            <a:r>
              <a:rPr lang="en-US" altLang="ko-KR" sz="3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CB65B5-0540-430A-A6E5-1C5F6BF6F211}"/>
              </a:ext>
            </a:extLst>
          </p:cNvPr>
          <p:cNvSpPr/>
          <p:nvPr/>
        </p:nvSpPr>
        <p:spPr>
          <a:xfrm>
            <a:off x="2396133" y="7067604"/>
            <a:ext cx="6096000" cy="15404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데이콘</a:t>
            </a:r>
            <a:r>
              <a:rPr lang="ko-KR" altLang="en-US" sz="3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프로젝트 진행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F1AB568-C264-43F0-9A22-454327208CD2}"/>
              </a:ext>
            </a:extLst>
          </p:cNvPr>
          <p:cNvSpPr/>
          <p:nvPr/>
        </p:nvSpPr>
        <p:spPr>
          <a:xfrm>
            <a:off x="5133226" y="5655711"/>
            <a:ext cx="609600" cy="908641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F6A1B-AC89-4CA2-9E0B-7994A139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25600" y="1860601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b="25535"/>
          <a:stretch/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16" name="Object 38">
            <a:extLst>
              <a:ext uri="{FF2B5EF4-FFF2-40B4-BE49-F238E27FC236}">
                <a16:creationId xmlns:a16="http://schemas.microsoft.com/office/drawing/2014/main" id="{E11A7422-30EC-47E9-ACE0-4E1C4045F7D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396" y="2238959"/>
            <a:ext cx="839004" cy="1145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C31E15-0A21-4A0F-84F2-1E02A4CA7B51}"/>
              </a:ext>
            </a:extLst>
          </p:cNvPr>
          <p:cNvSpPr txBox="1"/>
          <p:nvPr/>
        </p:nvSpPr>
        <p:spPr>
          <a:xfrm>
            <a:off x="2833908" y="2461485"/>
            <a:ext cx="1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train,test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set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LGBM - 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Logistic </a:t>
            </a:r>
            <a:r>
              <a:rPr lang="en-US" altLang="ko-KR" sz="3200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Regresion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41FCE12-149C-4AA4-9266-2A14BBEC6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13611"/>
              </p:ext>
            </p:extLst>
          </p:nvPr>
        </p:nvGraphicFramePr>
        <p:xfrm>
          <a:off x="9476586" y="4327998"/>
          <a:ext cx="6932342" cy="16813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32342">
                  <a:extLst>
                    <a:ext uri="{9D8B030D-6E8A-4147-A177-3AD203B41FA5}">
                      <a16:colId xmlns:a16="http://schemas.microsoft.com/office/drawing/2014/main" val="1710477524"/>
                    </a:ext>
                  </a:extLst>
                </a:gridCol>
              </a:tblGrid>
              <a:tr h="967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kern="1200" dirty="0">
                          <a:solidFill>
                            <a:sysClr val="windowText" lastClr="000000"/>
                          </a:solidFill>
                        </a:rPr>
                        <a:t>2. </a:t>
                      </a:r>
                      <a:r>
                        <a:rPr lang="ko-KR" altLang="en-US" sz="3000" b="1" kern="1200" dirty="0">
                          <a:solidFill>
                            <a:sysClr val="windowText" lastClr="000000"/>
                          </a:solidFill>
                        </a:rPr>
                        <a:t>성능</a:t>
                      </a:r>
                      <a:r>
                        <a:rPr lang="en-US" altLang="ko-KR" sz="3000" b="1" kern="1200" dirty="0">
                          <a:solidFill>
                            <a:sysClr val="windowText" lastClr="000000"/>
                          </a:solidFill>
                        </a:rPr>
                        <a:t>(accuracy)</a:t>
                      </a:r>
                      <a:endParaRPr lang="ko-KR" altLang="en-US" sz="3000" b="1" kern="12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635368"/>
                  </a:ext>
                </a:extLst>
              </a:tr>
              <a:tr h="71345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45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9FC096A-39EA-4F5B-9282-D79632DC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24583"/>
              </p:ext>
            </p:extLst>
          </p:nvPr>
        </p:nvGraphicFramePr>
        <p:xfrm>
          <a:off x="2245360" y="4327998"/>
          <a:ext cx="6324492" cy="45369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324492">
                  <a:extLst>
                    <a:ext uri="{9D8B030D-6E8A-4147-A177-3AD203B41FA5}">
                      <a16:colId xmlns:a16="http://schemas.microsoft.com/office/drawing/2014/main" val="636486419"/>
                    </a:ext>
                  </a:extLst>
                </a:gridCol>
              </a:tblGrid>
              <a:tr h="993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dirty="0"/>
                        <a:t>1. </a:t>
                      </a:r>
                      <a:r>
                        <a:rPr lang="ko-KR" altLang="en-US" sz="3000" dirty="0"/>
                        <a:t>파라미터 튜닝</a:t>
                      </a:r>
                      <a:endParaRPr lang="ko-KR" altLang="en-US" sz="3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635368"/>
                  </a:ext>
                </a:extLst>
              </a:tr>
              <a:tr h="3543338">
                <a:tc>
                  <a:txBody>
                    <a:bodyPr/>
                    <a:lstStyle/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C = 6</a:t>
                      </a:r>
                    </a:p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max_iter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 = 500</a:t>
                      </a:r>
                    </a:p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penalty = ‘l2’</a:t>
                      </a:r>
                    </a:p>
                    <a:p>
                      <a:pPr marL="457200" indent="-457200" algn="ctr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multi_class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 = ‘</a:t>
                      </a:r>
                      <a:r>
                        <a:rPr lang="en-US" altLang="ko-KR" sz="3000" kern="1200" dirty="0" err="1">
                          <a:solidFill>
                            <a:schemeClr val="dk1"/>
                          </a:solidFill>
                        </a:rPr>
                        <a:t>ovr</a:t>
                      </a:r>
                      <a:r>
                        <a:rPr lang="en-US" altLang="ko-KR" sz="3000" kern="1200" dirty="0">
                          <a:solidFill>
                            <a:schemeClr val="dk1"/>
                          </a:solidFill>
                        </a:rPr>
                        <a:t>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195254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EA5D7-5FD7-45B0-AEB1-B1260C8A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b="25535"/>
          <a:stretch/>
        </p:blipFill>
        <p:spPr>
          <a:xfrm>
            <a:off x="970052" y="747401"/>
            <a:ext cx="16345611" cy="9539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42258A-F5DB-44D0-9CAC-68485D79B74E}"/>
              </a:ext>
            </a:extLst>
          </p:cNvPr>
          <p:cNvSpPr txBox="1"/>
          <p:nvPr/>
        </p:nvSpPr>
        <p:spPr>
          <a:xfrm>
            <a:off x="2833908" y="2461485"/>
            <a:ext cx="13459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선택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F4E46B5-D25D-4A7A-878E-49762539B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53448"/>
              </p:ext>
            </p:extLst>
          </p:nvPr>
        </p:nvGraphicFramePr>
        <p:xfrm>
          <a:off x="2438400" y="4087805"/>
          <a:ext cx="12866481" cy="37377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88827">
                  <a:extLst>
                    <a:ext uri="{9D8B030D-6E8A-4147-A177-3AD203B41FA5}">
                      <a16:colId xmlns:a16="http://schemas.microsoft.com/office/drawing/2014/main" val="1710477524"/>
                    </a:ext>
                  </a:extLst>
                </a:gridCol>
                <a:gridCol w="4288827">
                  <a:extLst>
                    <a:ext uri="{9D8B030D-6E8A-4147-A177-3AD203B41FA5}">
                      <a16:colId xmlns:a16="http://schemas.microsoft.com/office/drawing/2014/main" val="636486419"/>
                    </a:ext>
                  </a:extLst>
                </a:gridCol>
                <a:gridCol w="4288827">
                  <a:extLst>
                    <a:ext uri="{9D8B030D-6E8A-4147-A177-3AD203B41FA5}">
                      <a16:colId xmlns:a16="http://schemas.microsoft.com/office/drawing/2014/main" val="1603366152"/>
                    </a:ext>
                  </a:extLst>
                </a:gridCol>
              </a:tblGrid>
              <a:tr h="1461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dirty="0">
                          <a:solidFill>
                            <a:sysClr val="windowText" lastClr="000000"/>
                          </a:solidFill>
                        </a:rPr>
                        <a:t>모델 종류</a:t>
                      </a:r>
                      <a:endParaRPr lang="ko-KR" altLang="en-US" sz="2400" b="1" kern="12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ysClr val="windowText" lastClr="000000"/>
                          </a:solidFill>
                        </a:rPr>
                        <a:t>LGBM</a:t>
                      </a:r>
                      <a:endParaRPr lang="ko-KR" altLang="en-US" sz="2400" b="1" kern="12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ysClr val="windowText" lastClr="000000"/>
                          </a:solidFill>
                        </a:rPr>
                        <a:t>Logistic </a:t>
                      </a:r>
                      <a:r>
                        <a:rPr lang="en-US" altLang="ko-KR" sz="2400" b="1" kern="1200" dirty="0" err="1">
                          <a:solidFill>
                            <a:sysClr val="windowText" lastClr="000000"/>
                          </a:solidFill>
                        </a:rPr>
                        <a:t>Regresion</a:t>
                      </a:r>
                      <a:endParaRPr lang="ko-KR" altLang="en-US" sz="2400" b="1" kern="1200" dirty="0">
                        <a:solidFill>
                          <a:sysClr val="windowText" lastClr="000000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635368"/>
                  </a:ext>
                </a:extLst>
              </a:tr>
              <a:tr h="1137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err="1">
                          <a:solidFill>
                            <a:schemeClr val="dk1"/>
                          </a:solidFill>
                        </a:rPr>
                        <a:t>데이콘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</a:rPr>
                        <a:t> 결과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public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</a:rPr>
                        <a:t>점수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: 0.773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private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</a:rPr>
                        <a:t>점수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: 0.759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public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</a:rPr>
                        <a:t>점수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: 0.811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private</a:t>
                      </a:r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</a:rPr>
                        <a:t>점수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: 0.791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195254"/>
                  </a:ext>
                </a:extLst>
              </a:tr>
              <a:tr h="1137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</a:rPr>
                        <a:t>순위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450003"/>
                  </a:ext>
                </a:extLst>
              </a:tr>
            </a:tbl>
          </a:graphicData>
        </a:graphic>
      </p:graphicFrame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4D83052D-CB29-4F7C-A410-A8DA692DC667}"/>
              </a:ext>
            </a:extLst>
          </p:cNvPr>
          <p:cNvSpPr/>
          <p:nvPr/>
        </p:nvSpPr>
        <p:spPr>
          <a:xfrm>
            <a:off x="3790820" y="8348330"/>
            <a:ext cx="10161640" cy="1422048"/>
          </a:xfrm>
          <a:prstGeom prst="roundRect">
            <a:avLst/>
          </a:prstGeom>
          <a:solidFill>
            <a:srgbClr val="EFEFEF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 FOREST REGRESSOR </a:t>
            </a:r>
            <a:r>
              <a:rPr lang="ko-KR" altLang="en-US" sz="3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</a:p>
        </p:txBody>
      </p:sp>
      <p:pic>
        <p:nvPicPr>
          <p:cNvPr id="17" name="Object 38">
            <a:extLst>
              <a:ext uri="{FF2B5EF4-FFF2-40B4-BE49-F238E27FC236}">
                <a16:creationId xmlns:a16="http://schemas.microsoft.com/office/drawing/2014/main" id="{E11A7422-30EC-47E9-ACE0-4E1C4045F7D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396" y="2238959"/>
            <a:ext cx="839004" cy="114501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C9EA3-0060-4DC3-93B6-04307A4F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3">
            <a:extLst>
              <a:ext uri="{FF2B5EF4-FFF2-40B4-BE49-F238E27FC236}">
                <a16:creationId xmlns:a16="http://schemas.microsoft.com/office/drawing/2014/main" id="{C8C308BF-5F4F-483A-8DCA-57D6BA8F4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70050" y="723900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450BE6E-D1D8-413C-AE03-30F13FB442A3}"/>
              </a:ext>
            </a:extLst>
          </p:cNvPr>
          <p:cNvSpPr txBox="1"/>
          <p:nvPr/>
        </p:nvSpPr>
        <p:spPr>
          <a:xfrm>
            <a:off x="2255520" y="4325929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이승준 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E20F9-4F0C-4845-88D4-63AD8D9D180A}"/>
              </a:ext>
            </a:extLst>
          </p:cNvPr>
          <p:cNvSpPr txBox="1"/>
          <p:nvPr/>
        </p:nvSpPr>
        <p:spPr>
          <a:xfrm>
            <a:off x="2209800" y="6128818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이가영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AD8E4-C3C1-4EA2-B70E-15DC688EA648}"/>
              </a:ext>
            </a:extLst>
          </p:cNvPr>
          <p:cNvSpPr txBox="1"/>
          <p:nvPr/>
        </p:nvSpPr>
        <p:spPr>
          <a:xfrm>
            <a:off x="2217420" y="7730842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김기호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F39173-5736-42E5-B420-512E9804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7736470"/>
            <a:ext cx="1144873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1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스터디를 시작하기 전에는 자연어 처리 하면 한국어나 영어에 대한 방법만 떠올랐었는데 스터디를 하며 중국어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일본어 등 다양한 언어들도 분석 할 수 있다는 것을 알았고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프로젝트를 진행하면서 자연어를 처리해주는 다양한 패키지들의 장단점 및 사용방법을 알 수 있었다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CA69C4-466E-4675-8EE2-F09CC7BB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9" y="4333242"/>
            <a:ext cx="1101936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1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스터디를 시작하기 전에는 자연어를 어떻게 모델에 적용할 수 있을 지 궁금했는데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벡터화를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가능했다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분리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명사 추출 등 이미 만들어진 패키지가 많다는 것을 알았다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3BD2FA4-897A-41AD-B861-5D3A35ED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9" y="6130201"/>
            <a:ext cx="1101936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1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스터디를 통해 자연어처리의 전반적인 부분을 알 수 있어서 좋았다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프로젝트를 진행하면서 자연어 처리과정에 다양한 방법이 존재한다는 것을 새롭게 알게 되었다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B8BFE-902C-4B52-8F44-E80FBFE36162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소감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3" name="Object 38">
            <a:extLst>
              <a:ext uri="{FF2B5EF4-FFF2-40B4-BE49-F238E27FC236}">
                <a16:creationId xmlns:a16="http://schemas.microsoft.com/office/drawing/2014/main" id="{E11A7422-30EC-47E9-ACE0-4E1C4045F7D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396" y="2238959"/>
            <a:ext cx="839004" cy="11450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96E4D-8A70-41E9-9654-2DB1A226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70050" y="723900"/>
            <a:ext cx="16345611" cy="95631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18315" y="3840805"/>
            <a:ext cx="14649084" cy="4129891"/>
            <a:chOff x="1818315" y="3840805"/>
            <a:chExt cx="14649084" cy="412989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8315" y="3840805"/>
              <a:ext cx="14649084" cy="41298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0476" y="1729724"/>
            <a:ext cx="2386204" cy="407426"/>
            <a:chOff x="1790476" y="1729724"/>
            <a:chExt cx="2386204" cy="4074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76" y="1729724"/>
              <a:ext cx="2386204" cy="4074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0403" y="2260835"/>
            <a:ext cx="14810256" cy="259467"/>
            <a:chOff x="1730403" y="2260835"/>
            <a:chExt cx="14810256" cy="2594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730403" y="2260835"/>
              <a:ext cx="14810256" cy="223414"/>
              <a:chOff x="1730403" y="2260835"/>
              <a:chExt cx="14810256" cy="22341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2260835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730403" y="2389011"/>
              <a:ext cx="14810256" cy="131291"/>
              <a:chOff x="1730403" y="2389011"/>
              <a:chExt cx="14810256" cy="13129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30403" y="2389011"/>
                <a:ext cx="14810256" cy="131291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1C66B7-499D-4782-B210-FD1E661E94DB}"/>
              </a:ext>
            </a:extLst>
          </p:cNvPr>
          <p:cNvSpPr txBox="1"/>
          <p:nvPr/>
        </p:nvSpPr>
        <p:spPr>
          <a:xfrm>
            <a:off x="3230031" y="512092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10DF3-4770-4CD9-9448-8872EFD7F811}"/>
              </a:ext>
            </a:extLst>
          </p:cNvPr>
          <p:cNvSpPr txBox="1"/>
          <p:nvPr/>
        </p:nvSpPr>
        <p:spPr>
          <a:xfrm>
            <a:off x="535211" y="1695417"/>
            <a:ext cx="4896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2022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년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월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CC15E-D6FD-48BE-B5CF-72F79174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325600" y="1859657"/>
            <a:ext cx="2133600" cy="365125"/>
          </a:xfrm>
        </p:spPr>
        <p:txBody>
          <a:bodyPr/>
          <a:lstStyle/>
          <a:p>
            <a:fld id="{B1393E5F-521B-4CAD-9D3A-AE923D912DC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4886ABA2-9DDD-403D-9C8E-70CCDBA777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352"/>
          <a:stretch/>
        </p:blipFill>
        <p:spPr>
          <a:xfrm>
            <a:off x="970050" y="723900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1545" y="1813215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5416" y="2389938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6047" y="2233115"/>
            <a:ext cx="839004" cy="11450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1EE112-12F3-46B9-A6C8-590F107675E1}"/>
              </a:ext>
            </a:extLst>
          </p:cNvPr>
          <p:cNvSpPr txBox="1"/>
          <p:nvPr/>
        </p:nvSpPr>
        <p:spPr>
          <a:xfrm>
            <a:off x="3009899" y="3912213"/>
            <a:ext cx="12268200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자연어처리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(NLP)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토큰화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(Tokeniz</a:t>
            </a:r>
            <a:r>
              <a:rPr lang="en-US" altLang="ko-KR" sz="2800" dirty="0">
                <a:solidFill>
                  <a:srgbClr val="22222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ation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데이터를 처리하기 위해서 최소한의 의미를 기반으로 토큰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(Token)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뽑는 것을 말한다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8AD77-53C2-49EA-ACCB-A694AC73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9" y="5971324"/>
            <a:ext cx="6667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형태소 분석 및 품사 태깅 — KoNLPy 0.4.3 documentation">
            <a:extLst>
              <a:ext uri="{FF2B5EF4-FFF2-40B4-BE49-F238E27FC236}">
                <a16:creationId xmlns:a16="http://schemas.microsoft.com/office/drawing/2014/main" id="{04443584-C301-4AB9-81F7-6A06EDA3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30" y="6290800"/>
            <a:ext cx="2095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2EFD7C-D87A-4428-8038-3F213A214786}"/>
              </a:ext>
            </a:extLst>
          </p:cNvPr>
          <p:cNvSpPr txBox="1"/>
          <p:nvPr/>
        </p:nvSpPr>
        <p:spPr>
          <a:xfrm>
            <a:off x="2835050" y="2461484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200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(Tokenization)</a:t>
            </a:r>
            <a:r>
              <a:rPr lang="ko-KR" altLang="en-US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C2C2-2BB3-414B-81D3-065CB09CF02C}"/>
              </a:ext>
            </a:extLst>
          </p:cNvPr>
          <p:cNvSpPr txBox="1"/>
          <p:nvPr/>
        </p:nvSpPr>
        <p:spPr>
          <a:xfrm>
            <a:off x="12124930" y="902582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한국어 처리 패키지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2DB8-6186-4773-956D-F91749DB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3">
            <a:extLst>
              <a:ext uri="{FF2B5EF4-FFF2-40B4-BE49-F238E27FC236}">
                <a16:creationId xmlns:a16="http://schemas.microsoft.com/office/drawing/2014/main" id="{15BEACF5-1F8C-4C95-B454-A9963385A2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70050" y="723900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4905" y="2233116"/>
            <a:ext cx="839004" cy="1145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5169BC-9B83-4CCF-AFAE-09B8399C8181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200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(Tokenization)</a:t>
            </a:r>
            <a:r>
              <a:rPr lang="ko-KR" altLang="en-US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</a:p>
        </p:txBody>
      </p:sp>
      <p:graphicFrame>
        <p:nvGraphicFramePr>
          <p:cNvPr id="11" name="표 18">
            <a:extLst>
              <a:ext uri="{FF2B5EF4-FFF2-40B4-BE49-F238E27FC236}">
                <a16:creationId xmlns:a16="http://schemas.microsoft.com/office/drawing/2014/main" id="{C18934A5-8F92-4650-892E-05DCA1A9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0714"/>
              </p:ext>
            </p:extLst>
          </p:nvPr>
        </p:nvGraphicFramePr>
        <p:xfrm>
          <a:off x="1730402" y="4686299"/>
          <a:ext cx="14347797" cy="4722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1517">
                  <a:extLst>
                    <a:ext uri="{9D8B030D-6E8A-4147-A177-3AD203B41FA5}">
                      <a16:colId xmlns:a16="http://schemas.microsoft.com/office/drawing/2014/main" val="4287177693"/>
                    </a:ext>
                  </a:extLst>
                </a:gridCol>
                <a:gridCol w="6366835">
                  <a:extLst>
                    <a:ext uri="{9D8B030D-6E8A-4147-A177-3AD203B41FA5}">
                      <a16:colId xmlns:a16="http://schemas.microsoft.com/office/drawing/2014/main" val="3814142233"/>
                    </a:ext>
                  </a:extLst>
                </a:gridCol>
                <a:gridCol w="5649445">
                  <a:extLst>
                    <a:ext uri="{9D8B030D-6E8A-4147-A177-3AD203B41FA5}">
                      <a16:colId xmlns:a16="http://schemas.microsoft.com/office/drawing/2014/main" val="2775571407"/>
                    </a:ext>
                  </a:extLst>
                </a:gridCol>
              </a:tblGrid>
              <a:tr h="9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Hannanum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KAIST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말뭉치를 이용해 생성된 사전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일부 케이스 분석 품질 저하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ex)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띄어쓰기 없는 문장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93964"/>
                  </a:ext>
                </a:extLst>
              </a:tr>
              <a:tr h="9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Kkma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세종 말뭉치를 이용해 생성된 사전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정확한 품사 분류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긴 분석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654933"/>
                  </a:ext>
                </a:extLst>
              </a:tr>
              <a:tr h="9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Mecab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일본어용 형태소 분석기를 한국어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</a:t>
                      </a:r>
                      <a:r>
                        <a:rPr lang="ko-KR" altLang="en-US" sz="2000" b="0" i="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수정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속도가 제일 빠르다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새로운 단어 추가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363413"/>
                  </a:ext>
                </a:extLst>
              </a:tr>
              <a:tr h="9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Komoran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Java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 쓰여진 오픈소스 한글 형태소 분석기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빠른 속도와 보통의 분석 품질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자바가 설치된 환경이라면 어디서든 사용가능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862878"/>
                  </a:ext>
                </a:extLst>
              </a:tr>
              <a:tr h="9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Okt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오픈 소스 한국어 분석기</a:t>
                      </a: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과거 </a:t>
                      </a: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Twitter</a:t>
                      </a: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형태소 분석기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단어들을 정규화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오타 수정 기능이 있음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비형식어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신조어 등을 상대적으로 잘 찾아냄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2919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2F757E8-F42D-4CE1-8A41-FDBFCC2C4DCD}"/>
              </a:ext>
            </a:extLst>
          </p:cNvPr>
          <p:cNvSpPr txBox="1"/>
          <p:nvPr/>
        </p:nvSpPr>
        <p:spPr>
          <a:xfrm>
            <a:off x="2286000" y="3766935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KoNLPy</a:t>
            </a:r>
            <a:r>
              <a:rPr lang="en-US" altLang="ko-KR" sz="2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 내의 형태소 분석기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6795F-746C-468F-AFA8-95ED7D28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3">
            <a:extLst>
              <a:ext uri="{FF2B5EF4-FFF2-40B4-BE49-F238E27FC236}">
                <a16:creationId xmlns:a16="http://schemas.microsoft.com/office/drawing/2014/main" id="{C8C308BF-5F4F-483A-8DCA-57D6BA8F4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352"/>
          <a:stretch/>
        </p:blipFill>
        <p:spPr>
          <a:xfrm>
            <a:off x="970050" y="723900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4905" y="2233116"/>
            <a:ext cx="839004" cy="1145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50BE6E-D1D8-413C-AE03-30F13FB442A3}"/>
              </a:ext>
            </a:extLst>
          </p:cNvPr>
          <p:cNvSpPr txBox="1"/>
          <p:nvPr/>
        </p:nvSpPr>
        <p:spPr>
          <a:xfrm>
            <a:off x="1725237" y="4548257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mecab.morphs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E20F9-4F0C-4845-88D4-63AD8D9D180A}"/>
              </a:ext>
            </a:extLst>
          </p:cNvPr>
          <p:cNvSpPr txBox="1"/>
          <p:nvPr/>
        </p:nvSpPr>
        <p:spPr>
          <a:xfrm>
            <a:off x="1725238" y="6269576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kkma.morphs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AD8E4-C3C1-4EA2-B70E-15DC688EA648}"/>
              </a:ext>
            </a:extLst>
          </p:cNvPr>
          <p:cNvSpPr txBox="1"/>
          <p:nvPr/>
        </p:nvSpPr>
        <p:spPr>
          <a:xfrm>
            <a:off x="1725238" y="8126318"/>
            <a:ext cx="351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okt.morphs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EF39173-5736-42E5-B420-512E9804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8105802"/>
            <a:ext cx="114487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['대한민국', '헌법', '유구', '한', '역사', '와', '전통', '에', '빛나는', '우리', '대', '한', '국민', '은', '3', '·', '1', '운동', '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CA69C4-466E-4675-8EE2-F09CC7BB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9" y="4517906"/>
            <a:ext cx="110193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['대한민국', '헌법', '유구', '한', '역사', '와', '전통', '에', '빛나', '는', '우리', '대한', '국민', '은', '3', '·', '1', '운동', '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 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3BD2FA4-897A-41AD-B861-5D3A35ED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208789"/>
            <a:ext cx="1101936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['대한민국', '헌법', '유구', '하', '</a:t>
            </a:r>
            <a:r>
              <a:rPr kumimoji="0" lang="ko-KR" altLang="ko-KR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</a:t>
            </a:r>
            <a:r>
              <a:rPr kumimoji="0" lang="ko-KR" altLang="ko-KR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'역사', '와', '전통', '에', '빛나', '는', '우리', '대하', '</a:t>
            </a:r>
            <a:r>
              <a:rPr kumimoji="0" lang="ko-KR" altLang="ko-KR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ㄴ</a:t>
            </a:r>
            <a:r>
              <a:rPr kumimoji="0" lang="ko-KR" altLang="ko-KR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 '국민', '은', '3', '·', '1', '운동', '</a:t>
            </a:r>
            <a:r>
              <a:rPr kumimoji="0" lang="ko-KR" altLang="ko-KR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kumimoji="0" lang="ko-KR" altLang="ko-KR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6F7A4-D2C0-48A1-88FF-8913733676AD}"/>
              </a:ext>
            </a:extLst>
          </p:cNvPr>
          <p:cNvSpPr txBox="1"/>
          <p:nvPr/>
        </p:nvSpPr>
        <p:spPr>
          <a:xfrm>
            <a:off x="2380648" y="3691415"/>
            <a:ext cx="4347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분석기 예시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B8BFE-902C-4B52-8F44-E80FBFE36162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200" b="0" i="0" u="sng" dirty="0">
                <a:solidFill>
                  <a:schemeClr val="accent3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(Tokenization)</a:t>
            </a:r>
            <a:r>
              <a:rPr lang="ko-KR" altLang="en-US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B3DD96-D988-446B-AAD2-DAAA239CA108}"/>
              </a:ext>
            </a:extLst>
          </p:cNvPr>
          <p:cNvCxnSpPr/>
          <p:nvPr/>
        </p:nvCxnSpPr>
        <p:spPr>
          <a:xfrm>
            <a:off x="4572000" y="48387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FAD1694-097D-4A13-9633-FCBB0D2A8EFF}"/>
              </a:ext>
            </a:extLst>
          </p:cNvPr>
          <p:cNvCxnSpPr/>
          <p:nvPr/>
        </p:nvCxnSpPr>
        <p:spPr>
          <a:xfrm>
            <a:off x="4572000" y="65151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B04189-0828-4C10-8D7F-87953E5E3757}"/>
              </a:ext>
            </a:extLst>
          </p:cNvPr>
          <p:cNvCxnSpPr/>
          <p:nvPr/>
        </p:nvCxnSpPr>
        <p:spPr>
          <a:xfrm>
            <a:off x="4572000" y="84201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391D5-FD9F-4435-A105-D9E3AF0F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3">
            <a:extLst>
              <a:ext uri="{FF2B5EF4-FFF2-40B4-BE49-F238E27FC236}">
                <a16:creationId xmlns:a16="http://schemas.microsoft.com/office/drawing/2014/main" id="{D25B5F08-0DBF-4D10-88E3-51D88484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352"/>
          <a:stretch/>
        </p:blipFill>
        <p:spPr>
          <a:xfrm>
            <a:off x="964274" y="723900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CC1-BD25-4C23-A39A-C2704D4A8E30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200" dirty="0">
                <a:solidFill>
                  <a:srgbClr val="22222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(Vectorize)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92724BE-6E52-4DAA-B134-4D3ADA23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15385"/>
              </p:ext>
            </p:extLst>
          </p:nvPr>
        </p:nvGraphicFramePr>
        <p:xfrm>
          <a:off x="10287000" y="7820787"/>
          <a:ext cx="64008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592433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37563528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211690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11742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3987318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3340463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189578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20032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206202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22160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altLang="ko-KR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과일이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길고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노란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먹고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바나나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사과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싶은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저는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좋아요</a:t>
                      </a:r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96232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477891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1424272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3446878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문서</a:t>
                      </a:r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T="60960" marB="60960" anchor="ctr"/>
                </a:tc>
                <a:extLst>
                  <a:ext uri="{0D108BD9-81ED-4DB2-BD59-A6C34878D82A}">
                    <a16:rowId xmlns:a16="http://schemas.microsoft.com/office/drawing/2014/main" val="9405265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6EEC506-7CA9-4ED0-9555-FA460A5CB9AB}"/>
              </a:ext>
            </a:extLst>
          </p:cNvPr>
          <p:cNvSpPr txBox="1"/>
          <p:nvPr/>
        </p:nvSpPr>
        <p:spPr>
          <a:xfrm>
            <a:off x="12191999" y="9773815"/>
            <a:ext cx="259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 단어 행렬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DTM&gt;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8B1AB7-9F0B-4D61-8895-C3743F8EF06F}"/>
              </a:ext>
            </a:extLst>
          </p:cNvPr>
          <p:cNvSpPr txBox="1"/>
          <p:nvPr/>
        </p:nvSpPr>
        <p:spPr>
          <a:xfrm>
            <a:off x="2036410" y="331411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Frequency Based Embedding</a:t>
            </a: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10890C-C978-4515-9092-4F85057970E3}"/>
              </a:ext>
            </a:extLst>
          </p:cNvPr>
          <p:cNvSpPr txBox="1"/>
          <p:nvPr/>
        </p:nvSpPr>
        <p:spPr>
          <a:xfrm>
            <a:off x="2036410" y="4003106"/>
            <a:ext cx="14504249" cy="502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TF-IDF (Term Frequency - inverse Document Frequency)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(TF: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단어빈도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* (IDF: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역문서빈도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 =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문서에서 단어가 나타난 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문서에 있는 전체 단어의 개수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IDF = log(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말뭉치에서의 전체 문서의 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말뭉치에서 해당 단어가 나타난 문서의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TF-IDF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단어의 빈도와 역 문서 빈도를 사용하여 문서 단어 행렬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(DTM)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내의 각 단어들마다 중요한 정도를 가중치로 주는 방법입니다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 문서 단어 행렬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(DTM)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만든 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TF-IDF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가중치를 부여한다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문서의 핵심어를 추출하거나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 엔진에서 검색 결과의 순위를 결정하거나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문서들 사이의 비슷한 정도를 구하는 등의 용도로 사용할 수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722C3-B3AB-4796-BD3F-FEC1DAF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3">
            <a:extLst>
              <a:ext uri="{FF2B5EF4-FFF2-40B4-BE49-F238E27FC236}">
                <a16:creationId xmlns:a16="http://schemas.microsoft.com/office/drawing/2014/main" id="{D25B5F08-0DBF-4D10-88E3-51D8848467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352"/>
          <a:stretch/>
        </p:blipFill>
        <p:spPr>
          <a:xfrm>
            <a:off x="971194" y="715505"/>
            <a:ext cx="16345611" cy="95631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CC1-BD25-4C23-A39A-C2704D4A8E30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200" dirty="0">
                <a:solidFill>
                  <a:srgbClr val="22222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</a:t>
            </a:r>
            <a:r>
              <a:rPr lang="en-US" altLang="ko-KR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(Vectorize)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CF0A6-5094-4F38-A78D-EE79E2656A18}"/>
              </a:ext>
            </a:extLst>
          </p:cNvPr>
          <p:cNvSpPr txBox="1"/>
          <p:nvPr/>
        </p:nvSpPr>
        <p:spPr>
          <a:xfrm>
            <a:off x="2036410" y="331411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Frequency Based Embedding</a:t>
            </a: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AEC0D-9AF5-4BF1-98E2-B2530B97B1F6}"/>
              </a:ext>
            </a:extLst>
          </p:cNvPr>
          <p:cNvSpPr txBox="1"/>
          <p:nvPr/>
        </p:nvSpPr>
        <p:spPr>
          <a:xfrm>
            <a:off x="2036410" y="4003106"/>
            <a:ext cx="12965695" cy="6269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Word2vec – Word to Vector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단어를 벡터로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유사도를 계산하지 못하고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차원이 복잡하다는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One-hot encoding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단점을 보완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‘비슷한 위치에서 등장하는 단어들은 비슷한 의미를 가진다’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가정 하에 만들어진 표현 방법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One-hot encoding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[0,0,0,0,1,0,…,0]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Word2vec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[0.2,0.3,0.5,0,7,0.2,…,0.2]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단어를 표현하기 위해 사용자가 설정한 차원을 가지는 벡터가 되면서 각 차원은 실수형의 값을 가진다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b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CB6CC-DED0-4ABE-A942-7CD74878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970052" y="723900"/>
            <a:ext cx="16345611" cy="953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1B4A8-756D-4452-8A1E-DDB4F1E348B9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  <a:r>
              <a:rPr lang="en-US" altLang="ko-KR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(modeling) 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36CD34-AC3F-48B5-9503-242BFF5B85C1}"/>
              </a:ext>
            </a:extLst>
          </p:cNvPr>
          <p:cNvSpPr/>
          <p:nvPr/>
        </p:nvSpPr>
        <p:spPr>
          <a:xfrm>
            <a:off x="4296894" y="3562703"/>
            <a:ext cx="1292641" cy="584775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Bert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22D8D0-A3CE-441F-9DE4-0005B32E87A8}"/>
              </a:ext>
            </a:extLst>
          </p:cNvPr>
          <p:cNvSpPr/>
          <p:nvPr/>
        </p:nvSpPr>
        <p:spPr>
          <a:xfrm>
            <a:off x="1965972" y="5143500"/>
            <a:ext cx="6019800" cy="1143000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MLM -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문장에서 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15%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단어를 가리고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가려진 단어를 맞추는 방법으로 학습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B76DAD-5138-4B1E-9239-F93F6773CE29}"/>
              </a:ext>
            </a:extLst>
          </p:cNvPr>
          <p:cNvSpPr/>
          <p:nvPr/>
        </p:nvSpPr>
        <p:spPr>
          <a:xfrm>
            <a:off x="1965972" y="6381896"/>
            <a:ext cx="6019800" cy="1143000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NSP -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문장이 주어졌을 때 문맥상 첫번째 문장의 다음에 두번째 문장이 올 수 있는지를 예측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C819DF-6ACA-48FF-9A13-BF0A9ED559D8}"/>
              </a:ext>
            </a:extLst>
          </p:cNvPr>
          <p:cNvSpPr/>
          <p:nvPr/>
        </p:nvSpPr>
        <p:spPr>
          <a:xfrm>
            <a:off x="1965972" y="4397665"/>
            <a:ext cx="6019800" cy="631389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pre-training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가능한 모델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3CA2DF-48BD-44DE-88AB-801D45AB0326}"/>
              </a:ext>
            </a:extLst>
          </p:cNvPr>
          <p:cNvSpPr/>
          <p:nvPr/>
        </p:nvSpPr>
        <p:spPr>
          <a:xfrm>
            <a:off x="1965972" y="7620292"/>
            <a:ext cx="6019800" cy="1638008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주어진 질문에 적합하게 대답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하기</a:t>
            </a:r>
            <a:endParaRPr lang="en-US" altLang="ko-KR" sz="1800" b="0" i="0" kern="1200" dirty="0"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번역기</a:t>
            </a:r>
            <a:endParaRPr lang="en-US" altLang="ko-KR" sz="1800" b="0" i="0" kern="1200" dirty="0"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 주제 찾기 또는 분류하기</a:t>
            </a:r>
            <a:endParaRPr lang="en-US" altLang="ko-KR" sz="18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ABBA88-98C7-44AF-A5B1-79E0CB80909D}"/>
              </a:ext>
            </a:extLst>
          </p:cNvPr>
          <p:cNvSpPr/>
          <p:nvPr/>
        </p:nvSpPr>
        <p:spPr>
          <a:xfrm>
            <a:off x="12283428" y="3562703"/>
            <a:ext cx="2057400" cy="584775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KoBERT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Korean BERT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F0F5D4-B6E9-49F9-961C-6E6214672A79}"/>
              </a:ext>
            </a:extLst>
          </p:cNvPr>
          <p:cNvSpPr/>
          <p:nvPr/>
        </p:nvSpPr>
        <p:spPr>
          <a:xfrm>
            <a:off x="10302228" y="4298163"/>
            <a:ext cx="6019800" cy="1239833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위키피디아나 뉴스 등에서 수집한 수백만 개의 한국어 문장으로 이루어진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대규모말뭉치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(corpus)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학습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1225D9-4CA0-4B37-89AA-822F13618617}"/>
              </a:ext>
            </a:extLst>
          </p:cNvPr>
          <p:cNvSpPr/>
          <p:nvPr/>
        </p:nvSpPr>
        <p:spPr>
          <a:xfrm>
            <a:off x="11717369" y="5930325"/>
            <a:ext cx="3124199" cy="584775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KcBert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Korean comments BERT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9A4793-46C1-412D-9BE9-662123C4CC0B}"/>
              </a:ext>
            </a:extLst>
          </p:cNvPr>
          <p:cNvSpPr/>
          <p:nvPr/>
        </p:nvSpPr>
        <p:spPr>
          <a:xfrm>
            <a:off x="10302228" y="6657367"/>
            <a:ext cx="6019800" cy="1119748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 댓글과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대댓글에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나타나는 구어체 특징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신조어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오탈자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반영한 모델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F521C1E-875F-4F94-A351-748EB6C0831B}"/>
              </a:ext>
            </a:extLst>
          </p:cNvPr>
          <p:cNvSpPr/>
          <p:nvPr/>
        </p:nvSpPr>
        <p:spPr>
          <a:xfrm>
            <a:off x="8519374" y="6263000"/>
            <a:ext cx="1539025" cy="954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한글화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D0ACA2-8A05-488E-9286-1D1528A805A7}"/>
              </a:ext>
            </a:extLst>
          </p:cNvPr>
          <p:cNvSpPr/>
          <p:nvPr/>
        </p:nvSpPr>
        <p:spPr>
          <a:xfrm>
            <a:off x="11869769" y="8292525"/>
            <a:ext cx="2819400" cy="584775"/>
          </a:xfrm>
          <a:prstGeom prst="rect">
            <a:avLst/>
          </a:prstGeom>
          <a:noFill/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등등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0E057-B375-481F-B691-89C98E09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3">
            <a:extLst>
              <a:ext uri="{FF2B5EF4-FFF2-40B4-BE49-F238E27FC236}">
                <a16:creationId xmlns:a16="http://schemas.microsoft.com/office/drawing/2014/main" id="{3574E40E-5109-499C-BB28-7FF7F9A9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25535"/>
          <a:stretch/>
        </p:blipFill>
        <p:spPr>
          <a:xfrm>
            <a:off x="964274" y="709300"/>
            <a:ext cx="16345611" cy="953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그룹 1003"/>
          <p:cNvGrpSpPr/>
          <p:nvPr/>
        </p:nvGrpSpPr>
        <p:grpSpPr>
          <a:xfrm>
            <a:off x="1730403" y="1813216"/>
            <a:ext cx="14810256" cy="259467"/>
            <a:chOff x="1730403" y="1813216"/>
            <a:chExt cx="14810256" cy="2594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30403" y="1813216"/>
              <a:ext cx="14810256" cy="223414"/>
              <a:chOff x="1730403" y="1813216"/>
              <a:chExt cx="14810256" cy="22341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30403" y="1813216"/>
                <a:ext cx="14810256" cy="22341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30403" y="1941392"/>
              <a:ext cx="14810256" cy="131291"/>
              <a:chOff x="1730403" y="1941392"/>
              <a:chExt cx="14810256" cy="1312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30403" y="1941392"/>
                <a:ext cx="14810256" cy="131291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64274" y="2389939"/>
            <a:ext cx="1781685" cy="697436"/>
            <a:chOff x="964274" y="2389939"/>
            <a:chExt cx="1781685" cy="6974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74" y="2389939"/>
              <a:ext cx="1781685" cy="69743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4905" y="2233116"/>
            <a:ext cx="839004" cy="1145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1B4A8-756D-4452-8A1E-DDB4F1E348B9}"/>
              </a:ext>
            </a:extLst>
          </p:cNvPr>
          <p:cNvSpPr txBox="1"/>
          <p:nvPr/>
        </p:nvSpPr>
        <p:spPr>
          <a:xfrm>
            <a:off x="2833908" y="2461485"/>
            <a:ext cx="973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0" i="0" dirty="0">
                <a:solidFill>
                  <a:srgbClr val="222222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벡터화 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모델링</a:t>
            </a:r>
            <a:r>
              <a:rPr lang="en-US" altLang="ko-KR" sz="3200" u="sng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(modeling) </a:t>
            </a:r>
            <a:endParaRPr lang="ko-KR" altLang="en-US" sz="3200" u="sng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36CD34-AC3F-48B5-9503-242BFF5B85C1}"/>
              </a:ext>
            </a:extLst>
          </p:cNvPr>
          <p:cNvSpPr/>
          <p:nvPr/>
        </p:nvSpPr>
        <p:spPr>
          <a:xfrm>
            <a:off x="3493303" y="3898268"/>
            <a:ext cx="3909993" cy="712416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LGBM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Light Gradient Boosting Machine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22D8D0-A3CE-441F-9DE4-0005B32E87A8}"/>
              </a:ext>
            </a:extLst>
          </p:cNvPr>
          <p:cNvSpPr/>
          <p:nvPr/>
        </p:nvSpPr>
        <p:spPr>
          <a:xfrm>
            <a:off x="2438400" y="5103101"/>
            <a:ext cx="6019800" cy="1143000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GBM(Gradient Boosting Machine)(</a:t>
            </a:r>
            <a:r>
              <a:rPr lang="ko-KR" altLang="en-US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틀린부분에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가중치를 더하면서 진행하는 알고리즘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B76DAD-5138-4B1E-9239-F93F6773CE29}"/>
              </a:ext>
            </a:extLst>
          </p:cNvPr>
          <p:cNvSpPr/>
          <p:nvPr/>
        </p:nvSpPr>
        <p:spPr>
          <a:xfrm>
            <a:off x="2438400" y="6341497"/>
            <a:ext cx="6019800" cy="1143000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메모리를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적게 차지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속도가 빠름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GPU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활용 가능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3CA2DF-48BD-44DE-88AB-801D45AB0326}"/>
              </a:ext>
            </a:extLst>
          </p:cNvPr>
          <p:cNvSpPr/>
          <p:nvPr/>
        </p:nvSpPr>
        <p:spPr>
          <a:xfrm>
            <a:off x="2438400" y="7579893"/>
            <a:ext cx="6019800" cy="1638008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과적합의 우려가 다른 </a:t>
            </a:r>
            <a:r>
              <a:rPr lang="en-US" altLang="ko-KR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Tree </a:t>
            </a:r>
            <a:r>
              <a:rPr lang="ko-KR" altLang="en-US" sz="1800" b="0" i="0" kern="1200" dirty="0"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 대비 높은 편</a:t>
            </a:r>
            <a:endParaRPr lang="en-US" altLang="ko-KR" sz="1800" b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ABBA88-98C7-44AF-A5B1-79E0CB80909D}"/>
              </a:ext>
            </a:extLst>
          </p:cNvPr>
          <p:cNvSpPr/>
          <p:nvPr/>
        </p:nvSpPr>
        <p:spPr>
          <a:xfrm>
            <a:off x="11544302" y="3898268"/>
            <a:ext cx="2514600" cy="712416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Logistic </a:t>
            </a:r>
            <a:r>
              <a:rPr lang="en-US" altLang="ko-KR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Regresion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로지스틱 회귀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F0F5D4-B6E9-49F9-961C-6E6214672A79}"/>
              </a:ext>
            </a:extLst>
          </p:cNvPr>
          <p:cNvSpPr/>
          <p:nvPr/>
        </p:nvSpPr>
        <p:spPr>
          <a:xfrm>
            <a:off x="9791702" y="5080910"/>
            <a:ext cx="6019800" cy="1239833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 회귀를 먼저 실행한 후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결과값에 로지스틱 함수를 사용하여 값을 분류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4C33C2-C77E-48D9-B764-C87AF55042F0}"/>
              </a:ext>
            </a:extLst>
          </p:cNvPr>
          <p:cNvSpPr/>
          <p:nvPr/>
        </p:nvSpPr>
        <p:spPr>
          <a:xfrm>
            <a:off x="9791702" y="6416970"/>
            <a:ext cx="6019800" cy="1239833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쉬운 정규화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편리한 해석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빠른 학습</a:t>
            </a:r>
            <a:r>
              <a:rPr lang="en-US" altLang="ko-KR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속도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FAFA5B-711E-4AC2-8BA1-A72718A03965}"/>
              </a:ext>
            </a:extLst>
          </p:cNvPr>
          <p:cNvSpPr/>
          <p:nvPr/>
        </p:nvSpPr>
        <p:spPr>
          <a:xfrm>
            <a:off x="9791702" y="7730443"/>
            <a:ext cx="6019800" cy="1908857"/>
          </a:xfrm>
          <a:prstGeom prst="rect">
            <a:avLst/>
          </a:prstGeom>
          <a:solidFill>
            <a:srgbClr val="EFEFEF"/>
          </a:solidFill>
          <a:ln w="1270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훨씬 더 좋고 더 복잡한 예측을 생성할 수 있는 모델 有</a:t>
            </a:r>
            <a:endParaRPr lang="en-US" altLang="ko-KR" b="0" i="0" dirty="0">
              <a:solidFill>
                <a:srgbClr val="333333"/>
              </a:solidFill>
              <a:effectLst/>
              <a:latin typeface="Gotham SSm A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Gotham SSm A"/>
              </a:rPr>
              <a:t> 비선형 문제를 해결하는 데 사용할 수 없음</a:t>
            </a:r>
            <a:endParaRPr lang="en-US" altLang="ko-KR" b="0" i="0" dirty="0">
              <a:solidFill>
                <a:srgbClr val="333333"/>
              </a:solidFill>
              <a:effectLst/>
              <a:latin typeface="Gotham SSm A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과적합에 취약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D01C7-4B05-4216-AB0C-2D91FEE5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1746</Words>
  <Application>Microsoft Office PowerPoint</Application>
  <PresentationFormat>사용자 지정</PresentationFormat>
  <Paragraphs>328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Gotham SSm A</vt:lpstr>
      <vt:lpstr>굴림체</vt:lpstr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이승준</cp:lastModifiedBy>
  <cp:revision>8</cp:revision>
  <dcterms:created xsi:type="dcterms:W3CDTF">2022-01-19T21:30:15Z</dcterms:created>
  <dcterms:modified xsi:type="dcterms:W3CDTF">2022-01-26T13:29:50Z</dcterms:modified>
</cp:coreProperties>
</file>