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1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ink/ink2.xml" ContentType="application/inkml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ink/ink3.xml" ContentType="application/inkml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7"/>
  </p:notesMasterIdLst>
  <p:sldIdLst>
    <p:sldId id="256" r:id="rId2"/>
    <p:sldId id="260" r:id="rId3"/>
    <p:sldId id="357" r:id="rId4"/>
    <p:sldId id="349" r:id="rId5"/>
    <p:sldId id="307" r:id="rId6"/>
    <p:sldId id="356" r:id="rId7"/>
    <p:sldId id="355" r:id="rId8"/>
    <p:sldId id="310" r:id="rId9"/>
    <p:sldId id="311" r:id="rId10"/>
    <p:sldId id="358" r:id="rId11"/>
    <p:sldId id="324" r:id="rId12"/>
    <p:sldId id="325" r:id="rId13"/>
    <p:sldId id="341" r:id="rId14"/>
    <p:sldId id="342" r:id="rId15"/>
    <p:sldId id="343" r:id="rId16"/>
    <p:sldId id="344" r:id="rId17"/>
    <p:sldId id="345" r:id="rId18"/>
    <p:sldId id="346" r:id="rId19"/>
    <p:sldId id="326" r:id="rId20"/>
    <p:sldId id="329" r:id="rId21"/>
    <p:sldId id="330" r:id="rId22"/>
    <p:sldId id="331" r:id="rId23"/>
    <p:sldId id="332" r:id="rId24"/>
    <p:sldId id="280" r:id="rId25"/>
    <p:sldId id="283" r:id="rId26"/>
    <p:sldId id="287" r:id="rId27"/>
    <p:sldId id="288" r:id="rId28"/>
    <p:sldId id="284" r:id="rId29"/>
    <p:sldId id="303" r:id="rId30"/>
    <p:sldId id="305" r:id="rId31"/>
    <p:sldId id="302" r:id="rId32"/>
    <p:sldId id="359" r:id="rId33"/>
    <p:sldId id="362" r:id="rId34"/>
    <p:sldId id="281" r:id="rId35"/>
    <p:sldId id="289" r:id="rId36"/>
    <p:sldId id="290" r:id="rId37"/>
    <p:sldId id="291" r:id="rId38"/>
    <p:sldId id="292" r:id="rId39"/>
    <p:sldId id="360" r:id="rId40"/>
    <p:sldId id="371" r:id="rId41"/>
    <p:sldId id="363" r:id="rId42"/>
    <p:sldId id="376" r:id="rId43"/>
    <p:sldId id="366" r:id="rId44"/>
    <p:sldId id="375" r:id="rId45"/>
    <p:sldId id="364" r:id="rId46"/>
    <p:sldId id="372" r:id="rId47"/>
    <p:sldId id="378" r:id="rId48"/>
    <p:sldId id="369" r:id="rId49"/>
    <p:sldId id="361" r:id="rId50"/>
    <p:sldId id="296" r:id="rId51"/>
    <p:sldId id="297" r:id="rId52"/>
    <p:sldId id="298" r:id="rId53"/>
    <p:sldId id="299" r:id="rId54"/>
    <p:sldId id="300" r:id="rId55"/>
    <p:sldId id="350" r:id="rId56"/>
  </p:sldIdLst>
  <p:sldSz cx="12192000" cy="6858000"/>
  <p:notesSz cx="6858000" cy="9144000"/>
  <p:embeddedFontLst>
    <p:embeddedFont>
      <p:font typeface="12LotteMartDreamMedium" panose="02020603020101020101" pitchFamily="18" charset="-127"/>
      <p:regular r:id="rId58"/>
    </p:embeddedFont>
    <p:embeddedFont>
      <p:font typeface="12롯데마트드림Bold" panose="02020603020101020101" pitchFamily="18" charset="-127"/>
      <p:regular r:id="rId59"/>
    </p:embeddedFont>
    <p:embeddedFont>
      <p:font typeface="12롯데마트드림Medium" panose="02020603020101020101" pitchFamily="18" charset="-127"/>
      <p:regular r:id="rId60"/>
    </p:embeddedFont>
    <p:embeddedFont>
      <p:font typeface="맑은 고딕" panose="020B0503020000020004" pitchFamily="50" charset="-127"/>
      <p:regular r:id="rId61"/>
      <p:bold r:id="rId6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982" userDrawn="1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pos="40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78C0"/>
    <a:srgbClr val="FFFFFF"/>
    <a:srgbClr val="FFCA00"/>
    <a:srgbClr val="5CBFFC"/>
    <a:srgbClr val="F0F0F0"/>
    <a:srgbClr val="33AFFB"/>
    <a:srgbClr val="696969"/>
    <a:srgbClr val="3356B0"/>
    <a:srgbClr val="8197CE"/>
    <a:srgbClr val="FFD7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3F7CD1-EFE1-4024-96D0-695A2B4CC95D}" v="386" dt="2022-08-11T16:41:07.139"/>
    <p1510:client id="{8E921E30-FE54-44E5-B90D-2FDAB04761E2}" v="45" dt="2022-08-12T05:55:47.687"/>
    <p1510:client id="{BDC1AE4D-DE3E-45B3-98FE-DFA62C8B7D39}" v="31" dt="2022-08-12T04:08:54.3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18" autoAdjust="0"/>
    <p:restoredTop sz="95601" autoAdjust="0"/>
  </p:normalViewPr>
  <p:slideViewPr>
    <p:cSldViewPr snapToGrid="0">
      <p:cViewPr>
        <p:scale>
          <a:sx n="100" d="100"/>
          <a:sy n="100" d="100"/>
        </p:scale>
        <p:origin x="1580" y="580"/>
      </p:cViewPr>
      <p:guideLst>
        <p:guide pos="982"/>
        <p:guide orient="horz" pos="2160"/>
        <p:guide pos="4067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  <p:sld r:id="rId48" collapse="1"/>
      <p:sld r:id="rId49" collapse="1"/>
      <p:sld r:id="rId50" collapse="1"/>
      <p:sld r:id="rId51" collapse="1"/>
      <p:sld r:id="rId52" collapse="1"/>
      <p:sld r:id="rId53" collapse="1"/>
      <p:sld r:id="rId54" collapse="1"/>
      <p:sld r:id="rId55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1.fntdata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4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2.fntdata"/><Relationship Id="rId67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3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26" Type="http://schemas.openxmlformats.org/officeDocument/2006/relationships/slide" Target="slides/slide26.xml"/><Relationship Id="rId39" Type="http://schemas.openxmlformats.org/officeDocument/2006/relationships/slide" Target="slides/slide39.xml"/><Relationship Id="rId21" Type="http://schemas.openxmlformats.org/officeDocument/2006/relationships/slide" Target="slides/slide21.xml"/><Relationship Id="rId34" Type="http://schemas.openxmlformats.org/officeDocument/2006/relationships/slide" Target="slides/slide34.xml"/><Relationship Id="rId42" Type="http://schemas.openxmlformats.org/officeDocument/2006/relationships/slide" Target="slides/slide42.xml"/><Relationship Id="rId47" Type="http://schemas.openxmlformats.org/officeDocument/2006/relationships/slide" Target="slides/slide47.xml"/><Relationship Id="rId50" Type="http://schemas.openxmlformats.org/officeDocument/2006/relationships/slide" Target="slides/slide50.xml"/><Relationship Id="rId55" Type="http://schemas.openxmlformats.org/officeDocument/2006/relationships/slide" Target="slides/slide55.xml"/><Relationship Id="rId7" Type="http://schemas.openxmlformats.org/officeDocument/2006/relationships/slide" Target="slides/slide7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9" Type="http://schemas.openxmlformats.org/officeDocument/2006/relationships/slide" Target="slides/slide29.xml"/><Relationship Id="rId11" Type="http://schemas.openxmlformats.org/officeDocument/2006/relationships/slide" Target="slides/slide11.xml"/><Relationship Id="rId24" Type="http://schemas.openxmlformats.org/officeDocument/2006/relationships/slide" Target="slides/slide24.xml"/><Relationship Id="rId32" Type="http://schemas.openxmlformats.org/officeDocument/2006/relationships/slide" Target="slides/slide32.xml"/><Relationship Id="rId37" Type="http://schemas.openxmlformats.org/officeDocument/2006/relationships/slide" Target="slides/slide37.xml"/><Relationship Id="rId40" Type="http://schemas.openxmlformats.org/officeDocument/2006/relationships/slide" Target="slides/slide40.xml"/><Relationship Id="rId45" Type="http://schemas.openxmlformats.org/officeDocument/2006/relationships/slide" Target="slides/slide45.xml"/><Relationship Id="rId53" Type="http://schemas.openxmlformats.org/officeDocument/2006/relationships/slide" Target="slides/slide53.xml"/><Relationship Id="rId5" Type="http://schemas.openxmlformats.org/officeDocument/2006/relationships/slide" Target="slides/slide5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31" Type="http://schemas.openxmlformats.org/officeDocument/2006/relationships/slide" Target="slides/slide31.xml"/><Relationship Id="rId44" Type="http://schemas.openxmlformats.org/officeDocument/2006/relationships/slide" Target="slides/slide44.xml"/><Relationship Id="rId52" Type="http://schemas.openxmlformats.org/officeDocument/2006/relationships/slide" Target="slides/slide52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Relationship Id="rId27" Type="http://schemas.openxmlformats.org/officeDocument/2006/relationships/slide" Target="slides/slide27.xml"/><Relationship Id="rId30" Type="http://schemas.openxmlformats.org/officeDocument/2006/relationships/slide" Target="slides/slide30.xml"/><Relationship Id="rId35" Type="http://schemas.openxmlformats.org/officeDocument/2006/relationships/slide" Target="slides/slide35.xml"/><Relationship Id="rId43" Type="http://schemas.openxmlformats.org/officeDocument/2006/relationships/slide" Target="slides/slide43.xml"/><Relationship Id="rId48" Type="http://schemas.openxmlformats.org/officeDocument/2006/relationships/slide" Target="slides/slide48.xml"/><Relationship Id="rId8" Type="http://schemas.openxmlformats.org/officeDocument/2006/relationships/slide" Target="slides/slide8.xml"/><Relationship Id="rId51" Type="http://schemas.openxmlformats.org/officeDocument/2006/relationships/slide" Target="slides/slide51.xml"/><Relationship Id="rId3" Type="http://schemas.openxmlformats.org/officeDocument/2006/relationships/slide" Target="slides/slide3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5" Type="http://schemas.openxmlformats.org/officeDocument/2006/relationships/slide" Target="slides/slide25.xml"/><Relationship Id="rId33" Type="http://schemas.openxmlformats.org/officeDocument/2006/relationships/slide" Target="slides/slide33.xml"/><Relationship Id="rId38" Type="http://schemas.openxmlformats.org/officeDocument/2006/relationships/slide" Target="slides/slide38.xml"/><Relationship Id="rId46" Type="http://schemas.openxmlformats.org/officeDocument/2006/relationships/slide" Target="slides/slide46.xml"/><Relationship Id="rId20" Type="http://schemas.openxmlformats.org/officeDocument/2006/relationships/slide" Target="slides/slide20.xml"/><Relationship Id="rId41" Type="http://schemas.openxmlformats.org/officeDocument/2006/relationships/slide" Target="slides/slide41.xml"/><Relationship Id="rId54" Type="http://schemas.openxmlformats.org/officeDocument/2006/relationships/slide" Target="slides/slide54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28" Type="http://schemas.openxmlformats.org/officeDocument/2006/relationships/slide" Target="slides/slide28.xml"/><Relationship Id="rId36" Type="http://schemas.openxmlformats.org/officeDocument/2006/relationships/slide" Target="slides/slide36.xml"/><Relationship Id="rId49" Type="http://schemas.openxmlformats.org/officeDocument/2006/relationships/slide" Target="slides/slide4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승준" userId="73256f58-64ad-4fdb-8087-b1e36ecff85d" providerId="ADAL" clId="{BDC1AE4D-DE3E-45B3-98FE-DFA62C8B7D39}"/>
    <pc:docChg chg="undo redo custSel addSld modSld">
      <pc:chgData name="이승준" userId="73256f58-64ad-4fdb-8087-b1e36ecff85d" providerId="ADAL" clId="{BDC1AE4D-DE3E-45B3-98FE-DFA62C8B7D39}" dt="2022-08-12T04:08:54.898" v="457" actId="20577"/>
      <pc:docMkLst>
        <pc:docMk/>
      </pc:docMkLst>
      <pc:sldChg chg="addSp delSp modSp mod">
        <pc:chgData name="이승준" userId="73256f58-64ad-4fdb-8087-b1e36ecff85d" providerId="ADAL" clId="{BDC1AE4D-DE3E-45B3-98FE-DFA62C8B7D39}" dt="2022-08-12T04:08:54.898" v="457" actId="20577"/>
        <pc:sldMkLst>
          <pc:docMk/>
          <pc:sldMk cId="2353165087" sldId="256"/>
        </pc:sldMkLst>
        <pc:spChg chg="add del mod">
          <ac:chgData name="이승준" userId="73256f58-64ad-4fdb-8087-b1e36ecff85d" providerId="ADAL" clId="{BDC1AE4D-DE3E-45B3-98FE-DFA62C8B7D39}" dt="2022-08-12T03:51:48.239" v="292" actId="478"/>
          <ac:spMkLst>
            <pc:docMk/>
            <pc:sldMk cId="2353165087" sldId="256"/>
            <ac:spMk id="2" creationId="{0432E60B-2A9C-4241-05C3-447FEF634D8E}"/>
          </ac:spMkLst>
        </pc:spChg>
        <pc:spChg chg="add del">
          <ac:chgData name="이승준" userId="73256f58-64ad-4fdb-8087-b1e36ecff85d" providerId="ADAL" clId="{BDC1AE4D-DE3E-45B3-98FE-DFA62C8B7D39}" dt="2022-08-12T03:46:56.824" v="228" actId="11529"/>
          <ac:spMkLst>
            <pc:docMk/>
            <pc:sldMk cId="2353165087" sldId="256"/>
            <ac:spMk id="3" creationId="{C03F0950-285E-B763-CCE6-276451728A30}"/>
          </ac:spMkLst>
        </pc:spChg>
        <pc:spChg chg="add del mod ord">
          <ac:chgData name="이승준" userId="73256f58-64ad-4fdb-8087-b1e36ecff85d" providerId="ADAL" clId="{BDC1AE4D-DE3E-45B3-98FE-DFA62C8B7D39}" dt="2022-08-12T03:51:48.239" v="292" actId="478"/>
          <ac:spMkLst>
            <pc:docMk/>
            <pc:sldMk cId="2353165087" sldId="256"/>
            <ac:spMk id="4" creationId="{47338A01-471C-88E2-110D-37AA8ABBFD05}"/>
          </ac:spMkLst>
        </pc:spChg>
        <pc:spChg chg="del mod">
          <ac:chgData name="이승준" userId="73256f58-64ad-4fdb-8087-b1e36ecff85d" providerId="ADAL" clId="{BDC1AE4D-DE3E-45B3-98FE-DFA62C8B7D39}" dt="2022-08-12T03:56:08.481" v="353" actId="478"/>
          <ac:spMkLst>
            <pc:docMk/>
            <pc:sldMk cId="2353165087" sldId="256"/>
            <ac:spMk id="6" creationId="{368CCE3C-E3D7-4578-4761-EE92B9088BC5}"/>
          </ac:spMkLst>
        </pc:spChg>
        <pc:spChg chg="del mod topLvl">
          <ac:chgData name="이승준" userId="73256f58-64ad-4fdb-8087-b1e36ecff85d" providerId="ADAL" clId="{BDC1AE4D-DE3E-45B3-98FE-DFA62C8B7D39}" dt="2022-08-12T03:52:59.039" v="305" actId="478"/>
          <ac:spMkLst>
            <pc:docMk/>
            <pc:sldMk cId="2353165087" sldId="256"/>
            <ac:spMk id="7" creationId="{BD12E2C5-EFBB-E176-4A23-C335DD226E73}"/>
          </ac:spMkLst>
        </pc:spChg>
        <pc:spChg chg="del mod">
          <ac:chgData name="이승준" userId="73256f58-64ad-4fdb-8087-b1e36ecff85d" providerId="ADAL" clId="{BDC1AE4D-DE3E-45B3-98FE-DFA62C8B7D39}" dt="2022-08-12T03:56:08.481" v="353" actId="478"/>
          <ac:spMkLst>
            <pc:docMk/>
            <pc:sldMk cId="2353165087" sldId="256"/>
            <ac:spMk id="8" creationId="{B00D7EA1-E816-7AB4-B305-B13D935D4E6F}"/>
          </ac:spMkLst>
        </pc:spChg>
        <pc:spChg chg="del mod topLvl">
          <ac:chgData name="이승준" userId="73256f58-64ad-4fdb-8087-b1e36ecff85d" providerId="ADAL" clId="{BDC1AE4D-DE3E-45B3-98FE-DFA62C8B7D39}" dt="2022-08-12T03:52:59.039" v="305" actId="478"/>
          <ac:spMkLst>
            <pc:docMk/>
            <pc:sldMk cId="2353165087" sldId="256"/>
            <ac:spMk id="9" creationId="{02EC1E9A-0DD8-F5EA-57FE-A21B9ADC26A4}"/>
          </ac:spMkLst>
        </pc:spChg>
        <pc:spChg chg="del mod topLvl">
          <ac:chgData name="이승준" userId="73256f58-64ad-4fdb-8087-b1e36ecff85d" providerId="ADAL" clId="{BDC1AE4D-DE3E-45B3-98FE-DFA62C8B7D39}" dt="2022-08-12T03:52:59.039" v="305" actId="478"/>
          <ac:spMkLst>
            <pc:docMk/>
            <pc:sldMk cId="2353165087" sldId="256"/>
            <ac:spMk id="10" creationId="{D0F83C3B-9D70-7870-9011-194F32FE0636}"/>
          </ac:spMkLst>
        </pc:spChg>
        <pc:spChg chg="del mod topLvl">
          <ac:chgData name="이승준" userId="73256f58-64ad-4fdb-8087-b1e36ecff85d" providerId="ADAL" clId="{BDC1AE4D-DE3E-45B3-98FE-DFA62C8B7D39}" dt="2022-08-12T03:52:59.039" v="305" actId="478"/>
          <ac:spMkLst>
            <pc:docMk/>
            <pc:sldMk cId="2353165087" sldId="256"/>
            <ac:spMk id="11" creationId="{AF67E707-EE45-CEA7-2BBE-005826A8AF65}"/>
          </ac:spMkLst>
        </pc:spChg>
        <pc:spChg chg="del mod topLvl">
          <ac:chgData name="이승준" userId="73256f58-64ad-4fdb-8087-b1e36ecff85d" providerId="ADAL" clId="{BDC1AE4D-DE3E-45B3-98FE-DFA62C8B7D39}" dt="2022-08-12T03:52:59.039" v="305" actId="478"/>
          <ac:spMkLst>
            <pc:docMk/>
            <pc:sldMk cId="2353165087" sldId="256"/>
            <ac:spMk id="12" creationId="{761BBBE0-01DF-C8BB-D37A-43907E837356}"/>
          </ac:spMkLst>
        </pc:spChg>
        <pc:spChg chg="mod">
          <ac:chgData name="이승준" userId="73256f58-64ad-4fdb-8087-b1e36ecff85d" providerId="ADAL" clId="{BDC1AE4D-DE3E-45B3-98FE-DFA62C8B7D39}" dt="2022-08-12T04:08:54.898" v="457" actId="20577"/>
          <ac:spMkLst>
            <pc:docMk/>
            <pc:sldMk cId="2353165087" sldId="256"/>
            <ac:spMk id="13" creationId="{FDBB70F7-9ACE-D0D7-DE8F-F9AEC8A68F02}"/>
          </ac:spMkLst>
        </pc:spChg>
        <pc:spChg chg="del mod topLvl">
          <ac:chgData name="이승준" userId="73256f58-64ad-4fdb-8087-b1e36ecff85d" providerId="ADAL" clId="{BDC1AE4D-DE3E-45B3-98FE-DFA62C8B7D39}" dt="2022-08-12T03:52:59.039" v="305" actId="478"/>
          <ac:spMkLst>
            <pc:docMk/>
            <pc:sldMk cId="2353165087" sldId="256"/>
            <ac:spMk id="14" creationId="{4550C06A-4F86-A46E-D83C-E1154D2A7BC1}"/>
          </ac:spMkLst>
        </pc:spChg>
        <pc:spChg chg="mod">
          <ac:chgData name="이승준" userId="73256f58-64ad-4fdb-8087-b1e36ecff85d" providerId="ADAL" clId="{BDC1AE4D-DE3E-45B3-98FE-DFA62C8B7D39}" dt="2022-08-12T04:04:42.442" v="444" actId="20577"/>
          <ac:spMkLst>
            <pc:docMk/>
            <pc:sldMk cId="2353165087" sldId="256"/>
            <ac:spMk id="15" creationId="{58F485B7-3908-9B6E-1473-B890F1745F40}"/>
          </ac:spMkLst>
        </pc:spChg>
        <pc:spChg chg="mod">
          <ac:chgData name="이승준" userId="73256f58-64ad-4fdb-8087-b1e36ecff85d" providerId="ADAL" clId="{BDC1AE4D-DE3E-45B3-98FE-DFA62C8B7D39}" dt="2022-08-12T03:58:44.335" v="383" actId="1076"/>
          <ac:spMkLst>
            <pc:docMk/>
            <pc:sldMk cId="2353165087" sldId="256"/>
            <ac:spMk id="16" creationId="{CAA759B3-2FBC-1486-117D-D8AC321C5E69}"/>
          </ac:spMkLst>
        </pc:spChg>
        <pc:spChg chg="del mod">
          <ac:chgData name="이승준" userId="73256f58-64ad-4fdb-8087-b1e36ecff85d" providerId="ADAL" clId="{BDC1AE4D-DE3E-45B3-98FE-DFA62C8B7D39}" dt="2022-08-12T03:56:08.481" v="353" actId="478"/>
          <ac:spMkLst>
            <pc:docMk/>
            <pc:sldMk cId="2353165087" sldId="256"/>
            <ac:spMk id="17" creationId="{CCBCF9AE-228F-752A-2DAF-7A3B925282BB}"/>
          </ac:spMkLst>
        </pc:spChg>
        <pc:spChg chg="del mod topLvl">
          <ac:chgData name="이승준" userId="73256f58-64ad-4fdb-8087-b1e36ecff85d" providerId="ADAL" clId="{BDC1AE4D-DE3E-45B3-98FE-DFA62C8B7D39}" dt="2022-08-12T03:52:59.039" v="305" actId="478"/>
          <ac:spMkLst>
            <pc:docMk/>
            <pc:sldMk cId="2353165087" sldId="256"/>
            <ac:spMk id="18" creationId="{1179D219-2F25-6D74-4CE4-D5312FE3298F}"/>
          </ac:spMkLst>
        </pc:spChg>
        <pc:spChg chg="mod topLvl">
          <ac:chgData name="이승준" userId="73256f58-64ad-4fdb-8087-b1e36ecff85d" providerId="ADAL" clId="{BDC1AE4D-DE3E-45B3-98FE-DFA62C8B7D39}" dt="2022-08-12T03:59:35.624" v="406" actId="404"/>
          <ac:spMkLst>
            <pc:docMk/>
            <pc:sldMk cId="2353165087" sldId="256"/>
            <ac:spMk id="19" creationId="{7A93127F-9CB7-C71C-090B-67A430CC8802}"/>
          </ac:spMkLst>
        </pc:spChg>
        <pc:spChg chg="add del mod">
          <ac:chgData name="이승준" userId="73256f58-64ad-4fdb-8087-b1e36ecff85d" providerId="ADAL" clId="{BDC1AE4D-DE3E-45B3-98FE-DFA62C8B7D39}" dt="2022-08-12T03:51:02.202" v="277" actId="478"/>
          <ac:spMkLst>
            <pc:docMk/>
            <pc:sldMk cId="2353165087" sldId="256"/>
            <ac:spMk id="20" creationId="{364996C0-93BF-ADE1-677A-732A2FA52CA7}"/>
          </ac:spMkLst>
        </pc:spChg>
        <pc:spChg chg="add del mod">
          <ac:chgData name="이승준" userId="73256f58-64ad-4fdb-8087-b1e36ecff85d" providerId="ADAL" clId="{BDC1AE4D-DE3E-45B3-98FE-DFA62C8B7D39}" dt="2022-08-12T03:51:04.527" v="278" actId="478"/>
          <ac:spMkLst>
            <pc:docMk/>
            <pc:sldMk cId="2353165087" sldId="256"/>
            <ac:spMk id="21" creationId="{AC5B8352-B8EA-8707-8FAE-1A1CB843DE39}"/>
          </ac:spMkLst>
        </pc:spChg>
        <pc:spChg chg="add mod">
          <ac:chgData name="이승준" userId="73256f58-64ad-4fdb-8087-b1e36ecff85d" providerId="ADAL" clId="{BDC1AE4D-DE3E-45B3-98FE-DFA62C8B7D39}" dt="2022-08-12T03:53:27.307" v="322" actId="571"/>
          <ac:spMkLst>
            <pc:docMk/>
            <pc:sldMk cId="2353165087" sldId="256"/>
            <ac:spMk id="24" creationId="{BFD757E0-EEB3-8245-5167-97E2A3711ECF}"/>
          </ac:spMkLst>
        </pc:spChg>
        <pc:spChg chg="add mod">
          <ac:chgData name="이승준" userId="73256f58-64ad-4fdb-8087-b1e36ecff85d" providerId="ADAL" clId="{BDC1AE4D-DE3E-45B3-98FE-DFA62C8B7D39}" dt="2022-08-12T03:53:27.307" v="322" actId="571"/>
          <ac:spMkLst>
            <pc:docMk/>
            <pc:sldMk cId="2353165087" sldId="256"/>
            <ac:spMk id="25" creationId="{3EB8E5CF-73C9-31CC-42A1-2C98E4B412C5}"/>
          </ac:spMkLst>
        </pc:spChg>
        <pc:spChg chg="add del mod">
          <ac:chgData name="이승준" userId="73256f58-64ad-4fdb-8087-b1e36ecff85d" providerId="ADAL" clId="{BDC1AE4D-DE3E-45B3-98FE-DFA62C8B7D39}" dt="2022-08-12T03:58:52.756" v="398" actId="478"/>
          <ac:spMkLst>
            <pc:docMk/>
            <pc:sldMk cId="2353165087" sldId="256"/>
            <ac:spMk id="28" creationId="{871A2706-85B4-A373-D43D-5166B743EA01}"/>
          </ac:spMkLst>
        </pc:spChg>
        <pc:spChg chg="add del mod">
          <ac:chgData name="이승준" userId="73256f58-64ad-4fdb-8087-b1e36ecff85d" providerId="ADAL" clId="{BDC1AE4D-DE3E-45B3-98FE-DFA62C8B7D39}" dt="2022-08-12T03:58:52.756" v="398" actId="478"/>
          <ac:spMkLst>
            <pc:docMk/>
            <pc:sldMk cId="2353165087" sldId="256"/>
            <ac:spMk id="29" creationId="{A15B95B9-2241-D6B1-D0C5-496DAC9450D0}"/>
          </ac:spMkLst>
        </pc:spChg>
        <pc:spChg chg="add del mod">
          <ac:chgData name="이승준" userId="73256f58-64ad-4fdb-8087-b1e36ecff85d" providerId="ADAL" clId="{BDC1AE4D-DE3E-45B3-98FE-DFA62C8B7D39}" dt="2022-08-12T03:58:52.756" v="398" actId="478"/>
          <ac:spMkLst>
            <pc:docMk/>
            <pc:sldMk cId="2353165087" sldId="256"/>
            <ac:spMk id="30" creationId="{BD77A07C-A06A-7B1C-C7A9-7435DA8DE3DF}"/>
          </ac:spMkLst>
        </pc:spChg>
        <pc:spChg chg="add mod">
          <ac:chgData name="이승준" userId="73256f58-64ad-4fdb-8087-b1e36ecff85d" providerId="ADAL" clId="{BDC1AE4D-DE3E-45B3-98FE-DFA62C8B7D39}" dt="2022-08-12T04:02:58.638" v="422" actId="1076"/>
          <ac:spMkLst>
            <pc:docMk/>
            <pc:sldMk cId="2353165087" sldId="256"/>
            <ac:spMk id="32" creationId="{7D1DD48B-4F81-E086-0CA4-ADCF5A55FC2C}"/>
          </ac:spMkLst>
        </pc:spChg>
        <pc:spChg chg="add mod">
          <ac:chgData name="이승준" userId="73256f58-64ad-4fdb-8087-b1e36ecff85d" providerId="ADAL" clId="{BDC1AE4D-DE3E-45B3-98FE-DFA62C8B7D39}" dt="2022-08-12T03:58:53.728" v="399"/>
          <ac:spMkLst>
            <pc:docMk/>
            <pc:sldMk cId="2353165087" sldId="256"/>
            <ac:spMk id="33" creationId="{C16609FB-F5B4-424D-783C-C115145BFF84}"/>
          </ac:spMkLst>
        </pc:spChg>
        <pc:spChg chg="add mod">
          <ac:chgData name="이승준" userId="73256f58-64ad-4fdb-8087-b1e36ecff85d" providerId="ADAL" clId="{BDC1AE4D-DE3E-45B3-98FE-DFA62C8B7D39}" dt="2022-08-12T03:58:53.728" v="399"/>
          <ac:spMkLst>
            <pc:docMk/>
            <pc:sldMk cId="2353165087" sldId="256"/>
            <ac:spMk id="34" creationId="{0E6C3868-3B2B-A6C4-0379-D4B850BB105C}"/>
          </ac:spMkLst>
        </pc:spChg>
        <pc:grpChg chg="add del mod">
          <ac:chgData name="이승준" userId="73256f58-64ad-4fdb-8087-b1e36ecff85d" providerId="ADAL" clId="{BDC1AE4D-DE3E-45B3-98FE-DFA62C8B7D39}" dt="2022-08-12T03:52:56.930" v="304" actId="165"/>
          <ac:grpSpMkLst>
            <pc:docMk/>
            <pc:sldMk cId="2353165087" sldId="256"/>
            <ac:grpSpMk id="5" creationId="{40A170C5-BE82-ACF5-F038-56D62C45F6D2}"/>
          </ac:grpSpMkLst>
        </pc:grpChg>
        <pc:grpChg chg="add mod">
          <ac:chgData name="이승준" userId="73256f58-64ad-4fdb-8087-b1e36ecff85d" providerId="ADAL" clId="{BDC1AE4D-DE3E-45B3-98FE-DFA62C8B7D39}" dt="2022-08-12T03:58:44.427" v="386" actId="164"/>
          <ac:grpSpMkLst>
            <pc:docMk/>
            <pc:sldMk cId="2353165087" sldId="256"/>
            <ac:grpSpMk id="31" creationId="{1F6B5EB6-9964-92EA-4354-8CB3CD066118}"/>
          </ac:grpSpMkLst>
        </pc:grpChg>
        <pc:grpChg chg="add mod">
          <ac:chgData name="이승준" userId="73256f58-64ad-4fdb-8087-b1e36ecff85d" providerId="ADAL" clId="{BDC1AE4D-DE3E-45B3-98FE-DFA62C8B7D39}" dt="2022-08-12T04:03:04.015" v="423" actId="1076"/>
          <ac:grpSpMkLst>
            <pc:docMk/>
            <pc:sldMk cId="2353165087" sldId="256"/>
            <ac:grpSpMk id="35" creationId="{36DB21E0-FAC7-E0BD-4709-04C8C9D67A56}"/>
          </ac:grpSpMkLst>
        </pc:grpChg>
        <pc:picChg chg="add mod ord">
          <ac:chgData name="이승준" userId="73256f58-64ad-4fdb-8087-b1e36ecff85d" providerId="ADAL" clId="{BDC1AE4D-DE3E-45B3-98FE-DFA62C8B7D39}" dt="2022-08-12T03:59:01.549" v="401" actId="164"/>
          <ac:picMkLst>
            <pc:docMk/>
            <pc:sldMk cId="2353165087" sldId="256"/>
            <ac:picMk id="23" creationId="{713CF6C8-4ED0-00BF-296D-5C00FC799346}"/>
          </ac:picMkLst>
        </pc:picChg>
        <pc:picChg chg="add mod">
          <ac:chgData name="이승준" userId="73256f58-64ad-4fdb-8087-b1e36ecff85d" providerId="ADAL" clId="{BDC1AE4D-DE3E-45B3-98FE-DFA62C8B7D39}" dt="2022-08-12T04:00:35.496" v="409" actId="1076"/>
          <ac:picMkLst>
            <pc:docMk/>
            <pc:sldMk cId="2353165087" sldId="256"/>
            <ac:picMk id="27" creationId="{7D5FF123-2B10-AC3D-25CA-FAA5227C5530}"/>
          </ac:picMkLst>
        </pc:picChg>
      </pc:sldChg>
      <pc:sldChg chg="modSp mod">
        <pc:chgData name="이승준" userId="73256f58-64ad-4fdb-8087-b1e36ecff85d" providerId="ADAL" clId="{BDC1AE4D-DE3E-45B3-98FE-DFA62C8B7D39}" dt="2022-08-12T03:36:15.108" v="24" actId="20577"/>
        <pc:sldMkLst>
          <pc:docMk/>
          <pc:sldMk cId="2677220759" sldId="287"/>
        </pc:sldMkLst>
        <pc:spChg chg="mod">
          <ac:chgData name="이승준" userId="73256f58-64ad-4fdb-8087-b1e36ecff85d" providerId="ADAL" clId="{BDC1AE4D-DE3E-45B3-98FE-DFA62C8B7D39}" dt="2022-08-12T03:36:15.108" v="24" actId="20577"/>
          <ac:spMkLst>
            <pc:docMk/>
            <pc:sldMk cId="2677220759" sldId="287"/>
            <ac:spMk id="9" creationId="{A015EB25-29C7-6F1E-067E-0E5B97481E74}"/>
          </ac:spMkLst>
        </pc:spChg>
      </pc:sldChg>
      <pc:sldChg chg="modSp mod">
        <pc:chgData name="이승준" userId="73256f58-64ad-4fdb-8087-b1e36ecff85d" providerId="ADAL" clId="{BDC1AE4D-DE3E-45B3-98FE-DFA62C8B7D39}" dt="2022-08-12T03:36:22.166" v="26"/>
        <pc:sldMkLst>
          <pc:docMk/>
          <pc:sldMk cId="418822383" sldId="288"/>
        </pc:sldMkLst>
        <pc:spChg chg="mod">
          <ac:chgData name="이승준" userId="73256f58-64ad-4fdb-8087-b1e36ecff85d" providerId="ADAL" clId="{BDC1AE4D-DE3E-45B3-98FE-DFA62C8B7D39}" dt="2022-08-12T03:36:22.166" v="26"/>
          <ac:spMkLst>
            <pc:docMk/>
            <pc:sldMk cId="418822383" sldId="288"/>
            <ac:spMk id="9" creationId="{A015EB25-29C7-6F1E-067E-0E5B97481E74}"/>
          </ac:spMkLst>
        </pc:spChg>
      </pc:sldChg>
      <pc:sldChg chg="modSp add mod setBg">
        <pc:chgData name="이승준" userId="73256f58-64ad-4fdb-8087-b1e36ecff85d" providerId="ADAL" clId="{BDC1AE4D-DE3E-45B3-98FE-DFA62C8B7D39}" dt="2022-08-12T04:04:37.506" v="441" actId="20577"/>
        <pc:sldMkLst>
          <pc:docMk/>
          <pc:sldMk cId="382340860" sldId="377"/>
        </pc:sldMkLst>
        <pc:spChg chg="mod">
          <ac:chgData name="이승준" userId="73256f58-64ad-4fdb-8087-b1e36ecff85d" providerId="ADAL" clId="{BDC1AE4D-DE3E-45B3-98FE-DFA62C8B7D39}" dt="2022-08-12T04:04:37.506" v="441" actId="20577"/>
          <ac:spMkLst>
            <pc:docMk/>
            <pc:sldMk cId="382340860" sldId="377"/>
            <ac:spMk id="15" creationId="{58F485B7-3908-9B6E-1473-B890F1745F40}"/>
          </ac:spMkLst>
        </pc:spChg>
      </pc:sldChg>
    </pc:docChg>
  </pc:docChgLst>
  <pc:docChgLst>
    <pc:chgData name="이승준" userId="73256f58-64ad-4fdb-8087-b1e36ecff85d" providerId="ADAL" clId="{8E921E30-FE54-44E5-B90D-2FDAB04761E2}"/>
    <pc:docChg chg="undo redo custSel addSld delSld modSld">
      <pc:chgData name="이승준" userId="73256f58-64ad-4fdb-8087-b1e36ecff85d" providerId="ADAL" clId="{8E921E30-FE54-44E5-B90D-2FDAB04761E2}" dt="2022-08-12T05:57:37.012" v="323" actId="47"/>
      <pc:docMkLst>
        <pc:docMk/>
      </pc:docMkLst>
      <pc:sldChg chg="addSp delSp modSp del mod">
        <pc:chgData name="이승준" userId="73256f58-64ad-4fdb-8087-b1e36ecff85d" providerId="ADAL" clId="{8E921E30-FE54-44E5-B90D-2FDAB04761E2}" dt="2022-08-12T05:57:35.312" v="322" actId="47"/>
        <pc:sldMkLst>
          <pc:docMk/>
          <pc:sldMk cId="2116768404" sldId="374"/>
        </pc:sldMkLst>
        <pc:spChg chg="mod">
          <ac:chgData name="이승준" userId="73256f58-64ad-4fdb-8087-b1e36ecff85d" providerId="ADAL" clId="{8E921E30-FE54-44E5-B90D-2FDAB04761E2}" dt="2022-08-12T05:38:20.345" v="79" actId="1076"/>
          <ac:spMkLst>
            <pc:docMk/>
            <pc:sldMk cId="2116768404" sldId="374"/>
            <ac:spMk id="3" creationId="{129D4E0D-E34C-42EC-C290-B40F713BB19B}"/>
          </ac:spMkLst>
        </pc:spChg>
        <pc:spChg chg="mod">
          <ac:chgData name="이승준" userId="73256f58-64ad-4fdb-8087-b1e36ecff85d" providerId="ADAL" clId="{8E921E30-FE54-44E5-B90D-2FDAB04761E2}" dt="2022-08-12T05:38:20.345" v="79" actId="1076"/>
          <ac:spMkLst>
            <pc:docMk/>
            <pc:sldMk cId="2116768404" sldId="374"/>
            <ac:spMk id="6" creationId="{32052985-70F1-F2D3-4F2F-E4090D5EC3AA}"/>
          </ac:spMkLst>
        </pc:spChg>
        <pc:spChg chg="add del mod">
          <ac:chgData name="이승준" userId="73256f58-64ad-4fdb-8087-b1e36ecff85d" providerId="ADAL" clId="{8E921E30-FE54-44E5-B90D-2FDAB04761E2}" dt="2022-08-12T05:49:48.209" v="225" actId="21"/>
          <ac:spMkLst>
            <pc:docMk/>
            <pc:sldMk cId="2116768404" sldId="374"/>
            <ac:spMk id="8" creationId="{A459D51F-20B5-6148-0168-3137E374618A}"/>
          </ac:spMkLst>
        </pc:spChg>
        <pc:spChg chg="mod">
          <ac:chgData name="이승준" userId="73256f58-64ad-4fdb-8087-b1e36ecff85d" providerId="ADAL" clId="{8E921E30-FE54-44E5-B90D-2FDAB04761E2}" dt="2022-08-12T05:38:20.345" v="79" actId="1076"/>
          <ac:spMkLst>
            <pc:docMk/>
            <pc:sldMk cId="2116768404" sldId="374"/>
            <ac:spMk id="10" creationId="{C5837C4F-9C1B-C88E-A02A-62C4E077F8EF}"/>
          </ac:spMkLst>
        </pc:spChg>
        <pc:spChg chg="mod">
          <ac:chgData name="이승준" userId="73256f58-64ad-4fdb-8087-b1e36ecff85d" providerId="ADAL" clId="{8E921E30-FE54-44E5-B90D-2FDAB04761E2}" dt="2022-08-12T05:38:20.345" v="79" actId="1076"/>
          <ac:spMkLst>
            <pc:docMk/>
            <pc:sldMk cId="2116768404" sldId="374"/>
            <ac:spMk id="12" creationId="{DFD15E8D-2708-E7D5-8A6D-07982F2C9312}"/>
          </ac:spMkLst>
        </pc:spChg>
        <pc:spChg chg="add mod">
          <ac:chgData name="이승준" userId="73256f58-64ad-4fdb-8087-b1e36ecff85d" providerId="ADAL" clId="{8E921E30-FE54-44E5-B90D-2FDAB04761E2}" dt="2022-08-12T05:55:02.061" v="311" actId="1076"/>
          <ac:spMkLst>
            <pc:docMk/>
            <pc:sldMk cId="2116768404" sldId="374"/>
            <ac:spMk id="14" creationId="{54EFFF33-F1F2-3AA3-4947-38E8C0B28EA1}"/>
          </ac:spMkLst>
        </pc:spChg>
        <pc:spChg chg="add mod">
          <ac:chgData name="이승준" userId="73256f58-64ad-4fdb-8087-b1e36ecff85d" providerId="ADAL" clId="{8E921E30-FE54-44E5-B90D-2FDAB04761E2}" dt="2022-08-12T05:55:02.061" v="311" actId="1076"/>
          <ac:spMkLst>
            <pc:docMk/>
            <pc:sldMk cId="2116768404" sldId="374"/>
            <ac:spMk id="15" creationId="{35A6D879-02ED-679C-223B-7048BE7D2371}"/>
          </ac:spMkLst>
        </pc:spChg>
        <pc:spChg chg="add del">
          <ac:chgData name="이승준" userId="73256f58-64ad-4fdb-8087-b1e36ecff85d" providerId="ADAL" clId="{8E921E30-FE54-44E5-B90D-2FDAB04761E2}" dt="2022-08-12T05:51:43.247" v="272" actId="11529"/>
          <ac:spMkLst>
            <pc:docMk/>
            <pc:sldMk cId="2116768404" sldId="374"/>
            <ac:spMk id="16" creationId="{ACBF7147-E2AB-D28B-F1C8-BC94BF5F2234}"/>
          </ac:spMkLst>
        </pc:spChg>
        <pc:spChg chg="mod">
          <ac:chgData name="이승준" userId="73256f58-64ad-4fdb-8087-b1e36ecff85d" providerId="ADAL" clId="{8E921E30-FE54-44E5-B90D-2FDAB04761E2}" dt="2022-08-12T05:47:40.869" v="196" actId="1076"/>
          <ac:spMkLst>
            <pc:docMk/>
            <pc:sldMk cId="2116768404" sldId="374"/>
            <ac:spMk id="17" creationId="{2FC37D90-7FF2-A942-9847-D8178E9453DC}"/>
          </ac:spMkLst>
        </pc:spChg>
        <pc:spChg chg="add del mod">
          <ac:chgData name="이승준" userId="73256f58-64ad-4fdb-8087-b1e36ecff85d" providerId="ADAL" clId="{8E921E30-FE54-44E5-B90D-2FDAB04761E2}" dt="2022-08-12T05:55:02.061" v="311" actId="1076"/>
          <ac:spMkLst>
            <pc:docMk/>
            <pc:sldMk cId="2116768404" sldId="374"/>
            <ac:spMk id="18" creationId="{413DB0CB-F805-B820-6E2D-3EE64DDAFB9F}"/>
          </ac:spMkLst>
        </pc:spChg>
        <pc:spChg chg="add mod">
          <ac:chgData name="이승준" userId="73256f58-64ad-4fdb-8087-b1e36ecff85d" providerId="ADAL" clId="{8E921E30-FE54-44E5-B90D-2FDAB04761E2}" dt="2022-08-12T05:55:03.379" v="313" actId="571"/>
          <ac:spMkLst>
            <pc:docMk/>
            <pc:sldMk cId="2116768404" sldId="374"/>
            <ac:spMk id="19" creationId="{DF17B53F-B0D6-1F59-CF5D-02DDE3D3656C}"/>
          </ac:spMkLst>
        </pc:spChg>
        <pc:spChg chg="mod">
          <ac:chgData name="이승준" userId="73256f58-64ad-4fdb-8087-b1e36ecff85d" providerId="ADAL" clId="{8E921E30-FE54-44E5-B90D-2FDAB04761E2}" dt="2022-08-12T05:38:20.345" v="79" actId="1076"/>
          <ac:spMkLst>
            <pc:docMk/>
            <pc:sldMk cId="2116768404" sldId="374"/>
            <ac:spMk id="20" creationId="{6CFA1A4F-4B91-F71B-A8C2-1C73590AD555}"/>
          </ac:spMkLst>
        </pc:spChg>
        <pc:spChg chg="mod">
          <ac:chgData name="이승준" userId="73256f58-64ad-4fdb-8087-b1e36ecff85d" providerId="ADAL" clId="{8E921E30-FE54-44E5-B90D-2FDAB04761E2}" dt="2022-08-12T05:38:20.345" v="79" actId="1076"/>
          <ac:spMkLst>
            <pc:docMk/>
            <pc:sldMk cId="2116768404" sldId="374"/>
            <ac:spMk id="21" creationId="{AE3CB04E-3CDF-FDD8-22EA-A194A3AC0EDD}"/>
          </ac:spMkLst>
        </pc:spChg>
        <pc:spChg chg="mod">
          <ac:chgData name="이승준" userId="73256f58-64ad-4fdb-8087-b1e36ecff85d" providerId="ADAL" clId="{8E921E30-FE54-44E5-B90D-2FDAB04761E2}" dt="2022-08-12T05:38:20.345" v="79" actId="1076"/>
          <ac:spMkLst>
            <pc:docMk/>
            <pc:sldMk cId="2116768404" sldId="374"/>
            <ac:spMk id="25" creationId="{D9FCEDE9-B45D-FCA6-C6A2-40C02A269EFF}"/>
          </ac:spMkLst>
        </pc:spChg>
        <pc:spChg chg="mod">
          <ac:chgData name="이승준" userId="73256f58-64ad-4fdb-8087-b1e36ecff85d" providerId="ADAL" clId="{8E921E30-FE54-44E5-B90D-2FDAB04761E2}" dt="2022-08-12T05:38:20.345" v="79" actId="1076"/>
          <ac:spMkLst>
            <pc:docMk/>
            <pc:sldMk cId="2116768404" sldId="374"/>
            <ac:spMk id="28" creationId="{93DA508B-AC6C-902C-A24D-64F3A88151B6}"/>
          </ac:spMkLst>
        </pc:spChg>
        <pc:spChg chg="mod">
          <ac:chgData name="이승준" userId="73256f58-64ad-4fdb-8087-b1e36ecff85d" providerId="ADAL" clId="{8E921E30-FE54-44E5-B90D-2FDAB04761E2}" dt="2022-08-12T05:38:20.345" v="79" actId="1076"/>
          <ac:spMkLst>
            <pc:docMk/>
            <pc:sldMk cId="2116768404" sldId="374"/>
            <ac:spMk id="30" creationId="{61DBCD79-4E05-48BB-291F-C9E5B71128B1}"/>
          </ac:spMkLst>
        </pc:spChg>
        <pc:spChg chg="mod">
          <ac:chgData name="이승준" userId="73256f58-64ad-4fdb-8087-b1e36ecff85d" providerId="ADAL" clId="{8E921E30-FE54-44E5-B90D-2FDAB04761E2}" dt="2022-08-12T05:38:20.345" v="79" actId="1076"/>
          <ac:spMkLst>
            <pc:docMk/>
            <pc:sldMk cId="2116768404" sldId="374"/>
            <ac:spMk id="31" creationId="{3875725F-95B4-D000-138E-800A596D5FB7}"/>
          </ac:spMkLst>
        </pc:spChg>
        <pc:spChg chg="mod">
          <ac:chgData name="이승준" userId="73256f58-64ad-4fdb-8087-b1e36ecff85d" providerId="ADAL" clId="{8E921E30-FE54-44E5-B90D-2FDAB04761E2}" dt="2022-08-12T05:38:20.345" v="79" actId="1076"/>
          <ac:spMkLst>
            <pc:docMk/>
            <pc:sldMk cId="2116768404" sldId="374"/>
            <ac:spMk id="38" creationId="{2808A01F-DA6A-4386-9868-DE53DC35C6FE}"/>
          </ac:spMkLst>
        </pc:spChg>
        <pc:spChg chg="mod">
          <ac:chgData name="이승준" userId="73256f58-64ad-4fdb-8087-b1e36ecff85d" providerId="ADAL" clId="{8E921E30-FE54-44E5-B90D-2FDAB04761E2}" dt="2022-08-12T05:38:20.345" v="79" actId="1076"/>
          <ac:spMkLst>
            <pc:docMk/>
            <pc:sldMk cId="2116768404" sldId="374"/>
            <ac:spMk id="40" creationId="{7A8624C9-41AD-9EB5-1F4A-8F95E49174AB}"/>
          </ac:spMkLst>
        </pc:spChg>
        <pc:graphicFrameChg chg="add mod modGraphic">
          <ac:chgData name="이승준" userId="73256f58-64ad-4fdb-8087-b1e36ecff85d" providerId="ADAL" clId="{8E921E30-FE54-44E5-B90D-2FDAB04761E2}" dt="2022-08-12T05:50:18.493" v="242" actId="2165"/>
          <ac:graphicFrameMkLst>
            <pc:docMk/>
            <pc:sldMk cId="2116768404" sldId="374"/>
            <ac:graphicFrameMk id="5" creationId="{6A9793B8-E581-3BE5-16AF-66C39FCE4FE1}"/>
          </ac:graphicFrameMkLst>
        </pc:graphicFrameChg>
        <pc:graphicFrameChg chg="mod">
          <ac:chgData name="이승준" userId="73256f58-64ad-4fdb-8087-b1e36ecff85d" providerId="ADAL" clId="{8E921E30-FE54-44E5-B90D-2FDAB04761E2}" dt="2022-08-12T05:38:20.345" v="79" actId="1076"/>
          <ac:graphicFrameMkLst>
            <pc:docMk/>
            <pc:sldMk cId="2116768404" sldId="374"/>
            <ac:graphicFrameMk id="9" creationId="{5A60DE85-1669-A9C1-E4A7-87380C3648DC}"/>
          </ac:graphicFrameMkLst>
        </pc:graphicFrameChg>
        <pc:graphicFrameChg chg="mod modGraphic">
          <ac:chgData name="이승준" userId="73256f58-64ad-4fdb-8087-b1e36ecff85d" providerId="ADAL" clId="{8E921E30-FE54-44E5-B90D-2FDAB04761E2}" dt="2022-08-12T05:46:50.732" v="172" actId="14734"/>
          <ac:graphicFrameMkLst>
            <pc:docMk/>
            <pc:sldMk cId="2116768404" sldId="374"/>
            <ac:graphicFrameMk id="26" creationId="{AEE199F7-AFE5-2826-0541-D68A44AAF127}"/>
          </ac:graphicFrameMkLst>
        </pc:graphicFrameChg>
        <pc:picChg chg="mod">
          <ac:chgData name="이승준" userId="73256f58-64ad-4fdb-8087-b1e36ecff85d" providerId="ADAL" clId="{8E921E30-FE54-44E5-B90D-2FDAB04761E2}" dt="2022-08-12T05:38:20.345" v="79" actId="1076"/>
          <ac:picMkLst>
            <pc:docMk/>
            <pc:sldMk cId="2116768404" sldId="374"/>
            <ac:picMk id="24" creationId="{BB79670B-515A-66BA-B8C1-B43054E35E81}"/>
          </ac:picMkLst>
        </pc:picChg>
        <pc:cxnChg chg="mod">
          <ac:chgData name="이승준" userId="73256f58-64ad-4fdb-8087-b1e36ecff85d" providerId="ADAL" clId="{8E921E30-FE54-44E5-B90D-2FDAB04761E2}" dt="2022-08-12T05:38:20.345" v="79" actId="1076"/>
          <ac:cxnSpMkLst>
            <pc:docMk/>
            <pc:sldMk cId="2116768404" sldId="374"/>
            <ac:cxnSpMk id="27" creationId="{0E611F42-6BFD-4BD6-9D5E-C44E4EED7EFD}"/>
          </ac:cxnSpMkLst>
        </pc:cxnChg>
      </pc:sldChg>
      <pc:sldChg chg="add del">
        <pc:chgData name="이승준" userId="73256f58-64ad-4fdb-8087-b1e36ecff85d" providerId="ADAL" clId="{8E921E30-FE54-44E5-B90D-2FDAB04761E2}" dt="2022-08-12T05:38:19.722" v="76"/>
        <pc:sldMkLst>
          <pc:docMk/>
          <pc:sldMk cId="2028680171" sldId="377"/>
        </pc:sldMkLst>
      </pc:sldChg>
      <pc:sldChg chg="modSp add del mod">
        <pc:chgData name="이승준" userId="73256f58-64ad-4fdb-8087-b1e36ecff85d" providerId="ADAL" clId="{8E921E30-FE54-44E5-B90D-2FDAB04761E2}" dt="2022-08-12T05:57:37.012" v="323" actId="47"/>
        <pc:sldMkLst>
          <pc:docMk/>
          <pc:sldMk cId="2164592562" sldId="377"/>
        </pc:sldMkLst>
        <pc:graphicFrameChg chg="mod">
          <ac:chgData name="이승준" userId="73256f58-64ad-4fdb-8087-b1e36ecff85d" providerId="ADAL" clId="{8E921E30-FE54-44E5-B90D-2FDAB04761E2}" dt="2022-08-12T05:41:18.875" v="139" actId="1076"/>
          <ac:graphicFrameMkLst>
            <pc:docMk/>
            <pc:sldMk cId="2164592562" sldId="377"/>
            <ac:graphicFrameMk id="5" creationId="{6A9793B8-E581-3BE5-16AF-66C39FCE4FE1}"/>
          </ac:graphicFrameMkLst>
        </pc:graphicFrameChg>
      </pc:sldChg>
      <pc:sldChg chg="addSp modSp add mod">
        <pc:chgData name="이승준" userId="73256f58-64ad-4fdb-8087-b1e36ecff85d" providerId="ADAL" clId="{8E921E30-FE54-44E5-B90D-2FDAB04761E2}" dt="2022-08-12T05:55:52.428" v="321" actId="14100"/>
        <pc:sldMkLst>
          <pc:docMk/>
          <pc:sldMk cId="3327123716" sldId="378"/>
        </pc:sldMkLst>
        <pc:spChg chg="add mod">
          <ac:chgData name="이승준" userId="73256f58-64ad-4fdb-8087-b1e36ecff85d" providerId="ADAL" clId="{8E921E30-FE54-44E5-B90D-2FDAB04761E2}" dt="2022-08-12T05:55:47.687" v="319" actId="571"/>
          <ac:spMkLst>
            <pc:docMk/>
            <pc:sldMk cId="3327123716" sldId="378"/>
            <ac:spMk id="16" creationId="{CA7B25DF-E064-535E-5B85-58B6B89F4AB0}"/>
          </ac:spMkLst>
        </pc:spChg>
        <pc:spChg chg="mod">
          <ac:chgData name="이승준" userId="73256f58-64ad-4fdb-8087-b1e36ecff85d" providerId="ADAL" clId="{8E921E30-FE54-44E5-B90D-2FDAB04761E2}" dt="2022-08-12T05:55:52.428" v="321" actId="14100"/>
          <ac:spMkLst>
            <pc:docMk/>
            <pc:sldMk cId="3327123716" sldId="378"/>
            <ac:spMk id="19" creationId="{DF17B53F-B0D6-1F59-CF5D-02DDE3D3656C}"/>
          </ac:spMkLst>
        </pc:spChg>
        <pc:graphicFrameChg chg="mod modGraphic">
          <ac:chgData name="이승준" userId="73256f58-64ad-4fdb-8087-b1e36ecff85d" providerId="ADAL" clId="{8E921E30-FE54-44E5-B90D-2FDAB04761E2}" dt="2022-08-12T05:55:43.608" v="316" actId="14100"/>
          <ac:graphicFrameMkLst>
            <pc:docMk/>
            <pc:sldMk cId="3327123716" sldId="378"/>
            <ac:graphicFrameMk id="5" creationId="{6A9793B8-E581-3BE5-16AF-66C39FCE4FE1}"/>
          </ac:graphicFrameMkLst>
        </pc:graphicFrameChg>
        <pc:graphicFrameChg chg="add mod">
          <ac:chgData name="이승준" userId="73256f58-64ad-4fdb-8087-b1e36ecff85d" providerId="ADAL" clId="{8E921E30-FE54-44E5-B90D-2FDAB04761E2}" dt="2022-08-12T05:55:47.687" v="319" actId="571"/>
          <ac:graphicFrameMkLst>
            <pc:docMk/>
            <pc:sldMk cId="3327123716" sldId="378"/>
            <ac:graphicFrameMk id="8" creationId="{152D7E76-72DB-857E-B214-6B09BAE6CC63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7567671203563686E-2"/>
          <c:y val="3.6120629271340139E-2"/>
          <c:w val="0.85668155846533256"/>
          <c:h val="0.809967751260309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A01</c:v>
                </c:pt>
              </c:strCache>
            </c:strRef>
          </c:tx>
          <c:spPr>
            <a:solidFill>
              <a:srgbClr val="33AFFB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0.0 이상</c:v>
                </c:pt>
                <c:pt idx="1">
                  <c:v>0.5 이상</c:v>
                </c:pt>
                <c:pt idx="2">
                  <c:v>1.0 이상</c:v>
                </c:pt>
                <c:pt idx="3">
                  <c:v>1.5 이상</c:v>
                </c:pt>
                <c:pt idx="4">
                  <c:v>2.0 이상</c:v>
                </c:pt>
                <c:pt idx="5">
                  <c:v>2.5 이상</c:v>
                </c:pt>
                <c:pt idx="6">
                  <c:v>3.0 이상</c:v>
                </c:pt>
                <c:pt idx="7">
                  <c:v>3.5 이상</c:v>
                </c:pt>
                <c:pt idx="8">
                  <c:v>4.0 이상</c:v>
                </c:pt>
                <c:pt idx="9">
                  <c:v>4.5 이상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0.16400000000000001</c:v>
                </c:pt>
                <c:pt idx="1">
                  <c:v>0.16400000000000001</c:v>
                </c:pt>
                <c:pt idx="2">
                  <c:v>0.16900000000000001</c:v>
                </c:pt>
                <c:pt idx="3">
                  <c:v>0.16900000000000001</c:v>
                </c:pt>
                <c:pt idx="4">
                  <c:v>0.17699999999999999</c:v>
                </c:pt>
                <c:pt idx="5">
                  <c:v>0.22500000000000001</c:v>
                </c:pt>
                <c:pt idx="6">
                  <c:v>0.55800000000000005</c:v>
                </c:pt>
                <c:pt idx="7">
                  <c:v>0.63100000000000001</c:v>
                </c:pt>
                <c:pt idx="8">
                  <c:v>0.7</c:v>
                </c:pt>
                <c:pt idx="9">
                  <c:v>0.73299999999999998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E4-4AC3-8C9D-308AAAA63E1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A02</c:v>
                </c:pt>
              </c:strCache>
            </c:strRef>
          </c:tx>
          <c:spPr>
            <a:solidFill>
              <a:srgbClr val="FFCA00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0.0 이상</c:v>
                </c:pt>
                <c:pt idx="1">
                  <c:v>0.5 이상</c:v>
                </c:pt>
                <c:pt idx="2">
                  <c:v>1.0 이상</c:v>
                </c:pt>
                <c:pt idx="3">
                  <c:v>1.5 이상</c:v>
                </c:pt>
                <c:pt idx="4">
                  <c:v>2.0 이상</c:v>
                </c:pt>
                <c:pt idx="5">
                  <c:v>2.5 이상</c:v>
                </c:pt>
                <c:pt idx="6">
                  <c:v>3.0 이상</c:v>
                </c:pt>
                <c:pt idx="7">
                  <c:v>3.5 이상</c:v>
                </c:pt>
                <c:pt idx="8">
                  <c:v>4.0 이상</c:v>
                </c:pt>
                <c:pt idx="9">
                  <c:v>4.5 이상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0.17499999999999999</c:v>
                </c:pt>
                <c:pt idx="1">
                  <c:v>0.17499999999999999</c:v>
                </c:pt>
                <c:pt idx="2">
                  <c:v>0.17599999999999999</c:v>
                </c:pt>
                <c:pt idx="3">
                  <c:v>0.18</c:v>
                </c:pt>
                <c:pt idx="4">
                  <c:v>0.191</c:v>
                </c:pt>
                <c:pt idx="5">
                  <c:v>0.24399999999999999</c:v>
                </c:pt>
                <c:pt idx="6">
                  <c:v>0.47899999999999998</c:v>
                </c:pt>
                <c:pt idx="7">
                  <c:v>0.52200000000000002</c:v>
                </c:pt>
                <c:pt idx="8">
                  <c:v>0.53600000000000003</c:v>
                </c:pt>
                <c:pt idx="9">
                  <c:v>0.56699999999999995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4E4-4AC3-8C9D-308AAAA63E1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A03</c:v>
                </c:pt>
              </c:strCache>
            </c:strRef>
          </c:tx>
          <c:spPr>
            <a:solidFill>
              <a:srgbClr val="3356B0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0.0 이상</c:v>
                </c:pt>
                <c:pt idx="1">
                  <c:v>0.5 이상</c:v>
                </c:pt>
                <c:pt idx="2">
                  <c:v>1.0 이상</c:v>
                </c:pt>
                <c:pt idx="3">
                  <c:v>1.5 이상</c:v>
                </c:pt>
                <c:pt idx="4">
                  <c:v>2.0 이상</c:v>
                </c:pt>
                <c:pt idx="5">
                  <c:v>2.5 이상</c:v>
                </c:pt>
                <c:pt idx="6">
                  <c:v>3.0 이상</c:v>
                </c:pt>
                <c:pt idx="7">
                  <c:v>3.5 이상</c:v>
                </c:pt>
                <c:pt idx="8">
                  <c:v>4.0 이상</c:v>
                </c:pt>
                <c:pt idx="9">
                  <c:v>4.5 이상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0.20100000000000001</c:v>
                </c:pt>
                <c:pt idx="1">
                  <c:v>0.20100000000000001</c:v>
                </c:pt>
                <c:pt idx="2">
                  <c:v>0.20100000000000001</c:v>
                </c:pt>
                <c:pt idx="3">
                  <c:v>0.20499999999999999</c:v>
                </c:pt>
                <c:pt idx="4">
                  <c:v>0.214</c:v>
                </c:pt>
                <c:pt idx="5">
                  <c:v>0.26800000000000002</c:v>
                </c:pt>
                <c:pt idx="6">
                  <c:v>0.52600000000000002</c:v>
                </c:pt>
                <c:pt idx="7">
                  <c:v>0.59399999999999997</c:v>
                </c:pt>
                <c:pt idx="8">
                  <c:v>0.67300000000000004</c:v>
                </c:pt>
                <c:pt idx="9">
                  <c:v>0.77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4E4-4AC3-8C9D-308AAAA63E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52759471"/>
        <c:axId val="1552772367"/>
        <c:extLst>
          <c:ext xmlns:c15="http://schemas.microsoft.com/office/drawing/2012/chart" uri="{02D57815-91ED-43cb-92C2-25804820EDAC}">
            <c15:filteredBarSeries>
              <c15:ser>
                <c:idx val="3"/>
                <c:order val="3"/>
                <c:tx>
                  <c:str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  <c:strCache>
                      <c:ptCount val="1"/>
                      <c:pt idx="0">
                        <c:v>#REF!</c:v>
                      </c:pt>
                    </c:strCache>
                  </c:strRef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Sheet1!$A$2:$A$11</c15:sqref>
                        </c15:formulaRef>
                      </c:ext>
                    </c:extLst>
                    <c:strCache>
                      <c:ptCount val="10"/>
                      <c:pt idx="0">
                        <c:v>0.0 이상</c:v>
                      </c:pt>
                      <c:pt idx="1">
                        <c:v>0.5 이상</c:v>
                      </c:pt>
                      <c:pt idx="2">
                        <c:v>1.0 이상</c:v>
                      </c:pt>
                      <c:pt idx="3">
                        <c:v>1.5 이상</c:v>
                      </c:pt>
                      <c:pt idx="4">
                        <c:v>2.0 이상</c:v>
                      </c:pt>
                      <c:pt idx="5">
                        <c:v>2.5 이상</c:v>
                      </c:pt>
                      <c:pt idx="6">
                        <c:v>3.0 이상</c:v>
                      </c:pt>
                      <c:pt idx="7">
                        <c:v>3.5 이상</c:v>
                      </c:pt>
                      <c:pt idx="8">
                        <c:v>4.0 이상</c:v>
                      </c:pt>
                      <c:pt idx="9">
                        <c:v>4.5 이상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5-B4E4-4AC3-8C9D-308AAAA63E10}"/>
                  </c:ext>
                </c:extLst>
              </c15:ser>
            </c15:filteredBarSeries>
            <c15:filteredBa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Sheet1!#REF!</c15:sqref>
                        </c15:formulaRef>
                      </c:ext>
                    </c:extLst>
                    <c:strCache>
                      <c:ptCount val="1"/>
                      <c:pt idx="0">
                        <c:v>#REF!</c:v>
                      </c:pt>
                    </c:strCache>
                  </c:strRef>
                </c:tx>
                <c:spPr>
                  <a:solidFill>
                    <a:schemeClr val="accent5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Sheet1!$A$2:$A$11</c15:sqref>
                        </c15:formulaRef>
                      </c:ext>
                    </c:extLst>
                    <c:strCache>
                      <c:ptCount val="10"/>
                      <c:pt idx="0">
                        <c:v>0.0 이상</c:v>
                      </c:pt>
                      <c:pt idx="1">
                        <c:v>0.5 이상</c:v>
                      </c:pt>
                      <c:pt idx="2">
                        <c:v>1.0 이상</c:v>
                      </c:pt>
                      <c:pt idx="3">
                        <c:v>1.5 이상</c:v>
                      </c:pt>
                      <c:pt idx="4">
                        <c:v>2.0 이상</c:v>
                      </c:pt>
                      <c:pt idx="5">
                        <c:v>2.5 이상</c:v>
                      </c:pt>
                      <c:pt idx="6">
                        <c:v>3.0 이상</c:v>
                      </c:pt>
                      <c:pt idx="7">
                        <c:v>3.5 이상</c:v>
                      </c:pt>
                      <c:pt idx="8">
                        <c:v>4.0 이상</c:v>
                      </c:pt>
                      <c:pt idx="9">
                        <c:v>4.5 이상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Sheet1!#REF!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B4E4-4AC3-8C9D-308AAAA63E10}"/>
                  </c:ext>
                </c:extLst>
              </c15:ser>
            </c15:filteredBarSeries>
            <c15:filteredBa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Sheet1!#REF!</c15:sqref>
                        </c15:formulaRef>
                      </c:ext>
                    </c:extLst>
                    <c:strCache>
                      <c:ptCount val="1"/>
                      <c:pt idx="0">
                        <c:v>#REF!</c:v>
                      </c:pt>
                    </c:strCache>
                  </c:strRef>
                </c:tx>
                <c:spPr>
                  <a:solidFill>
                    <a:schemeClr val="accent6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Sheet1!$A$2:$A$11</c15:sqref>
                        </c15:formulaRef>
                      </c:ext>
                    </c:extLst>
                    <c:strCache>
                      <c:ptCount val="10"/>
                      <c:pt idx="0">
                        <c:v>0.0 이상</c:v>
                      </c:pt>
                      <c:pt idx="1">
                        <c:v>0.5 이상</c:v>
                      </c:pt>
                      <c:pt idx="2">
                        <c:v>1.0 이상</c:v>
                      </c:pt>
                      <c:pt idx="3">
                        <c:v>1.5 이상</c:v>
                      </c:pt>
                      <c:pt idx="4">
                        <c:v>2.0 이상</c:v>
                      </c:pt>
                      <c:pt idx="5">
                        <c:v>2.5 이상</c:v>
                      </c:pt>
                      <c:pt idx="6">
                        <c:v>3.0 이상</c:v>
                      </c:pt>
                      <c:pt idx="7">
                        <c:v>3.5 이상</c:v>
                      </c:pt>
                      <c:pt idx="8">
                        <c:v>4.0 이상</c:v>
                      </c:pt>
                      <c:pt idx="9">
                        <c:v>4.5 이상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Sheet1!#REF!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B4E4-4AC3-8C9D-308AAAA63E10}"/>
                  </c:ext>
                </c:extLst>
              </c15:ser>
            </c15:filteredBarSeries>
          </c:ext>
        </c:extLst>
      </c:barChart>
      <c:catAx>
        <c:axId val="1552759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+mn-cs"/>
              </a:defRPr>
            </a:pPr>
            <a:endParaRPr lang="ko-KR"/>
          </a:p>
        </c:txPr>
        <c:crossAx val="1552772367"/>
        <c:crosses val="autoZero"/>
        <c:auto val="1"/>
        <c:lblAlgn val="ctr"/>
        <c:lblOffset val="100"/>
        <c:noMultiLvlLbl val="0"/>
      </c:catAx>
      <c:valAx>
        <c:axId val="1552772367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+mn-cs"/>
              </a:defRPr>
            </a:pPr>
            <a:endParaRPr lang="ko-KR"/>
          </a:p>
        </c:txPr>
        <c:crossAx val="15527594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1407708797660869"/>
          <c:y val="0.35368435930486464"/>
          <c:w val="7.4999693901984771E-2"/>
          <c:h val="0.312790596705057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12롯데마트드림Medium" panose="02020603020101020101" pitchFamily="18" charset="-127"/>
          <a:ea typeface="12롯데마트드림Medium" panose="02020603020101020101" pitchFamily="18" charset="-127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7567671203563686E-2"/>
          <c:y val="3.6120629271340139E-2"/>
          <c:w val="0.85668155846533256"/>
          <c:h val="0.809967751260309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A04</c:v>
                </c:pt>
              </c:strCache>
            </c:strRef>
          </c:tx>
          <c:spPr>
            <a:solidFill>
              <a:srgbClr val="33AFFB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0.0 이상</c:v>
                </c:pt>
                <c:pt idx="1">
                  <c:v>0.5 이상</c:v>
                </c:pt>
                <c:pt idx="2">
                  <c:v>1.0 이상</c:v>
                </c:pt>
                <c:pt idx="3">
                  <c:v>1.5 이상</c:v>
                </c:pt>
                <c:pt idx="4">
                  <c:v>2.0 이상</c:v>
                </c:pt>
                <c:pt idx="5">
                  <c:v>2.5 이상</c:v>
                </c:pt>
                <c:pt idx="6">
                  <c:v>3.0 이상</c:v>
                </c:pt>
                <c:pt idx="7">
                  <c:v>3.5 이상</c:v>
                </c:pt>
                <c:pt idx="8">
                  <c:v>4.0 이상</c:v>
                </c:pt>
                <c:pt idx="9">
                  <c:v>4.5 이상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0.19400000000000001</c:v>
                </c:pt>
                <c:pt idx="1">
                  <c:v>0.19400000000000001</c:v>
                </c:pt>
                <c:pt idx="2">
                  <c:v>0.19500000000000001</c:v>
                </c:pt>
                <c:pt idx="3">
                  <c:v>0.19900000000000001</c:v>
                </c:pt>
                <c:pt idx="4">
                  <c:v>0.20300000000000001</c:v>
                </c:pt>
                <c:pt idx="5">
                  <c:v>0.25700000000000001</c:v>
                </c:pt>
                <c:pt idx="6">
                  <c:v>0.501</c:v>
                </c:pt>
                <c:pt idx="7">
                  <c:v>0.54700000000000004</c:v>
                </c:pt>
                <c:pt idx="8">
                  <c:v>0.60499999999999998</c:v>
                </c:pt>
                <c:pt idx="9">
                  <c:v>0.626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E4-4AC3-8C9D-308AAAA63E1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A05</c:v>
                </c:pt>
              </c:strCache>
            </c:strRef>
          </c:tx>
          <c:spPr>
            <a:solidFill>
              <a:srgbClr val="FFCA00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0.0 이상</c:v>
                </c:pt>
                <c:pt idx="1">
                  <c:v>0.5 이상</c:v>
                </c:pt>
                <c:pt idx="2">
                  <c:v>1.0 이상</c:v>
                </c:pt>
                <c:pt idx="3">
                  <c:v>1.5 이상</c:v>
                </c:pt>
                <c:pt idx="4">
                  <c:v>2.0 이상</c:v>
                </c:pt>
                <c:pt idx="5">
                  <c:v>2.5 이상</c:v>
                </c:pt>
                <c:pt idx="6">
                  <c:v>3.0 이상</c:v>
                </c:pt>
                <c:pt idx="7">
                  <c:v>3.5 이상</c:v>
                </c:pt>
                <c:pt idx="8">
                  <c:v>4.0 이상</c:v>
                </c:pt>
                <c:pt idx="9">
                  <c:v>4.5 이상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3.1E-2</c:v>
                </c:pt>
                <c:pt idx="1">
                  <c:v>3.1E-2</c:v>
                </c:pt>
                <c:pt idx="2">
                  <c:v>3.1E-2</c:v>
                </c:pt>
                <c:pt idx="3">
                  <c:v>0.03</c:v>
                </c:pt>
                <c:pt idx="4">
                  <c:v>2.8000000000000001E-2</c:v>
                </c:pt>
                <c:pt idx="5">
                  <c:v>0.02</c:v>
                </c:pt>
                <c:pt idx="6">
                  <c:v>0.4</c:v>
                </c:pt>
                <c:pt idx="7">
                  <c:v>0.375</c:v>
                </c:pt>
                <c:pt idx="8">
                  <c:v>1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4E4-4AC3-8C9D-308AAAA63E1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A06</c:v>
                </c:pt>
              </c:strCache>
            </c:strRef>
          </c:tx>
          <c:spPr>
            <a:solidFill>
              <a:srgbClr val="3356B0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0.0 이상</c:v>
                </c:pt>
                <c:pt idx="1">
                  <c:v>0.5 이상</c:v>
                </c:pt>
                <c:pt idx="2">
                  <c:v>1.0 이상</c:v>
                </c:pt>
                <c:pt idx="3">
                  <c:v>1.5 이상</c:v>
                </c:pt>
                <c:pt idx="4">
                  <c:v>2.0 이상</c:v>
                </c:pt>
                <c:pt idx="5">
                  <c:v>2.5 이상</c:v>
                </c:pt>
                <c:pt idx="6">
                  <c:v>3.0 이상</c:v>
                </c:pt>
                <c:pt idx="7">
                  <c:v>3.5 이상</c:v>
                </c:pt>
                <c:pt idx="8">
                  <c:v>4.0 이상</c:v>
                </c:pt>
                <c:pt idx="9">
                  <c:v>4.5 이상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2.4E-2</c:v>
                </c:pt>
                <c:pt idx="1">
                  <c:v>2.4E-2</c:v>
                </c:pt>
                <c:pt idx="2">
                  <c:v>2.4E-2</c:v>
                </c:pt>
                <c:pt idx="3">
                  <c:v>2.5999999999999999E-2</c:v>
                </c:pt>
                <c:pt idx="4">
                  <c:v>2.8000000000000001E-2</c:v>
                </c:pt>
                <c:pt idx="5">
                  <c:v>0.05</c:v>
                </c:pt>
                <c:pt idx="6">
                  <c:v>0.184</c:v>
                </c:pt>
                <c:pt idx="7">
                  <c:v>0.188</c:v>
                </c:pt>
                <c:pt idx="8">
                  <c:v>0.184</c:v>
                </c:pt>
                <c:pt idx="9">
                  <c:v>0.27300000000000002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4E4-4AC3-8C9D-308AAAA63E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52759471"/>
        <c:axId val="1552772367"/>
        <c:extLst>
          <c:ext xmlns:c15="http://schemas.microsoft.com/office/drawing/2012/chart" uri="{02D57815-91ED-43cb-92C2-25804820EDAC}">
            <c15:filteredBarSeries>
              <c15:ser>
                <c:idx val="3"/>
                <c:order val="3"/>
                <c:tx>
                  <c:str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  <c:strCache>
                      <c:ptCount val="1"/>
                      <c:pt idx="0">
                        <c:v>#REF!</c:v>
                      </c:pt>
                    </c:strCache>
                  </c:strRef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Sheet1!$A$2:$A$11</c15:sqref>
                        </c15:formulaRef>
                      </c:ext>
                    </c:extLst>
                    <c:strCache>
                      <c:ptCount val="10"/>
                      <c:pt idx="0">
                        <c:v>0.0 이상</c:v>
                      </c:pt>
                      <c:pt idx="1">
                        <c:v>0.5 이상</c:v>
                      </c:pt>
                      <c:pt idx="2">
                        <c:v>1.0 이상</c:v>
                      </c:pt>
                      <c:pt idx="3">
                        <c:v>1.5 이상</c:v>
                      </c:pt>
                      <c:pt idx="4">
                        <c:v>2.0 이상</c:v>
                      </c:pt>
                      <c:pt idx="5">
                        <c:v>2.5 이상</c:v>
                      </c:pt>
                      <c:pt idx="6">
                        <c:v>3.0 이상</c:v>
                      </c:pt>
                      <c:pt idx="7">
                        <c:v>3.5 이상</c:v>
                      </c:pt>
                      <c:pt idx="8">
                        <c:v>4.0 이상</c:v>
                      </c:pt>
                      <c:pt idx="9">
                        <c:v>4.5 이상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5-B4E4-4AC3-8C9D-308AAAA63E10}"/>
                  </c:ext>
                </c:extLst>
              </c15:ser>
            </c15:filteredBarSeries>
            <c15:filteredBa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Sheet1!#REF!</c15:sqref>
                        </c15:formulaRef>
                      </c:ext>
                    </c:extLst>
                    <c:strCache>
                      <c:ptCount val="1"/>
                      <c:pt idx="0">
                        <c:v>#REF!</c:v>
                      </c:pt>
                    </c:strCache>
                  </c:strRef>
                </c:tx>
                <c:spPr>
                  <a:solidFill>
                    <a:schemeClr val="accent5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Sheet1!$A$2:$A$11</c15:sqref>
                        </c15:formulaRef>
                      </c:ext>
                    </c:extLst>
                    <c:strCache>
                      <c:ptCount val="10"/>
                      <c:pt idx="0">
                        <c:v>0.0 이상</c:v>
                      </c:pt>
                      <c:pt idx="1">
                        <c:v>0.5 이상</c:v>
                      </c:pt>
                      <c:pt idx="2">
                        <c:v>1.0 이상</c:v>
                      </c:pt>
                      <c:pt idx="3">
                        <c:v>1.5 이상</c:v>
                      </c:pt>
                      <c:pt idx="4">
                        <c:v>2.0 이상</c:v>
                      </c:pt>
                      <c:pt idx="5">
                        <c:v>2.5 이상</c:v>
                      </c:pt>
                      <c:pt idx="6">
                        <c:v>3.0 이상</c:v>
                      </c:pt>
                      <c:pt idx="7">
                        <c:v>3.5 이상</c:v>
                      </c:pt>
                      <c:pt idx="8">
                        <c:v>4.0 이상</c:v>
                      </c:pt>
                      <c:pt idx="9">
                        <c:v>4.5 이상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Sheet1!#REF!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B4E4-4AC3-8C9D-308AAAA63E10}"/>
                  </c:ext>
                </c:extLst>
              </c15:ser>
            </c15:filteredBarSeries>
            <c15:filteredBa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Sheet1!#REF!</c15:sqref>
                        </c15:formulaRef>
                      </c:ext>
                    </c:extLst>
                    <c:strCache>
                      <c:ptCount val="1"/>
                      <c:pt idx="0">
                        <c:v>#REF!</c:v>
                      </c:pt>
                    </c:strCache>
                  </c:strRef>
                </c:tx>
                <c:spPr>
                  <a:solidFill>
                    <a:schemeClr val="accent6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Sheet1!$A$2:$A$11</c15:sqref>
                        </c15:formulaRef>
                      </c:ext>
                    </c:extLst>
                    <c:strCache>
                      <c:ptCount val="10"/>
                      <c:pt idx="0">
                        <c:v>0.0 이상</c:v>
                      </c:pt>
                      <c:pt idx="1">
                        <c:v>0.5 이상</c:v>
                      </c:pt>
                      <c:pt idx="2">
                        <c:v>1.0 이상</c:v>
                      </c:pt>
                      <c:pt idx="3">
                        <c:v>1.5 이상</c:v>
                      </c:pt>
                      <c:pt idx="4">
                        <c:v>2.0 이상</c:v>
                      </c:pt>
                      <c:pt idx="5">
                        <c:v>2.5 이상</c:v>
                      </c:pt>
                      <c:pt idx="6">
                        <c:v>3.0 이상</c:v>
                      </c:pt>
                      <c:pt idx="7">
                        <c:v>3.5 이상</c:v>
                      </c:pt>
                      <c:pt idx="8">
                        <c:v>4.0 이상</c:v>
                      </c:pt>
                      <c:pt idx="9">
                        <c:v>4.5 이상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Sheet1!#REF!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B4E4-4AC3-8C9D-308AAAA63E10}"/>
                  </c:ext>
                </c:extLst>
              </c15:ser>
            </c15:filteredBarSeries>
          </c:ext>
        </c:extLst>
      </c:barChart>
      <c:catAx>
        <c:axId val="1552759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+mn-cs"/>
              </a:defRPr>
            </a:pPr>
            <a:endParaRPr lang="ko-KR"/>
          </a:p>
        </c:txPr>
        <c:crossAx val="1552772367"/>
        <c:crosses val="autoZero"/>
        <c:auto val="1"/>
        <c:lblAlgn val="ctr"/>
        <c:lblOffset val="100"/>
        <c:noMultiLvlLbl val="0"/>
      </c:catAx>
      <c:valAx>
        <c:axId val="1552772367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+mn-cs"/>
              </a:defRPr>
            </a:pPr>
            <a:endParaRPr lang="ko-KR"/>
          </a:p>
        </c:txPr>
        <c:crossAx val="15527594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1407708797660869"/>
          <c:y val="0.35368435930486464"/>
          <c:w val="7.4999693901984771E-2"/>
          <c:h val="0.312790596705057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12롯데마트드림Medium" panose="02020603020101020101" pitchFamily="18" charset="-127"/>
          <a:ea typeface="12롯데마트드림Medium" panose="02020603020101020101" pitchFamily="18" charset="-127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09T11:43:31.3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2,'81'-1,"89"3,-122 6,-34-5,-1 0,19 0,75-3,-91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07:34:24.56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1,'1347'0,"-1330"0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08:07:39.4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1,'1347'0,"-1330"0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A19872-17FC-48AC-8D63-7E04AB011C2D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77AB0F-597E-4B52-9AAF-E8F0264A2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508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7AB0F-597E-4B52-9AAF-E8F0264A2F0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3354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요기 </a:t>
            </a:r>
            <a:r>
              <a:rPr lang="en-US" altLang="ko-KR" dirty="0"/>
              <a:t>LPAY </a:t>
            </a:r>
            <a:r>
              <a:rPr lang="ko-KR" altLang="en-US" dirty="0"/>
              <a:t>사용 여부를 마지막에 </a:t>
            </a:r>
            <a:r>
              <a:rPr lang="ko-KR" altLang="en-US" dirty="0" err="1"/>
              <a:t>넣는거</a:t>
            </a:r>
            <a:r>
              <a:rPr lang="ko-KR" altLang="en-US" dirty="0"/>
              <a:t> 좋을까</a:t>
            </a:r>
            <a:r>
              <a:rPr lang="en-US" altLang="ko-KR" dirty="0"/>
              <a:t>? </a:t>
            </a:r>
            <a:r>
              <a:rPr lang="ko-KR" altLang="en-US" dirty="0"/>
              <a:t>우리 저 여부 변수를 활용한 곳이 </a:t>
            </a:r>
            <a:r>
              <a:rPr lang="ko-KR" altLang="en-US" dirty="0" err="1"/>
              <a:t>없어서리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7AB0F-597E-4B52-9AAF-E8F0264A2F0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1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7AB0F-597E-4B52-9AAF-E8F0264A2F0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9343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7AB0F-597E-4B52-9AAF-E8F0264A2F0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7295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7AB0F-597E-4B52-9AAF-E8F0264A2F0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2961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7AB0F-597E-4B52-9AAF-E8F0264A2F0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2479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7AB0F-597E-4B52-9AAF-E8F0264A2F0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3247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7AB0F-597E-4B52-9AAF-E8F0264A2F0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3812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7AB0F-597E-4B52-9AAF-E8F0264A2F0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0531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7AB0F-597E-4B52-9AAF-E8F0264A2F0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1520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7AB0F-597E-4B52-9AAF-E8F0264A2F0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55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7AB0F-597E-4B52-9AAF-E8F0264A2F0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9018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7AB0F-597E-4B52-9AAF-E8F0264A2F00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0870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7AB0F-597E-4B52-9AAF-E8F0264A2F00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909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7AB0F-597E-4B52-9AAF-E8F0264A2F00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7941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7AB0F-597E-4B52-9AAF-E8F0264A2F00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2462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7AB0F-597E-4B52-9AAF-E8F0264A2F00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3971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7AB0F-597E-4B52-9AAF-E8F0264A2F00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3532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7AB0F-597E-4B52-9AAF-E8F0264A2F00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6323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7AB0F-597E-4B52-9AAF-E8F0264A2F00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7503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7AB0F-597E-4B52-9AAF-E8F0264A2F00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4504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7AB0F-597E-4B52-9AAF-E8F0264A2F00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602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7AB0F-597E-4B52-9AAF-E8F0264A2F0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6497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7AB0F-597E-4B52-9AAF-E8F0264A2F00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280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7AB0F-597E-4B52-9AAF-E8F0264A2F00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280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7AB0F-597E-4B52-9AAF-E8F0264A2F00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3772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7AB0F-597E-4B52-9AAF-E8F0264A2F00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8938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7AB0F-597E-4B52-9AAF-E8F0264A2F00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7760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7AB0F-597E-4B52-9AAF-E8F0264A2F00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3947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7AB0F-597E-4B52-9AAF-E8F0264A2F00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230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7AB0F-597E-4B52-9AAF-E8F0264A2F0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432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7AB0F-597E-4B52-9AAF-E8F0264A2F0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953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7AB0F-597E-4B52-9AAF-E8F0264A2F0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950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7AB0F-597E-4B52-9AAF-E8F0264A2F0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223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7AB0F-597E-4B52-9AAF-E8F0264A2F0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2315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7AB0F-597E-4B52-9AAF-E8F0264A2F0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718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1DCCC-41E2-C59C-1F37-8FB86E6D54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EAE7CC-A59D-E25D-844A-63107EA56B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EE1673-2D33-1A4E-C903-CA64BAA9F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88D73-F077-4D11-AF16-1662DE3AE830}" type="datetime1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7407C6-40C3-CB49-E68E-3993562B8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990873-C9AD-0314-7E80-63B904CF4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49"/>
            <a:ext cx="2743200" cy="365125"/>
          </a:xfrm>
        </p:spPr>
        <p:txBody>
          <a:bodyPr/>
          <a:lstStyle/>
          <a:p>
            <a:fld id="{A643E3B8-1D74-4214-AB8A-0B0DA85F924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5089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0EC743-775F-28F6-CE51-71A7C8990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C433EB-CB5C-F849-DA7F-AC12B2C53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A2E7BE-A4D5-1B92-BFAA-05508CE86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DF1F9-2024-4995-80F6-EE688735AD2D}" type="datetime1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A47D82-57E9-46FE-8268-D39717851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06725A-58FB-6846-35EC-C59D39C90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E3B8-1D74-4214-AB8A-0B0DA85F9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365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FADE9B-71BC-F48B-F6FF-9131FD45DD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5C191E-B5A7-9589-991E-CAC5AEA72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F286DE-8F78-FA5E-6447-6D7325EEA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2A59-588B-417F-8185-633B6BA2E795}" type="datetime1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BCF806-6022-A7F3-C0DB-19B1A0FDF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DEFAEF-4276-5F16-EF80-343067E02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E3B8-1D74-4214-AB8A-0B0DA85F9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577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96A5C-7D54-D78B-A882-D31553CA5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7804CE-0492-7208-E942-723B256B9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F775D9-071A-46CC-A974-7050E0CAE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8A912-C87A-4349-932F-E0749658B38C}" type="datetime1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E9E636-1BD1-38F5-0F75-37A918602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3531A8-356D-D286-A21C-A4A8B7262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E3B8-1D74-4214-AB8A-0B0DA85F924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0FC2073-A1E2-6F26-E494-69D6F454F2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143" y="-60727"/>
            <a:ext cx="677709" cy="71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32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26EC6F-D777-40D3-9C72-D4951D3FB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A71752-C1A4-B971-2438-2FA89A532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0CB5A6-7C37-9328-8BD3-D2C05EAD7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5F519-D740-4E7A-8714-65F39A36B05C}" type="datetime1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6C5CE8-E918-00AD-4EB2-4A187F32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6F991-6955-D6B9-CB3C-804AC5474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E3B8-1D74-4214-AB8A-0B0DA85F9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548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39105-3970-EEBE-24CE-94008D952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59B58B-4826-AB95-45A9-8CB11C637A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043EC3-59FC-5F99-CE90-CFA74F1037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645995-BF3B-8C5D-642C-10931B8A1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53E39-226B-4EF8-99C8-B032C84D9C45}" type="datetime1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24A55B-AF43-E557-58CF-020C5FC8B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22FD28-95E3-F366-9DED-67CC5FC4F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E3B8-1D74-4214-AB8A-0B0DA85F9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396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2923DE-C139-6C1D-185B-1B5A813E8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14A763-C47F-7250-A397-7D34B9263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F2BDEC-C12F-7FA4-7C28-2A216721F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816633-D1D1-AEC2-83D2-E9B756FFF9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435E78-5B41-E885-E2CB-4F17ACAEEA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83E015-49BD-F891-7B7A-B6D952279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3AAE-9132-423F-8DB2-393B7FA2861D}" type="datetime1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A3FCEE8-7A64-7C9B-8A6A-FBCEB4005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F6C8ED-B03F-9A6F-00F2-DC4248769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E3B8-1D74-4214-AB8A-0B0DA85F9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138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4D4B24-FD7A-28C7-BA58-ACBAC6F30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A7D92B-A2FB-5064-E5A4-8889EA33D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B67A-007A-43EA-9A7C-3823AAFC6E02}" type="datetime1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7F346E-FC9B-C418-A799-75DAAEB0F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782BF7-CFE6-6FFD-A3EB-710A8C8D5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E3B8-1D74-4214-AB8A-0B0DA85F9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313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4D5BEC8-D389-8FFF-51D2-2AF88F471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05A94-25B5-47BB-BDEB-BB05B6BFF162}" type="datetime1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82387E-E6DC-A740-F00E-AD7B84688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92786A-1B97-4931-E501-99DEBCE0C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E3B8-1D74-4214-AB8A-0B0DA85F9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725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506F09-1FDD-9F27-CE55-2C5674DAB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BFFD7E-9553-C0AD-F415-67F989796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E69D63-2FA4-8DFA-75AD-4B9BACE56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E1DA88-8498-3517-5B6B-C5318515A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60BB8-15DC-47D1-AAF0-935A3FA7DFD6}" type="datetime1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BF9FD1-EBF5-A280-FC1C-36FA1DD42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4768E4-C20A-E933-9403-680755DD8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E3B8-1D74-4214-AB8A-0B0DA85F9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844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2BEAF-74CF-5706-2592-68E68E51E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F8CBFD8-5F5A-2DA9-6153-4A42A571D9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3602D5-0A8C-5024-11C5-2C0DCAAD6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8F6FFD-C284-F67E-812E-9B07CD3DF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2D7DF-F52C-4FB5-9EB0-4EA066876ED2}" type="datetime1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BB4271-7A03-7B83-4459-872B5EF6C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5FF9D1-6978-553D-1574-FECA2F963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E3B8-1D74-4214-AB8A-0B0DA85F9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995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4D27BA-CDF1-29C3-3C66-851FACD8A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8FE1DE-8B07-18F1-C13B-6367A322B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D1DD84-7AE3-0113-EA48-615053AA55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3614F-EC27-405F-880A-7775B977949F}" type="datetime1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9CC16D-0475-0AA4-04F3-17E0A2123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C94CE3-AA42-5A14-9929-FBA38B237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3E3B8-1D74-4214-AB8A-0B0DA85F9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967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3" Type="http://schemas.openxmlformats.org/officeDocument/2006/relationships/image" Target="../media/image50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5.png"/><Relationship Id="rId4" Type="http://schemas.openxmlformats.org/officeDocument/2006/relationships/customXml" Target="../ink/ink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68.png"/><Relationship Id="rId3" Type="http://schemas.openxmlformats.org/officeDocument/2006/relationships/image" Target="../media/image60.png"/><Relationship Id="rId7" Type="http://schemas.openxmlformats.org/officeDocument/2006/relationships/image" Target="../media/image25.png"/><Relationship Id="rId12" Type="http://schemas.openxmlformats.org/officeDocument/2006/relationships/image" Target="../media/image67.sv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7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svg"/><Relationship Id="rId11" Type="http://schemas.openxmlformats.org/officeDocument/2006/relationships/image" Target="../media/image66.png"/><Relationship Id="rId5" Type="http://schemas.openxmlformats.org/officeDocument/2006/relationships/image" Target="../media/image62.png"/><Relationship Id="rId15" Type="http://schemas.openxmlformats.org/officeDocument/2006/relationships/image" Target="../media/image70.png"/><Relationship Id="rId10" Type="http://schemas.openxmlformats.org/officeDocument/2006/relationships/image" Target="../media/image65.svg"/><Relationship Id="rId4" Type="http://schemas.openxmlformats.org/officeDocument/2006/relationships/image" Target="../media/image61.svg"/><Relationship Id="rId9" Type="http://schemas.openxmlformats.org/officeDocument/2006/relationships/image" Target="../media/image64.png"/><Relationship Id="rId14" Type="http://schemas.openxmlformats.org/officeDocument/2006/relationships/image" Target="../media/image69.sv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sv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84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78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81.svg"/><Relationship Id="rId4" Type="http://schemas.openxmlformats.org/officeDocument/2006/relationships/image" Target="../media/image79.svg"/><Relationship Id="rId9" Type="http://schemas.openxmlformats.org/officeDocument/2006/relationships/image" Target="../media/image8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svg"/><Relationship Id="rId5" Type="http://schemas.openxmlformats.org/officeDocument/2006/relationships/image" Target="../media/image83.png"/><Relationship Id="rId4" Type="http://schemas.openxmlformats.org/officeDocument/2006/relationships/image" Target="../media/image26.sv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8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sv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sv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17" Type="http://schemas.openxmlformats.org/officeDocument/2006/relationships/image" Target="../media/image20.sv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png"/><Relationship Id="rId15" Type="http://schemas.openxmlformats.org/officeDocument/2006/relationships/image" Target="../media/image18.svg"/><Relationship Id="rId10" Type="http://schemas.openxmlformats.org/officeDocument/2006/relationships/image" Target="../media/image13.png"/><Relationship Id="rId4" Type="http://schemas.openxmlformats.org/officeDocument/2006/relationships/image" Target="../media/image7.svg"/><Relationship Id="rId9" Type="http://schemas.openxmlformats.org/officeDocument/2006/relationships/image" Target="../media/image12.svg"/><Relationship Id="rId14" Type="http://schemas.openxmlformats.org/officeDocument/2006/relationships/image" Target="../media/image1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FDBB70F7-9ACE-D0D7-DE8F-F9AEC8A68F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6901" y="2387498"/>
            <a:ext cx="6437602" cy="1739610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5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개인화 상품 추천</a:t>
            </a:r>
            <a:r>
              <a:rPr lang="en-US" altLang="ko-KR" sz="5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br>
              <a:rPr lang="en-US" altLang="ko-KR" sz="5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</a:br>
            <a:r>
              <a:rPr lang="ko-KR" altLang="en-US" sz="5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효율적 마케팅의 시작</a:t>
            </a:r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id="{58F485B7-3908-9B6E-1473-B890F1745F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0424" y="4265494"/>
            <a:ext cx="6031326" cy="672966"/>
          </a:xfrm>
        </p:spPr>
        <p:txBody>
          <a:bodyPr anchor="ctr">
            <a:normAutofit/>
          </a:bodyPr>
          <a:lstStyle/>
          <a:p>
            <a:r>
              <a:rPr lang="ko-KR" altLang="en-US" sz="18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자체 선호도 점수 기반 상품 추천 모델 </a:t>
            </a:r>
            <a:r>
              <a:rPr lang="en-US" altLang="ko-KR" sz="18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&amp; </a:t>
            </a:r>
            <a:r>
              <a:rPr lang="ko-KR" altLang="en-US" sz="18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마케팅 활용 전략</a:t>
            </a:r>
          </a:p>
        </p:txBody>
      </p:sp>
      <p:sp>
        <p:nvSpPr>
          <p:cNvPr id="16" name="부제목 2">
            <a:extLst>
              <a:ext uri="{FF2B5EF4-FFF2-40B4-BE49-F238E27FC236}">
                <a16:creationId xmlns:a16="http://schemas.microsoft.com/office/drawing/2014/main" id="{CAA759B3-2FBC-1486-117D-D8AC321C5E69}"/>
              </a:ext>
            </a:extLst>
          </p:cNvPr>
          <p:cNvSpPr txBox="1">
            <a:spLocks/>
          </p:cNvSpPr>
          <p:nvPr/>
        </p:nvSpPr>
        <p:spPr>
          <a:xfrm>
            <a:off x="9114503" y="5749813"/>
            <a:ext cx="2351298" cy="466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 </a:t>
            </a:r>
            <a:r>
              <a:rPr lang="en-US" altLang="ko-KR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Team</a:t>
            </a:r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ko-KR" altLang="en-US" sz="20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비타플</a:t>
            </a:r>
            <a:endParaRPr lang="en-US" altLang="ko-KR" sz="2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36DB21E0-FAC7-E0BD-4709-04C8C9D67A56}"/>
              </a:ext>
            </a:extLst>
          </p:cNvPr>
          <p:cNvGrpSpPr/>
          <p:nvPr/>
        </p:nvGrpSpPr>
        <p:grpSpPr>
          <a:xfrm>
            <a:off x="4686424" y="1244600"/>
            <a:ext cx="2418556" cy="1142898"/>
            <a:chOff x="4548733" y="0"/>
            <a:chExt cx="2957513" cy="1397584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713CF6C8-4ED0-00BF-296D-5C00FC799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48733" y="0"/>
              <a:ext cx="2957513" cy="1397584"/>
            </a:xfrm>
            <a:prstGeom prst="rect">
              <a:avLst/>
            </a:prstGeom>
          </p:spPr>
        </p:pic>
        <p:sp>
          <p:nvSpPr>
            <p:cNvPr id="19" name="순서도: 대체 처리 18">
              <a:extLst>
                <a:ext uri="{FF2B5EF4-FFF2-40B4-BE49-F238E27FC236}">
                  <a16:creationId xmlns:a16="http://schemas.microsoft.com/office/drawing/2014/main" id="{7A93127F-9CB7-C71C-090B-67A430CC8802}"/>
                </a:ext>
              </a:extLst>
            </p:cNvPr>
            <p:cNvSpPr/>
            <p:nvPr/>
          </p:nvSpPr>
          <p:spPr>
            <a:xfrm>
              <a:off x="4727078" y="502956"/>
              <a:ext cx="2626222" cy="512110"/>
            </a:xfrm>
            <a:prstGeom prst="flowChartAlternate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b="1" dirty="0" err="1">
                  <a:solidFill>
                    <a:srgbClr val="3356B0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L.Point</a:t>
              </a:r>
              <a:endParaRPr lang="en-US" altLang="ko-KR" sz="800" b="1" dirty="0">
                <a:solidFill>
                  <a:srgbClr val="3356B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  <a:p>
              <a:r>
                <a:rPr lang="ko-KR" altLang="en-US" sz="1050" dirty="0">
                  <a:solidFill>
                    <a:schemeClr val="tx1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고객님이 좋아하실 </a:t>
              </a:r>
              <a:r>
                <a:rPr lang="en-US" altLang="ko-KR" sz="1050" dirty="0">
                  <a:solidFill>
                    <a:schemeClr val="tx1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OO</a:t>
              </a:r>
              <a:r>
                <a:rPr lang="ko-KR" altLang="en-US" sz="1050" dirty="0">
                  <a:solidFill>
                    <a:schemeClr val="tx1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상품</a:t>
              </a:r>
              <a:r>
                <a:rPr lang="en-US" altLang="ko-KR" sz="1050" dirty="0">
                  <a:solidFill>
                    <a:schemeClr val="tx1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, </a:t>
              </a:r>
              <a:r>
                <a:rPr lang="ko-KR" altLang="en-US" sz="1050" dirty="0">
                  <a:solidFill>
                    <a:schemeClr val="tx1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어때요</a:t>
              </a:r>
              <a:r>
                <a:rPr lang="en-US" altLang="ko-KR" sz="1050" dirty="0">
                  <a:solidFill>
                    <a:schemeClr val="tx1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?</a:t>
              </a:r>
            </a:p>
          </p:txBody>
        </p:sp>
        <p:pic>
          <p:nvPicPr>
            <p:cNvPr id="27" name="그래픽 26" descr="종 단색으로 채워진">
              <a:extLst>
                <a:ext uri="{FF2B5EF4-FFF2-40B4-BE49-F238E27FC236}">
                  <a16:creationId xmlns:a16="http://schemas.microsoft.com/office/drawing/2014/main" id="{7D5FF123-2B10-AC3D-25CA-FAA5227C5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44023" y="535957"/>
              <a:ext cx="190501" cy="190500"/>
            </a:xfrm>
            <a:prstGeom prst="rect">
              <a:avLst/>
            </a:prstGeom>
          </p:spPr>
        </p:pic>
      </p:grpSp>
      <p:sp>
        <p:nvSpPr>
          <p:cNvPr id="32" name="팔각형 31">
            <a:extLst>
              <a:ext uri="{FF2B5EF4-FFF2-40B4-BE49-F238E27FC236}">
                <a16:creationId xmlns:a16="http://schemas.microsoft.com/office/drawing/2014/main" id="{7D1DD48B-4F81-E086-0CA4-ADCF5A55FC2C}"/>
              </a:ext>
            </a:extLst>
          </p:cNvPr>
          <p:cNvSpPr/>
          <p:nvPr/>
        </p:nvSpPr>
        <p:spPr>
          <a:xfrm>
            <a:off x="-319596" y="0"/>
            <a:ext cx="1642369" cy="6858000"/>
          </a:xfrm>
          <a:prstGeom prst="octagon">
            <a:avLst>
              <a:gd name="adj" fmla="val 20100"/>
            </a:avLst>
          </a:prstGeom>
          <a:solidFill>
            <a:srgbClr val="33A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팔각형 32">
            <a:extLst>
              <a:ext uri="{FF2B5EF4-FFF2-40B4-BE49-F238E27FC236}">
                <a16:creationId xmlns:a16="http://schemas.microsoft.com/office/drawing/2014/main" id="{C16609FB-F5B4-424D-783C-C115145BFF84}"/>
              </a:ext>
            </a:extLst>
          </p:cNvPr>
          <p:cNvSpPr/>
          <p:nvPr/>
        </p:nvSpPr>
        <p:spPr>
          <a:xfrm rot="5400000">
            <a:off x="4249" y="2963343"/>
            <a:ext cx="1642369" cy="6858000"/>
          </a:xfrm>
          <a:prstGeom prst="octagon">
            <a:avLst>
              <a:gd name="adj" fmla="val 20100"/>
            </a:avLst>
          </a:prstGeom>
          <a:solidFill>
            <a:srgbClr val="33A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팔각형 33">
            <a:extLst>
              <a:ext uri="{FF2B5EF4-FFF2-40B4-BE49-F238E27FC236}">
                <a16:creationId xmlns:a16="http://schemas.microsoft.com/office/drawing/2014/main" id="{0E6C3868-3B2B-A6C4-0379-D4B850BB105C}"/>
              </a:ext>
            </a:extLst>
          </p:cNvPr>
          <p:cNvSpPr/>
          <p:nvPr/>
        </p:nvSpPr>
        <p:spPr>
          <a:xfrm>
            <a:off x="4606834" y="5573106"/>
            <a:ext cx="1288868" cy="1286842"/>
          </a:xfrm>
          <a:prstGeom prst="octagon">
            <a:avLst>
              <a:gd name="adj" fmla="val 25906"/>
            </a:avLst>
          </a:prstGeom>
          <a:solidFill>
            <a:srgbClr val="FFC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165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9BB844-CDE7-C2A0-E9A4-6037718DE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298" y="6298144"/>
            <a:ext cx="2743200" cy="365125"/>
          </a:xfrm>
        </p:spPr>
        <p:txBody>
          <a:bodyPr/>
          <a:lstStyle/>
          <a:p>
            <a:fld id="{A643E3B8-1D74-4214-AB8A-0B0DA85F9242}" type="slidenum">
              <a:rPr lang="ko-KR" altLang="en-US" sz="2000" smtClean="0">
                <a:solidFill>
                  <a:srgbClr val="FFCA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10</a:t>
            </a:fld>
            <a:endParaRPr lang="ko-KR" altLang="en-US" sz="2000" dirty="0">
              <a:solidFill>
                <a:srgbClr val="FFCA00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FC24A4-52E4-6CD9-2A65-AA195B38357D}"/>
              </a:ext>
            </a:extLst>
          </p:cNvPr>
          <p:cNvSpPr txBox="1"/>
          <p:nvPr/>
        </p:nvSpPr>
        <p:spPr>
          <a:xfrm>
            <a:off x="3143247" y="3198167"/>
            <a:ext cx="5905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2.</a:t>
            </a:r>
            <a:r>
              <a:rPr lang="ko-KR" altLang="en-US" sz="4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4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EDA &amp; </a:t>
            </a:r>
            <a:r>
              <a:rPr lang="ko-KR" altLang="en-US" sz="44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전처리</a:t>
            </a:r>
            <a:endParaRPr lang="ko-KR" altLang="en-US" sz="44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B15299-E07C-4538-E834-9632E92172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143" y="-60727"/>
            <a:ext cx="677709" cy="71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46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9BB844-CDE7-C2A0-E9A4-6037718DE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298" y="6298144"/>
            <a:ext cx="2743200" cy="365125"/>
          </a:xfrm>
        </p:spPr>
        <p:txBody>
          <a:bodyPr/>
          <a:lstStyle/>
          <a:p>
            <a:fld id="{A643E3B8-1D74-4214-AB8A-0B0DA85F9242}" type="slidenum">
              <a:rPr lang="ko-KR" altLang="en-US" sz="2000" smtClean="0">
                <a:solidFill>
                  <a:srgbClr val="FFCA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11</a:t>
            </a:fld>
            <a:endParaRPr lang="ko-KR" altLang="en-US" sz="2000" dirty="0">
              <a:solidFill>
                <a:srgbClr val="FFCA00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62B8E-6845-4CA7-194D-E1ACF6A74ECF}"/>
              </a:ext>
            </a:extLst>
          </p:cNvPr>
          <p:cNvSpPr txBox="1"/>
          <p:nvPr/>
        </p:nvSpPr>
        <p:spPr>
          <a:xfrm>
            <a:off x="190500" y="194731"/>
            <a:ext cx="590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2. EDA &amp; </a:t>
            </a:r>
            <a:r>
              <a:rPr lang="ko-KR" altLang="en-US" sz="2400" dirty="0" err="1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전처리</a:t>
            </a:r>
            <a:endParaRPr lang="en-US" altLang="ko-KR" sz="24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8AAC7A-1813-C0DC-4064-3E6BD5FA4618}"/>
              </a:ext>
            </a:extLst>
          </p:cNvPr>
          <p:cNvSpPr txBox="1"/>
          <p:nvPr/>
        </p:nvSpPr>
        <p:spPr>
          <a:xfrm>
            <a:off x="6095998" y="194731"/>
            <a:ext cx="590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데이터 구조 및 병합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47FF3976-B0CA-A3F7-AD21-34A8AB2609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212346"/>
              </p:ext>
            </p:extLst>
          </p:nvPr>
        </p:nvGraphicFramePr>
        <p:xfrm>
          <a:off x="1302692" y="1748379"/>
          <a:ext cx="178197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1974">
                  <a:extLst>
                    <a:ext uri="{9D8B030D-6E8A-4147-A177-3AD203B41FA5}">
                      <a16:colId xmlns:a16="http://schemas.microsoft.com/office/drawing/2014/main" val="23486119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1</a:t>
                      </a:r>
                      <a:r>
                        <a:rPr lang="en-US" altLang="ko-KR" sz="10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.Demo : </a:t>
                      </a:r>
                      <a:r>
                        <a:rPr lang="ko-KR" altLang="en-US" sz="10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고객 데모 정보</a:t>
                      </a:r>
                      <a:endParaRPr lang="ko-Kore-KR" altLang="en-US" sz="10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605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 err="1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cust</a:t>
                      </a:r>
                      <a:r>
                        <a:rPr lang="en-US" altLang="ko-Kore-KR" sz="10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 : </a:t>
                      </a:r>
                      <a:r>
                        <a:rPr lang="ko-Kore-KR" altLang="en-US" sz="10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고객</a:t>
                      </a:r>
                      <a:r>
                        <a:rPr lang="ko-KR" altLang="en-US" sz="100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 번호</a:t>
                      </a:r>
                      <a:endParaRPr lang="en-US" altLang="ko-KR" sz="10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437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 err="1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ma_fem_dv</a:t>
                      </a:r>
                      <a:r>
                        <a:rPr lang="en-US" altLang="ko-Kore-KR" sz="10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 :</a:t>
                      </a:r>
                      <a:r>
                        <a:rPr lang="ko-KR" altLang="en-US" sz="10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 성별</a:t>
                      </a:r>
                      <a:endParaRPr lang="en-US" altLang="ko-KR" sz="10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4857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ages : </a:t>
                      </a:r>
                      <a:r>
                        <a:rPr lang="ko-KR" altLang="en-US" sz="10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연령대</a:t>
                      </a:r>
                      <a:endParaRPr lang="ko-Kore-KR" altLang="en-US" sz="10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6749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 err="1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zon_hlv</a:t>
                      </a:r>
                      <a:r>
                        <a:rPr lang="en-US" altLang="ko-Kore-KR" sz="10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 :</a:t>
                      </a:r>
                      <a:r>
                        <a:rPr lang="ko-KR" altLang="en-US" sz="10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 거주지 대분류 코드</a:t>
                      </a:r>
                      <a:endParaRPr lang="ko-Kore-KR" altLang="en-US" sz="10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3255274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B79835F-095E-B176-1D4D-10DB20D6A3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632257"/>
              </p:ext>
            </p:extLst>
          </p:nvPr>
        </p:nvGraphicFramePr>
        <p:xfrm>
          <a:off x="3501882" y="2502758"/>
          <a:ext cx="1781974" cy="410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1974">
                  <a:extLst>
                    <a:ext uri="{9D8B030D-6E8A-4147-A177-3AD203B41FA5}">
                      <a16:colId xmlns:a16="http://schemas.microsoft.com/office/drawing/2014/main" val="23486119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2.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상품 구매 정보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 :</a:t>
                      </a:r>
                    </a:p>
                    <a:p>
                      <a:pPr marL="0" algn="ctr" defTabSz="914400" rtl="0" eaLnBrk="1" latinLnBrk="1" hangingPunct="1"/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유통사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 상품 구매 내역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605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ore-KR" sz="1000" kern="1200" dirty="0" err="1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cust</a:t>
                      </a:r>
                      <a:r>
                        <a:rPr lang="en-US" altLang="ko-Kore-KR" sz="1000" kern="12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 : </a:t>
                      </a:r>
                      <a:r>
                        <a:rPr lang="ko-Kore-KR" altLang="en-US" sz="1000" kern="12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고객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 번호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437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ore-KR" sz="1000" kern="1200" dirty="0" err="1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rct_no</a:t>
                      </a:r>
                      <a:r>
                        <a:rPr lang="en-US" altLang="ko-Kore-KR" sz="1000" kern="12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 :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영수증 번호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4857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ore-KR" altLang="en-US" sz="1000" kern="12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chnl_dv </a:t>
                      </a:r>
                      <a:r>
                        <a:rPr lang="en-US" altLang="ko-Kore-KR" sz="1000" kern="12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: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 채널 구분</a:t>
                      </a:r>
                      <a:endParaRPr lang="ko-Kore-KR" altLang="en-US" sz="1000" kern="1200" dirty="0">
                        <a:solidFill>
                          <a:schemeClr val="tx1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6749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ore-KR" altLang="en-US" sz="1000" kern="12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cop_c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: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 제휴사</a:t>
                      </a:r>
                      <a:endParaRPr lang="ko-Kore-KR" altLang="en-US" sz="1000" kern="1200" dirty="0">
                        <a:solidFill>
                          <a:schemeClr val="tx1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3255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ore-KR" altLang="en-US" sz="1000" kern="12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pd_c </a:t>
                      </a:r>
                      <a:r>
                        <a:rPr lang="en-US" altLang="ko-Kore-KR" sz="1000" kern="12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: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 상품코드 </a:t>
                      </a:r>
                      <a:endParaRPr lang="ko-Kore-KR" altLang="en-US" sz="1000" kern="1200" dirty="0">
                        <a:solidFill>
                          <a:schemeClr val="tx1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1457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ore-KR" altLang="en-US" sz="1000" kern="12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br_c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: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 점포 코드</a:t>
                      </a:r>
                      <a:endParaRPr lang="ko-Kore-KR" altLang="en-US" sz="1000" kern="1200" dirty="0">
                        <a:solidFill>
                          <a:schemeClr val="tx1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8018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ore-KR" altLang="en-US" sz="1000" kern="12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df_dt </a:t>
                      </a:r>
                      <a:r>
                        <a:rPr lang="en-US" altLang="ko-Kore-KR" sz="1000" kern="12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: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 구매 일자</a:t>
                      </a:r>
                      <a:endParaRPr lang="ko-Kore-KR" altLang="en-US" sz="1000" kern="1200" dirty="0">
                        <a:solidFill>
                          <a:schemeClr val="tx1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0411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ore-KR" altLang="en-US" sz="1000" kern="12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df_hr </a:t>
                      </a:r>
                      <a:r>
                        <a:rPr lang="en-US" altLang="ko-Kore-KR" sz="1000" kern="12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: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 구매 시간</a:t>
                      </a:r>
                      <a:endParaRPr lang="ko-Kore-KR" altLang="en-US" sz="1000" kern="1200" dirty="0">
                        <a:solidFill>
                          <a:schemeClr val="tx1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3845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ore-KR" altLang="en-US" sz="1000" kern="12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buy_am </a:t>
                      </a:r>
                      <a:r>
                        <a:rPr lang="en-US" altLang="ko-Kore-KR" sz="1000" kern="12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: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 구매 금액</a:t>
                      </a:r>
                      <a:endParaRPr lang="ko-Kore-KR" altLang="en-US" sz="1000" kern="1200" dirty="0">
                        <a:solidFill>
                          <a:schemeClr val="tx1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500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ore-KR" altLang="en-US" sz="1000" kern="12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buy_ct </a:t>
                      </a:r>
                      <a:r>
                        <a:rPr lang="en-US" altLang="ko-Kore-KR" sz="1000" kern="12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: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 구매 수량</a:t>
                      </a:r>
                      <a:endParaRPr lang="ko-Kore-KR" altLang="en-US" sz="1000" kern="1200" dirty="0">
                        <a:solidFill>
                          <a:schemeClr val="tx1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012268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448552B-9C81-5333-EB95-F3F0550F59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686705"/>
              </p:ext>
            </p:extLst>
          </p:nvPr>
        </p:nvGraphicFramePr>
        <p:xfrm>
          <a:off x="5417036" y="2502758"/>
          <a:ext cx="1781974" cy="3733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1974">
                  <a:extLst>
                    <a:ext uri="{9D8B030D-6E8A-4147-A177-3AD203B41FA5}">
                      <a16:colId xmlns:a16="http://schemas.microsoft.com/office/drawing/2014/main" val="23486119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ore-KR" altLang="en-US" sz="1000" kern="12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3. 제휴사 이용 정보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:</a:t>
                      </a:r>
                      <a:endParaRPr lang="en-US" altLang="ko-Kore-KR" sz="1000" kern="1200" dirty="0">
                        <a:solidFill>
                          <a:schemeClr val="tx1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ore-KR" altLang="en-US" sz="1000" kern="12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제휴사 서비스 이용 내역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605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ore-KR" sz="1000" kern="1200" dirty="0" err="1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cust</a:t>
                      </a:r>
                      <a:r>
                        <a:rPr lang="en-US" altLang="ko-Kore-KR" sz="1000" kern="12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 : </a:t>
                      </a:r>
                      <a:r>
                        <a:rPr lang="ko-Kore-KR" altLang="en-US" sz="1000" kern="12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고객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 번호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437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ore-KR" sz="1000" kern="1200" dirty="0" err="1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rct_no</a:t>
                      </a:r>
                      <a:r>
                        <a:rPr lang="en-US" altLang="ko-Kore-KR" sz="1000" kern="12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 :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영수증 번호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4857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ore-KR" altLang="en-US" sz="1000" kern="12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chnl_dv </a:t>
                      </a:r>
                      <a:r>
                        <a:rPr lang="en-US" altLang="ko-Kore-KR" sz="1000" kern="12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: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 채널 구분</a:t>
                      </a:r>
                      <a:endParaRPr lang="ko-Kore-KR" altLang="en-US" sz="1000" kern="1200" dirty="0">
                        <a:solidFill>
                          <a:schemeClr val="tx1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6749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ore-KR" altLang="en-US" sz="1000" kern="12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cop_c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: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 제휴사</a:t>
                      </a:r>
                      <a:endParaRPr lang="ko-Kore-KR" altLang="en-US" sz="1000" kern="1200" dirty="0">
                        <a:solidFill>
                          <a:schemeClr val="tx1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3255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000" kern="12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br_c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: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 점포 코드</a:t>
                      </a:r>
                      <a:endParaRPr lang="ko-Kore-KR" altLang="en-US" sz="1000" kern="1200" dirty="0">
                        <a:solidFill>
                          <a:schemeClr val="tx1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1457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ore-KR" sz="1000" kern="1200" dirty="0" err="1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de_dt</a:t>
                      </a:r>
                      <a:r>
                        <a:rPr lang="en-US" altLang="ko-Kore-KR" sz="1000" kern="12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 : </a:t>
                      </a:r>
                      <a:r>
                        <a:rPr lang="ko-Kore-KR" altLang="en-US" sz="1000" kern="12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이용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 일자</a:t>
                      </a:r>
                      <a:endParaRPr lang="ko-Kore-KR" altLang="en-US" sz="1000" kern="1200" dirty="0">
                        <a:solidFill>
                          <a:schemeClr val="tx1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8018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ore-KR" sz="1000" kern="1200" dirty="0" err="1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vst</a:t>
                      </a:r>
                      <a:r>
                        <a:rPr lang="ko-Kore-KR" altLang="en-US" sz="1000" kern="12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_dt </a:t>
                      </a:r>
                      <a:r>
                        <a:rPr lang="en-US" altLang="ko-Kore-KR" sz="1000" kern="12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: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 방문 일자</a:t>
                      </a:r>
                      <a:endParaRPr lang="ko-Kore-KR" altLang="en-US" sz="1000" kern="1200" dirty="0">
                        <a:solidFill>
                          <a:schemeClr val="tx1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0411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ore-KR" sz="1000" kern="12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de</a:t>
                      </a:r>
                      <a:r>
                        <a:rPr lang="ko-Kore-KR" altLang="en-US" sz="1000" kern="12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_hr </a:t>
                      </a:r>
                      <a:r>
                        <a:rPr lang="en-US" altLang="ko-Kore-KR" sz="1000" kern="12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: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 이용 시간</a:t>
                      </a:r>
                      <a:endParaRPr lang="ko-Kore-KR" altLang="en-US" sz="1000" kern="1200" dirty="0">
                        <a:solidFill>
                          <a:schemeClr val="tx1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3845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ore-KR" altLang="en-US" sz="1000" kern="12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buy_am </a:t>
                      </a:r>
                      <a:r>
                        <a:rPr lang="en-US" altLang="ko-Kore-KR" sz="1000" kern="12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: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 이용 금액</a:t>
                      </a:r>
                      <a:endParaRPr lang="ko-Kore-KR" altLang="en-US" sz="1000" kern="1200" dirty="0">
                        <a:solidFill>
                          <a:schemeClr val="tx1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5005960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6E7B9A07-0B10-4AB7-6C9D-B84135C8D3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205620"/>
              </p:ext>
            </p:extLst>
          </p:nvPr>
        </p:nvGraphicFramePr>
        <p:xfrm>
          <a:off x="726190" y="3963295"/>
          <a:ext cx="2358476" cy="187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8476">
                  <a:extLst>
                    <a:ext uri="{9D8B030D-6E8A-4147-A177-3AD203B41FA5}">
                      <a16:colId xmlns:a16="http://schemas.microsoft.com/office/drawing/2014/main" val="1020998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ore-KR" sz="1000" kern="12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4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.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 상품 분류 정보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 :</a:t>
                      </a:r>
                    </a:p>
                    <a:p>
                      <a:pPr marL="0" algn="ctr" defTabSz="914400" rtl="0" eaLnBrk="1" latinLnBrk="1" hangingPunct="1"/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유통사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 상품 카테고리 마스터</a:t>
                      </a:r>
                      <a:endParaRPr lang="ko-Kore-KR" altLang="en-US" sz="1000" kern="1200" dirty="0">
                        <a:solidFill>
                          <a:schemeClr val="tx1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238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ore-KR" altLang="en-US" sz="1000" kern="12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pd_c </a:t>
                      </a:r>
                      <a:r>
                        <a:rPr lang="en-US" altLang="en-US" sz="1000" kern="12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: </a:t>
                      </a:r>
                      <a:r>
                        <a:rPr lang="ko-Kore-KR" altLang="en-US" sz="1000" kern="12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상품</a:t>
                      </a:r>
                      <a:r>
                        <a:rPr lang="en-US" altLang="en-US" sz="1000" kern="12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 </a:t>
                      </a:r>
                      <a:r>
                        <a:rPr lang="ko-Kore-KR" altLang="en-US" sz="1000" kern="12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코드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2837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ore-KR" altLang="en-US" sz="1000" kern="12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pd_nm</a:t>
                      </a:r>
                      <a:r>
                        <a:rPr lang="en-US" altLang="en-US" sz="1000" kern="12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 : </a:t>
                      </a:r>
                      <a:r>
                        <a:rPr lang="ko-Kore-KR" altLang="en-US" sz="1000" kern="12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소분류명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447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ore-KR" altLang="en-US" sz="1000" kern="12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clac_hlv_nm </a:t>
                      </a:r>
                      <a:r>
                        <a:rPr lang="en-US" altLang="en-US" sz="1000" kern="12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: </a:t>
                      </a:r>
                      <a:r>
                        <a:rPr lang="ko-Kore-KR" altLang="en-US" sz="1000" kern="12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상품 카테고리 중분류 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040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ore-KR" altLang="en-US" sz="1000" kern="12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clac_mcls_nm </a:t>
                      </a:r>
                      <a:r>
                        <a:rPr lang="en-US" altLang="en-US" sz="1000" kern="12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: </a:t>
                      </a:r>
                      <a:r>
                        <a:rPr lang="ko-Kore-KR" altLang="en-US" sz="1000" kern="12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상품 카테고리 대분류 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6666980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B5A67A7A-1F11-7672-1EF8-980A979D78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766563"/>
              </p:ext>
            </p:extLst>
          </p:nvPr>
        </p:nvGraphicFramePr>
        <p:xfrm>
          <a:off x="9734322" y="4685711"/>
          <a:ext cx="1781974" cy="187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1974">
                  <a:extLst>
                    <a:ext uri="{9D8B030D-6E8A-4147-A177-3AD203B41FA5}">
                      <a16:colId xmlns:a16="http://schemas.microsoft.com/office/drawing/2014/main" val="1020998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ore-KR" sz="1000" kern="12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5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.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 점포 정보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:</a:t>
                      </a:r>
                    </a:p>
                    <a:p>
                      <a:pPr marL="0" algn="ctr" defTabSz="914400" rtl="0" eaLnBrk="1" latinLnBrk="1" hangingPunct="1"/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유통사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/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제휴사 점포 마스터</a:t>
                      </a:r>
                      <a:endParaRPr lang="ko-Kore-KR" altLang="en-US" sz="1000" kern="1200" dirty="0">
                        <a:solidFill>
                          <a:schemeClr val="tx1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238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ore-KR" altLang="en-US" sz="1000" kern="12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pd_c </a:t>
                      </a:r>
                      <a:r>
                        <a:rPr lang="en-US" altLang="en-US" sz="1000" kern="12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점포 </a:t>
                      </a:r>
                      <a:r>
                        <a:rPr lang="ko-Kore-KR" altLang="en-US" sz="1000" kern="12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코드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2837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en-US" sz="1000" kern="1200" dirty="0" err="1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cop_c</a:t>
                      </a:r>
                      <a:r>
                        <a:rPr lang="en-US" altLang="en-US" sz="1000" kern="12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 :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제휴사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447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zon_hlv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 </a:t>
                      </a:r>
                      <a:r>
                        <a:rPr lang="en-US" altLang="en-US" sz="1000" kern="12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점포</a:t>
                      </a:r>
                      <a:r>
                        <a:rPr lang="en-US" altLang="en-US" sz="1000" kern="12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대분류 코드</a:t>
                      </a:r>
                      <a:endParaRPr lang="ko-Kore-KR" altLang="en-US" sz="1000" kern="1200" dirty="0">
                        <a:solidFill>
                          <a:schemeClr val="tx1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040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en-US" sz="1000" kern="1200" dirty="0" err="1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zon</a:t>
                      </a:r>
                      <a:r>
                        <a:rPr lang="ko-Kore-KR" altLang="en-US" sz="1000" kern="12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_mcls</a:t>
                      </a:r>
                      <a:r>
                        <a:rPr lang="en-US" altLang="en-US" sz="1000" kern="12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 :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점포 중분류 코드</a:t>
                      </a:r>
                      <a:endParaRPr lang="ko-Kore-KR" altLang="en-US" sz="1000" kern="1200" dirty="0">
                        <a:solidFill>
                          <a:schemeClr val="tx1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6666980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D865929D-809F-2620-0A86-8D0390B00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881351"/>
              </p:ext>
            </p:extLst>
          </p:nvPr>
        </p:nvGraphicFramePr>
        <p:xfrm>
          <a:off x="7332190" y="2502758"/>
          <a:ext cx="2021444" cy="2992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1444">
                  <a:extLst>
                    <a:ext uri="{9D8B030D-6E8A-4147-A177-3AD203B41FA5}">
                      <a16:colId xmlns:a16="http://schemas.microsoft.com/office/drawing/2014/main" val="23486119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en-US" sz="1000" kern="12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6</a:t>
                      </a:r>
                      <a:r>
                        <a:rPr lang="ko-Kore-KR" altLang="en-US" sz="1000" kern="12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. 엘페이 이용 </a:t>
                      </a:r>
                      <a:r>
                        <a:rPr lang="en-US" altLang="en-US" sz="1000" kern="12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:</a:t>
                      </a:r>
                    </a:p>
                    <a:p>
                      <a:pPr marL="0" algn="ctr" defTabSz="914400" rtl="0" eaLnBrk="1" latinLnBrk="1" hangingPunct="1"/>
                      <a:r>
                        <a:rPr lang="ko-Kore-KR" altLang="en-US" sz="1000" kern="12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엘페이 결제 내역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605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ore-KR" sz="1000" kern="1200" dirty="0" err="1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cust</a:t>
                      </a:r>
                      <a:r>
                        <a:rPr lang="en-US" altLang="ko-Kore-KR" sz="1000" kern="12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 : </a:t>
                      </a:r>
                      <a:r>
                        <a:rPr lang="ko-Kore-KR" altLang="en-US" sz="1000" kern="12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고객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 번호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437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ore-KR" sz="1000" kern="1200" dirty="0" err="1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rct_no</a:t>
                      </a:r>
                      <a:r>
                        <a:rPr lang="en-US" altLang="ko-Kore-KR" sz="1000" kern="12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 :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영수증 번호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4857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ore-KR" altLang="en-US" sz="1000" kern="12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chnl_dv </a:t>
                      </a:r>
                      <a:r>
                        <a:rPr lang="en-US" altLang="ko-Kore-KR" sz="1000" kern="12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: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 채널 구분</a:t>
                      </a:r>
                      <a:endParaRPr lang="ko-Kore-KR" altLang="en-US" sz="1000" kern="1200" dirty="0">
                        <a:solidFill>
                          <a:schemeClr val="tx1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6749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ore-KR" altLang="en-US" sz="1000" kern="12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cop_c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: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 제휴사</a:t>
                      </a:r>
                      <a:endParaRPr lang="ko-Kore-KR" altLang="en-US" sz="1000" kern="1200" dirty="0">
                        <a:solidFill>
                          <a:schemeClr val="tx1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3255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ore-KR" sz="1000" kern="1200" dirty="0" err="1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de_dt</a:t>
                      </a:r>
                      <a:r>
                        <a:rPr lang="en-US" altLang="ko-Kore-KR" sz="1000" kern="12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 : </a:t>
                      </a:r>
                      <a:r>
                        <a:rPr lang="ko-Kore-KR" altLang="en-US" sz="1000" kern="12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이용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 일자</a:t>
                      </a:r>
                      <a:endParaRPr lang="ko-Kore-KR" altLang="en-US" sz="1000" kern="1200" dirty="0">
                        <a:solidFill>
                          <a:schemeClr val="tx1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1457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ore-KR" sz="1000" kern="1200" dirty="0" err="1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de_hr</a:t>
                      </a:r>
                      <a:r>
                        <a:rPr lang="en-US" altLang="ko-Kore-KR" sz="1000" kern="12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 : </a:t>
                      </a:r>
                      <a:r>
                        <a:rPr lang="ko-Kore-KR" altLang="en-US" sz="1000" kern="12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이용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 시간</a:t>
                      </a:r>
                      <a:endParaRPr lang="ko-Kore-KR" altLang="en-US" sz="1000" kern="1200" dirty="0">
                        <a:solidFill>
                          <a:schemeClr val="tx1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8018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ore-KR" sz="1000" kern="1200" dirty="0" err="1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buy_am</a:t>
                      </a:r>
                      <a:r>
                        <a:rPr lang="en-US" altLang="ko-Kore-KR" sz="1000" kern="12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: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 이용 금액</a:t>
                      </a:r>
                      <a:endParaRPr lang="ko-Kore-KR" altLang="en-US" sz="1000" kern="1200" dirty="0">
                        <a:solidFill>
                          <a:schemeClr val="tx1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0411649"/>
                  </a:ext>
                </a:extLst>
              </a:tr>
            </a:tbl>
          </a:graphicData>
        </a:graphic>
      </p:graphicFrame>
      <p:grpSp>
        <p:nvGrpSpPr>
          <p:cNvPr id="15" name="그룹 14">
            <a:extLst>
              <a:ext uri="{FF2B5EF4-FFF2-40B4-BE49-F238E27FC236}">
                <a16:creationId xmlns:a16="http://schemas.microsoft.com/office/drawing/2014/main" id="{E8EB297F-EA85-496A-849E-D84BDF8636AC}"/>
              </a:ext>
            </a:extLst>
          </p:cNvPr>
          <p:cNvGrpSpPr/>
          <p:nvPr/>
        </p:nvGrpSpPr>
        <p:grpSpPr>
          <a:xfrm>
            <a:off x="2789542" y="2240863"/>
            <a:ext cx="6944780" cy="888367"/>
            <a:chOff x="3252516" y="2086327"/>
            <a:chExt cx="6944780" cy="888367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804B5CD9-30F7-8F38-E198-C09D9F63611E}"/>
                </a:ext>
              </a:extLst>
            </p:cNvPr>
            <p:cNvCxnSpPr>
              <a:cxnSpLocks/>
            </p:cNvCxnSpPr>
            <p:nvPr/>
          </p:nvCxnSpPr>
          <p:spPr>
            <a:xfrm>
              <a:off x="7691377" y="2137807"/>
              <a:ext cx="0" cy="777756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D0D8907-B109-3374-BA76-CB72520983C2}"/>
                </a:ext>
              </a:extLst>
            </p:cNvPr>
            <p:cNvCxnSpPr>
              <a:cxnSpLocks/>
            </p:cNvCxnSpPr>
            <p:nvPr/>
          </p:nvCxnSpPr>
          <p:spPr>
            <a:xfrm>
              <a:off x="10197296" y="2137807"/>
              <a:ext cx="0" cy="777756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39DF2E21-6296-3456-79E9-A43AF6C46B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73565" y="2912150"/>
              <a:ext cx="823731" cy="4601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BC9903F4-D871-EB8D-725B-58F693B2F1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45032" y="2915563"/>
              <a:ext cx="346345" cy="0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A45B02C8-CBEC-A405-C540-9D55E6272FEA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3278531" y="2137807"/>
              <a:ext cx="894142" cy="777753"/>
            </a:xfrm>
            <a:prstGeom prst="bentConnector3">
              <a:avLst>
                <a:gd name="adj1" fmla="val 54046"/>
              </a:avLst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D62B21CB-E0A5-62E4-E342-7ABD845F371B}"/>
                </a:ext>
              </a:extLst>
            </p:cNvPr>
            <p:cNvCxnSpPr>
              <a:cxnSpLocks/>
            </p:cNvCxnSpPr>
            <p:nvPr/>
          </p:nvCxnSpPr>
          <p:spPr>
            <a:xfrm>
              <a:off x="3351299" y="2137809"/>
              <a:ext cx="6845997" cy="0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순서도: 연결자 21">
              <a:extLst>
                <a:ext uri="{FF2B5EF4-FFF2-40B4-BE49-F238E27FC236}">
                  <a16:creationId xmlns:a16="http://schemas.microsoft.com/office/drawing/2014/main" id="{F4D9CB01-2D3A-0FBA-B592-13A6FEBFCC56}"/>
                </a:ext>
              </a:extLst>
            </p:cNvPr>
            <p:cNvSpPr/>
            <p:nvPr/>
          </p:nvSpPr>
          <p:spPr>
            <a:xfrm>
              <a:off x="4120644" y="2871734"/>
              <a:ext cx="98783" cy="102960"/>
            </a:xfrm>
            <a:prstGeom prst="flowChartConnecto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순서도: 연결자 22">
              <a:extLst>
                <a:ext uri="{FF2B5EF4-FFF2-40B4-BE49-F238E27FC236}">
                  <a16:creationId xmlns:a16="http://schemas.microsoft.com/office/drawing/2014/main" id="{B1459BFD-CE31-E75D-168D-ADD8EEDF43CC}"/>
                </a:ext>
              </a:extLst>
            </p:cNvPr>
            <p:cNvSpPr/>
            <p:nvPr/>
          </p:nvSpPr>
          <p:spPr>
            <a:xfrm>
              <a:off x="7310561" y="2871734"/>
              <a:ext cx="98783" cy="102960"/>
            </a:xfrm>
            <a:prstGeom prst="flowChartConnecto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순서도: 연결자 23">
              <a:extLst>
                <a:ext uri="{FF2B5EF4-FFF2-40B4-BE49-F238E27FC236}">
                  <a16:creationId xmlns:a16="http://schemas.microsoft.com/office/drawing/2014/main" id="{0290079A-E900-DCB8-5477-D97703F7C6C1}"/>
                </a:ext>
              </a:extLst>
            </p:cNvPr>
            <p:cNvSpPr/>
            <p:nvPr/>
          </p:nvSpPr>
          <p:spPr>
            <a:xfrm>
              <a:off x="9353891" y="2871734"/>
              <a:ext cx="98783" cy="102960"/>
            </a:xfrm>
            <a:prstGeom prst="flowChartConnecto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연결자 24">
              <a:extLst>
                <a:ext uri="{FF2B5EF4-FFF2-40B4-BE49-F238E27FC236}">
                  <a16:creationId xmlns:a16="http://schemas.microsoft.com/office/drawing/2014/main" id="{1327AE53-585A-2314-3003-42D57606724D}"/>
                </a:ext>
              </a:extLst>
            </p:cNvPr>
            <p:cNvSpPr/>
            <p:nvPr/>
          </p:nvSpPr>
          <p:spPr>
            <a:xfrm>
              <a:off x="3252516" y="2086327"/>
              <a:ext cx="98783" cy="102960"/>
            </a:xfrm>
            <a:prstGeom prst="flowChartConnecto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E9E9276-4266-609E-024C-A35C9660C6B8}"/>
              </a:ext>
            </a:extLst>
          </p:cNvPr>
          <p:cNvGrpSpPr/>
          <p:nvPr/>
        </p:nvGrpSpPr>
        <p:grpSpPr>
          <a:xfrm>
            <a:off x="2789541" y="4500030"/>
            <a:ext cx="902307" cy="102960"/>
            <a:chOff x="3252515" y="4345494"/>
            <a:chExt cx="902307" cy="102960"/>
          </a:xfrm>
          <a:solidFill>
            <a:schemeClr val="accent5">
              <a:lumMod val="60000"/>
              <a:lumOff val="40000"/>
            </a:schemeClr>
          </a:solidFill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37011A71-3427-6CB2-8644-81FE0192A8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3182" y="4396974"/>
              <a:ext cx="823731" cy="4601"/>
            </a:xfrm>
            <a:prstGeom prst="line">
              <a:avLst/>
            </a:prstGeom>
            <a:grpFill/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순서도: 연결자 27">
              <a:extLst>
                <a:ext uri="{FF2B5EF4-FFF2-40B4-BE49-F238E27FC236}">
                  <a16:creationId xmlns:a16="http://schemas.microsoft.com/office/drawing/2014/main" id="{41741FAE-D341-3687-255E-F84734AC83FD}"/>
                </a:ext>
              </a:extLst>
            </p:cNvPr>
            <p:cNvSpPr/>
            <p:nvPr/>
          </p:nvSpPr>
          <p:spPr>
            <a:xfrm>
              <a:off x="3252515" y="4345494"/>
              <a:ext cx="98783" cy="102960"/>
            </a:xfrm>
            <a:prstGeom prst="flowChartConnector">
              <a:avLst/>
            </a:prstGeom>
            <a:grpFill/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순서도: 연결자 28">
              <a:extLst>
                <a:ext uri="{FF2B5EF4-FFF2-40B4-BE49-F238E27FC236}">
                  <a16:creationId xmlns:a16="http://schemas.microsoft.com/office/drawing/2014/main" id="{8352CDBA-13EA-5464-10DA-ECFBAD60FC9A}"/>
                </a:ext>
              </a:extLst>
            </p:cNvPr>
            <p:cNvSpPr/>
            <p:nvPr/>
          </p:nvSpPr>
          <p:spPr>
            <a:xfrm>
              <a:off x="4056039" y="4345494"/>
              <a:ext cx="98783" cy="102960"/>
            </a:xfrm>
            <a:prstGeom prst="flowChartConnector">
              <a:avLst/>
            </a:prstGeom>
            <a:grpFill/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2326A0E-7714-6C57-DBF6-B12FD25AF0A3}"/>
              </a:ext>
            </a:extLst>
          </p:cNvPr>
          <p:cNvGrpSpPr/>
          <p:nvPr/>
        </p:nvGrpSpPr>
        <p:grpSpPr>
          <a:xfrm>
            <a:off x="6847587" y="4135645"/>
            <a:ext cx="3190757" cy="1540271"/>
            <a:chOff x="6847587" y="3981109"/>
            <a:chExt cx="3190757" cy="1540271"/>
          </a:xfrm>
        </p:grpSpPr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B46E078C-9915-5670-EEA1-DEEAD22AD086}"/>
                </a:ext>
              </a:extLst>
            </p:cNvPr>
            <p:cNvCxnSpPr>
              <a:cxnSpLocks/>
            </p:cNvCxnSpPr>
            <p:nvPr/>
          </p:nvCxnSpPr>
          <p:spPr>
            <a:xfrm>
              <a:off x="6946369" y="4033776"/>
              <a:ext cx="3042583" cy="1437199"/>
            </a:xfrm>
            <a:prstGeom prst="bentConnector3">
              <a:avLst>
                <a:gd name="adj1" fmla="val 10817"/>
              </a:avLst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B2683889-A0AD-8BEE-BABC-80173C75AFED}"/>
                </a:ext>
              </a:extLst>
            </p:cNvPr>
            <p:cNvGrpSpPr/>
            <p:nvPr/>
          </p:nvGrpSpPr>
          <p:grpSpPr>
            <a:xfrm>
              <a:off x="6847587" y="3981109"/>
              <a:ext cx="3190757" cy="1540271"/>
              <a:chOff x="6847587" y="3981109"/>
              <a:chExt cx="3190757" cy="1540271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33" name="순서도: 연결자 32">
                <a:extLst>
                  <a:ext uri="{FF2B5EF4-FFF2-40B4-BE49-F238E27FC236}">
                    <a16:creationId xmlns:a16="http://schemas.microsoft.com/office/drawing/2014/main" id="{E7ED4D68-2524-6267-EA0C-28E0C86976BD}"/>
                  </a:ext>
                </a:extLst>
              </p:cNvPr>
              <p:cNvSpPr/>
              <p:nvPr/>
            </p:nvSpPr>
            <p:spPr>
              <a:xfrm>
                <a:off x="6847587" y="3981109"/>
                <a:ext cx="98783" cy="102960"/>
              </a:xfrm>
              <a:prstGeom prst="flowChartConnector">
                <a:avLst/>
              </a:prstGeom>
              <a:grpFill/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34" name="순서도: 연결자 33">
                <a:extLst>
                  <a:ext uri="{FF2B5EF4-FFF2-40B4-BE49-F238E27FC236}">
                    <a16:creationId xmlns:a16="http://schemas.microsoft.com/office/drawing/2014/main" id="{49097716-E5E0-D878-6FCD-212CEC404B5E}"/>
                  </a:ext>
                </a:extLst>
              </p:cNvPr>
              <p:cNvSpPr/>
              <p:nvPr/>
            </p:nvSpPr>
            <p:spPr>
              <a:xfrm>
                <a:off x="9939561" y="5418420"/>
                <a:ext cx="98783" cy="102960"/>
              </a:xfrm>
              <a:prstGeom prst="flowChartConnector">
                <a:avLst/>
              </a:prstGeom>
              <a:grpFill/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</p:grp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C7082EEE-FC1F-4AD5-990E-B945E9AEDA4C}"/>
              </a:ext>
            </a:extLst>
          </p:cNvPr>
          <p:cNvGrpSpPr/>
          <p:nvPr/>
        </p:nvGrpSpPr>
        <p:grpSpPr>
          <a:xfrm>
            <a:off x="4956347" y="4869777"/>
            <a:ext cx="5081599" cy="1585273"/>
            <a:chOff x="4956347" y="4715241"/>
            <a:chExt cx="5081599" cy="1585273"/>
          </a:xfrm>
        </p:grpSpPr>
        <p:cxnSp>
          <p:nvCxnSpPr>
            <p:cNvPr id="36" name="연결선: 꺾임 35">
              <a:extLst>
                <a:ext uri="{FF2B5EF4-FFF2-40B4-BE49-F238E27FC236}">
                  <a16:creationId xmlns:a16="http://schemas.microsoft.com/office/drawing/2014/main" id="{4717FCA7-CB4E-A86B-5E7C-8BCB8A9DF6B5}"/>
                </a:ext>
              </a:extLst>
            </p:cNvPr>
            <p:cNvCxnSpPr>
              <a:cxnSpLocks/>
            </p:cNvCxnSpPr>
            <p:nvPr/>
          </p:nvCxnSpPr>
          <p:spPr>
            <a:xfrm>
              <a:off x="5003540" y="4761259"/>
              <a:ext cx="4520611" cy="1539255"/>
            </a:xfrm>
            <a:prstGeom prst="bentConnector3">
              <a:avLst>
                <a:gd name="adj1" fmla="val 7369"/>
              </a:avLst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순서도: 연결자 36">
              <a:extLst>
                <a:ext uri="{FF2B5EF4-FFF2-40B4-BE49-F238E27FC236}">
                  <a16:creationId xmlns:a16="http://schemas.microsoft.com/office/drawing/2014/main" id="{2C4FDB2C-A644-EB7C-8AB8-8624EBA745C0}"/>
                </a:ext>
              </a:extLst>
            </p:cNvPr>
            <p:cNvSpPr/>
            <p:nvPr/>
          </p:nvSpPr>
          <p:spPr>
            <a:xfrm>
              <a:off x="4956347" y="4715241"/>
              <a:ext cx="98783" cy="102960"/>
            </a:xfrm>
            <a:prstGeom prst="flowChartConnector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38" name="순서도: 연결자 37">
              <a:extLst>
                <a:ext uri="{FF2B5EF4-FFF2-40B4-BE49-F238E27FC236}">
                  <a16:creationId xmlns:a16="http://schemas.microsoft.com/office/drawing/2014/main" id="{4B1F30D7-FD20-3F94-28E1-3CB7D6305F95}"/>
                </a:ext>
              </a:extLst>
            </p:cNvPr>
            <p:cNvSpPr/>
            <p:nvPr/>
          </p:nvSpPr>
          <p:spPr>
            <a:xfrm>
              <a:off x="9939163" y="5064530"/>
              <a:ext cx="98783" cy="102960"/>
            </a:xfrm>
            <a:prstGeom prst="flowChartConnector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cxnSp>
          <p:nvCxnSpPr>
            <p:cNvPr id="39" name="연결선: 꺾임 38">
              <a:extLst>
                <a:ext uri="{FF2B5EF4-FFF2-40B4-BE49-F238E27FC236}">
                  <a16:creationId xmlns:a16="http://schemas.microsoft.com/office/drawing/2014/main" id="{26BE6C22-3061-50AF-F1C0-72E543FCD4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54365" y="5116010"/>
              <a:ext cx="1785196" cy="1184504"/>
            </a:xfrm>
            <a:prstGeom prst="bentConnector3">
              <a:avLst>
                <a:gd name="adj1" fmla="val 76583"/>
              </a:avLst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79D40A62-837B-8187-74B2-ADF362CDA1F5}"/>
              </a:ext>
            </a:extLst>
          </p:cNvPr>
          <p:cNvGrpSpPr/>
          <p:nvPr/>
        </p:nvGrpSpPr>
        <p:grpSpPr>
          <a:xfrm>
            <a:off x="6849640" y="4509103"/>
            <a:ext cx="378763" cy="1944163"/>
            <a:chOff x="6849640" y="4354567"/>
            <a:chExt cx="378763" cy="1944163"/>
          </a:xfrm>
        </p:grpSpPr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D0699CC5-755F-2E54-CE52-A04DBB21B9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5566" y="4406047"/>
              <a:ext cx="332837" cy="0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ACD8C564-F0DA-0C37-4FBB-28263F2B03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8403" y="4401004"/>
              <a:ext cx="0" cy="1897726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순서도: 연결자 42">
              <a:extLst>
                <a:ext uri="{FF2B5EF4-FFF2-40B4-BE49-F238E27FC236}">
                  <a16:creationId xmlns:a16="http://schemas.microsoft.com/office/drawing/2014/main" id="{E2B1668C-09BF-66C5-C48A-37E9C84DD628}"/>
                </a:ext>
              </a:extLst>
            </p:cNvPr>
            <p:cNvSpPr/>
            <p:nvPr/>
          </p:nvSpPr>
          <p:spPr>
            <a:xfrm>
              <a:off x="6849640" y="4354567"/>
              <a:ext cx="98783" cy="102960"/>
            </a:xfrm>
            <a:prstGeom prst="flowChartConnector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A3F8AC6-E6E8-E275-8435-6FF5910DCA81}"/>
              </a:ext>
            </a:extLst>
          </p:cNvPr>
          <p:cNvGrpSpPr/>
          <p:nvPr/>
        </p:nvGrpSpPr>
        <p:grpSpPr>
          <a:xfrm>
            <a:off x="395522" y="1110347"/>
            <a:ext cx="7361627" cy="369332"/>
            <a:chOff x="510913" y="1237193"/>
            <a:chExt cx="7361627" cy="369332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B72A2D1-0EF1-0EBC-14FB-2C755269418F}"/>
                </a:ext>
              </a:extLst>
            </p:cNvPr>
            <p:cNvSpPr txBox="1"/>
            <p:nvPr/>
          </p:nvSpPr>
          <p:spPr>
            <a:xfrm>
              <a:off x="789476" y="1237193"/>
              <a:ext cx="7083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데이터 정보 및 관계도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5A7D8303-0EC7-A27C-4684-2E2DD8F884BA}"/>
                </a:ext>
              </a:extLst>
            </p:cNvPr>
            <p:cNvSpPr/>
            <p:nvPr/>
          </p:nvSpPr>
          <p:spPr>
            <a:xfrm>
              <a:off x="510913" y="1321569"/>
              <a:ext cx="213968" cy="200580"/>
            </a:xfrm>
            <a:prstGeom prst="rect">
              <a:avLst/>
            </a:prstGeom>
            <a:solidFill>
              <a:srgbClr val="33AFFB"/>
            </a:solidFill>
            <a:ln>
              <a:solidFill>
                <a:srgbClr val="33AF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1034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9BB844-CDE7-C2A0-E9A4-6037718DE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298" y="6298144"/>
            <a:ext cx="2743200" cy="365125"/>
          </a:xfrm>
        </p:spPr>
        <p:txBody>
          <a:bodyPr/>
          <a:lstStyle/>
          <a:p>
            <a:fld id="{A643E3B8-1D74-4214-AB8A-0B0DA85F9242}" type="slidenum">
              <a:rPr lang="ko-KR" altLang="en-US" sz="2000" smtClean="0">
                <a:solidFill>
                  <a:srgbClr val="FFCA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12</a:t>
            </a:fld>
            <a:endParaRPr lang="ko-KR" altLang="en-US" sz="2000" dirty="0">
              <a:solidFill>
                <a:srgbClr val="FFCA00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62B8E-6845-4CA7-194D-E1ACF6A74ECF}"/>
              </a:ext>
            </a:extLst>
          </p:cNvPr>
          <p:cNvSpPr txBox="1"/>
          <p:nvPr/>
        </p:nvSpPr>
        <p:spPr>
          <a:xfrm>
            <a:off x="190500" y="194731"/>
            <a:ext cx="590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2. EDA &amp; </a:t>
            </a:r>
            <a:r>
              <a:rPr lang="ko-KR" altLang="en-US" sz="2400" dirty="0" err="1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전처리</a:t>
            </a:r>
            <a:endParaRPr lang="en-US" altLang="ko-KR" sz="24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8AAC7A-1813-C0DC-4064-3E6BD5FA4618}"/>
              </a:ext>
            </a:extLst>
          </p:cNvPr>
          <p:cNvSpPr txBox="1"/>
          <p:nvPr/>
        </p:nvSpPr>
        <p:spPr>
          <a:xfrm>
            <a:off x="6095998" y="194731"/>
            <a:ext cx="590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데이터 구조 및 병합</a:t>
            </a:r>
          </a:p>
        </p:txBody>
      </p:sp>
      <p:graphicFrame>
        <p:nvGraphicFramePr>
          <p:cNvPr id="11" name="표 2">
            <a:extLst>
              <a:ext uri="{FF2B5EF4-FFF2-40B4-BE49-F238E27FC236}">
                <a16:creationId xmlns:a16="http://schemas.microsoft.com/office/drawing/2014/main" id="{D444659B-8F9A-D193-04C7-363348BE6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616240"/>
              </p:ext>
            </p:extLst>
          </p:nvPr>
        </p:nvGraphicFramePr>
        <p:xfrm>
          <a:off x="325781" y="1575787"/>
          <a:ext cx="4199281" cy="5100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2613">
                  <a:extLst>
                    <a:ext uri="{9D8B030D-6E8A-4147-A177-3AD203B41FA5}">
                      <a16:colId xmlns:a16="http://schemas.microsoft.com/office/drawing/2014/main" val="3389628081"/>
                    </a:ext>
                  </a:extLst>
                </a:gridCol>
                <a:gridCol w="416606">
                  <a:extLst>
                    <a:ext uri="{9D8B030D-6E8A-4147-A177-3AD203B41FA5}">
                      <a16:colId xmlns:a16="http://schemas.microsoft.com/office/drawing/2014/main" val="2515104151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851366695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1549978721"/>
                    </a:ext>
                  </a:extLst>
                </a:gridCol>
                <a:gridCol w="1334187">
                  <a:extLst>
                    <a:ext uri="{9D8B030D-6E8A-4147-A177-3AD203B41FA5}">
                      <a16:colId xmlns:a16="http://schemas.microsoft.com/office/drawing/2014/main" val="3321960039"/>
                    </a:ext>
                  </a:extLst>
                </a:gridCol>
              </a:tblGrid>
              <a:tr h="4250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고객번호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2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유통사</a:t>
                      </a:r>
                      <a:endParaRPr lang="ko-KR" altLang="en-US" sz="12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2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Lpay</a:t>
                      </a:r>
                      <a:r>
                        <a:rPr lang="ko-KR" altLang="en-US" sz="12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 사용</a:t>
                      </a:r>
                      <a:r>
                        <a:rPr lang="ko-KR" altLang="en-US" sz="1200" baseline="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 여부</a:t>
                      </a:r>
                      <a:endParaRPr lang="ko-KR" altLang="en-US" sz="12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562904"/>
                  </a:ext>
                </a:extLst>
              </a:tr>
              <a:tr h="425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B</a:t>
                      </a:r>
                      <a:endParaRPr lang="ko-KR" altLang="en-US" sz="12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2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A01</a:t>
                      </a:r>
                      <a:endParaRPr lang="ko-KR" altLang="en-US" sz="12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2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</a:t>
                      </a:r>
                      <a:endParaRPr lang="ko-KR" altLang="en-US" sz="12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096790"/>
                  </a:ext>
                </a:extLst>
              </a:tr>
              <a:tr h="425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2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2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2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2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2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8411607"/>
                  </a:ext>
                </a:extLst>
              </a:tr>
              <a:tr h="425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2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2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A02</a:t>
                      </a:r>
                      <a:endParaRPr lang="ko-KR" altLang="en-US" sz="12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2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2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8227934"/>
                  </a:ext>
                </a:extLst>
              </a:tr>
              <a:tr h="425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2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2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2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2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2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337984"/>
                  </a:ext>
                </a:extLst>
              </a:tr>
              <a:tr h="425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2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2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A03</a:t>
                      </a:r>
                      <a:endParaRPr lang="ko-KR" altLang="en-US" sz="12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2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2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6905816"/>
                  </a:ext>
                </a:extLst>
              </a:tr>
              <a:tr h="425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2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2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2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2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2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878209"/>
                  </a:ext>
                </a:extLst>
              </a:tr>
              <a:tr h="425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2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2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A04</a:t>
                      </a:r>
                      <a:endParaRPr lang="ko-KR" altLang="en-US" sz="12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2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2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6316616"/>
                  </a:ext>
                </a:extLst>
              </a:tr>
              <a:tr h="425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2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2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2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2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2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853376"/>
                  </a:ext>
                </a:extLst>
              </a:tr>
              <a:tr h="425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2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2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A05</a:t>
                      </a:r>
                      <a:endParaRPr lang="ko-KR" altLang="en-US" sz="12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2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2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0761546"/>
                  </a:ext>
                </a:extLst>
              </a:tr>
              <a:tr h="425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2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2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2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2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2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4369856"/>
                  </a:ext>
                </a:extLst>
              </a:tr>
              <a:tr h="425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C</a:t>
                      </a:r>
                      <a:endParaRPr lang="ko-KR" altLang="en-US" sz="12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2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A06</a:t>
                      </a:r>
                      <a:endParaRPr lang="ko-KR" altLang="en-US" sz="12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2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</a:t>
                      </a:r>
                      <a:endParaRPr lang="ko-KR" altLang="en-US" sz="12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3285844"/>
                  </a:ext>
                </a:extLst>
              </a:tr>
            </a:tbl>
          </a:graphicData>
        </a:graphic>
      </p:graphicFrame>
      <p:graphicFrame>
        <p:nvGraphicFramePr>
          <p:cNvPr id="12" name="표 2">
            <a:extLst>
              <a:ext uri="{FF2B5EF4-FFF2-40B4-BE49-F238E27FC236}">
                <a16:creationId xmlns:a16="http://schemas.microsoft.com/office/drawing/2014/main" id="{B619BB64-0399-CD49-1342-A55F065A5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07305"/>
              </p:ext>
            </p:extLst>
          </p:nvPr>
        </p:nvGraphicFramePr>
        <p:xfrm>
          <a:off x="5327819" y="2332742"/>
          <a:ext cx="3238339" cy="11091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567">
                  <a:extLst>
                    <a:ext uri="{9D8B030D-6E8A-4147-A177-3AD203B41FA5}">
                      <a16:colId xmlns:a16="http://schemas.microsoft.com/office/drawing/2014/main" val="3389628081"/>
                    </a:ext>
                  </a:extLst>
                </a:gridCol>
                <a:gridCol w="325645">
                  <a:extLst>
                    <a:ext uri="{9D8B030D-6E8A-4147-A177-3AD203B41FA5}">
                      <a16:colId xmlns:a16="http://schemas.microsoft.com/office/drawing/2014/main" val="2515104151"/>
                    </a:ext>
                  </a:extLst>
                </a:gridCol>
                <a:gridCol w="619626">
                  <a:extLst>
                    <a:ext uri="{9D8B030D-6E8A-4147-A177-3AD203B41FA5}">
                      <a16:colId xmlns:a16="http://schemas.microsoft.com/office/drawing/2014/main" val="851366695"/>
                    </a:ext>
                  </a:extLst>
                </a:gridCol>
                <a:gridCol w="312821">
                  <a:extLst>
                    <a:ext uri="{9D8B030D-6E8A-4147-A177-3AD203B41FA5}">
                      <a16:colId xmlns:a16="http://schemas.microsoft.com/office/drawing/2014/main" val="1549978721"/>
                    </a:ext>
                  </a:extLst>
                </a:gridCol>
                <a:gridCol w="1083680">
                  <a:extLst>
                    <a:ext uri="{9D8B030D-6E8A-4147-A177-3AD203B41FA5}">
                      <a16:colId xmlns:a16="http://schemas.microsoft.com/office/drawing/2014/main" val="3321960039"/>
                    </a:ext>
                  </a:extLst>
                </a:gridCol>
              </a:tblGrid>
              <a:tr h="277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고객번호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0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유통사</a:t>
                      </a:r>
                      <a:endParaRPr lang="ko-KR" altLang="en-US" sz="10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0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Lpay</a:t>
                      </a:r>
                      <a:r>
                        <a:rPr lang="ko-KR" altLang="en-US" sz="10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 사용</a:t>
                      </a:r>
                      <a:r>
                        <a:rPr lang="ko-KR" altLang="en-US" sz="1000" baseline="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 여부</a:t>
                      </a:r>
                      <a:endParaRPr lang="ko-KR" altLang="en-US" sz="10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562904"/>
                  </a:ext>
                </a:extLst>
              </a:tr>
              <a:tr h="2772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C</a:t>
                      </a:r>
                      <a:endParaRPr lang="ko-KR" altLang="en-US" sz="10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0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A01</a:t>
                      </a:r>
                      <a:endParaRPr lang="ko-KR" altLang="en-US" sz="10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0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</a:t>
                      </a:r>
                      <a:endParaRPr lang="ko-KR" altLang="en-US" sz="10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096790"/>
                  </a:ext>
                </a:extLst>
              </a:tr>
              <a:tr h="2772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0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0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0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0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0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8411607"/>
                  </a:ext>
                </a:extLst>
              </a:tr>
              <a:tr h="2772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0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0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A01</a:t>
                      </a:r>
                      <a:endParaRPr lang="ko-KR" altLang="en-US" sz="10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0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0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8227934"/>
                  </a:ext>
                </a:extLst>
              </a:tr>
            </a:tbl>
          </a:graphicData>
        </a:graphic>
      </p:graphicFrame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70A2EA45-CDCC-CFBE-A6D1-F9CCC3E638D8}"/>
              </a:ext>
            </a:extLst>
          </p:cNvPr>
          <p:cNvSpPr/>
          <p:nvPr/>
        </p:nvSpPr>
        <p:spPr>
          <a:xfrm>
            <a:off x="4640928" y="3191311"/>
            <a:ext cx="607670" cy="1869311"/>
          </a:xfrm>
          <a:prstGeom prst="rightArrow">
            <a:avLst/>
          </a:prstGeom>
          <a:solidFill>
            <a:srgbClr val="5C78C0"/>
          </a:solidFill>
          <a:ln>
            <a:solidFill>
              <a:srgbClr val="5C78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1A43B75-6DAA-2954-B2F2-C6207C92DAE9}"/>
              </a:ext>
            </a:extLst>
          </p:cNvPr>
          <p:cNvGrpSpPr/>
          <p:nvPr/>
        </p:nvGrpSpPr>
        <p:grpSpPr>
          <a:xfrm>
            <a:off x="395522" y="1110347"/>
            <a:ext cx="7361627" cy="369332"/>
            <a:chOff x="510913" y="1237193"/>
            <a:chExt cx="7361627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F6B4BFA-3192-37DB-CB70-197FEAF12AB3}"/>
                </a:ext>
              </a:extLst>
            </p:cNvPr>
            <p:cNvSpPr txBox="1"/>
            <p:nvPr/>
          </p:nvSpPr>
          <p:spPr>
            <a:xfrm>
              <a:off x="789476" y="1237193"/>
              <a:ext cx="7083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유통사</a:t>
              </a:r>
              <a:r>
                <a:rPr lang="ko-KR" altLang="en-US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 별 데이터 분리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51A645F-13F2-E4E0-4CE9-02162B4CDCE6}"/>
                </a:ext>
              </a:extLst>
            </p:cNvPr>
            <p:cNvSpPr/>
            <p:nvPr/>
          </p:nvSpPr>
          <p:spPr>
            <a:xfrm>
              <a:off x="510913" y="1321569"/>
              <a:ext cx="213968" cy="200580"/>
            </a:xfrm>
            <a:prstGeom prst="rect">
              <a:avLst/>
            </a:prstGeom>
            <a:solidFill>
              <a:srgbClr val="33AFFB"/>
            </a:solidFill>
            <a:ln>
              <a:solidFill>
                <a:srgbClr val="33AF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2" name="표 2">
            <a:extLst>
              <a:ext uri="{FF2B5EF4-FFF2-40B4-BE49-F238E27FC236}">
                <a16:creationId xmlns:a16="http://schemas.microsoft.com/office/drawing/2014/main" id="{6784F8A3-CE6B-4CFF-DE6E-CAD90ACB2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872066"/>
              </p:ext>
            </p:extLst>
          </p:nvPr>
        </p:nvGraphicFramePr>
        <p:xfrm>
          <a:off x="5327819" y="3571399"/>
          <a:ext cx="3238339" cy="11091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567">
                  <a:extLst>
                    <a:ext uri="{9D8B030D-6E8A-4147-A177-3AD203B41FA5}">
                      <a16:colId xmlns:a16="http://schemas.microsoft.com/office/drawing/2014/main" val="3389628081"/>
                    </a:ext>
                  </a:extLst>
                </a:gridCol>
                <a:gridCol w="325645">
                  <a:extLst>
                    <a:ext uri="{9D8B030D-6E8A-4147-A177-3AD203B41FA5}">
                      <a16:colId xmlns:a16="http://schemas.microsoft.com/office/drawing/2014/main" val="2515104151"/>
                    </a:ext>
                  </a:extLst>
                </a:gridCol>
                <a:gridCol w="619626">
                  <a:extLst>
                    <a:ext uri="{9D8B030D-6E8A-4147-A177-3AD203B41FA5}">
                      <a16:colId xmlns:a16="http://schemas.microsoft.com/office/drawing/2014/main" val="851366695"/>
                    </a:ext>
                  </a:extLst>
                </a:gridCol>
                <a:gridCol w="312821">
                  <a:extLst>
                    <a:ext uri="{9D8B030D-6E8A-4147-A177-3AD203B41FA5}">
                      <a16:colId xmlns:a16="http://schemas.microsoft.com/office/drawing/2014/main" val="1549978721"/>
                    </a:ext>
                  </a:extLst>
                </a:gridCol>
                <a:gridCol w="1083680">
                  <a:extLst>
                    <a:ext uri="{9D8B030D-6E8A-4147-A177-3AD203B41FA5}">
                      <a16:colId xmlns:a16="http://schemas.microsoft.com/office/drawing/2014/main" val="3321960039"/>
                    </a:ext>
                  </a:extLst>
                </a:gridCol>
              </a:tblGrid>
              <a:tr h="277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고객번호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0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유통사</a:t>
                      </a:r>
                      <a:endParaRPr lang="ko-KR" altLang="en-US" sz="10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0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Lpay</a:t>
                      </a:r>
                      <a:r>
                        <a:rPr lang="ko-KR" altLang="en-US" sz="10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 사용</a:t>
                      </a:r>
                      <a:r>
                        <a:rPr lang="ko-KR" altLang="en-US" sz="1000" baseline="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 여부</a:t>
                      </a:r>
                      <a:endParaRPr lang="ko-KR" altLang="en-US" sz="10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562904"/>
                  </a:ext>
                </a:extLst>
              </a:tr>
              <a:tr h="2772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B</a:t>
                      </a:r>
                      <a:endParaRPr lang="ko-KR" altLang="en-US" sz="10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0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A02</a:t>
                      </a:r>
                      <a:endParaRPr lang="ko-KR" altLang="en-US" sz="10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0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</a:t>
                      </a:r>
                      <a:endParaRPr lang="ko-KR" altLang="en-US" sz="10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096790"/>
                  </a:ext>
                </a:extLst>
              </a:tr>
              <a:tr h="2772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0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0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0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0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0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8411607"/>
                  </a:ext>
                </a:extLst>
              </a:tr>
              <a:tr h="2772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0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0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A02</a:t>
                      </a:r>
                      <a:endParaRPr lang="ko-KR" altLang="en-US" sz="10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0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0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8227934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E11182E1-A740-6DF0-BA29-EC88982EC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541019"/>
              </p:ext>
            </p:extLst>
          </p:nvPr>
        </p:nvGraphicFramePr>
        <p:xfrm>
          <a:off x="5327819" y="4810056"/>
          <a:ext cx="3238339" cy="11091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567">
                  <a:extLst>
                    <a:ext uri="{9D8B030D-6E8A-4147-A177-3AD203B41FA5}">
                      <a16:colId xmlns:a16="http://schemas.microsoft.com/office/drawing/2014/main" val="3389628081"/>
                    </a:ext>
                  </a:extLst>
                </a:gridCol>
                <a:gridCol w="325645">
                  <a:extLst>
                    <a:ext uri="{9D8B030D-6E8A-4147-A177-3AD203B41FA5}">
                      <a16:colId xmlns:a16="http://schemas.microsoft.com/office/drawing/2014/main" val="2515104151"/>
                    </a:ext>
                  </a:extLst>
                </a:gridCol>
                <a:gridCol w="619626">
                  <a:extLst>
                    <a:ext uri="{9D8B030D-6E8A-4147-A177-3AD203B41FA5}">
                      <a16:colId xmlns:a16="http://schemas.microsoft.com/office/drawing/2014/main" val="851366695"/>
                    </a:ext>
                  </a:extLst>
                </a:gridCol>
                <a:gridCol w="312821">
                  <a:extLst>
                    <a:ext uri="{9D8B030D-6E8A-4147-A177-3AD203B41FA5}">
                      <a16:colId xmlns:a16="http://schemas.microsoft.com/office/drawing/2014/main" val="1549978721"/>
                    </a:ext>
                  </a:extLst>
                </a:gridCol>
                <a:gridCol w="1083680">
                  <a:extLst>
                    <a:ext uri="{9D8B030D-6E8A-4147-A177-3AD203B41FA5}">
                      <a16:colId xmlns:a16="http://schemas.microsoft.com/office/drawing/2014/main" val="3321960039"/>
                    </a:ext>
                  </a:extLst>
                </a:gridCol>
              </a:tblGrid>
              <a:tr h="277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고객번호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0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유통사</a:t>
                      </a:r>
                      <a:endParaRPr lang="ko-KR" altLang="en-US" sz="10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0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Lpay</a:t>
                      </a:r>
                      <a:r>
                        <a:rPr lang="ko-KR" altLang="en-US" sz="10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 사용</a:t>
                      </a:r>
                      <a:r>
                        <a:rPr lang="ko-KR" altLang="en-US" sz="1000" baseline="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 여부</a:t>
                      </a:r>
                      <a:endParaRPr lang="ko-KR" altLang="en-US" sz="10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562904"/>
                  </a:ext>
                </a:extLst>
              </a:tr>
              <a:tr h="2772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C</a:t>
                      </a:r>
                      <a:endParaRPr lang="ko-KR" altLang="en-US" sz="10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0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A03</a:t>
                      </a:r>
                      <a:endParaRPr lang="ko-KR" altLang="en-US" sz="10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0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</a:t>
                      </a:r>
                      <a:endParaRPr lang="ko-KR" altLang="en-US" sz="10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096790"/>
                  </a:ext>
                </a:extLst>
              </a:tr>
              <a:tr h="2772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0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0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0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0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0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8411607"/>
                  </a:ext>
                </a:extLst>
              </a:tr>
              <a:tr h="2772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0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0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A03</a:t>
                      </a:r>
                      <a:endParaRPr lang="ko-KR" altLang="en-US" sz="10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0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0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8227934"/>
                  </a:ext>
                </a:extLst>
              </a:tr>
            </a:tbl>
          </a:graphicData>
        </a:graphic>
      </p:graphicFrame>
      <p:graphicFrame>
        <p:nvGraphicFramePr>
          <p:cNvPr id="24" name="표 2">
            <a:extLst>
              <a:ext uri="{FF2B5EF4-FFF2-40B4-BE49-F238E27FC236}">
                <a16:creationId xmlns:a16="http://schemas.microsoft.com/office/drawing/2014/main" id="{F29E50DC-5578-4862-1E63-1CE4DFD70E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170174"/>
              </p:ext>
            </p:extLst>
          </p:nvPr>
        </p:nvGraphicFramePr>
        <p:xfrm>
          <a:off x="8682024" y="2332742"/>
          <a:ext cx="3238339" cy="11091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567">
                  <a:extLst>
                    <a:ext uri="{9D8B030D-6E8A-4147-A177-3AD203B41FA5}">
                      <a16:colId xmlns:a16="http://schemas.microsoft.com/office/drawing/2014/main" val="3389628081"/>
                    </a:ext>
                  </a:extLst>
                </a:gridCol>
                <a:gridCol w="325645">
                  <a:extLst>
                    <a:ext uri="{9D8B030D-6E8A-4147-A177-3AD203B41FA5}">
                      <a16:colId xmlns:a16="http://schemas.microsoft.com/office/drawing/2014/main" val="2515104151"/>
                    </a:ext>
                  </a:extLst>
                </a:gridCol>
                <a:gridCol w="619626">
                  <a:extLst>
                    <a:ext uri="{9D8B030D-6E8A-4147-A177-3AD203B41FA5}">
                      <a16:colId xmlns:a16="http://schemas.microsoft.com/office/drawing/2014/main" val="851366695"/>
                    </a:ext>
                  </a:extLst>
                </a:gridCol>
                <a:gridCol w="312821">
                  <a:extLst>
                    <a:ext uri="{9D8B030D-6E8A-4147-A177-3AD203B41FA5}">
                      <a16:colId xmlns:a16="http://schemas.microsoft.com/office/drawing/2014/main" val="1549978721"/>
                    </a:ext>
                  </a:extLst>
                </a:gridCol>
                <a:gridCol w="1083680">
                  <a:extLst>
                    <a:ext uri="{9D8B030D-6E8A-4147-A177-3AD203B41FA5}">
                      <a16:colId xmlns:a16="http://schemas.microsoft.com/office/drawing/2014/main" val="3321960039"/>
                    </a:ext>
                  </a:extLst>
                </a:gridCol>
              </a:tblGrid>
              <a:tr h="277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고객번호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0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유통사</a:t>
                      </a:r>
                      <a:endParaRPr lang="ko-KR" altLang="en-US" sz="10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0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Lpay</a:t>
                      </a:r>
                      <a:r>
                        <a:rPr lang="ko-KR" altLang="en-US" sz="10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 사용</a:t>
                      </a:r>
                      <a:r>
                        <a:rPr lang="ko-KR" altLang="en-US" sz="1000" baseline="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 여부</a:t>
                      </a:r>
                      <a:endParaRPr lang="ko-KR" altLang="en-US" sz="10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562904"/>
                  </a:ext>
                </a:extLst>
              </a:tr>
              <a:tr h="2772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D</a:t>
                      </a:r>
                      <a:endParaRPr lang="ko-KR" altLang="en-US" sz="10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0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A04</a:t>
                      </a:r>
                      <a:endParaRPr lang="ko-KR" altLang="en-US" sz="10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0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</a:t>
                      </a:r>
                      <a:endParaRPr lang="ko-KR" altLang="en-US" sz="10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096790"/>
                  </a:ext>
                </a:extLst>
              </a:tr>
              <a:tr h="2772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0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0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0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0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0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8411607"/>
                  </a:ext>
                </a:extLst>
              </a:tr>
              <a:tr h="2772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0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0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A04</a:t>
                      </a:r>
                      <a:endParaRPr lang="ko-KR" altLang="en-US" sz="10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0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0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8227934"/>
                  </a:ext>
                </a:extLst>
              </a:tr>
            </a:tbl>
          </a:graphicData>
        </a:graphic>
      </p:graphicFrame>
      <p:graphicFrame>
        <p:nvGraphicFramePr>
          <p:cNvPr id="25" name="표 2">
            <a:extLst>
              <a:ext uri="{FF2B5EF4-FFF2-40B4-BE49-F238E27FC236}">
                <a16:creationId xmlns:a16="http://schemas.microsoft.com/office/drawing/2014/main" id="{02C1CCB3-ECD8-1A73-DAC4-65BA5EB258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481717"/>
              </p:ext>
            </p:extLst>
          </p:nvPr>
        </p:nvGraphicFramePr>
        <p:xfrm>
          <a:off x="8682024" y="3571399"/>
          <a:ext cx="3238339" cy="11091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567">
                  <a:extLst>
                    <a:ext uri="{9D8B030D-6E8A-4147-A177-3AD203B41FA5}">
                      <a16:colId xmlns:a16="http://schemas.microsoft.com/office/drawing/2014/main" val="3389628081"/>
                    </a:ext>
                  </a:extLst>
                </a:gridCol>
                <a:gridCol w="325645">
                  <a:extLst>
                    <a:ext uri="{9D8B030D-6E8A-4147-A177-3AD203B41FA5}">
                      <a16:colId xmlns:a16="http://schemas.microsoft.com/office/drawing/2014/main" val="2515104151"/>
                    </a:ext>
                  </a:extLst>
                </a:gridCol>
                <a:gridCol w="619626">
                  <a:extLst>
                    <a:ext uri="{9D8B030D-6E8A-4147-A177-3AD203B41FA5}">
                      <a16:colId xmlns:a16="http://schemas.microsoft.com/office/drawing/2014/main" val="851366695"/>
                    </a:ext>
                  </a:extLst>
                </a:gridCol>
                <a:gridCol w="312821">
                  <a:extLst>
                    <a:ext uri="{9D8B030D-6E8A-4147-A177-3AD203B41FA5}">
                      <a16:colId xmlns:a16="http://schemas.microsoft.com/office/drawing/2014/main" val="1549978721"/>
                    </a:ext>
                  </a:extLst>
                </a:gridCol>
                <a:gridCol w="1083680">
                  <a:extLst>
                    <a:ext uri="{9D8B030D-6E8A-4147-A177-3AD203B41FA5}">
                      <a16:colId xmlns:a16="http://schemas.microsoft.com/office/drawing/2014/main" val="3321960039"/>
                    </a:ext>
                  </a:extLst>
                </a:gridCol>
              </a:tblGrid>
              <a:tr h="277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고객번호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0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유통사</a:t>
                      </a:r>
                      <a:endParaRPr lang="ko-KR" altLang="en-US" sz="10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0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Lpay</a:t>
                      </a:r>
                      <a:r>
                        <a:rPr lang="ko-KR" altLang="en-US" sz="10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 사용</a:t>
                      </a:r>
                      <a:r>
                        <a:rPr lang="ko-KR" altLang="en-US" sz="1000" baseline="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 여부</a:t>
                      </a:r>
                      <a:endParaRPr lang="ko-KR" altLang="en-US" sz="10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562904"/>
                  </a:ext>
                </a:extLst>
              </a:tr>
              <a:tr h="2772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E</a:t>
                      </a:r>
                      <a:endParaRPr lang="ko-KR" altLang="en-US" sz="10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0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A05</a:t>
                      </a:r>
                      <a:endParaRPr lang="ko-KR" altLang="en-US" sz="10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0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</a:t>
                      </a:r>
                      <a:endParaRPr lang="ko-KR" altLang="en-US" sz="10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096790"/>
                  </a:ext>
                </a:extLst>
              </a:tr>
              <a:tr h="2772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0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0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0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0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0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8411607"/>
                  </a:ext>
                </a:extLst>
              </a:tr>
              <a:tr h="2772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0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0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A05</a:t>
                      </a:r>
                      <a:endParaRPr lang="ko-KR" altLang="en-US" sz="10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0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0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8227934"/>
                  </a:ext>
                </a:extLst>
              </a:tr>
            </a:tbl>
          </a:graphicData>
        </a:graphic>
      </p:graphicFrame>
      <p:graphicFrame>
        <p:nvGraphicFramePr>
          <p:cNvPr id="26" name="표 2">
            <a:extLst>
              <a:ext uri="{FF2B5EF4-FFF2-40B4-BE49-F238E27FC236}">
                <a16:creationId xmlns:a16="http://schemas.microsoft.com/office/drawing/2014/main" id="{A1FC04C4-2897-2DDE-61EE-C1547EC689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161096"/>
              </p:ext>
            </p:extLst>
          </p:nvPr>
        </p:nvGraphicFramePr>
        <p:xfrm>
          <a:off x="8682024" y="4810056"/>
          <a:ext cx="3238339" cy="11091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567">
                  <a:extLst>
                    <a:ext uri="{9D8B030D-6E8A-4147-A177-3AD203B41FA5}">
                      <a16:colId xmlns:a16="http://schemas.microsoft.com/office/drawing/2014/main" val="3389628081"/>
                    </a:ext>
                  </a:extLst>
                </a:gridCol>
                <a:gridCol w="325645">
                  <a:extLst>
                    <a:ext uri="{9D8B030D-6E8A-4147-A177-3AD203B41FA5}">
                      <a16:colId xmlns:a16="http://schemas.microsoft.com/office/drawing/2014/main" val="2515104151"/>
                    </a:ext>
                  </a:extLst>
                </a:gridCol>
                <a:gridCol w="619626">
                  <a:extLst>
                    <a:ext uri="{9D8B030D-6E8A-4147-A177-3AD203B41FA5}">
                      <a16:colId xmlns:a16="http://schemas.microsoft.com/office/drawing/2014/main" val="851366695"/>
                    </a:ext>
                  </a:extLst>
                </a:gridCol>
                <a:gridCol w="312821">
                  <a:extLst>
                    <a:ext uri="{9D8B030D-6E8A-4147-A177-3AD203B41FA5}">
                      <a16:colId xmlns:a16="http://schemas.microsoft.com/office/drawing/2014/main" val="1549978721"/>
                    </a:ext>
                  </a:extLst>
                </a:gridCol>
                <a:gridCol w="1083680">
                  <a:extLst>
                    <a:ext uri="{9D8B030D-6E8A-4147-A177-3AD203B41FA5}">
                      <a16:colId xmlns:a16="http://schemas.microsoft.com/office/drawing/2014/main" val="3321960039"/>
                    </a:ext>
                  </a:extLst>
                </a:gridCol>
              </a:tblGrid>
              <a:tr h="277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고객번호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0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유통사</a:t>
                      </a:r>
                      <a:endParaRPr lang="ko-KR" altLang="en-US" sz="10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0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Lpay</a:t>
                      </a:r>
                      <a:r>
                        <a:rPr lang="ko-KR" altLang="en-US" sz="10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 사용</a:t>
                      </a:r>
                      <a:r>
                        <a:rPr lang="ko-KR" altLang="en-US" sz="1000" baseline="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 여부</a:t>
                      </a:r>
                      <a:endParaRPr lang="ko-KR" altLang="en-US" sz="10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562904"/>
                  </a:ext>
                </a:extLst>
              </a:tr>
              <a:tr h="2772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F</a:t>
                      </a:r>
                      <a:endParaRPr lang="ko-KR" altLang="en-US" sz="10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0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A06</a:t>
                      </a:r>
                      <a:endParaRPr lang="ko-KR" altLang="en-US" sz="10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0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</a:t>
                      </a:r>
                      <a:endParaRPr lang="ko-KR" altLang="en-US" sz="10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096790"/>
                  </a:ext>
                </a:extLst>
              </a:tr>
              <a:tr h="2772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0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0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0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0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0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8411607"/>
                  </a:ext>
                </a:extLst>
              </a:tr>
              <a:tr h="2772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0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0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A06</a:t>
                      </a:r>
                      <a:endParaRPr lang="ko-KR" altLang="en-US" sz="10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0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0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8227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797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9BB844-CDE7-C2A0-E9A4-6037718DE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298" y="6298144"/>
            <a:ext cx="2743200" cy="365125"/>
          </a:xfrm>
        </p:spPr>
        <p:txBody>
          <a:bodyPr/>
          <a:lstStyle/>
          <a:p>
            <a:fld id="{A643E3B8-1D74-4214-AB8A-0B0DA85F9242}" type="slidenum">
              <a:rPr lang="ko-KR" altLang="en-US" sz="2000" smtClean="0">
                <a:solidFill>
                  <a:srgbClr val="FFCA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13</a:t>
            </a:fld>
            <a:endParaRPr lang="ko-KR" altLang="en-US" sz="2000" dirty="0">
              <a:solidFill>
                <a:srgbClr val="FFCA00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62B8E-6845-4CA7-194D-E1ACF6A74ECF}"/>
              </a:ext>
            </a:extLst>
          </p:cNvPr>
          <p:cNvSpPr txBox="1"/>
          <p:nvPr/>
        </p:nvSpPr>
        <p:spPr>
          <a:xfrm>
            <a:off x="190500" y="194731"/>
            <a:ext cx="590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2. EDA &amp; </a:t>
            </a:r>
            <a:r>
              <a:rPr lang="ko-KR" altLang="en-US" sz="2400" dirty="0" err="1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전처리</a:t>
            </a:r>
            <a:endParaRPr lang="en-US" altLang="ko-KR" sz="24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8AAC7A-1813-C0DC-4064-3E6BD5FA4618}"/>
              </a:ext>
            </a:extLst>
          </p:cNvPr>
          <p:cNvSpPr txBox="1"/>
          <p:nvPr/>
        </p:nvSpPr>
        <p:spPr>
          <a:xfrm>
            <a:off x="6095998" y="194731"/>
            <a:ext cx="590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 err="1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유통사</a:t>
            </a:r>
            <a:r>
              <a:rPr lang="ko-KR" altLang="en-US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테마 추측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F8C90D96-A672-F91C-5484-7C46B925A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43" y="1631328"/>
            <a:ext cx="5752856" cy="2512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FA564E20-B5C3-4581-2DD5-B454239CC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43" y="4155512"/>
            <a:ext cx="5752855" cy="252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9022326-E13B-EE21-F106-01624057D61D}"/>
              </a:ext>
            </a:extLst>
          </p:cNvPr>
          <p:cNvSpPr txBox="1"/>
          <p:nvPr/>
        </p:nvSpPr>
        <p:spPr>
          <a:xfrm>
            <a:off x="6463096" y="3435016"/>
            <a:ext cx="5662364" cy="1045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b="0" dirty="0"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A01</a:t>
            </a:r>
            <a:r>
              <a:rPr lang="ko-KR" altLang="en-US" b="0" dirty="0"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b="0" dirty="0"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</a:t>
            </a:r>
            <a:r>
              <a:rPr lang="ko-KR" altLang="en-US" b="0" dirty="0"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 오프라인 종합쇼핑몰</a:t>
            </a:r>
            <a:r>
              <a:rPr lang="en-US" altLang="ko-KR" b="0" dirty="0"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(ex: </a:t>
            </a:r>
            <a:r>
              <a:rPr lang="ko-KR" altLang="en-US" b="0" dirty="0"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롯데백화점</a:t>
            </a:r>
            <a:r>
              <a:rPr lang="en-US" altLang="ko-KR" b="0" dirty="0"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 </a:t>
            </a:r>
          </a:p>
          <a:p>
            <a:pPr>
              <a:lnSpc>
                <a:spcPct val="120000"/>
              </a:lnSpc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-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임대매출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푸드코트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의류가 상위 사업 분야임</a:t>
            </a:r>
            <a:endParaRPr lang="ko-KR" altLang="en-US" b="0" dirty="0">
              <a:effectLst/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- </a:t>
            </a:r>
            <a:r>
              <a:rPr lang="ko-KR" altLang="en-US" b="0" dirty="0"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점포코드는 종합쇼핑몰에 </a:t>
            </a:r>
            <a:r>
              <a:rPr lang="ko-KR" altLang="en-US" b="0" dirty="0" err="1"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내점한</a:t>
            </a:r>
            <a:r>
              <a:rPr lang="ko-KR" altLang="en-US" b="0" dirty="0"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 세부 점포들로 추측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C21C6AA-93A0-6B65-CF77-1A85C0EBF367}"/>
              </a:ext>
            </a:extLst>
          </p:cNvPr>
          <p:cNvGrpSpPr/>
          <p:nvPr/>
        </p:nvGrpSpPr>
        <p:grpSpPr>
          <a:xfrm>
            <a:off x="395522" y="1110347"/>
            <a:ext cx="7361627" cy="369332"/>
            <a:chOff x="510913" y="1237193"/>
            <a:chExt cx="7361627" cy="36933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F591BA9-DB73-1387-B46E-D1E00A62F71E}"/>
                </a:ext>
              </a:extLst>
            </p:cNvPr>
            <p:cNvSpPr txBox="1"/>
            <p:nvPr/>
          </p:nvSpPr>
          <p:spPr>
            <a:xfrm>
              <a:off x="789476" y="1237193"/>
              <a:ext cx="7083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유통사</a:t>
              </a:r>
              <a:r>
                <a:rPr lang="ko-KR" altLang="en-US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 매출 구조를 통한 </a:t>
              </a:r>
              <a:r>
                <a:rPr lang="ko-KR" altLang="en-US" dirty="0" err="1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유통사</a:t>
              </a:r>
              <a:r>
                <a:rPr lang="ko-KR" altLang="en-US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 테마 추측 </a:t>
              </a:r>
              <a:r>
                <a:rPr lang="en-US" altLang="ko-KR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– A01</a:t>
              </a:r>
              <a:endPara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42134B2-54CF-3AEC-B99B-8F6D27BC5B48}"/>
                </a:ext>
              </a:extLst>
            </p:cNvPr>
            <p:cNvSpPr/>
            <p:nvPr/>
          </p:nvSpPr>
          <p:spPr>
            <a:xfrm>
              <a:off x="510913" y="1321569"/>
              <a:ext cx="213968" cy="200580"/>
            </a:xfrm>
            <a:prstGeom prst="rect">
              <a:avLst/>
            </a:prstGeom>
            <a:solidFill>
              <a:srgbClr val="33AFFB"/>
            </a:solidFill>
            <a:ln>
              <a:solidFill>
                <a:srgbClr val="33AF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47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9BB844-CDE7-C2A0-E9A4-6037718DE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298" y="6298144"/>
            <a:ext cx="2743200" cy="365125"/>
          </a:xfrm>
        </p:spPr>
        <p:txBody>
          <a:bodyPr/>
          <a:lstStyle/>
          <a:p>
            <a:fld id="{A643E3B8-1D74-4214-AB8A-0B0DA85F9242}" type="slidenum">
              <a:rPr lang="ko-KR" altLang="en-US" sz="2000" smtClean="0">
                <a:solidFill>
                  <a:srgbClr val="FFCA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14</a:t>
            </a:fld>
            <a:endParaRPr lang="ko-KR" altLang="en-US" sz="2000" dirty="0">
              <a:solidFill>
                <a:srgbClr val="FFCA00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62B8E-6845-4CA7-194D-E1ACF6A74ECF}"/>
              </a:ext>
            </a:extLst>
          </p:cNvPr>
          <p:cNvSpPr txBox="1"/>
          <p:nvPr/>
        </p:nvSpPr>
        <p:spPr>
          <a:xfrm>
            <a:off x="190500" y="194731"/>
            <a:ext cx="590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2. EDA &amp; </a:t>
            </a:r>
            <a:r>
              <a:rPr lang="ko-KR" altLang="en-US" sz="2400" dirty="0" err="1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전처리</a:t>
            </a:r>
            <a:endParaRPr lang="en-US" altLang="ko-KR" sz="24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8AAC7A-1813-C0DC-4064-3E6BD5FA4618}"/>
              </a:ext>
            </a:extLst>
          </p:cNvPr>
          <p:cNvSpPr txBox="1"/>
          <p:nvPr/>
        </p:nvSpPr>
        <p:spPr>
          <a:xfrm>
            <a:off x="6095998" y="194731"/>
            <a:ext cx="590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 err="1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유통사</a:t>
            </a:r>
            <a:r>
              <a:rPr lang="ko-KR" altLang="en-US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테마 추측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A674AE-08A6-0669-95A3-6A04311E426A}"/>
              </a:ext>
            </a:extLst>
          </p:cNvPr>
          <p:cNvSpPr txBox="1"/>
          <p:nvPr/>
        </p:nvSpPr>
        <p:spPr>
          <a:xfrm>
            <a:off x="6463114" y="3436848"/>
            <a:ext cx="5147204" cy="7133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A02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 대형마트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 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계열의 </a:t>
            </a:r>
            <a:r>
              <a:rPr lang="ko-KR" altLang="en-US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유통사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(ex: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롯데마트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-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생활용품 및 </a:t>
            </a:r>
            <a:r>
              <a:rPr lang="ko-KR" altLang="en-US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팬시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용품이 상위 사업 분야임 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4AF48578-AD57-2E19-AD1F-797AC5E7E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77" y="1630759"/>
            <a:ext cx="5754824" cy="2495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EEFE199C-3F47-7A58-A850-B3CAC4DDF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77" y="4156201"/>
            <a:ext cx="5754821" cy="248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BF3022A4-98F9-4343-AB6A-5F0036E1BA35}"/>
              </a:ext>
            </a:extLst>
          </p:cNvPr>
          <p:cNvGrpSpPr/>
          <p:nvPr/>
        </p:nvGrpSpPr>
        <p:grpSpPr>
          <a:xfrm>
            <a:off x="395522" y="1110347"/>
            <a:ext cx="7361627" cy="369332"/>
            <a:chOff x="510913" y="1237193"/>
            <a:chExt cx="7361627" cy="36933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D1175AC-38A1-CE41-96E3-CBAC861F1F52}"/>
                </a:ext>
              </a:extLst>
            </p:cNvPr>
            <p:cNvSpPr txBox="1"/>
            <p:nvPr/>
          </p:nvSpPr>
          <p:spPr>
            <a:xfrm>
              <a:off x="789476" y="1237193"/>
              <a:ext cx="7083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유통사</a:t>
              </a:r>
              <a:r>
                <a:rPr lang="ko-KR" altLang="en-US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 매출 구조를 통한 </a:t>
              </a:r>
              <a:r>
                <a:rPr lang="ko-KR" altLang="en-US" dirty="0" err="1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유통사</a:t>
              </a:r>
              <a:r>
                <a:rPr lang="ko-KR" altLang="en-US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 테마 추측 </a:t>
              </a:r>
              <a:r>
                <a:rPr lang="en-US" altLang="ko-KR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– A02</a:t>
              </a:r>
              <a:endPara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BECEC43-19E3-B26D-10C9-51921C04FDD2}"/>
                </a:ext>
              </a:extLst>
            </p:cNvPr>
            <p:cNvSpPr/>
            <p:nvPr/>
          </p:nvSpPr>
          <p:spPr>
            <a:xfrm>
              <a:off x="510913" y="1321569"/>
              <a:ext cx="213968" cy="200580"/>
            </a:xfrm>
            <a:prstGeom prst="rect">
              <a:avLst/>
            </a:prstGeom>
            <a:solidFill>
              <a:srgbClr val="33AFFB"/>
            </a:solidFill>
            <a:ln>
              <a:solidFill>
                <a:srgbClr val="33AF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47306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9BB844-CDE7-C2A0-E9A4-6037718DE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298" y="6298144"/>
            <a:ext cx="2743200" cy="365125"/>
          </a:xfrm>
        </p:spPr>
        <p:txBody>
          <a:bodyPr/>
          <a:lstStyle/>
          <a:p>
            <a:fld id="{A643E3B8-1D74-4214-AB8A-0B0DA85F9242}" type="slidenum">
              <a:rPr lang="ko-KR" altLang="en-US" sz="2000" smtClean="0">
                <a:solidFill>
                  <a:srgbClr val="FFCA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15</a:t>
            </a:fld>
            <a:endParaRPr lang="ko-KR" altLang="en-US" sz="2000" dirty="0">
              <a:solidFill>
                <a:srgbClr val="FFCA00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62B8E-6845-4CA7-194D-E1ACF6A74ECF}"/>
              </a:ext>
            </a:extLst>
          </p:cNvPr>
          <p:cNvSpPr txBox="1"/>
          <p:nvPr/>
        </p:nvSpPr>
        <p:spPr>
          <a:xfrm>
            <a:off x="190500" y="194731"/>
            <a:ext cx="590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2. EDA &amp; </a:t>
            </a:r>
            <a:r>
              <a:rPr lang="ko-KR" altLang="en-US" sz="2400" dirty="0" err="1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전처리</a:t>
            </a:r>
            <a:endParaRPr lang="en-US" altLang="ko-KR" sz="24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8AAC7A-1813-C0DC-4064-3E6BD5FA4618}"/>
              </a:ext>
            </a:extLst>
          </p:cNvPr>
          <p:cNvSpPr txBox="1"/>
          <p:nvPr/>
        </p:nvSpPr>
        <p:spPr>
          <a:xfrm>
            <a:off x="6095998" y="194731"/>
            <a:ext cx="590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 err="1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유통사</a:t>
            </a:r>
            <a:r>
              <a:rPr lang="ko-KR" altLang="en-US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테마 추측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E3CCAB-A183-FEC6-A419-5F490B3A8325}"/>
              </a:ext>
            </a:extLst>
          </p:cNvPr>
          <p:cNvSpPr txBox="1"/>
          <p:nvPr/>
        </p:nvSpPr>
        <p:spPr>
          <a:xfrm>
            <a:off x="6462801" y="3435016"/>
            <a:ext cx="5460493" cy="1045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A03 :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 소규모 슈퍼마켓 계열 </a:t>
            </a:r>
            <a:r>
              <a:rPr lang="ko-KR" altLang="en-US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유통사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(ex: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롯데슈퍼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</a:t>
            </a:r>
            <a:endParaRPr lang="ko-KR" altLang="en-US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A02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와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흡사한 경향을 띄지만 일반미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팬시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&amp;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파티용품이 목록에 없고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종량제 봉투가 상위권에 있음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31F6E9D5-D434-5D24-9A31-083178227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49" y="1634562"/>
            <a:ext cx="5754399" cy="2358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6F990424-E15C-5A5B-0543-459C184D5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53" y="4155512"/>
            <a:ext cx="5755248" cy="2410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4B7CBA29-E5CB-C7A0-CFFC-F4B86ED4C58C}"/>
              </a:ext>
            </a:extLst>
          </p:cNvPr>
          <p:cNvGrpSpPr/>
          <p:nvPr/>
        </p:nvGrpSpPr>
        <p:grpSpPr>
          <a:xfrm>
            <a:off x="395522" y="1110347"/>
            <a:ext cx="7361627" cy="369332"/>
            <a:chOff x="510913" y="1237193"/>
            <a:chExt cx="7361627" cy="36933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D9C5F43-098F-5BE8-AE8E-07E96E1B7ADD}"/>
                </a:ext>
              </a:extLst>
            </p:cNvPr>
            <p:cNvSpPr txBox="1"/>
            <p:nvPr/>
          </p:nvSpPr>
          <p:spPr>
            <a:xfrm>
              <a:off x="789476" y="1237193"/>
              <a:ext cx="7083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유통사</a:t>
              </a:r>
              <a:r>
                <a:rPr lang="ko-KR" altLang="en-US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 매출 구조를 통한 </a:t>
              </a:r>
              <a:r>
                <a:rPr lang="ko-KR" altLang="en-US" dirty="0" err="1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유통사</a:t>
              </a:r>
              <a:r>
                <a:rPr lang="ko-KR" altLang="en-US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 테마 추측 </a:t>
              </a:r>
              <a:r>
                <a:rPr lang="en-US" altLang="ko-KR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– A03</a:t>
              </a:r>
              <a:endPara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08EF72E-5578-0B61-7940-0F86DC48D60B}"/>
                </a:ext>
              </a:extLst>
            </p:cNvPr>
            <p:cNvSpPr/>
            <p:nvPr/>
          </p:nvSpPr>
          <p:spPr>
            <a:xfrm>
              <a:off x="510913" y="1321569"/>
              <a:ext cx="213968" cy="200580"/>
            </a:xfrm>
            <a:prstGeom prst="rect">
              <a:avLst/>
            </a:prstGeom>
            <a:solidFill>
              <a:srgbClr val="33AFFB"/>
            </a:solidFill>
            <a:ln>
              <a:solidFill>
                <a:srgbClr val="33AF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3601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9BB844-CDE7-C2A0-E9A4-6037718DE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298" y="6298144"/>
            <a:ext cx="2743200" cy="365125"/>
          </a:xfrm>
        </p:spPr>
        <p:txBody>
          <a:bodyPr/>
          <a:lstStyle/>
          <a:p>
            <a:fld id="{A643E3B8-1D74-4214-AB8A-0B0DA85F9242}" type="slidenum">
              <a:rPr lang="ko-KR" altLang="en-US" sz="2000" smtClean="0">
                <a:solidFill>
                  <a:srgbClr val="FFCA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16</a:t>
            </a:fld>
            <a:endParaRPr lang="ko-KR" altLang="en-US" sz="2000" dirty="0">
              <a:solidFill>
                <a:srgbClr val="FFCA00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62B8E-6845-4CA7-194D-E1ACF6A74ECF}"/>
              </a:ext>
            </a:extLst>
          </p:cNvPr>
          <p:cNvSpPr txBox="1"/>
          <p:nvPr/>
        </p:nvSpPr>
        <p:spPr>
          <a:xfrm>
            <a:off x="190500" y="194731"/>
            <a:ext cx="590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2. EDA &amp; </a:t>
            </a:r>
            <a:r>
              <a:rPr lang="ko-KR" altLang="en-US" sz="2400" dirty="0" err="1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전처리</a:t>
            </a:r>
            <a:endParaRPr lang="en-US" altLang="ko-KR" sz="24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8AAC7A-1813-C0DC-4064-3E6BD5FA4618}"/>
              </a:ext>
            </a:extLst>
          </p:cNvPr>
          <p:cNvSpPr txBox="1"/>
          <p:nvPr/>
        </p:nvSpPr>
        <p:spPr>
          <a:xfrm>
            <a:off x="6095998" y="194731"/>
            <a:ext cx="590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 err="1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유통사</a:t>
            </a:r>
            <a:r>
              <a:rPr lang="ko-KR" altLang="en-US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테마 추측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268915-DCAF-F8EB-41E1-6920A3CEFFDB}"/>
              </a:ext>
            </a:extLst>
          </p:cNvPr>
          <p:cNvSpPr txBox="1"/>
          <p:nvPr/>
        </p:nvSpPr>
        <p:spPr>
          <a:xfrm>
            <a:off x="6460854" y="3435016"/>
            <a:ext cx="5534628" cy="1045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A04 :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 편의점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(ex: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세븐일레븐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</a:t>
            </a:r>
          </a:p>
          <a:p>
            <a:pPr indent="-285750">
              <a:lnSpc>
                <a:spcPct val="120000"/>
              </a:lnSpc>
              <a:buFontTx/>
              <a:buChar char="-"/>
            </a:pP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현장결제만 존재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indent="-285750">
              <a:lnSpc>
                <a:spcPct val="120000"/>
              </a:lnSpc>
              <a:buFontTx/>
              <a:buChar char="-"/>
            </a:pP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담배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맥주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삼각김밥 등이 상위 상품임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1F712DA7-CE14-1D3C-5A78-CAC5EB8B3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90" y="4159823"/>
            <a:ext cx="5750308" cy="265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5B5A7B81-AF15-C170-BD20-605F0BB09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90" y="1640963"/>
            <a:ext cx="5750308" cy="238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057099F7-FD2E-A726-3ABE-C41CDE906B38}"/>
              </a:ext>
            </a:extLst>
          </p:cNvPr>
          <p:cNvGrpSpPr/>
          <p:nvPr/>
        </p:nvGrpSpPr>
        <p:grpSpPr>
          <a:xfrm>
            <a:off x="395522" y="1110347"/>
            <a:ext cx="7361627" cy="369332"/>
            <a:chOff x="510913" y="1237193"/>
            <a:chExt cx="7361627" cy="36933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401D7FE-62CE-7F6A-6A19-2B8A64C30977}"/>
                </a:ext>
              </a:extLst>
            </p:cNvPr>
            <p:cNvSpPr txBox="1"/>
            <p:nvPr/>
          </p:nvSpPr>
          <p:spPr>
            <a:xfrm>
              <a:off x="789476" y="1237193"/>
              <a:ext cx="7083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유통사</a:t>
              </a:r>
              <a:r>
                <a:rPr lang="ko-KR" altLang="en-US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 매출 구조를 통한 </a:t>
              </a:r>
              <a:r>
                <a:rPr lang="ko-KR" altLang="en-US" dirty="0" err="1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유통사</a:t>
              </a:r>
              <a:r>
                <a:rPr lang="ko-KR" altLang="en-US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 테마 추측 </a:t>
              </a:r>
              <a:r>
                <a:rPr lang="en-US" altLang="ko-KR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– A04</a:t>
              </a:r>
              <a:endPara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C895DB7-3B90-6C3C-B583-07548145E8D5}"/>
                </a:ext>
              </a:extLst>
            </p:cNvPr>
            <p:cNvSpPr/>
            <p:nvPr/>
          </p:nvSpPr>
          <p:spPr>
            <a:xfrm>
              <a:off x="510913" y="1321569"/>
              <a:ext cx="213968" cy="200580"/>
            </a:xfrm>
            <a:prstGeom prst="rect">
              <a:avLst/>
            </a:prstGeom>
            <a:solidFill>
              <a:srgbClr val="33AFFB"/>
            </a:solidFill>
            <a:ln>
              <a:solidFill>
                <a:srgbClr val="33AF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3536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9BB844-CDE7-C2A0-E9A4-6037718DE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298" y="6298144"/>
            <a:ext cx="2743200" cy="365125"/>
          </a:xfrm>
        </p:spPr>
        <p:txBody>
          <a:bodyPr/>
          <a:lstStyle/>
          <a:p>
            <a:fld id="{A643E3B8-1D74-4214-AB8A-0B0DA85F9242}" type="slidenum">
              <a:rPr lang="ko-KR" altLang="en-US" sz="2000" smtClean="0">
                <a:solidFill>
                  <a:srgbClr val="FFCA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17</a:t>
            </a:fld>
            <a:endParaRPr lang="ko-KR" altLang="en-US" sz="2000" dirty="0">
              <a:solidFill>
                <a:srgbClr val="FFCA00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62B8E-6845-4CA7-194D-E1ACF6A74ECF}"/>
              </a:ext>
            </a:extLst>
          </p:cNvPr>
          <p:cNvSpPr txBox="1"/>
          <p:nvPr/>
        </p:nvSpPr>
        <p:spPr>
          <a:xfrm>
            <a:off x="190500" y="194731"/>
            <a:ext cx="590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2. EDA &amp; </a:t>
            </a:r>
            <a:r>
              <a:rPr lang="ko-KR" altLang="en-US" sz="2400" dirty="0" err="1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전처리</a:t>
            </a:r>
            <a:endParaRPr lang="en-US" altLang="ko-KR" sz="24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8AAC7A-1813-C0DC-4064-3E6BD5FA4618}"/>
              </a:ext>
            </a:extLst>
          </p:cNvPr>
          <p:cNvSpPr txBox="1"/>
          <p:nvPr/>
        </p:nvSpPr>
        <p:spPr>
          <a:xfrm>
            <a:off x="6095998" y="194731"/>
            <a:ext cx="590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 err="1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유통사</a:t>
            </a:r>
            <a:r>
              <a:rPr lang="ko-KR" altLang="en-US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테마 추측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F92629-D082-2435-550A-52D6D34F1C0D}"/>
              </a:ext>
            </a:extLst>
          </p:cNvPr>
          <p:cNvSpPr txBox="1"/>
          <p:nvPr/>
        </p:nvSpPr>
        <p:spPr>
          <a:xfrm>
            <a:off x="6462802" y="3433926"/>
            <a:ext cx="5381116" cy="7133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A05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 가전제품 종합 쇼핑몰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(ex: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하이마트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</a:t>
            </a:r>
          </a:p>
          <a:p>
            <a:pPr indent="-285750">
              <a:lnSpc>
                <a:spcPct val="120000"/>
              </a:lnSpc>
              <a:buFontTx/>
              <a:buChar char="-"/>
            </a:pP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품목이 모두 전자제품임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7142F72F-B990-EAA9-C06B-14BDA690B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82" y="1639926"/>
            <a:ext cx="5747915" cy="255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5F9BCCD4-3AD8-F1CA-3428-8F24CD04B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82" y="4157859"/>
            <a:ext cx="5747918" cy="2517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814EF9B3-31C1-7606-2290-E9D67414A785}"/>
              </a:ext>
            </a:extLst>
          </p:cNvPr>
          <p:cNvGrpSpPr/>
          <p:nvPr/>
        </p:nvGrpSpPr>
        <p:grpSpPr>
          <a:xfrm>
            <a:off x="395522" y="1110347"/>
            <a:ext cx="7361627" cy="369332"/>
            <a:chOff x="510913" y="1237193"/>
            <a:chExt cx="7361627" cy="36933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8312110-12D1-46B3-053A-42727D9FB05B}"/>
                </a:ext>
              </a:extLst>
            </p:cNvPr>
            <p:cNvSpPr txBox="1"/>
            <p:nvPr/>
          </p:nvSpPr>
          <p:spPr>
            <a:xfrm>
              <a:off x="789476" y="1237193"/>
              <a:ext cx="7083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유통사</a:t>
              </a:r>
              <a:r>
                <a:rPr lang="ko-KR" altLang="en-US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 매출 구조를 통한 </a:t>
              </a:r>
              <a:r>
                <a:rPr lang="ko-KR" altLang="en-US" dirty="0" err="1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유통사</a:t>
              </a:r>
              <a:r>
                <a:rPr lang="ko-KR" altLang="en-US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 테마 추측 </a:t>
              </a:r>
              <a:r>
                <a:rPr lang="en-US" altLang="ko-KR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– A05</a:t>
              </a:r>
              <a:endPara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9D5F04B-41FA-B165-A73A-862E8E7838B9}"/>
                </a:ext>
              </a:extLst>
            </p:cNvPr>
            <p:cNvSpPr/>
            <p:nvPr/>
          </p:nvSpPr>
          <p:spPr>
            <a:xfrm>
              <a:off x="510913" y="1321569"/>
              <a:ext cx="213968" cy="200580"/>
            </a:xfrm>
            <a:prstGeom prst="rect">
              <a:avLst/>
            </a:prstGeom>
            <a:solidFill>
              <a:srgbClr val="33AFFB"/>
            </a:solidFill>
            <a:ln>
              <a:solidFill>
                <a:srgbClr val="33AF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0285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9BB844-CDE7-C2A0-E9A4-6037718DE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298" y="6298144"/>
            <a:ext cx="2743200" cy="365125"/>
          </a:xfrm>
        </p:spPr>
        <p:txBody>
          <a:bodyPr/>
          <a:lstStyle/>
          <a:p>
            <a:fld id="{A643E3B8-1D74-4214-AB8A-0B0DA85F9242}" type="slidenum">
              <a:rPr lang="ko-KR" altLang="en-US" sz="2000" smtClean="0">
                <a:solidFill>
                  <a:srgbClr val="FFCA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18</a:t>
            </a:fld>
            <a:endParaRPr lang="ko-KR" altLang="en-US" sz="2000" dirty="0">
              <a:solidFill>
                <a:srgbClr val="FFCA00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62B8E-6845-4CA7-194D-E1ACF6A74ECF}"/>
              </a:ext>
            </a:extLst>
          </p:cNvPr>
          <p:cNvSpPr txBox="1"/>
          <p:nvPr/>
        </p:nvSpPr>
        <p:spPr>
          <a:xfrm>
            <a:off x="190500" y="194731"/>
            <a:ext cx="590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2. EDA &amp; </a:t>
            </a:r>
            <a:r>
              <a:rPr lang="ko-KR" altLang="en-US" sz="2400" dirty="0" err="1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전처리</a:t>
            </a:r>
            <a:endParaRPr lang="en-US" altLang="ko-KR" sz="24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8AAC7A-1813-C0DC-4064-3E6BD5FA4618}"/>
              </a:ext>
            </a:extLst>
          </p:cNvPr>
          <p:cNvSpPr txBox="1"/>
          <p:nvPr/>
        </p:nvSpPr>
        <p:spPr>
          <a:xfrm>
            <a:off x="6095998" y="194731"/>
            <a:ext cx="590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 err="1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유통사</a:t>
            </a:r>
            <a:r>
              <a:rPr lang="ko-KR" altLang="en-US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테마 추측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C001C7-A8E8-D8B2-4C9F-B866F09EC661}"/>
              </a:ext>
            </a:extLst>
          </p:cNvPr>
          <p:cNvSpPr txBox="1"/>
          <p:nvPr/>
        </p:nvSpPr>
        <p:spPr>
          <a:xfrm>
            <a:off x="6460318" y="3432126"/>
            <a:ext cx="5140764" cy="7133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A06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 온라인 쇼핑몰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 ex: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롯데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ON)</a:t>
            </a:r>
          </a:p>
          <a:p>
            <a:pPr>
              <a:lnSpc>
                <a:spcPct val="120000"/>
              </a:lnSpc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-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모두 온라인 결제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E7D31C96-0CA3-1C5D-8D3E-DF9AC4201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88" y="1640624"/>
            <a:ext cx="5753721" cy="261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6F65C490-3DE0-DB1F-F6C3-5A14FFCAD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89" y="4221956"/>
            <a:ext cx="5750310" cy="2569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E7AE5D8A-FC80-ECCD-8BF8-467930508E61}"/>
              </a:ext>
            </a:extLst>
          </p:cNvPr>
          <p:cNvGrpSpPr/>
          <p:nvPr/>
        </p:nvGrpSpPr>
        <p:grpSpPr>
          <a:xfrm>
            <a:off x="395522" y="1110347"/>
            <a:ext cx="7361627" cy="369332"/>
            <a:chOff x="510913" y="1237193"/>
            <a:chExt cx="7361627" cy="36933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1ABF777-0D5A-5A5C-A0E3-949204CA14B1}"/>
                </a:ext>
              </a:extLst>
            </p:cNvPr>
            <p:cNvSpPr txBox="1"/>
            <p:nvPr/>
          </p:nvSpPr>
          <p:spPr>
            <a:xfrm>
              <a:off x="789476" y="1237193"/>
              <a:ext cx="7083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유통사</a:t>
              </a:r>
              <a:r>
                <a:rPr lang="ko-KR" altLang="en-US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 매출 구조를 통한 </a:t>
              </a:r>
              <a:r>
                <a:rPr lang="ko-KR" altLang="en-US" dirty="0" err="1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유통사</a:t>
              </a:r>
              <a:r>
                <a:rPr lang="ko-KR" altLang="en-US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 테마 추측 </a:t>
              </a:r>
              <a:r>
                <a:rPr lang="en-US" altLang="ko-KR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– A06</a:t>
              </a:r>
              <a:endPara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7DE45C3-3AEE-CAD4-7338-5C55C452B4CB}"/>
                </a:ext>
              </a:extLst>
            </p:cNvPr>
            <p:cNvSpPr/>
            <p:nvPr/>
          </p:nvSpPr>
          <p:spPr>
            <a:xfrm>
              <a:off x="510913" y="1321569"/>
              <a:ext cx="213968" cy="200580"/>
            </a:xfrm>
            <a:prstGeom prst="rect">
              <a:avLst/>
            </a:prstGeom>
            <a:solidFill>
              <a:srgbClr val="33AFFB"/>
            </a:solidFill>
            <a:ln>
              <a:solidFill>
                <a:srgbClr val="33AF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43382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9BB844-CDE7-C2A0-E9A4-6037718DE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298" y="6298144"/>
            <a:ext cx="2743200" cy="365125"/>
          </a:xfrm>
        </p:spPr>
        <p:txBody>
          <a:bodyPr/>
          <a:lstStyle/>
          <a:p>
            <a:fld id="{A643E3B8-1D74-4214-AB8A-0B0DA85F9242}" type="slidenum">
              <a:rPr lang="ko-KR" altLang="en-US" sz="2000" smtClean="0">
                <a:solidFill>
                  <a:srgbClr val="FFCA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19</a:t>
            </a:fld>
            <a:endParaRPr lang="ko-KR" altLang="en-US" sz="2000" dirty="0">
              <a:solidFill>
                <a:srgbClr val="FFCA00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62B8E-6845-4CA7-194D-E1ACF6A74ECF}"/>
              </a:ext>
            </a:extLst>
          </p:cNvPr>
          <p:cNvSpPr txBox="1"/>
          <p:nvPr/>
        </p:nvSpPr>
        <p:spPr>
          <a:xfrm>
            <a:off x="190500" y="194731"/>
            <a:ext cx="590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2. EDA &amp; </a:t>
            </a:r>
            <a:r>
              <a:rPr lang="ko-KR" altLang="en-US" sz="2400" dirty="0" err="1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전처리</a:t>
            </a:r>
            <a:endParaRPr lang="en-US" altLang="ko-KR" sz="24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8AAC7A-1813-C0DC-4064-3E6BD5FA4618}"/>
              </a:ext>
            </a:extLst>
          </p:cNvPr>
          <p:cNvSpPr txBox="1"/>
          <p:nvPr/>
        </p:nvSpPr>
        <p:spPr>
          <a:xfrm>
            <a:off x="6095998" y="194731"/>
            <a:ext cx="590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데이터 탐색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5030127-729C-4E1A-714E-8B3CB9A7875B}"/>
              </a:ext>
            </a:extLst>
          </p:cNvPr>
          <p:cNvGrpSpPr/>
          <p:nvPr/>
        </p:nvGrpSpPr>
        <p:grpSpPr>
          <a:xfrm>
            <a:off x="395522" y="1110347"/>
            <a:ext cx="10633158" cy="369332"/>
            <a:chOff x="510913" y="1237193"/>
            <a:chExt cx="7361627" cy="36933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468AE32-EB62-6CD7-0296-EA50968D548E}"/>
                </a:ext>
              </a:extLst>
            </p:cNvPr>
            <p:cNvSpPr txBox="1"/>
            <p:nvPr/>
          </p:nvSpPr>
          <p:spPr>
            <a:xfrm>
              <a:off x="789476" y="1237193"/>
              <a:ext cx="7083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결제 경향 </a:t>
              </a:r>
              <a:r>
                <a:rPr lang="en-US" altLang="ko-KR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|</a:t>
              </a:r>
              <a:r>
                <a:rPr lang="ko-KR" altLang="en-US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            </a:t>
              </a:r>
              <a:r>
                <a:rPr lang="en-US" altLang="ko-KR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A01(</a:t>
              </a:r>
              <a:r>
                <a:rPr lang="ko-KR" altLang="en-US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백화점</a:t>
              </a:r>
              <a:r>
                <a:rPr lang="en-US" altLang="ko-KR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)                          A02(</a:t>
              </a:r>
              <a:r>
                <a:rPr lang="ko-KR" altLang="en-US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대형마트</a:t>
              </a:r>
              <a:r>
                <a:rPr lang="en-US" altLang="ko-KR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)                       A03(</a:t>
              </a:r>
              <a:r>
                <a:rPr lang="ko-KR" altLang="en-US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슈퍼마켓</a:t>
              </a:r>
              <a:r>
                <a:rPr lang="en-US" altLang="ko-KR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)</a:t>
              </a:r>
              <a:endPara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8B1FB4A-715D-996D-EDCB-19F217B82C89}"/>
                </a:ext>
              </a:extLst>
            </p:cNvPr>
            <p:cNvSpPr/>
            <p:nvPr/>
          </p:nvSpPr>
          <p:spPr>
            <a:xfrm>
              <a:off x="510913" y="1321569"/>
              <a:ext cx="142802" cy="200580"/>
            </a:xfrm>
            <a:prstGeom prst="rect">
              <a:avLst/>
            </a:prstGeom>
            <a:solidFill>
              <a:srgbClr val="33AFFB"/>
            </a:solidFill>
            <a:ln>
              <a:solidFill>
                <a:srgbClr val="33AF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0B5FB02-914B-C294-F874-6D9118C66F48}"/>
              </a:ext>
            </a:extLst>
          </p:cNvPr>
          <p:cNvSpPr txBox="1"/>
          <p:nvPr/>
        </p:nvSpPr>
        <p:spPr>
          <a:xfrm>
            <a:off x="797860" y="2291179"/>
            <a:ext cx="567088" cy="506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전체</a:t>
            </a:r>
            <a:endParaRPr lang="en-US" altLang="ko-KR" sz="12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결제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044DA3-A97E-6519-E610-B554C27A954C}"/>
              </a:ext>
            </a:extLst>
          </p:cNvPr>
          <p:cNvSpPr txBox="1"/>
          <p:nvPr/>
        </p:nvSpPr>
        <p:spPr>
          <a:xfrm>
            <a:off x="797860" y="3674446"/>
            <a:ext cx="567088" cy="506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Lpay</a:t>
            </a:r>
            <a:endParaRPr lang="en-US" altLang="ko-KR" sz="12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결제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C0359D-E9D4-4B97-3C40-18C1A520B3D1}"/>
              </a:ext>
            </a:extLst>
          </p:cNvPr>
          <p:cNvSpPr txBox="1"/>
          <p:nvPr/>
        </p:nvSpPr>
        <p:spPr>
          <a:xfrm>
            <a:off x="657237" y="5057713"/>
            <a:ext cx="836488" cy="506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비 </a:t>
            </a:r>
            <a:r>
              <a:rPr lang="en-US" altLang="ko-KR" sz="12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Lpay</a:t>
            </a:r>
            <a:endParaRPr lang="en-US" altLang="ko-KR" sz="12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결제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ADAF1B2-5214-33C5-0E98-770A5113ED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89"/>
          <a:stretch/>
        </p:blipFill>
        <p:spPr bwMode="auto">
          <a:xfrm>
            <a:off x="1719891" y="1922713"/>
            <a:ext cx="2859462" cy="1335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B7AFC0CE-2CD5-387E-E7A4-4341F448E66B}"/>
              </a:ext>
            </a:extLst>
          </p:cNvPr>
          <p:cNvSpPr/>
          <p:nvPr/>
        </p:nvSpPr>
        <p:spPr>
          <a:xfrm>
            <a:off x="1748461" y="1970013"/>
            <a:ext cx="149223" cy="1227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0D82FD-C695-B821-0840-4999F867824D}"/>
              </a:ext>
            </a:extLst>
          </p:cNvPr>
          <p:cNvSpPr txBox="1"/>
          <p:nvPr/>
        </p:nvSpPr>
        <p:spPr>
          <a:xfrm>
            <a:off x="1515337" y="1953263"/>
            <a:ext cx="474663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35000</a:t>
            </a:r>
          </a:p>
          <a:p>
            <a:pPr algn="r"/>
            <a:endParaRPr lang="en-US" altLang="ko-KR" sz="8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r"/>
            <a:endParaRPr lang="en-US" altLang="ko-KR" sz="7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r"/>
            <a:endParaRPr lang="en-US" altLang="ko-KR" sz="7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r"/>
            <a:r>
              <a:rPr lang="en-US" altLang="ko-KR" sz="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20000</a:t>
            </a:r>
          </a:p>
          <a:p>
            <a:pPr algn="r"/>
            <a:endParaRPr lang="en-US" altLang="ko-KR" sz="8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r"/>
            <a:endParaRPr lang="en-US" altLang="ko-KR" sz="8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r"/>
            <a:endParaRPr lang="en-US" altLang="ko-KR" sz="9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r"/>
            <a:endParaRPr lang="en-US" altLang="ko-KR" sz="8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r"/>
            <a:r>
              <a:rPr lang="en-US" altLang="ko-KR" sz="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</a:t>
            </a:r>
            <a:endParaRPr lang="ko-KR" altLang="en-US" sz="8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A7F2CA63-9D79-0D48-6FD8-3B1DA8FAD7E4}"/>
              </a:ext>
            </a:extLst>
          </p:cNvPr>
          <p:cNvGrpSpPr/>
          <p:nvPr/>
        </p:nvGrpSpPr>
        <p:grpSpPr>
          <a:xfrm>
            <a:off x="1802481" y="3150647"/>
            <a:ext cx="2916955" cy="237448"/>
            <a:chOff x="1767757" y="2955821"/>
            <a:chExt cx="2916955" cy="237448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3FCE921-5B1E-EA89-7C7C-447414B12B64}"/>
                </a:ext>
              </a:extLst>
            </p:cNvPr>
            <p:cNvSpPr/>
            <p:nvPr/>
          </p:nvSpPr>
          <p:spPr>
            <a:xfrm>
              <a:off x="1891530" y="2980031"/>
              <a:ext cx="2633672" cy="795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9A0CA7FE-4792-8A39-00D4-FB97E8F3790D}"/>
                </a:ext>
              </a:extLst>
            </p:cNvPr>
            <p:cNvSpPr/>
            <p:nvPr/>
          </p:nvSpPr>
          <p:spPr>
            <a:xfrm>
              <a:off x="1891530" y="3113762"/>
              <a:ext cx="2633672" cy="795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F8EE364-10C0-B7A0-D940-B23083B6D05E}"/>
                </a:ext>
              </a:extLst>
            </p:cNvPr>
            <p:cNvSpPr txBox="1"/>
            <p:nvPr/>
          </p:nvSpPr>
          <p:spPr>
            <a:xfrm>
              <a:off x="1767757" y="2955821"/>
              <a:ext cx="291695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2021-01     2021-03     2021-05      2021-07      2021-09      2021-11      2022-01</a:t>
              </a:r>
              <a:endParaRPr lang="ko-KR" altLang="en-US" sz="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</p:grp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9562BC52-4C93-1097-3F14-4C4201630220}"/>
              </a:ext>
            </a:extLst>
          </p:cNvPr>
          <p:cNvSpPr/>
          <p:nvPr/>
        </p:nvSpPr>
        <p:spPr>
          <a:xfrm>
            <a:off x="1944100" y="1931908"/>
            <a:ext cx="2633672" cy="79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7" name="Picture 10">
            <a:extLst>
              <a:ext uri="{FF2B5EF4-FFF2-40B4-BE49-F238E27FC236}">
                <a16:creationId xmlns:a16="http://schemas.microsoft.com/office/drawing/2014/main" id="{5BB491C3-9CE7-59BC-DE3A-C23830314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" r="13"/>
          <a:stretch/>
        </p:blipFill>
        <p:spPr bwMode="auto">
          <a:xfrm>
            <a:off x="4733226" y="1922713"/>
            <a:ext cx="2859462" cy="1335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56C2C8A-E7A5-83A6-35A9-B06B2BB04D97}"/>
              </a:ext>
            </a:extLst>
          </p:cNvPr>
          <p:cNvSpPr/>
          <p:nvPr/>
        </p:nvSpPr>
        <p:spPr>
          <a:xfrm>
            <a:off x="4731646" y="1970013"/>
            <a:ext cx="179374" cy="1227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EAA5EC6-59C8-B32B-A0B1-4A8142073BEC}"/>
              </a:ext>
            </a:extLst>
          </p:cNvPr>
          <p:cNvSpPr txBox="1"/>
          <p:nvPr/>
        </p:nvSpPr>
        <p:spPr>
          <a:xfrm>
            <a:off x="4436362" y="1953263"/>
            <a:ext cx="566974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140000</a:t>
            </a:r>
          </a:p>
          <a:p>
            <a:pPr algn="r"/>
            <a:endParaRPr lang="en-US" altLang="ko-KR" sz="8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r"/>
            <a:endParaRPr lang="en-US" altLang="ko-KR" sz="7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r"/>
            <a:endParaRPr lang="en-US" altLang="ko-KR" sz="7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r"/>
            <a:r>
              <a:rPr lang="en-US" altLang="ko-KR" sz="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80000</a:t>
            </a:r>
          </a:p>
          <a:p>
            <a:pPr algn="r"/>
            <a:endParaRPr lang="en-US" altLang="ko-KR" sz="8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r"/>
            <a:endParaRPr lang="en-US" altLang="ko-KR" sz="8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r"/>
            <a:endParaRPr lang="en-US" altLang="ko-KR" sz="9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r"/>
            <a:endParaRPr lang="en-US" altLang="ko-KR" sz="8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r"/>
            <a:r>
              <a:rPr lang="en-US" altLang="ko-KR" sz="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</a:t>
            </a:r>
            <a:endParaRPr lang="ko-KR" altLang="en-US" sz="8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EF073167-96D5-46E0-BE2F-9CCA26F152CC}"/>
              </a:ext>
            </a:extLst>
          </p:cNvPr>
          <p:cNvGrpSpPr/>
          <p:nvPr/>
        </p:nvGrpSpPr>
        <p:grpSpPr>
          <a:xfrm>
            <a:off x="4815816" y="3150647"/>
            <a:ext cx="2916955" cy="237448"/>
            <a:chOff x="1767757" y="2955821"/>
            <a:chExt cx="2916955" cy="237448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1286B194-F497-08DD-F1EC-782EA99A0D8F}"/>
                </a:ext>
              </a:extLst>
            </p:cNvPr>
            <p:cNvSpPr/>
            <p:nvPr/>
          </p:nvSpPr>
          <p:spPr>
            <a:xfrm>
              <a:off x="1891530" y="2980031"/>
              <a:ext cx="2633672" cy="795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85A10299-CEEC-5844-FB58-57194474FCEA}"/>
                </a:ext>
              </a:extLst>
            </p:cNvPr>
            <p:cNvSpPr/>
            <p:nvPr/>
          </p:nvSpPr>
          <p:spPr>
            <a:xfrm>
              <a:off x="1891530" y="3113762"/>
              <a:ext cx="2633672" cy="795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A3FBF6DD-9FB2-B5AD-3F15-0C5C8550DF06}"/>
                </a:ext>
              </a:extLst>
            </p:cNvPr>
            <p:cNvSpPr txBox="1"/>
            <p:nvPr/>
          </p:nvSpPr>
          <p:spPr>
            <a:xfrm>
              <a:off x="1767757" y="2955821"/>
              <a:ext cx="291695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2021-01     2021-03     2021-05      2021-07      2021-09      2021-11      2022-01</a:t>
              </a:r>
              <a:endParaRPr lang="ko-KR" altLang="en-US" sz="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</p:grp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C17A90-448F-F34B-C719-7F77A50E276E}"/>
              </a:ext>
            </a:extLst>
          </p:cNvPr>
          <p:cNvSpPr/>
          <p:nvPr/>
        </p:nvSpPr>
        <p:spPr>
          <a:xfrm>
            <a:off x="4957435" y="1931908"/>
            <a:ext cx="2633672" cy="79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6" name="Picture 10">
            <a:extLst>
              <a:ext uri="{FF2B5EF4-FFF2-40B4-BE49-F238E27FC236}">
                <a16:creationId xmlns:a16="http://schemas.microsoft.com/office/drawing/2014/main" id="{A2CD0D86-3503-A73E-D16D-2AAB6F826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" r="119"/>
          <a:stretch/>
        </p:blipFill>
        <p:spPr bwMode="auto">
          <a:xfrm>
            <a:off x="7746566" y="1922713"/>
            <a:ext cx="2859462" cy="1335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48EA91C9-F027-5194-EBB9-494DE98D20B8}"/>
              </a:ext>
            </a:extLst>
          </p:cNvPr>
          <p:cNvSpPr/>
          <p:nvPr/>
        </p:nvSpPr>
        <p:spPr>
          <a:xfrm>
            <a:off x="7744986" y="1970013"/>
            <a:ext cx="179374" cy="1227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532104F-B6B3-D5BF-DC30-06E075BE9A70}"/>
              </a:ext>
            </a:extLst>
          </p:cNvPr>
          <p:cNvSpPr txBox="1"/>
          <p:nvPr/>
        </p:nvSpPr>
        <p:spPr>
          <a:xfrm>
            <a:off x="7542012" y="1953263"/>
            <a:ext cx="474663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50000</a:t>
            </a:r>
          </a:p>
          <a:p>
            <a:pPr algn="r"/>
            <a:endParaRPr lang="en-US" altLang="ko-KR" sz="8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r"/>
            <a:endParaRPr lang="en-US" altLang="ko-KR" sz="7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r"/>
            <a:endParaRPr lang="en-US" altLang="ko-KR" sz="7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r"/>
            <a:r>
              <a:rPr lang="en-US" altLang="ko-KR" sz="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30000</a:t>
            </a:r>
          </a:p>
          <a:p>
            <a:pPr algn="r"/>
            <a:endParaRPr lang="en-US" altLang="ko-KR" sz="8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r"/>
            <a:endParaRPr lang="en-US" altLang="ko-KR" sz="8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r"/>
            <a:endParaRPr lang="en-US" altLang="ko-KR" sz="9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r"/>
            <a:endParaRPr lang="en-US" altLang="ko-KR" sz="8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r"/>
            <a:r>
              <a:rPr lang="en-US" altLang="ko-KR" sz="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</a:t>
            </a:r>
            <a:endParaRPr lang="ko-KR" altLang="en-US" sz="8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531590C5-7BAA-C38F-C360-54DAFD0643E6}"/>
              </a:ext>
            </a:extLst>
          </p:cNvPr>
          <p:cNvGrpSpPr/>
          <p:nvPr/>
        </p:nvGrpSpPr>
        <p:grpSpPr>
          <a:xfrm>
            <a:off x="7829156" y="3150647"/>
            <a:ext cx="2916955" cy="237448"/>
            <a:chOff x="1767757" y="2955821"/>
            <a:chExt cx="2916955" cy="237448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0E07D9BD-3B88-35CF-F01C-4AEDE5C2968A}"/>
                </a:ext>
              </a:extLst>
            </p:cNvPr>
            <p:cNvSpPr/>
            <p:nvPr/>
          </p:nvSpPr>
          <p:spPr>
            <a:xfrm>
              <a:off x="1891530" y="2980031"/>
              <a:ext cx="2633672" cy="795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8977741D-6C2D-27D3-316B-820D77D4FFDC}"/>
                </a:ext>
              </a:extLst>
            </p:cNvPr>
            <p:cNvSpPr/>
            <p:nvPr/>
          </p:nvSpPr>
          <p:spPr>
            <a:xfrm>
              <a:off x="1891530" y="3113762"/>
              <a:ext cx="2633672" cy="795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162AE303-3078-0975-80C2-8B690E49B1AC}"/>
                </a:ext>
              </a:extLst>
            </p:cNvPr>
            <p:cNvSpPr txBox="1"/>
            <p:nvPr/>
          </p:nvSpPr>
          <p:spPr>
            <a:xfrm>
              <a:off x="1767757" y="2955821"/>
              <a:ext cx="291695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2021-01     2021-03     2021-05      2021-07      2021-09      2021-11      2022-01</a:t>
              </a:r>
              <a:endParaRPr lang="ko-KR" altLang="en-US" sz="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</p:grp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8E65E500-F273-DFA8-625C-D486B5D47242}"/>
              </a:ext>
            </a:extLst>
          </p:cNvPr>
          <p:cNvSpPr/>
          <p:nvPr/>
        </p:nvSpPr>
        <p:spPr>
          <a:xfrm>
            <a:off x="7970775" y="1931908"/>
            <a:ext cx="2633672" cy="79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5" name="Picture 10">
            <a:extLst>
              <a:ext uri="{FF2B5EF4-FFF2-40B4-BE49-F238E27FC236}">
                <a16:creationId xmlns:a16="http://schemas.microsoft.com/office/drawing/2014/main" id="{0A64653C-F224-C4C6-547E-64D8046BE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" r="13"/>
          <a:stretch/>
        </p:blipFill>
        <p:spPr bwMode="auto">
          <a:xfrm>
            <a:off x="1719891" y="3314633"/>
            <a:ext cx="2859462" cy="1335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D188D957-E0CE-0822-2992-57C93CB44673}"/>
              </a:ext>
            </a:extLst>
          </p:cNvPr>
          <p:cNvSpPr/>
          <p:nvPr/>
        </p:nvSpPr>
        <p:spPr>
          <a:xfrm>
            <a:off x="1748461" y="3361933"/>
            <a:ext cx="149223" cy="1227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F1DDE0C-109D-C95B-6796-EF70A5DB554F}"/>
              </a:ext>
            </a:extLst>
          </p:cNvPr>
          <p:cNvSpPr txBox="1"/>
          <p:nvPr/>
        </p:nvSpPr>
        <p:spPr>
          <a:xfrm>
            <a:off x="1515337" y="3470118"/>
            <a:ext cx="4746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1200</a:t>
            </a:r>
          </a:p>
          <a:p>
            <a:pPr algn="r"/>
            <a:endParaRPr lang="en-US" altLang="ko-KR" sz="7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r"/>
            <a:endParaRPr lang="en-US" altLang="ko-KR" sz="7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r"/>
            <a:endParaRPr lang="en-US" altLang="ko-KR" sz="9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r"/>
            <a:r>
              <a:rPr lang="en-US" altLang="ko-KR" sz="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300</a:t>
            </a:r>
          </a:p>
          <a:p>
            <a:pPr algn="r"/>
            <a:endParaRPr lang="en-US" altLang="ko-KR" sz="8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r"/>
            <a:endParaRPr lang="en-US" altLang="ko-KR" sz="9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r"/>
            <a:endParaRPr lang="en-US" altLang="ko-KR" sz="6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r"/>
            <a:r>
              <a:rPr lang="en-US" altLang="ko-KR" sz="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</a:t>
            </a:r>
            <a:endParaRPr lang="ko-KR" altLang="en-US" sz="8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41E34B8E-719F-1768-BE23-259F0E07D3A8}"/>
              </a:ext>
            </a:extLst>
          </p:cNvPr>
          <p:cNvGrpSpPr/>
          <p:nvPr/>
        </p:nvGrpSpPr>
        <p:grpSpPr>
          <a:xfrm>
            <a:off x="1802481" y="4542567"/>
            <a:ext cx="2916955" cy="237448"/>
            <a:chOff x="1767757" y="2955821"/>
            <a:chExt cx="2916955" cy="237448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4F5DE76B-1C21-0835-1D0C-E9502EC29BFB}"/>
                </a:ext>
              </a:extLst>
            </p:cNvPr>
            <p:cNvSpPr/>
            <p:nvPr/>
          </p:nvSpPr>
          <p:spPr>
            <a:xfrm>
              <a:off x="1891530" y="2980031"/>
              <a:ext cx="2633672" cy="795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5C1F6569-4046-7437-2515-A5AEBB9A4BEF}"/>
                </a:ext>
              </a:extLst>
            </p:cNvPr>
            <p:cNvSpPr/>
            <p:nvPr/>
          </p:nvSpPr>
          <p:spPr>
            <a:xfrm>
              <a:off x="1891530" y="3113762"/>
              <a:ext cx="2633672" cy="795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BEA2C107-404E-278C-AD18-3CAE39B72EF5}"/>
                </a:ext>
              </a:extLst>
            </p:cNvPr>
            <p:cNvSpPr txBox="1"/>
            <p:nvPr/>
          </p:nvSpPr>
          <p:spPr>
            <a:xfrm>
              <a:off x="1767757" y="2955821"/>
              <a:ext cx="291695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2021-01     2021-03     2021-05      2021-07      2021-09      2021-11      2022-01</a:t>
              </a:r>
              <a:endParaRPr lang="ko-KR" altLang="en-US" sz="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</p:grp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900BB7EB-DBF9-9A13-1AB4-63B341A1FCAF}"/>
              </a:ext>
            </a:extLst>
          </p:cNvPr>
          <p:cNvSpPr/>
          <p:nvPr/>
        </p:nvSpPr>
        <p:spPr>
          <a:xfrm>
            <a:off x="1944100" y="3323828"/>
            <a:ext cx="2633672" cy="79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4" name="Picture 10">
            <a:extLst>
              <a:ext uri="{FF2B5EF4-FFF2-40B4-BE49-F238E27FC236}">
                <a16:creationId xmlns:a16="http://schemas.microsoft.com/office/drawing/2014/main" id="{EF3B3D7A-682D-78DD-137B-BE59A3493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" r="13"/>
          <a:stretch/>
        </p:blipFill>
        <p:spPr bwMode="auto">
          <a:xfrm>
            <a:off x="4733226" y="3314633"/>
            <a:ext cx="2859462" cy="1335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F3B0790D-7A56-B03E-8EC3-E731101E2B1E}"/>
              </a:ext>
            </a:extLst>
          </p:cNvPr>
          <p:cNvSpPr/>
          <p:nvPr/>
        </p:nvSpPr>
        <p:spPr>
          <a:xfrm>
            <a:off x="4761796" y="3361933"/>
            <a:ext cx="149223" cy="1227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02EF9AB-56DC-1872-3BF5-9DD309960635}"/>
              </a:ext>
            </a:extLst>
          </p:cNvPr>
          <p:cNvSpPr txBox="1"/>
          <p:nvPr/>
        </p:nvSpPr>
        <p:spPr>
          <a:xfrm>
            <a:off x="4528672" y="3345183"/>
            <a:ext cx="474663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250</a:t>
            </a:r>
          </a:p>
          <a:p>
            <a:pPr algn="r"/>
            <a:endParaRPr lang="en-US" altLang="ko-KR" sz="8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r"/>
            <a:endParaRPr lang="en-US" altLang="ko-KR" sz="7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r"/>
            <a:endParaRPr lang="en-US" altLang="ko-KR" sz="5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r"/>
            <a:r>
              <a:rPr lang="en-US" altLang="ko-KR" sz="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150</a:t>
            </a:r>
          </a:p>
          <a:p>
            <a:pPr algn="r"/>
            <a:endParaRPr lang="en-US" altLang="ko-KR" sz="8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r"/>
            <a:endParaRPr lang="en-US" altLang="ko-KR" sz="105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r"/>
            <a:endParaRPr lang="en-US" altLang="ko-KR" sz="9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r"/>
            <a:endParaRPr lang="en-US" altLang="ko-KR" sz="8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r"/>
            <a:r>
              <a:rPr lang="en-US" altLang="ko-KR" sz="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</a:t>
            </a:r>
            <a:endParaRPr lang="ko-KR" altLang="en-US" sz="8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E7688627-8E47-3D3B-2BDD-975BD2F33B4D}"/>
              </a:ext>
            </a:extLst>
          </p:cNvPr>
          <p:cNvGrpSpPr/>
          <p:nvPr/>
        </p:nvGrpSpPr>
        <p:grpSpPr>
          <a:xfrm>
            <a:off x="4815816" y="4542567"/>
            <a:ext cx="2916955" cy="237448"/>
            <a:chOff x="1767757" y="2955821"/>
            <a:chExt cx="2916955" cy="237448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9F920B6A-62B9-ADD3-57C3-4FFC507474B6}"/>
                </a:ext>
              </a:extLst>
            </p:cNvPr>
            <p:cNvSpPr/>
            <p:nvPr/>
          </p:nvSpPr>
          <p:spPr>
            <a:xfrm>
              <a:off x="1891530" y="2980031"/>
              <a:ext cx="2633672" cy="795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9D3A9846-7B5B-64FC-BF2C-B88B7FA2BED6}"/>
                </a:ext>
              </a:extLst>
            </p:cNvPr>
            <p:cNvSpPr/>
            <p:nvPr/>
          </p:nvSpPr>
          <p:spPr>
            <a:xfrm>
              <a:off x="1891530" y="3113762"/>
              <a:ext cx="2633672" cy="795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2E48D663-AA9A-EE00-93D0-FE93FA5FF1C8}"/>
                </a:ext>
              </a:extLst>
            </p:cNvPr>
            <p:cNvSpPr txBox="1"/>
            <p:nvPr/>
          </p:nvSpPr>
          <p:spPr>
            <a:xfrm>
              <a:off x="1767757" y="2955821"/>
              <a:ext cx="291695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2021-01     2021-03     2021-05      2021-07      2021-09      2021-11      2022-01</a:t>
              </a:r>
              <a:endParaRPr lang="ko-KR" altLang="en-US" sz="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</p:grp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39CD889E-7FA8-D49D-D121-E88B2C033388}"/>
              </a:ext>
            </a:extLst>
          </p:cNvPr>
          <p:cNvSpPr/>
          <p:nvPr/>
        </p:nvSpPr>
        <p:spPr>
          <a:xfrm>
            <a:off x="4957435" y="3323828"/>
            <a:ext cx="2633672" cy="79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3" name="Picture 10">
            <a:extLst>
              <a:ext uri="{FF2B5EF4-FFF2-40B4-BE49-F238E27FC236}">
                <a16:creationId xmlns:a16="http://schemas.microsoft.com/office/drawing/2014/main" id="{2E2B9F21-DB66-11AE-A90B-ACE07153A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" r="119"/>
          <a:stretch/>
        </p:blipFill>
        <p:spPr bwMode="auto">
          <a:xfrm>
            <a:off x="7746566" y="3314633"/>
            <a:ext cx="2859462" cy="1335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7A233606-57F7-CD46-1B4E-FEB51CF968C8}"/>
              </a:ext>
            </a:extLst>
          </p:cNvPr>
          <p:cNvSpPr/>
          <p:nvPr/>
        </p:nvSpPr>
        <p:spPr>
          <a:xfrm>
            <a:off x="7775136" y="3361933"/>
            <a:ext cx="149223" cy="1227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15FDC50B-C96E-8811-E8DD-A44CB1D20F4E}"/>
              </a:ext>
            </a:extLst>
          </p:cNvPr>
          <p:cNvSpPr txBox="1"/>
          <p:nvPr/>
        </p:nvSpPr>
        <p:spPr>
          <a:xfrm>
            <a:off x="7542012" y="3372621"/>
            <a:ext cx="474663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100</a:t>
            </a:r>
          </a:p>
          <a:p>
            <a:pPr algn="r"/>
            <a:endParaRPr lang="en-US" altLang="ko-KR" sz="8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r"/>
            <a:endParaRPr lang="en-US" altLang="ko-KR" sz="5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r"/>
            <a:endParaRPr lang="en-US" altLang="ko-KR" sz="7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r"/>
            <a:r>
              <a:rPr lang="en-US" altLang="ko-KR" sz="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60</a:t>
            </a:r>
          </a:p>
          <a:p>
            <a:pPr algn="r"/>
            <a:endParaRPr lang="en-US" altLang="ko-KR" sz="8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r"/>
            <a:endParaRPr lang="en-US" altLang="ko-KR" sz="8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r"/>
            <a:endParaRPr lang="en-US" altLang="ko-KR" sz="9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r"/>
            <a:endParaRPr lang="en-US" altLang="ko-KR" sz="8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r"/>
            <a:r>
              <a:rPr lang="en-US" altLang="ko-KR" sz="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</a:t>
            </a:r>
            <a:endParaRPr lang="ko-KR" altLang="en-US" sz="8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0ECE8826-C7E2-A911-1B94-CCBB702C3495}"/>
              </a:ext>
            </a:extLst>
          </p:cNvPr>
          <p:cNvGrpSpPr/>
          <p:nvPr/>
        </p:nvGrpSpPr>
        <p:grpSpPr>
          <a:xfrm>
            <a:off x="7829156" y="4542567"/>
            <a:ext cx="2916955" cy="237448"/>
            <a:chOff x="1767757" y="2955821"/>
            <a:chExt cx="2916955" cy="237448"/>
          </a:xfrm>
        </p:grpSpPr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57D77D22-F0D4-22E7-849D-56EBC26E2E59}"/>
                </a:ext>
              </a:extLst>
            </p:cNvPr>
            <p:cNvSpPr/>
            <p:nvPr/>
          </p:nvSpPr>
          <p:spPr>
            <a:xfrm>
              <a:off x="1891530" y="2980031"/>
              <a:ext cx="2633672" cy="795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AC3A6FF5-35D7-7CCE-5661-A79BDD01E9FC}"/>
                </a:ext>
              </a:extLst>
            </p:cNvPr>
            <p:cNvSpPr/>
            <p:nvPr/>
          </p:nvSpPr>
          <p:spPr>
            <a:xfrm>
              <a:off x="1891530" y="3113762"/>
              <a:ext cx="2633672" cy="795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A4B12FA5-EDB6-A7C5-6910-2B2F5C27C1A8}"/>
                </a:ext>
              </a:extLst>
            </p:cNvPr>
            <p:cNvSpPr txBox="1"/>
            <p:nvPr/>
          </p:nvSpPr>
          <p:spPr>
            <a:xfrm>
              <a:off x="1767757" y="2955821"/>
              <a:ext cx="291695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2021-01     2021-03     2021-05      2021-07      2021-09      2021-11      2022-01</a:t>
              </a:r>
              <a:endParaRPr lang="ko-KR" altLang="en-US" sz="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</p:grp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18467986-37E0-06AB-F782-E19844AED054}"/>
              </a:ext>
            </a:extLst>
          </p:cNvPr>
          <p:cNvSpPr/>
          <p:nvPr/>
        </p:nvSpPr>
        <p:spPr>
          <a:xfrm>
            <a:off x="7970775" y="3323828"/>
            <a:ext cx="2633672" cy="79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5" name="Picture 10">
            <a:extLst>
              <a:ext uri="{FF2B5EF4-FFF2-40B4-BE49-F238E27FC236}">
                <a16:creationId xmlns:a16="http://schemas.microsoft.com/office/drawing/2014/main" id="{9CF550E0-F7FC-7516-F7F0-AC6194308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" r="13"/>
          <a:stretch/>
        </p:blipFill>
        <p:spPr bwMode="auto">
          <a:xfrm>
            <a:off x="1719891" y="4671681"/>
            <a:ext cx="2859462" cy="1335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51AFEBCF-AD75-7C89-A06A-570D9E642E15}"/>
              </a:ext>
            </a:extLst>
          </p:cNvPr>
          <p:cNvSpPr/>
          <p:nvPr/>
        </p:nvSpPr>
        <p:spPr>
          <a:xfrm>
            <a:off x="1748461" y="4718981"/>
            <a:ext cx="149223" cy="1227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EBDCEA1C-FE31-F857-7B75-B958CC2627DE}"/>
              </a:ext>
            </a:extLst>
          </p:cNvPr>
          <p:cNvSpPr txBox="1"/>
          <p:nvPr/>
        </p:nvSpPr>
        <p:spPr>
          <a:xfrm>
            <a:off x="1515337" y="4702231"/>
            <a:ext cx="474663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35000</a:t>
            </a:r>
          </a:p>
          <a:p>
            <a:pPr algn="r"/>
            <a:endParaRPr lang="en-US" altLang="ko-KR" sz="8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r"/>
            <a:endParaRPr lang="en-US" altLang="ko-KR" sz="7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r"/>
            <a:endParaRPr lang="en-US" altLang="ko-KR" sz="7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r"/>
            <a:r>
              <a:rPr lang="en-US" altLang="ko-KR" sz="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20000</a:t>
            </a:r>
          </a:p>
          <a:p>
            <a:pPr algn="r"/>
            <a:endParaRPr lang="en-US" altLang="ko-KR" sz="8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r"/>
            <a:endParaRPr lang="en-US" altLang="ko-KR" sz="8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r"/>
            <a:endParaRPr lang="en-US" altLang="ko-KR" sz="9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r"/>
            <a:endParaRPr lang="en-US" altLang="ko-KR" sz="8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r"/>
            <a:r>
              <a:rPr lang="en-US" altLang="ko-KR" sz="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</a:t>
            </a:r>
            <a:endParaRPr lang="ko-KR" altLang="en-US" sz="8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grpSp>
        <p:nvGrpSpPr>
          <p:cNvPr id="218" name="그룹 217">
            <a:extLst>
              <a:ext uri="{FF2B5EF4-FFF2-40B4-BE49-F238E27FC236}">
                <a16:creationId xmlns:a16="http://schemas.microsoft.com/office/drawing/2014/main" id="{8100A834-5647-A8BE-4E33-73D0E2942BD3}"/>
              </a:ext>
            </a:extLst>
          </p:cNvPr>
          <p:cNvGrpSpPr/>
          <p:nvPr/>
        </p:nvGrpSpPr>
        <p:grpSpPr>
          <a:xfrm>
            <a:off x="1802481" y="5899615"/>
            <a:ext cx="2916955" cy="237448"/>
            <a:chOff x="1767757" y="2955821"/>
            <a:chExt cx="2916955" cy="237448"/>
          </a:xfrm>
        </p:grpSpPr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F2142958-3A3A-1B88-1C82-3494B97540F3}"/>
                </a:ext>
              </a:extLst>
            </p:cNvPr>
            <p:cNvSpPr/>
            <p:nvPr/>
          </p:nvSpPr>
          <p:spPr>
            <a:xfrm>
              <a:off x="1891530" y="2980031"/>
              <a:ext cx="2633672" cy="795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직사각형 220">
              <a:extLst>
                <a:ext uri="{FF2B5EF4-FFF2-40B4-BE49-F238E27FC236}">
                  <a16:creationId xmlns:a16="http://schemas.microsoft.com/office/drawing/2014/main" id="{DD3876BB-6054-F67D-E9D2-46A10668A26E}"/>
                </a:ext>
              </a:extLst>
            </p:cNvPr>
            <p:cNvSpPr/>
            <p:nvPr/>
          </p:nvSpPr>
          <p:spPr>
            <a:xfrm>
              <a:off x="1891530" y="3113762"/>
              <a:ext cx="2633672" cy="795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FAF98010-5CD2-7901-45E4-04B9DDC25565}"/>
                </a:ext>
              </a:extLst>
            </p:cNvPr>
            <p:cNvSpPr txBox="1"/>
            <p:nvPr/>
          </p:nvSpPr>
          <p:spPr>
            <a:xfrm>
              <a:off x="1767757" y="2955821"/>
              <a:ext cx="291695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2021-01     2021-03     2021-05      2021-07      2021-09      2021-11      2022-01</a:t>
              </a:r>
              <a:endParaRPr lang="ko-KR" altLang="en-US" sz="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</p:grp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A9EC012E-D68A-635A-F9D9-20C0D265E74A}"/>
              </a:ext>
            </a:extLst>
          </p:cNvPr>
          <p:cNvSpPr/>
          <p:nvPr/>
        </p:nvSpPr>
        <p:spPr>
          <a:xfrm>
            <a:off x="1944100" y="4680876"/>
            <a:ext cx="2633672" cy="79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4" name="Picture 10">
            <a:extLst>
              <a:ext uri="{FF2B5EF4-FFF2-40B4-BE49-F238E27FC236}">
                <a16:creationId xmlns:a16="http://schemas.microsoft.com/office/drawing/2014/main" id="{CB54F38C-83C0-5ED2-F4E1-C4C7D2F6C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" r="13"/>
          <a:stretch/>
        </p:blipFill>
        <p:spPr bwMode="auto">
          <a:xfrm>
            <a:off x="4733226" y="4671681"/>
            <a:ext cx="2859462" cy="1335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5515FA62-17EE-A589-2C6B-20B8727335E6}"/>
              </a:ext>
            </a:extLst>
          </p:cNvPr>
          <p:cNvSpPr/>
          <p:nvPr/>
        </p:nvSpPr>
        <p:spPr>
          <a:xfrm>
            <a:off x="4731646" y="4718981"/>
            <a:ext cx="179374" cy="1227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6F948020-101E-FC1F-5737-2BDC3078C31D}"/>
              </a:ext>
            </a:extLst>
          </p:cNvPr>
          <p:cNvSpPr txBox="1"/>
          <p:nvPr/>
        </p:nvSpPr>
        <p:spPr>
          <a:xfrm>
            <a:off x="4439508" y="4702231"/>
            <a:ext cx="563828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140000</a:t>
            </a:r>
          </a:p>
          <a:p>
            <a:pPr algn="r"/>
            <a:endParaRPr lang="en-US" altLang="ko-KR" sz="8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r"/>
            <a:endParaRPr lang="en-US" altLang="ko-KR" sz="7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r"/>
            <a:endParaRPr lang="en-US" altLang="ko-KR" sz="7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r"/>
            <a:r>
              <a:rPr lang="en-US" altLang="ko-KR" sz="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80000</a:t>
            </a:r>
          </a:p>
          <a:p>
            <a:pPr algn="r"/>
            <a:endParaRPr lang="en-US" altLang="ko-KR" sz="8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r"/>
            <a:endParaRPr lang="en-US" altLang="ko-KR" sz="8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r"/>
            <a:endParaRPr lang="en-US" altLang="ko-KR" sz="9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r"/>
            <a:endParaRPr lang="en-US" altLang="ko-KR" sz="8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r"/>
            <a:r>
              <a:rPr lang="en-US" altLang="ko-KR" sz="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</a:t>
            </a:r>
            <a:endParaRPr lang="ko-KR" altLang="en-US" sz="8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1992893B-8AEE-D301-BF0F-2B48C6799192}"/>
              </a:ext>
            </a:extLst>
          </p:cNvPr>
          <p:cNvGrpSpPr/>
          <p:nvPr/>
        </p:nvGrpSpPr>
        <p:grpSpPr>
          <a:xfrm>
            <a:off x="4815816" y="5899615"/>
            <a:ext cx="2916955" cy="237448"/>
            <a:chOff x="1767757" y="2955821"/>
            <a:chExt cx="2916955" cy="237448"/>
          </a:xfrm>
        </p:grpSpPr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31003F2E-6CDF-2EA7-9BE0-56270A0CE0F7}"/>
                </a:ext>
              </a:extLst>
            </p:cNvPr>
            <p:cNvSpPr/>
            <p:nvPr/>
          </p:nvSpPr>
          <p:spPr>
            <a:xfrm>
              <a:off x="1891530" y="2980031"/>
              <a:ext cx="2633672" cy="795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직사각형 229">
              <a:extLst>
                <a:ext uri="{FF2B5EF4-FFF2-40B4-BE49-F238E27FC236}">
                  <a16:creationId xmlns:a16="http://schemas.microsoft.com/office/drawing/2014/main" id="{A0DC547C-BC1C-1A2A-8C25-EF715FAFAF14}"/>
                </a:ext>
              </a:extLst>
            </p:cNvPr>
            <p:cNvSpPr/>
            <p:nvPr/>
          </p:nvSpPr>
          <p:spPr>
            <a:xfrm>
              <a:off x="1891530" y="3113762"/>
              <a:ext cx="2633672" cy="795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3EF5CE62-2FFA-B4B7-925B-43DBDFA079D9}"/>
                </a:ext>
              </a:extLst>
            </p:cNvPr>
            <p:cNvSpPr txBox="1"/>
            <p:nvPr/>
          </p:nvSpPr>
          <p:spPr>
            <a:xfrm>
              <a:off x="1767757" y="2955821"/>
              <a:ext cx="291695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2021-01     2021-03     2021-05      2021-07      2021-09      2021-11      2022-01</a:t>
              </a:r>
              <a:endParaRPr lang="ko-KR" altLang="en-US" sz="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</p:grp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34A33A7F-25BB-219C-E3F4-D32833DE1121}"/>
              </a:ext>
            </a:extLst>
          </p:cNvPr>
          <p:cNvSpPr/>
          <p:nvPr/>
        </p:nvSpPr>
        <p:spPr>
          <a:xfrm>
            <a:off x="4957435" y="4680876"/>
            <a:ext cx="2633672" cy="79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3" name="Picture 10">
            <a:extLst>
              <a:ext uri="{FF2B5EF4-FFF2-40B4-BE49-F238E27FC236}">
                <a16:creationId xmlns:a16="http://schemas.microsoft.com/office/drawing/2014/main" id="{8D007D0B-DBDC-01A1-1942-4A09ED6DC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" r="119"/>
          <a:stretch/>
        </p:blipFill>
        <p:spPr bwMode="auto">
          <a:xfrm>
            <a:off x="7746566" y="4671681"/>
            <a:ext cx="2859462" cy="1335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215EB27B-8536-59DF-3F7E-D9E84CBA61B7}"/>
              </a:ext>
            </a:extLst>
          </p:cNvPr>
          <p:cNvSpPr/>
          <p:nvPr/>
        </p:nvSpPr>
        <p:spPr>
          <a:xfrm>
            <a:off x="7775136" y="4718981"/>
            <a:ext cx="149223" cy="1227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7F63A093-DDCD-E62D-0971-C4F71A0FB596}"/>
              </a:ext>
            </a:extLst>
          </p:cNvPr>
          <p:cNvSpPr txBox="1"/>
          <p:nvPr/>
        </p:nvSpPr>
        <p:spPr>
          <a:xfrm>
            <a:off x="7542012" y="4665771"/>
            <a:ext cx="474663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50000</a:t>
            </a:r>
          </a:p>
          <a:p>
            <a:pPr algn="r"/>
            <a:endParaRPr lang="en-US" altLang="ko-KR" sz="8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r"/>
            <a:endParaRPr lang="en-US" altLang="ko-KR" sz="7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r"/>
            <a:endParaRPr lang="en-US" altLang="ko-KR" sz="7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r"/>
            <a:r>
              <a:rPr lang="en-US" altLang="ko-KR" sz="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30000</a:t>
            </a:r>
          </a:p>
          <a:p>
            <a:pPr algn="r"/>
            <a:endParaRPr lang="en-US" altLang="ko-KR" sz="8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r"/>
            <a:endParaRPr lang="en-US" altLang="ko-KR" sz="8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r"/>
            <a:endParaRPr lang="en-US" altLang="ko-KR" sz="9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r"/>
            <a:endParaRPr lang="en-US" altLang="ko-KR" sz="8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r"/>
            <a:r>
              <a:rPr lang="en-US" altLang="ko-KR" sz="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</a:t>
            </a:r>
            <a:endParaRPr lang="ko-KR" altLang="en-US" sz="8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grpSp>
        <p:nvGrpSpPr>
          <p:cNvPr id="236" name="그룹 235">
            <a:extLst>
              <a:ext uri="{FF2B5EF4-FFF2-40B4-BE49-F238E27FC236}">
                <a16:creationId xmlns:a16="http://schemas.microsoft.com/office/drawing/2014/main" id="{F5C54769-F8BB-7FD4-635A-07D026B82C9B}"/>
              </a:ext>
            </a:extLst>
          </p:cNvPr>
          <p:cNvGrpSpPr/>
          <p:nvPr/>
        </p:nvGrpSpPr>
        <p:grpSpPr>
          <a:xfrm>
            <a:off x="7829156" y="5899615"/>
            <a:ext cx="2916955" cy="237448"/>
            <a:chOff x="1767757" y="2955821"/>
            <a:chExt cx="2916955" cy="237448"/>
          </a:xfrm>
        </p:grpSpPr>
        <p:sp>
          <p:nvSpPr>
            <p:cNvPr id="238" name="직사각형 237">
              <a:extLst>
                <a:ext uri="{FF2B5EF4-FFF2-40B4-BE49-F238E27FC236}">
                  <a16:creationId xmlns:a16="http://schemas.microsoft.com/office/drawing/2014/main" id="{C29DEDCD-E6A6-0C87-7FE6-D6F9094CB726}"/>
                </a:ext>
              </a:extLst>
            </p:cNvPr>
            <p:cNvSpPr/>
            <p:nvPr/>
          </p:nvSpPr>
          <p:spPr>
            <a:xfrm>
              <a:off x="1891530" y="2980031"/>
              <a:ext cx="2633672" cy="795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직사각형 238">
              <a:extLst>
                <a:ext uri="{FF2B5EF4-FFF2-40B4-BE49-F238E27FC236}">
                  <a16:creationId xmlns:a16="http://schemas.microsoft.com/office/drawing/2014/main" id="{7B570A15-1090-1E6F-2B1E-11A519AB807B}"/>
                </a:ext>
              </a:extLst>
            </p:cNvPr>
            <p:cNvSpPr/>
            <p:nvPr/>
          </p:nvSpPr>
          <p:spPr>
            <a:xfrm>
              <a:off x="1891530" y="3113762"/>
              <a:ext cx="2633672" cy="795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DF544852-F52F-E25F-7F59-2973F3936B6B}"/>
                </a:ext>
              </a:extLst>
            </p:cNvPr>
            <p:cNvSpPr txBox="1"/>
            <p:nvPr/>
          </p:nvSpPr>
          <p:spPr>
            <a:xfrm>
              <a:off x="1767757" y="2955821"/>
              <a:ext cx="291695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2021-01     2021-03     2021-05      2021-07      2021-09      2021-11      2022-01</a:t>
              </a:r>
              <a:endParaRPr lang="ko-KR" altLang="en-US" sz="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</p:grp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029B8E40-9727-82B2-8CF9-4320CE7071F7}"/>
              </a:ext>
            </a:extLst>
          </p:cNvPr>
          <p:cNvSpPr/>
          <p:nvPr/>
        </p:nvSpPr>
        <p:spPr>
          <a:xfrm>
            <a:off x="7970775" y="4680876"/>
            <a:ext cx="2633672" cy="79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39AA04-9D46-7172-ADB4-8EA635BD1AC9}"/>
              </a:ext>
            </a:extLst>
          </p:cNvPr>
          <p:cNvSpPr/>
          <p:nvPr/>
        </p:nvSpPr>
        <p:spPr>
          <a:xfrm>
            <a:off x="395522" y="1194723"/>
            <a:ext cx="213968" cy="200580"/>
          </a:xfrm>
          <a:prstGeom prst="rect">
            <a:avLst/>
          </a:prstGeom>
          <a:solidFill>
            <a:srgbClr val="33AFFB"/>
          </a:solidFill>
          <a:ln>
            <a:solidFill>
              <a:srgbClr val="33AF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749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9BB844-CDE7-C2A0-E9A4-6037718DE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298" y="6298144"/>
            <a:ext cx="2743200" cy="365125"/>
          </a:xfrm>
        </p:spPr>
        <p:txBody>
          <a:bodyPr/>
          <a:lstStyle/>
          <a:p>
            <a:fld id="{A643E3B8-1D74-4214-AB8A-0B0DA85F9242}" type="slidenum">
              <a:rPr lang="ko-KR" altLang="en-US" sz="2000" smtClean="0">
                <a:solidFill>
                  <a:srgbClr val="FFCA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</a:t>
            </a:fld>
            <a:endParaRPr lang="ko-KR" altLang="en-US" sz="2000" dirty="0">
              <a:solidFill>
                <a:srgbClr val="FFCA00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62B8E-6845-4CA7-194D-E1ACF6A74ECF}"/>
              </a:ext>
            </a:extLst>
          </p:cNvPr>
          <p:cNvSpPr txBox="1"/>
          <p:nvPr/>
        </p:nvSpPr>
        <p:spPr>
          <a:xfrm>
            <a:off x="1325880" y="1360152"/>
            <a:ext cx="5905500" cy="4530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50000"/>
              </a:lnSpc>
              <a:buAutoNum type="arabicPeriod"/>
            </a:pP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프로젝트 개요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457200" indent="-457200">
              <a:lnSpc>
                <a:spcPct val="250000"/>
              </a:lnSpc>
              <a:buAutoNum type="arabicPeriod"/>
            </a:pP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EDA &amp; </a:t>
            </a:r>
            <a:r>
              <a:rPr lang="ko-KR" altLang="en-US" sz="24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전처리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457200" indent="-457200">
              <a:lnSpc>
                <a:spcPct val="250000"/>
              </a:lnSpc>
              <a:buAutoNum type="arabicPeriod"/>
            </a:pP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모델링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457200" indent="-457200">
              <a:lnSpc>
                <a:spcPct val="250000"/>
              </a:lnSpc>
              <a:buAutoNum type="arabicPeriod"/>
            </a:pP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활용방안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ct val="250000"/>
              </a:lnSpc>
            </a:pP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    [</a:t>
            </a: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부록</a:t>
            </a: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FC24A4-52E4-6CD9-2A65-AA195B38357D}"/>
              </a:ext>
            </a:extLst>
          </p:cNvPr>
          <p:cNvSpPr txBox="1"/>
          <p:nvPr/>
        </p:nvSpPr>
        <p:spPr>
          <a:xfrm>
            <a:off x="190500" y="194731"/>
            <a:ext cx="590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목차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B15299-E07C-4538-E834-9632E92172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143" y="-60727"/>
            <a:ext cx="677709" cy="71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7880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9BB844-CDE7-C2A0-E9A4-6037718DE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298" y="6298144"/>
            <a:ext cx="2743200" cy="365125"/>
          </a:xfrm>
        </p:spPr>
        <p:txBody>
          <a:bodyPr/>
          <a:lstStyle/>
          <a:p>
            <a:fld id="{A643E3B8-1D74-4214-AB8A-0B0DA85F9242}" type="slidenum">
              <a:rPr lang="ko-KR" altLang="en-US" sz="2000" smtClean="0">
                <a:solidFill>
                  <a:srgbClr val="FFCA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20</a:t>
            </a:fld>
            <a:endParaRPr lang="ko-KR" altLang="en-US" sz="2000" dirty="0">
              <a:solidFill>
                <a:srgbClr val="FFCA00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62B8E-6845-4CA7-194D-E1ACF6A74ECF}"/>
              </a:ext>
            </a:extLst>
          </p:cNvPr>
          <p:cNvSpPr txBox="1"/>
          <p:nvPr/>
        </p:nvSpPr>
        <p:spPr>
          <a:xfrm>
            <a:off x="190500" y="194731"/>
            <a:ext cx="590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2. EDA &amp; </a:t>
            </a:r>
            <a:r>
              <a:rPr lang="ko-KR" altLang="en-US" sz="2400" dirty="0" err="1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전처리</a:t>
            </a:r>
            <a:endParaRPr lang="en-US" altLang="ko-KR" sz="24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8AAC7A-1813-C0DC-4064-3E6BD5FA4618}"/>
              </a:ext>
            </a:extLst>
          </p:cNvPr>
          <p:cNvSpPr txBox="1"/>
          <p:nvPr/>
        </p:nvSpPr>
        <p:spPr>
          <a:xfrm>
            <a:off x="6095998" y="194731"/>
            <a:ext cx="590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데이터 탐색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CEA9BDD-79EF-80F0-52FB-C8D6C6DFA8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02" b="33587"/>
          <a:stretch/>
        </p:blipFill>
        <p:spPr bwMode="auto">
          <a:xfrm>
            <a:off x="722491" y="4797118"/>
            <a:ext cx="4070172" cy="1901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69575A81-E1E1-52F5-C0F9-F19BA0DC55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089"/>
          <a:stretch/>
        </p:blipFill>
        <p:spPr bwMode="auto">
          <a:xfrm>
            <a:off x="722491" y="3199755"/>
            <a:ext cx="4070172" cy="1901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8867B4B7-8CC0-CE48-71F4-C06C45D556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89"/>
          <a:stretch/>
        </p:blipFill>
        <p:spPr bwMode="auto">
          <a:xfrm>
            <a:off x="722491" y="1609307"/>
            <a:ext cx="4070172" cy="1901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72D92F2-34AF-1777-FE08-A4FF0BB6C24F}"/>
              </a:ext>
            </a:extLst>
          </p:cNvPr>
          <p:cNvSpPr txBox="1"/>
          <p:nvPr/>
        </p:nvSpPr>
        <p:spPr>
          <a:xfrm>
            <a:off x="5528002" y="1549003"/>
            <a:ext cx="6307112" cy="754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21212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세븐일레븐 </a:t>
            </a:r>
            <a:r>
              <a:rPr lang="en-US" altLang="ko-KR" dirty="0">
                <a:solidFill>
                  <a:srgbClr val="21212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12</a:t>
            </a:r>
            <a:r>
              <a:rPr lang="ko-KR" altLang="en-US" dirty="0">
                <a:solidFill>
                  <a:srgbClr val="21212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월 </a:t>
            </a:r>
            <a:r>
              <a:rPr lang="en-US" altLang="ko-KR" dirty="0">
                <a:solidFill>
                  <a:srgbClr val="21212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LPAY</a:t>
            </a:r>
            <a:r>
              <a:rPr lang="ko-KR" altLang="en-US" dirty="0">
                <a:solidFill>
                  <a:srgbClr val="21212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프로모션 존재</a:t>
            </a:r>
            <a:endParaRPr lang="en-US" altLang="ko-KR" b="0" i="0" dirty="0">
              <a:solidFill>
                <a:srgbClr val="212121"/>
              </a:solidFill>
              <a:effectLst/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en-US" altLang="ko-KR" sz="1600" b="0" i="0" dirty="0">
                <a:solidFill>
                  <a:srgbClr val="212121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12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월 </a:t>
            </a:r>
            <a:r>
              <a:rPr lang="en-US" altLang="ko-KR" sz="1600" b="0" i="0" dirty="0" err="1">
                <a:solidFill>
                  <a:srgbClr val="212121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lpay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로 세븐일레븐 </a:t>
            </a:r>
            <a:r>
              <a:rPr lang="en-US" altLang="ko-KR" sz="1600" b="0" i="0" dirty="0">
                <a:solidFill>
                  <a:srgbClr val="212121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10000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원 이상 결제 시</a:t>
            </a:r>
            <a:r>
              <a:rPr lang="en-US" altLang="ko-KR" sz="1600" b="0" i="0" dirty="0">
                <a:solidFill>
                  <a:srgbClr val="212121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5000p 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또는 </a:t>
            </a:r>
            <a:r>
              <a:rPr lang="en-US" altLang="ko-KR" sz="1600" b="0" i="0" dirty="0">
                <a:solidFill>
                  <a:srgbClr val="212121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10000p 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지급</a:t>
            </a:r>
            <a:endParaRPr lang="ko-KR" altLang="en-US" sz="16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256542C-A989-CE3B-81F4-6717FC079CFB}"/>
              </a:ext>
            </a:extLst>
          </p:cNvPr>
          <p:cNvGrpSpPr/>
          <p:nvPr/>
        </p:nvGrpSpPr>
        <p:grpSpPr>
          <a:xfrm>
            <a:off x="395522" y="1110347"/>
            <a:ext cx="7361627" cy="369332"/>
            <a:chOff x="510913" y="1237193"/>
            <a:chExt cx="7361627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F78BCAB-582B-6E1A-3468-FD0D12142005}"/>
                </a:ext>
              </a:extLst>
            </p:cNvPr>
            <p:cNvSpPr txBox="1"/>
            <p:nvPr/>
          </p:nvSpPr>
          <p:spPr>
            <a:xfrm>
              <a:off x="789476" y="1237193"/>
              <a:ext cx="7083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결제 경향 </a:t>
              </a:r>
              <a:r>
                <a:rPr lang="en-US" altLang="ko-KR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| A04(</a:t>
              </a:r>
              <a:r>
                <a:rPr lang="ko-KR" altLang="en-US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편의점</a:t>
              </a:r>
              <a:r>
                <a:rPr lang="en-US" altLang="ko-KR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)</a:t>
              </a:r>
              <a:endPara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913D048-2732-9F74-80B8-8C67FFBF3BAF}"/>
                </a:ext>
              </a:extLst>
            </p:cNvPr>
            <p:cNvSpPr/>
            <p:nvPr/>
          </p:nvSpPr>
          <p:spPr>
            <a:xfrm>
              <a:off x="510913" y="1321569"/>
              <a:ext cx="213968" cy="200580"/>
            </a:xfrm>
            <a:prstGeom prst="rect">
              <a:avLst/>
            </a:prstGeom>
            <a:solidFill>
              <a:srgbClr val="33AFFB"/>
            </a:solidFill>
            <a:ln>
              <a:solidFill>
                <a:srgbClr val="33AF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FD8509F7-02DC-704F-392E-07C14E5B8A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3734" y="2894559"/>
            <a:ext cx="4511832" cy="3053308"/>
          </a:xfrm>
          <a:prstGeom prst="rect">
            <a:avLst/>
          </a:prstGeom>
          <a:ln w="38100">
            <a:solidFill>
              <a:srgbClr val="33AFFB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3A3E234-14D5-90F3-073C-2E1126FBA72B}"/>
              </a:ext>
            </a:extLst>
          </p:cNvPr>
          <p:cNvSpPr/>
          <p:nvPr/>
        </p:nvSpPr>
        <p:spPr>
          <a:xfrm>
            <a:off x="4199522" y="1744579"/>
            <a:ext cx="558967" cy="49536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877B78-6215-E1DB-27BD-8D81E219E39C}"/>
              </a:ext>
            </a:extLst>
          </p:cNvPr>
          <p:cNvSpPr txBox="1"/>
          <p:nvPr/>
        </p:nvSpPr>
        <p:spPr>
          <a:xfrm>
            <a:off x="6343734" y="6052810"/>
            <a:ext cx="45118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srgbClr val="21212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&lt;2021.12 </a:t>
            </a:r>
            <a:r>
              <a:rPr lang="ko-KR" altLang="en-US" sz="1600" dirty="0">
                <a:solidFill>
                  <a:srgbClr val="21212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진행한 세븐일레븐 </a:t>
            </a:r>
            <a:r>
              <a:rPr lang="en-US" altLang="ko-KR" sz="1600" dirty="0">
                <a:solidFill>
                  <a:srgbClr val="21212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LPAY </a:t>
            </a:r>
            <a:r>
              <a:rPr lang="ko-KR" altLang="en-US" sz="1600" dirty="0">
                <a:solidFill>
                  <a:srgbClr val="21212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프로모션</a:t>
            </a:r>
            <a:r>
              <a:rPr lang="en-US" altLang="ko-KR" sz="1600" dirty="0">
                <a:solidFill>
                  <a:srgbClr val="21212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&gt;</a:t>
            </a:r>
            <a:endParaRPr lang="ko-KR" altLang="en-US" sz="16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705A3353-476F-47FB-3208-3DE723D4BE37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 flipV="1">
            <a:off x="4758489" y="1926030"/>
            <a:ext cx="769513" cy="2295354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F98CEBB-61A2-8E70-F7B4-D2D37A3159DF}"/>
              </a:ext>
            </a:extLst>
          </p:cNvPr>
          <p:cNvSpPr txBox="1"/>
          <p:nvPr/>
        </p:nvSpPr>
        <p:spPr>
          <a:xfrm>
            <a:off x="140623" y="2294566"/>
            <a:ext cx="567088" cy="506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전체</a:t>
            </a:r>
            <a:endParaRPr lang="en-US" altLang="ko-KR" sz="12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결제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77F33D-D35E-775A-B614-EA5E67409BC2}"/>
              </a:ext>
            </a:extLst>
          </p:cNvPr>
          <p:cNvSpPr txBox="1"/>
          <p:nvPr/>
        </p:nvSpPr>
        <p:spPr>
          <a:xfrm>
            <a:off x="140623" y="3835675"/>
            <a:ext cx="567088" cy="506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Lpay</a:t>
            </a:r>
            <a:endParaRPr lang="en-US" altLang="ko-KR" sz="12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결제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D5B7E8-3B77-2AAA-2365-4BCC7307166D}"/>
              </a:ext>
            </a:extLst>
          </p:cNvPr>
          <p:cNvSpPr txBox="1"/>
          <p:nvPr/>
        </p:nvSpPr>
        <p:spPr>
          <a:xfrm>
            <a:off x="0" y="5494474"/>
            <a:ext cx="836488" cy="506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비 </a:t>
            </a:r>
            <a:r>
              <a:rPr lang="en-US" altLang="ko-KR" sz="12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Lpay</a:t>
            </a:r>
            <a:endParaRPr lang="en-US" altLang="ko-KR" sz="12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결제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58B2A36-D75D-C0E5-5BAB-416A8ACE13CC}"/>
              </a:ext>
            </a:extLst>
          </p:cNvPr>
          <p:cNvSpPr/>
          <p:nvPr/>
        </p:nvSpPr>
        <p:spPr>
          <a:xfrm>
            <a:off x="1655376" y="1609307"/>
            <a:ext cx="2633672" cy="115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81172E-B77E-5947-F96A-F81B8C3A21A0}"/>
              </a:ext>
            </a:extLst>
          </p:cNvPr>
          <p:cNvSpPr txBox="1"/>
          <p:nvPr/>
        </p:nvSpPr>
        <p:spPr>
          <a:xfrm>
            <a:off x="5528002" y="2310607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*</a:t>
            </a:r>
            <a:r>
              <a:rPr lang="ko-KR" altLang="en-US" sz="11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롯데멤버스</a:t>
            </a:r>
            <a:r>
              <a:rPr lang="ko-KR" altLang="en-US" sz="11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계열사이고, 12월에 위와 같은 프로모션이 있었기 때문에 A04 유통사는 </a:t>
            </a:r>
            <a:r>
              <a:rPr lang="ko-KR" altLang="en-US" sz="11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세븐일레븐으로</a:t>
            </a:r>
            <a:r>
              <a:rPr lang="ko-KR" altLang="en-US" sz="11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추측</a:t>
            </a:r>
          </a:p>
        </p:txBody>
      </p:sp>
    </p:spTree>
    <p:extLst>
      <p:ext uri="{BB962C8B-B14F-4D97-AF65-F5344CB8AC3E}">
        <p14:creationId xmlns:p14="http://schemas.microsoft.com/office/powerpoint/2010/main" val="2340331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9BB844-CDE7-C2A0-E9A4-6037718DE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298" y="6298144"/>
            <a:ext cx="2743200" cy="365125"/>
          </a:xfrm>
        </p:spPr>
        <p:txBody>
          <a:bodyPr/>
          <a:lstStyle/>
          <a:p>
            <a:fld id="{A643E3B8-1D74-4214-AB8A-0B0DA85F9242}" type="slidenum">
              <a:rPr lang="ko-KR" altLang="en-US" sz="2000" smtClean="0">
                <a:solidFill>
                  <a:srgbClr val="FFCA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21</a:t>
            </a:fld>
            <a:endParaRPr lang="ko-KR" altLang="en-US" sz="2000" dirty="0">
              <a:solidFill>
                <a:srgbClr val="FFCA00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62B8E-6845-4CA7-194D-E1ACF6A74ECF}"/>
              </a:ext>
            </a:extLst>
          </p:cNvPr>
          <p:cNvSpPr txBox="1"/>
          <p:nvPr/>
        </p:nvSpPr>
        <p:spPr>
          <a:xfrm>
            <a:off x="190500" y="194731"/>
            <a:ext cx="590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2. EDA &amp; </a:t>
            </a:r>
            <a:r>
              <a:rPr lang="ko-KR" altLang="en-US" sz="2400" dirty="0" err="1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전처리</a:t>
            </a:r>
            <a:endParaRPr lang="en-US" altLang="ko-KR" sz="24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8AAC7A-1813-C0DC-4064-3E6BD5FA4618}"/>
              </a:ext>
            </a:extLst>
          </p:cNvPr>
          <p:cNvSpPr txBox="1"/>
          <p:nvPr/>
        </p:nvSpPr>
        <p:spPr>
          <a:xfrm>
            <a:off x="6095998" y="194731"/>
            <a:ext cx="590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데이터 탐색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BF0E16BC-1687-847E-B6F4-446379F1DE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0" t="1304" b="72843"/>
          <a:stretch/>
        </p:blipFill>
        <p:spPr bwMode="auto">
          <a:xfrm>
            <a:off x="324812" y="2086378"/>
            <a:ext cx="5971310" cy="403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36A05EE-6EBD-5A49-4899-EE1F539BC9B4}"/>
              </a:ext>
            </a:extLst>
          </p:cNvPr>
          <p:cNvSpPr txBox="1"/>
          <p:nvPr/>
        </p:nvSpPr>
        <p:spPr>
          <a:xfrm>
            <a:off x="6959191" y="3752888"/>
            <a:ext cx="4749145" cy="2707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ko-KR" altLang="en-US" dirty="0">
                <a:solidFill>
                  <a:srgbClr val="21212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위와 같이 담배 </a:t>
            </a:r>
            <a:r>
              <a:rPr lang="ko-KR" altLang="en-US" dirty="0" err="1">
                <a:solidFill>
                  <a:srgbClr val="21212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구매량은</a:t>
            </a:r>
            <a:r>
              <a:rPr lang="ko-KR" altLang="en-US" dirty="0">
                <a:solidFill>
                  <a:srgbClr val="21212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늘었으나</a:t>
            </a:r>
            <a:r>
              <a:rPr lang="en-US" altLang="ko-KR" dirty="0">
                <a:solidFill>
                  <a:srgbClr val="21212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</a:t>
            </a:r>
          </a:p>
          <a:p>
            <a:pPr algn="l">
              <a:lnSpc>
                <a:spcPct val="120000"/>
              </a:lnSpc>
            </a:pPr>
            <a:r>
              <a:rPr lang="ko-KR" altLang="en-US" dirty="0">
                <a:solidFill>
                  <a:srgbClr val="21212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대부분 상품의 구매 비율이 늘고</a:t>
            </a:r>
            <a:endParaRPr lang="en-US" altLang="ko-KR" b="0" i="0" dirty="0">
              <a:solidFill>
                <a:srgbClr val="212121"/>
              </a:solidFill>
              <a:effectLst/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algn="l">
              <a:lnSpc>
                <a:spcPct val="120000"/>
              </a:lnSpc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담배 구매 비율은 급격히 줄어 들음</a:t>
            </a:r>
            <a:endParaRPr lang="en-US" altLang="ko-KR" b="0" i="0" dirty="0">
              <a:solidFill>
                <a:srgbClr val="212121"/>
              </a:solidFill>
              <a:effectLst/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algn="l">
              <a:lnSpc>
                <a:spcPct val="120000"/>
              </a:lnSpc>
            </a:pPr>
            <a:r>
              <a:rPr lang="en-US" altLang="ko-KR" dirty="0">
                <a:solidFill>
                  <a:srgbClr val="21212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프로모션에 담배가 포함되지 않았기 때문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</a:t>
            </a:r>
          </a:p>
          <a:p>
            <a:pPr algn="l">
              <a:lnSpc>
                <a:spcPct val="120000"/>
              </a:lnSpc>
            </a:pPr>
            <a:endParaRPr lang="en-US" altLang="ko-KR" dirty="0">
              <a:solidFill>
                <a:srgbClr val="21212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즉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해당 프로모션으로 인해 </a:t>
            </a:r>
            <a:r>
              <a:rPr lang="en-US" altLang="ko-KR" b="0" i="0" dirty="0" err="1">
                <a:solidFill>
                  <a:srgbClr val="212121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Lpay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사용량이 증가하고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적용 상품 매출 증가에 긍정적 영향 주는 것으로 확인</a:t>
            </a:r>
            <a:endParaRPr lang="en-US" altLang="ko-KR" b="0" i="0" dirty="0">
              <a:solidFill>
                <a:srgbClr val="212121"/>
              </a:solidFill>
              <a:effectLst/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F00531B-43DE-BB20-369A-F20B6E131E5B}"/>
              </a:ext>
            </a:extLst>
          </p:cNvPr>
          <p:cNvGrpSpPr/>
          <p:nvPr/>
        </p:nvGrpSpPr>
        <p:grpSpPr>
          <a:xfrm>
            <a:off x="395522" y="1110347"/>
            <a:ext cx="7361627" cy="369332"/>
            <a:chOff x="510913" y="1237193"/>
            <a:chExt cx="7361627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5B7BB3F-C61D-9944-0A4E-CE89C748A50C}"/>
                </a:ext>
              </a:extLst>
            </p:cNvPr>
            <p:cNvSpPr txBox="1"/>
            <p:nvPr/>
          </p:nvSpPr>
          <p:spPr>
            <a:xfrm>
              <a:off x="789476" y="1237193"/>
              <a:ext cx="7083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결제 경향 </a:t>
              </a:r>
              <a:r>
                <a:rPr lang="en-US" altLang="ko-KR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| A04(</a:t>
              </a:r>
              <a:r>
                <a:rPr lang="ko-KR" altLang="en-US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편의점</a:t>
              </a:r>
              <a:r>
                <a:rPr lang="en-US" altLang="ko-KR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)</a:t>
              </a:r>
              <a:endPara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003119F-80E1-A518-B980-00794A0A5516}"/>
                </a:ext>
              </a:extLst>
            </p:cNvPr>
            <p:cNvSpPr/>
            <p:nvPr/>
          </p:nvSpPr>
          <p:spPr>
            <a:xfrm>
              <a:off x="510913" y="1321569"/>
              <a:ext cx="213968" cy="200580"/>
            </a:xfrm>
            <a:prstGeom prst="rect">
              <a:avLst/>
            </a:prstGeom>
            <a:solidFill>
              <a:srgbClr val="33AFFB"/>
            </a:solidFill>
            <a:ln>
              <a:solidFill>
                <a:srgbClr val="33AF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70B71C2-5195-8F57-BFCC-48F8A5F6C8E1}"/>
              </a:ext>
            </a:extLst>
          </p:cNvPr>
          <p:cNvSpPr txBox="1"/>
          <p:nvPr/>
        </p:nvSpPr>
        <p:spPr>
          <a:xfrm>
            <a:off x="222755" y="2959368"/>
            <a:ext cx="353943" cy="1441283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/>
          <a:p>
            <a:r>
              <a:rPr lang="ko-Kore-KR" altLang="en-US" sz="1100" dirty="0"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상품 카테고리 중분류명</a:t>
            </a:r>
            <a:endParaRPr lang="ko-KR" altLang="en-US" sz="11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17FB3D-89CE-9238-A300-06D6D7C0BB0E}"/>
              </a:ext>
            </a:extLst>
          </p:cNvPr>
          <p:cNvSpPr txBox="1"/>
          <p:nvPr/>
        </p:nvSpPr>
        <p:spPr>
          <a:xfrm>
            <a:off x="1301754" y="1795130"/>
            <a:ext cx="40174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200" dirty="0"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12</a:t>
            </a:r>
            <a:r>
              <a:rPr lang="ko-KR" altLang="en-US" sz="1200" dirty="0"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월 </a:t>
            </a:r>
            <a:r>
              <a:rPr lang="en-US" altLang="ko-KR" sz="1200" dirty="0" err="1"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Lpay</a:t>
            </a:r>
            <a:r>
              <a:rPr lang="en-US" altLang="ko-KR" sz="1200" dirty="0"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 </a:t>
            </a:r>
            <a:r>
              <a:rPr lang="ko-KR" altLang="en-US" sz="1200" dirty="0"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결제와 </a:t>
            </a:r>
            <a:r>
              <a:rPr lang="en-US" altLang="ko-KR" sz="1200" dirty="0"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12</a:t>
            </a:r>
            <a:r>
              <a:rPr lang="ko-KR" altLang="en-US" sz="1200" dirty="0"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월을 제외한 </a:t>
            </a:r>
            <a:r>
              <a:rPr lang="en-US" altLang="ko-KR" sz="1200" dirty="0" err="1"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Lpay</a:t>
            </a:r>
            <a:r>
              <a:rPr lang="en-US" altLang="ko-KR" sz="1200" dirty="0"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 </a:t>
            </a:r>
            <a:r>
              <a:rPr lang="ko-KR" altLang="en-US" sz="1200" dirty="0"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결제의 상품 구매 비율</a:t>
            </a:r>
            <a:endParaRPr lang="ko-KR" altLang="en-US" sz="1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370F2D90-75D4-D735-C5A3-4C917BFD17C1}"/>
                  </a:ext>
                </a:extLst>
              </p14:cNvPr>
              <p14:cNvContentPartPr/>
              <p14:nvPr/>
            </p14:nvContentPartPr>
            <p14:xfrm>
              <a:off x="814877" y="2351891"/>
              <a:ext cx="173520" cy="7200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370F2D90-75D4-D735-C5A3-4C917BFD17C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0877" y="2243891"/>
                <a:ext cx="281160" cy="22284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직사각형 16">
            <a:extLst>
              <a:ext uri="{FF2B5EF4-FFF2-40B4-BE49-F238E27FC236}">
                <a16:creationId xmlns:a16="http://schemas.microsoft.com/office/drawing/2014/main" id="{FDC7D671-54CC-D00D-719B-8F79E673BFE1}"/>
              </a:ext>
            </a:extLst>
          </p:cNvPr>
          <p:cNvSpPr/>
          <p:nvPr/>
        </p:nvSpPr>
        <p:spPr>
          <a:xfrm>
            <a:off x="4658063" y="5524053"/>
            <a:ext cx="466927" cy="233464"/>
          </a:xfrm>
          <a:prstGeom prst="rect">
            <a:avLst/>
          </a:prstGeom>
          <a:solidFill>
            <a:srgbClr val="3274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DF4270B-5C6D-18D1-F8C5-DC87AD3AA3C9}"/>
              </a:ext>
            </a:extLst>
          </p:cNvPr>
          <p:cNvSpPr/>
          <p:nvPr/>
        </p:nvSpPr>
        <p:spPr>
          <a:xfrm>
            <a:off x="4658063" y="5828762"/>
            <a:ext cx="466927" cy="233464"/>
          </a:xfrm>
          <a:prstGeom prst="rect">
            <a:avLst/>
          </a:prstGeom>
          <a:solidFill>
            <a:srgbClr val="E181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F6D016-87EE-EFAD-88BD-EB468C4A754B}"/>
              </a:ext>
            </a:extLst>
          </p:cNvPr>
          <p:cNvSpPr txBox="1"/>
          <p:nvPr/>
        </p:nvSpPr>
        <p:spPr>
          <a:xfrm>
            <a:off x="5150566" y="5476258"/>
            <a:ext cx="1040684" cy="316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ko-KR" sz="1400" b="0" i="0" dirty="0">
                <a:solidFill>
                  <a:srgbClr val="212121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1</a:t>
            </a:r>
            <a:r>
              <a:rPr lang="ko-KR" altLang="en-US" sz="1400" b="0" i="0" dirty="0">
                <a:solidFill>
                  <a:srgbClr val="212121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월</a:t>
            </a:r>
            <a:r>
              <a:rPr lang="en-US" altLang="ko-KR" sz="1400" b="0" i="0" dirty="0">
                <a:solidFill>
                  <a:srgbClr val="212121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~11</a:t>
            </a:r>
            <a:r>
              <a:rPr lang="ko-KR" altLang="en-US" sz="1400" b="0" i="0" dirty="0">
                <a:solidFill>
                  <a:srgbClr val="212121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월</a:t>
            </a:r>
            <a:endParaRPr lang="en-US" altLang="ko-KR" sz="1400" b="0" i="0" dirty="0">
              <a:solidFill>
                <a:srgbClr val="212121"/>
              </a:solidFill>
              <a:effectLst/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846E07-6D33-9208-23F2-81A83C1CF1B1}"/>
              </a:ext>
            </a:extLst>
          </p:cNvPr>
          <p:cNvSpPr txBox="1"/>
          <p:nvPr/>
        </p:nvSpPr>
        <p:spPr>
          <a:xfrm>
            <a:off x="5150566" y="5782019"/>
            <a:ext cx="1040684" cy="316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ko-KR" sz="1400" b="0" i="0" dirty="0">
                <a:solidFill>
                  <a:srgbClr val="212121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12</a:t>
            </a:r>
            <a:r>
              <a:rPr lang="ko-KR" altLang="en-US" sz="1400" b="0" i="0" dirty="0">
                <a:solidFill>
                  <a:srgbClr val="212121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월</a:t>
            </a:r>
            <a:endParaRPr lang="en-US" altLang="ko-KR" sz="1400" b="0" i="0" dirty="0">
              <a:solidFill>
                <a:srgbClr val="212121"/>
              </a:solidFill>
              <a:effectLst/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4D8D2312-ECA6-7A91-00E7-A64907FD23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9191" y="1338068"/>
            <a:ext cx="3670707" cy="2205296"/>
          </a:xfrm>
          <a:prstGeom prst="rect">
            <a:avLst/>
          </a:prstGeom>
        </p:spPr>
      </p:pic>
      <p:pic>
        <p:nvPicPr>
          <p:cNvPr id="3" name="그래픽 2" descr="엄지척 기호 단색으로 채워진">
            <a:extLst>
              <a:ext uri="{FF2B5EF4-FFF2-40B4-BE49-F238E27FC236}">
                <a16:creationId xmlns:a16="http://schemas.microsoft.com/office/drawing/2014/main" id="{613BB453-FB9A-A4A4-3475-03A6BB9299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61838" y="5265610"/>
            <a:ext cx="563152" cy="56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632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9BB844-CDE7-C2A0-E9A4-6037718DE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298" y="6298144"/>
            <a:ext cx="2743200" cy="365125"/>
          </a:xfrm>
        </p:spPr>
        <p:txBody>
          <a:bodyPr/>
          <a:lstStyle/>
          <a:p>
            <a:fld id="{A643E3B8-1D74-4214-AB8A-0B0DA85F9242}" type="slidenum">
              <a:rPr lang="ko-KR" altLang="en-US" sz="2000" smtClean="0">
                <a:solidFill>
                  <a:srgbClr val="FFCA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22</a:t>
            </a:fld>
            <a:endParaRPr lang="ko-KR" altLang="en-US" sz="2000" dirty="0">
              <a:solidFill>
                <a:srgbClr val="FFCA00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62B8E-6845-4CA7-194D-E1ACF6A74ECF}"/>
              </a:ext>
            </a:extLst>
          </p:cNvPr>
          <p:cNvSpPr txBox="1"/>
          <p:nvPr/>
        </p:nvSpPr>
        <p:spPr>
          <a:xfrm>
            <a:off x="190500" y="194731"/>
            <a:ext cx="590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2. EDA &amp; </a:t>
            </a:r>
            <a:r>
              <a:rPr lang="ko-KR" altLang="en-US" sz="2400" dirty="0" err="1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전처리</a:t>
            </a:r>
            <a:endParaRPr lang="en-US" altLang="ko-KR" sz="24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8AAC7A-1813-C0DC-4064-3E6BD5FA4618}"/>
              </a:ext>
            </a:extLst>
          </p:cNvPr>
          <p:cNvSpPr txBox="1"/>
          <p:nvPr/>
        </p:nvSpPr>
        <p:spPr>
          <a:xfrm>
            <a:off x="6095998" y="194731"/>
            <a:ext cx="590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데이터 탐색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6DF14365-016F-A2C1-CFD4-9B45E36A11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18" b="33671"/>
          <a:stretch/>
        </p:blipFill>
        <p:spPr bwMode="auto">
          <a:xfrm>
            <a:off x="1234280" y="4023712"/>
            <a:ext cx="4745037" cy="225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16D37312-F9C2-7C0B-183C-7AFE18A4E4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089"/>
          <a:stretch/>
        </p:blipFill>
        <p:spPr bwMode="auto">
          <a:xfrm>
            <a:off x="1234281" y="1635214"/>
            <a:ext cx="4745037" cy="225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0741E07F-207B-184F-920B-C9C88E9C30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89"/>
          <a:stretch/>
        </p:blipFill>
        <p:spPr bwMode="auto">
          <a:xfrm>
            <a:off x="6212684" y="2895180"/>
            <a:ext cx="4745037" cy="225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5E153EF3-F5A2-E7E1-22B4-BC88CE75B1C1}"/>
              </a:ext>
            </a:extLst>
          </p:cNvPr>
          <p:cNvGrpSpPr/>
          <p:nvPr/>
        </p:nvGrpSpPr>
        <p:grpSpPr>
          <a:xfrm>
            <a:off x="395522" y="1110347"/>
            <a:ext cx="7361627" cy="369332"/>
            <a:chOff x="510913" y="1237193"/>
            <a:chExt cx="7361627" cy="36933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D14694B-9683-0C98-46D4-AC1B2DAB14E7}"/>
                </a:ext>
              </a:extLst>
            </p:cNvPr>
            <p:cNvSpPr txBox="1"/>
            <p:nvPr/>
          </p:nvSpPr>
          <p:spPr>
            <a:xfrm>
              <a:off x="789476" y="1237193"/>
              <a:ext cx="7083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결제 경향 </a:t>
              </a:r>
              <a:r>
                <a:rPr lang="en-US" altLang="ko-KR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| A05(</a:t>
              </a:r>
              <a:r>
                <a:rPr lang="ko-KR" altLang="en-US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가전제품 종합 쇼핑몰</a:t>
              </a:r>
              <a:r>
                <a:rPr lang="en-US" altLang="ko-KR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)</a:t>
              </a:r>
              <a:endPara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A442083-007D-9B86-D6A2-8C95776CEA31}"/>
                </a:ext>
              </a:extLst>
            </p:cNvPr>
            <p:cNvSpPr/>
            <p:nvPr/>
          </p:nvSpPr>
          <p:spPr>
            <a:xfrm>
              <a:off x="510913" y="1321569"/>
              <a:ext cx="213968" cy="200580"/>
            </a:xfrm>
            <a:prstGeom prst="rect">
              <a:avLst/>
            </a:prstGeom>
            <a:solidFill>
              <a:srgbClr val="33AFFB"/>
            </a:solidFill>
            <a:ln>
              <a:solidFill>
                <a:srgbClr val="33AF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00522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9BB844-CDE7-C2A0-E9A4-6037718DE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298" y="6298144"/>
            <a:ext cx="2743200" cy="365125"/>
          </a:xfrm>
        </p:spPr>
        <p:txBody>
          <a:bodyPr/>
          <a:lstStyle/>
          <a:p>
            <a:fld id="{A643E3B8-1D74-4214-AB8A-0B0DA85F9242}" type="slidenum">
              <a:rPr lang="ko-KR" altLang="en-US" sz="2000" smtClean="0">
                <a:solidFill>
                  <a:srgbClr val="FFCA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23</a:t>
            </a:fld>
            <a:endParaRPr lang="ko-KR" altLang="en-US" sz="2000" dirty="0">
              <a:solidFill>
                <a:srgbClr val="FFCA00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62B8E-6845-4CA7-194D-E1ACF6A74ECF}"/>
              </a:ext>
            </a:extLst>
          </p:cNvPr>
          <p:cNvSpPr txBox="1"/>
          <p:nvPr/>
        </p:nvSpPr>
        <p:spPr>
          <a:xfrm>
            <a:off x="190500" y="194731"/>
            <a:ext cx="590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2. EDA &amp; </a:t>
            </a:r>
            <a:r>
              <a:rPr lang="ko-KR" altLang="en-US" sz="2400" dirty="0" err="1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전처리</a:t>
            </a:r>
            <a:endParaRPr lang="en-US" altLang="ko-KR" sz="24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8AAC7A-1813-C0DC-4064-3E6BD5FA4618}"/>
              </a:ext>
            </a:extLst>
          </p:cNvPr>
          <p:cNvSpPr txBox="1"/>
          <p:nvPr/>
        </p:nvSpPr>
        <p:spPr>
          <a:xfrm>
            <a:off x="6095998" y="194731"/>
            <a:ext cx="590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데이터 탐색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54953BC-E2C2-AEFE-7FB6-E93D1E87CC59}"/>
              </a:ext>
            </a:extLst>
          </p:cNvPr>
          <p:cNvGrpSpPr/>
          <p:nvPr/>
        </p:nvGrpSpPr>
        <p:grpSpPr>
          <a:xfrm>
            <a:off x="395522" y="1110347"/>
            <a:ext cx="7361627" cy="369332"/>
            <a:chOff x="510913" y="1237193"/>
            <a:chExt cx="7361627" cy="36933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84E22FA-EA04-FF54-48B2-EAA66E2C7955}"/>
                </a:ext>
              </a:extLst>
            </p:cNvPr>
            <p:cNvSpPr txBox="1"/>
            <p:nvPr/>
          </p:nvSpPr>
          <p:spPr>
            <a:xfrm>
              <a:off x="789476" y="1237193"/>
              <a:ext cx="7083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결제 경향 </a:t>
              </a:r>
              <a:r>
                <a:rPr lang="en-US" altLang="ko-KR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| A06(</a:t>
              </a:r>
              <a:r>
                <a:rPr lang="ko-KR" altLang="en-US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온라인 쇼핑몰</a:t>
              </a:r>
              <a:r>
                <a:rPr lang="en-US" altLang="ko-KR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)</a:t>
              </a:r>
              <a:endPara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128C7DD-3D37-71C0-C641-256EBF80EF80}"/>
                </a:ext>
              </a:extLst>
            </p:cNvPr>
            <p:cNvSpPr/>
            <p:nvPr/>
          </p:nvSpPr>
          <p:spPr>
            <a:xfrm>
              <a:off x="510913" y="1321569"/>
              <a:ext cx="213968" cy="200580"/>
            </a:xfrm>
            <a:prstGeom prst="rect">
              <a:avLst/>
            </a:prstGeom>
            <a:solidFill>
              <a:srgbClr val="33AFFB"/>
            </a:solidFill>
            <a:ln>
              <a:solidFill>
                <a:srgbClr val="33AF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Picture 2">
            <a:extLst>
              <a:ext uri="{FF2B5EF4-FFF2-40B4-BE49-F238E27FC236}">
                <a16:creationId xmlns:a16="http://schemas.microsoft.com/office/drawing/2014/main" id="{849005F9-3517-EC14-4AA9-7F13A3F8D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" b="389"/>
          <a:stretch/>
        </p:blipFill>
        <p:spPr bwMode="auto">
          <a:xfrm>
            <a:off x="722491" y="4797118"/>
            <a:ext cx="4070172" cy="1901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88433413-FCCD-1B9E-A984-FDCD4DCC6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" b="389"/>
          <a:stretch/>
        </p:blipFill>
        <p:spPr bwMode="auto">
          <a:xfrm>
            <a:off x="722491" y="3199755"/>
            <a:ext cx="4070172" cy="1901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BA9BEB3C-A6D8-7647-8213-4B6F01036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3" b="523"/>
          <a:stretch/>
        </p:blipFill>
        <p:spPr bwMode="auto">
          <a:xfrm>
            <a:off x="722491" y="1609307"/>
            <a:ext cx="4070172" cy="1901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5002F74-9ACC-09AB-91F2-C8254FD645A6}"/>
              </a:ext>
            </a:extLst>
          </p:cNvPr>
          <p:cNvSpPr/>
          <p:nvPr/>
        </p:nvSpPr>
        <p:spPr>
          <a:xfrm>
            <a:off x="2562726" y="1746369"/>
            <a:ext cx="2189748" cy="49518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7BE767A-3DA2-1BFF-67FE-AC4CA520E5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4" b="60311"/>
          <a:stretch/>
        </p:blipFill>
        <p:spPr bwMode="auto">
          <a:xfrm>
            <a:off x="5837285" y="1674064"/>
            <a:ext cx="5262892" cy="482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1483799-D571-56B9-B841-7B575E36CC11}"/>
              </a:ext>
            </a:extLst>
          </p:cNvPr>
          <p:cNvSpPr txBox="1"/>
          <p:nvPr/>
        </p:nvSpPr>
        <p:spPr>
          <a:xfrm>
            <a:off x="5578030" y="3265780"/>
            <a:ext cx="369332" cy="1639507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/>
          <a:p>
            <a:r>
              <a:rPr kumimoji="0" lang="ko-Kore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LotteMartDreamMedium" panose="02020603020101020101" pitchFamily="18" charset="-127"/>
                <a:ea typeface="12LotteMartDreamMedium" panose="02020603020101020101" pitchFamily="18" charset="-127"/>
                <a:cs typeface="+mn-cs"/>
              </a:rPr>
              <a:t>상품 카테고리 중분류 명</a:t>
            </a: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CE3291-5F35-1020-38B3-3F973A396E74}"/>
              </a:ext>
            </a:extLst>
          </p:cNvPr>
          <p:cNvSpPr txBox="1"/>
          <p:nvPr/>
        </p:nvSpPr>
        <p:spPr>
          <a:xfrm>
            <a:off x="10758082" y="6497004"/>
            <a:ext cx="684190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prstClr val="black"/>
                </a:solidFill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빈도수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A5D456-2019-427B-BE08-B68767E87DA5}"/>
              </a:ext>
            </a:extLst>
          </p:cNvPr>
          <p:cNvSpPr txBox="1"/>
          <p:nvPr/>
        </p:nvSpPr>
        <p:spPr>
          <a:xfrm>
            <a:off x="8090979" y="5001603"/>
            <a:ext cx="2334638" cy="9478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dirty="0">
                <a:solidFill>
                  <a:prstClr val="black"/>
                </a:solidFill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6</a:t>
            </a:r>
            <a:r>
              <a:rPr lang="ko-KR" altLang="en-US" sz="1600" dirty="0">
                <a:solidFill>
                  <a:prstClr val="black"/>
                </a:solidFill>
                <a:latin typeface="12LotteMartDreamMedium" panose="02020603020101020101" pitchFamily="18" charset="-127"/>
                <a:ea typeface="12LotteMartDreamMedium" panose="02020603020101020101" pitchFamily="18" charset="-127"/>
              </a:rPr>
              <a:t>월 부터 상품권을 제외한 대부분의 품목에서 구매가 감소하는 경향 확인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41BE19-C9C1-BFFD-9910-2FC2635BF576}"/>
              </a:ext>
            </a:extLst>
          </p:cNvPr>
          <p:cNvSpPr txBox="1"/>
          <p:nvPr/>
        </p:nvSpPr>
        <p:spPr>
          <a:xfrm>
            <a:off x="140623" y="2294566"/>
            <a:ext cx="567088" cy="506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전체</a:t>
            </a:r>
            <a:endParaRPr lang="en-US" altLang="ko-KR" sz="12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결제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2E269D-8552-7BCC-C54F-B700156A9418}"/>
              </a:ext>
            </a:extLst>
          </p:cNvPr>
          <p:cNvSpPr txBox="1"/>
          <p:nvPr/>
        </p:nvSpPr>
        <p:spPr>
          <a:xfrm>
            <a:off x="140623" y="3835675"/>
            <a:ext cx="567088" cy="506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Lpay</a:t>
            </a:r>
            <a:endParaRPr lang="en-US" altLang="ko-KR" sz="12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결제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ACC6B1-30C8-CA25-203F-0C12C450322F}"/>
              </a:ext>
            </a:extLst>
          </p:cNvPr>
          <p:cNvSpPr txBox="1"/>
          <p:nvPr/>
        </p:nvSpPr>
        <p:spPr>
          <a:xfrm>
            <a:off x="0" y="5494474"/>
            <a:ext cx="836488" cy="506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비 </a:t>
            </a:r>
            <a:r>
              <a:rPr lang="en-US" altLang="ko-KR" sz="12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Lpay</a:t>
            </a:r>
            <a:endParaRPr lang="en-US" altLang="ko-KR" sz="12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결제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6C12F1D-07A4-A71D-6ED2-907D2CB4E8CC}"/>
              </a:ext>
            </a:extLst>
          </p:cNvPr>
          <p:cNvSpPr/>
          <p:nvPr/>
        </p:nvSpPr>
        <p:spPr>
          <a:xfrm>
            <a:off x="1655376" y="1609307"/>
            <a:ext cx="2633672" cy="115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7179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>
            <a:extLst>
              <a:ext uri="{FF2B5EF4-FFF2-40B4-BE49-F238E27FC236}">
                <a16:creationId xmlns:a16="http://schemas.microsoft.com/office/drawing/2014/main" id="{A9384AA7-2AF0-FFB8-7222-0296D8EA6BB9}"/>
              </a:ext>
            </a:extLst>
          </p:cNvPr>
          <p:cNvGrpSpPr/>
          <p:nvPr/>
        </p:nvGrpSpPr>
        <p:grpSpPr>
          <a:xfrm>
            <a:off x="4484578" y="2632511"/>
            <a:ext cx="1944966" cy="1944966"/>
            <a:chOff x="1261036" y="4249881"/>
            <a:chExt cx="1944966" cy="1944966"/>
          </a:xfrm>
        </p:grpSpPr>
        <p:pic>
          <p:nvPicPr>
            <p:cNvPr id="39" name="그래픽 38" descr="테니스 단색으로 채워진">
              <a:extLst>
                <a:ext uri="{FF2B5EF4-FFF2-40B4-BE49-F238E27FC236}">
                  <a16:creationId xmlns:a16="http://schemas.microsoft.com/office/drawing/2014/main" id="{C57BD856-F574-7F48-0686-093B31809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61036" y="4249881"/>
              <a:ext cx="1944966" cy="1944966"/>
            </a:xfrm>
            <a:prstGeom prst="rect">
              <a:avLst/>
            </a:prstGeom>
          </p:spPr>
        </p:pic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4E156725-E8FC-13F5-6A9B-8855C9865606}"/>
                </a:ext>
              </a:extLst>
            </p:cNvPr>
            <p:cNvSpPr/>
            <p:nvPr/>
          </p:nvSpPr>
          <p:spPr>
            <a:xfrm>
              <a:off x="1403350" y="5361721"/>
              <a:ext cx="1542098" cy="74697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9BB844-CDE7-C2A0-E9A4-6037718DE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298" y="6298144"/>
            <a:ext cx="2743200" cy="365125"/>
          </a:xfrm>
        </p:spPr>
        <p:txBody>
          <a:bodyPr/>
          <a:lstStyle/>
          <a:p>
            <a:fld id="{A643E3B8-1D74-4214-AB8A-0B0DA85F9242}" type="slidenum">
              <a:rPr lang="ko-KR" altLang="en-US" sz="2000" smtClean="0">
                <a:solidFill>
                  <a:srgbClr val="FFCA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24</a:t>
            </a:fld>
            <a:endParaRPr lang="ko-KR" altLang="en-US" sz="2000" dirty="0">
              <a:solidFill>
                <a:srgbClr val="FFCA00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62B8E-6845-4CA7-194D-E1ACF6A74ECF}"/>
              </a:ext>
            </a:extLst>
          </p:cNvPr>
          <p:cNvSpPr txBox="1"/>
          <p:nvPr/>
        </p:nvSpPr>
        <p:spPr>
          <a:xfrm>
            <a:off x="190500" y="194731"/>
            <a:ext cx="590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2. EDA &amp; </a:t>
            </a:r>
            <a:r>
              <a:rPr lang="ko-KR" altLang="en-US" sz="2400" dirty="0" err="1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전처리</a:t>
            </a:r>
            <a:endParaRPr lang="en-US" altLang="ko-KR" sz="24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8AAC7A-1813-C0DC-4064-3E6BD5FA4618}"/>
              </a:ext>
            </a:extLst>
          </p:cNvPr>
          <p:cNvSpPr txBox="1"/>
          <p:nvPr/>
        </p:nvSpPr>
        <p:spPr>
          <a:xfrm>
            <a:off x="6095998" y="194731"/>
            <a:ext cx="590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선호도</a:t>
            </a:r>
            <a:r>
              <a:rPr lang="en-US" altLang="ko-KR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</a:t>
            </a:r>
            <a:r>
              <a:rPr lang="ko-KR" altLang="en-US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구매 가능성</a:t>
            </a:r>
            <a:r>
              <a:rPr lang="en-US" altLang="ko-KR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 </a:t>
            </a:r>
            <a:r>
              <a:rPr lang="ko-KR" altLang="en-US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점수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15EB25-29C7-6F1E-067E-0E5B97481E74}"/>
              </a:ext>
            </a:extLst>
          </p:cNvPr>
          <p:cNvSpPr txBox="1"/>
          <p:nvPr/>
        </p:nvSpPr>
        <p:spPr>
          <a:xfrm>
            <a:off x="1085952" y="1641242"/>
            <a:ext cx="2685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고객 별 상품 구매 횟수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algn="ctr"/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0~5</a:t>
            </a:r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37AAD5-DF52-CB53-44BC-74F773D16C5B}"/>
              </a:ext>
            </a:extLst>
          </p:cNvPr>
          <p:cNvSpPr txBox="1"/>
          <p:nvPr/>
        </p:nvSpPr>
        <p:spPr>
          <a:xfrm>
            <a:off x="4753331" y="1636450"/>
            <a:ext cx="2685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고객 별 대분류 구매 비율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algn="ctr"/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0~5</a:t>
            </a:r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21860A-2D7E-9630-DCBD-39B91189446F}"/>
              </a:ext>
            </a:extLst>
          </p:cNvPr>
          <p:cNvSpPr txBox="1"/>
          <p:nvPr/>
        </p:nvSpPr>
        <p:spPr>
          <a:xfrm>
            <a:off x="8307241" y="1641242"/>
            <a:ext cx="3016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고객 별 상품 구매 간격 비율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algn="ctr"/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0~5</a:t>
            </a:r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점</a:t>
            </a:r>
          </a:p>
        </p:txBody>
      </p:sp>
      <p:sp>
        <p:nvSpPr>
          <p:cNvPr id="12" name="막힌 원호 11">
            <a:extLst>
              <a:ext uri="{FF2B5EF4-FFF2-40B4-BE49-F238E27FC236}">
                <a16:creationId xmlns:a16="http://schemas.microsoft.com/office/drawing/2014/main" id="{B323D85F-62A9-5576-844D-1AEF0600C1D5}"/>
              </a:ext>
            </a:extLst>
          </p:cNvPr>
          <p:cNvSpPr/>
          <p:nvPr/>
        </p:nvSpPr>
        <p:spPr>
          <a:xfrm flipV="1">
            <a:off x="2260460" y="3667749"/>
            <a:ext cx="7671075" cy="720151"/>
          </a:xfrm>
          <a:prstGeom prst="blockArc">
            <a:avLst>
              <a:gd name="adj1" fmla="val 10800000"/>
              <a:gd name="adj2" fmla="val 21564480"/>
              <a:gd name="adj3" fmla="val 181"/>
            </a:avLst>
          </a:prstGeom>
          <a:solidFill>
            <a:srgbClr val="FFCA00"/>
          </a:solidFill>
          <a:ln w="28575">
            <a:solidFill>
              <a:srgbClr val="FFC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B58CEB8-B536-3516-63D2-65EE04DFBD63}"/>
              </a:ext>
            </a:extLst>
          </p:cNvPr>
          <p:cNvCxnSpPr>
            <a:cxnSpLocks/>
          </p:cNvCxnSpPr>
          <p:nvPr/>
        </p:nvCxnSpPr>
        <p:spPr>
          <a:xfrm flipV="1">
            <a:off x="6095996" y="4048271"/>
            <a:ext cx="0" cy="339629"/>
          </a:xfrm>
          <a:prstGeom prst="line">
            <a:avLst/>
          </a:prstGeom>
          <a:ln w="28575">
            <a:solidFill>
              <a:srgbClr val="FFC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BE93113-FC46-9A7F-B83F-3CA7A7C253F9}"/>
              </a:ext>
            </a:extLst>
          </p:cNvPr>
          <p:cNvSpPr txBox="1"/>
          <p:nvPr/>
        </p:nvSpPr>
        <p:spPr>
          <a:xfrm>
            <a:off x="3932789" y="5339245"/>
            <a:ext cx="4326413" cy="954107"/>
          </a:xfrm>
          <a:prstGeom prst="rect">
            <a:avLst/>
          </a:prstGeom>
          <a:noFill/>
          <a:ln w="28575">
            <a:solidFill>
              <a:srgbClr val="FFCA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2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algn="ctr"/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고객 별 상품 선호도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구매 가능성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점수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algn="ctr"/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0~5</a:t>
            </a:r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점</a:t>
            </a:r>
          </a:p>
          <a:p>
            <a:pPr algn="ctr"/>
            <a:endParaRPr lang="ko-KR" altLang="en-US" sz="12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540DCE20-CFCA-621E-228A-5CA311E05C09}"/>
              </a:ext>
            </a:extLst>
          </p:cNvPr>
          <p:cNvSpPr/>
          <p:nvPr/>
        </p:nvSpPr>
        <p:spPr>
          <a:xfrm rot="5400000">
            <a:off x="5749129" y="4678544"/>
            <a:ext cx="693736" cy="369332"/>
          </a:xfrm>
          <a:prstGeom prst="rightArrow">
            <a:avLst/>
          </a:prstGeom>
          <a:noFill/>
          <a:ln w="28575">
            <a:solidFill>
              <a:srgbClr val="FFC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A24D016-3CA2-B76B-2E50-4A0D5D502028}"/>
              </a:ext>
            </a:extLst>
          </p:cNvPr>
          <p:cNvSpPr txBox="1"/>
          <p:nvPr/>
        </p:nvSpPr>
        <p:spPr>
          <a:xfrm>
            <a:off x="6233354" y="4664752"/>
            <a:ext cx="1523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점수 가중치 평균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74B01D0-78A4-A30D-CEF7-21141C9DE7CD}"/>
              </a:ext>
            </a:extLst>
          </p:cNvPr>
          <p:cNvGrpSpPr/>
          <p:nvPr/>
        </p:nvGrpSpPr>
        <p:grpSpPr>
          <a:xfrm>
            <a:off x="395522" y="1110347"/>
            <a:ext cx="7361627" cy="369332"/>
            <a:chOff x="510913" y="1237193"/>
            <a:chExt cx="7361627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22D143A-4671-3EB2-C13A-743B120FEA76}"/>
                </a:ext>
              </a:extLst>
            </p:cNvPr>
            <p:cNvSpPr txBox="1"/>
            <p:nvPr/>
          </p:nvSpPr>
          <p:spPr>
            <a:xfrm>
              <a:off x="789476" y="1237193"/>
              <a:ext cx="7083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점수 구조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0CE13D9-9D6B-C95B-24CC-2B4206FD8F35}"/>
                </a:ext>
              </a:extLst>
            </p:cNvPr>
            <p:cNvSpPr/>
            <p:nvPr/>
          </p:nvSpPr>
          <p:spPr>
            <a:xfrm>
              <a:off x="510913" y="1321569"/>
              <a:ext cx="213968" cy="200580"/>
            </a:xfrm>
            <a:prstGeom prst="rect">
              <a:avLst/>
            </a:prstGeom>
            <a:solidFill>
              <a:srgbClr val="33AFFB"/>
            </a:solidFill>
            <a:ln>
              <a:solidFill>
                <a:srgbClr val="33AF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래픽 2" descr="사과 단색으로 채워진">
            <a:extLst>
              <a:ext uri="{FF2B5EF4-FFF2-40B4-BE49-F238E27FC236}">
                <a16:creationId xmlns:a16="http://schemas.microsoft.com/office/drawing/2014/main" id="{108113EC-5BD7-04C6-B80A-837CC424A5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850372" y="2540913"/>
            <a:ext cx="551909" cy="513474"/>
          </a:xfrm>
          <a:prstGeom prst="rect">
            <a:avLst/>
          </a:prstGeom>
        </p:spPr>
      </p:pic>
      <p:pic>
        <p:nvPicPr>
          <p:cNvPr id="13" name="그래픽 12" descr="사용자 단색으로 채워진">
            <a:extLst>
              <a:ext uri="{FF2B5EF4-FFF2-40B4-BE49-F238E27FC236}">
                <a16:creationId xmlns:a16="http://schemas.microsoft.com/office/drawing/2014/main" id="{B6D092B8-C6A4-8DB7-3898-758A14B9B7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27773" y="2773053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62A85B4-34AA-6384-9C27-D43A0028DFCF}"/>
              </a:ext>
            </a:extLst>
          </p:cNvPr>
          <p:cNvSpPr txBox="1"/>
          <p:nvPr/>
        </p:nvSpPr>
        <p:spPr>
          <a:xfrm>
            <a:off x="2018528" y="3098614"/>
            <a:ext cx="2197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“</a:t>
            </a:r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늘 사던 사과 사야지</a:t>
            </a:r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”</a:t>
            </a:r>
            <a:endParaRPr lang="ko-KR" altLang="en-US" sz="1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78FC93-F8FE-857D-2B09-70A70264F3C9}"/>
              </a:ext>
            </a:extLst>
          </p:cNvPr>
          <p:cNvSpPr txBox="1"/>
          <p:nvPr/>
        </p:nvSpPr>
        <p:spPr>
          <a:xfrm>
            <a:off x="5457061" y="2513688"/>
            <a:ext cx="219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“</a:t>
            </a:r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이번엔 이런 운동 용품을</a:t>
            </a:r>
            <a:endParaRPr lang="en-US" altLang="ko-KR" sz="1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사볼까</a:t>
            </a:r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?”</a:t>
            </a:r>
            <a:endParaRPr lang="ko-KR" altLang="en-US" sz="1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pic>
        <p:nvPicPr>
          <p:cNvPr id="24" name="그래픽 23" descr="사용자 단색으로 채워진">
            <a:extLst>
              <a:ext uri="{FF2B5EF4-FFF2-40B4-BE49-F238E27FC236}">
                <a16:creationId xmlns:a16="http://schemas.microsoft.com/office/drawing/2014/main" id="{F7682B5F-26FF-4EA1-BF1C-BD0687D68E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90262" y="2773053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29D6F03-B59C-60A6-40D0-A780C915A57A}"/>
              </a:ext>
            </a:extLst>
          </p:cNvPr>
          <p:cNvSpPr txBox="1"/>
          <p:nvPr/>
        </p:nvSpPr>
        <p:spPr>
          <a:xfrm>
            <a:off x="9416064" y="2968581"/>
            <a:ext cx="2197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“</a:t>
            </a:r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슬슬 치약 살 때네</a:t>
            </a:r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…”</a:t>
            </a:r>
            <a:endParaRPr lang="ko-KR" altLang="en-US" sz="1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pic>
        <p:nvPicPr>
          <p:cNvPr id="29" name="그래픽 28" descr="배드민턴 단색으로 채워진">
            <a:extLst>
              <a:ext uri="{FF2B5EF4-FFF2-40B4-BE49-F238E27FC236}">
                <a16:creationId xmlns:a16="http://schemas.microsoft.com/office/drawing/2014/main" id="{063E2FC6-1D98-B786-ECD1-1B1D8E6243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64796" y="3264765"/>
            <a:ext cx="415693" cy="415693"/>
          </a:xfrm>
          <a:prstGeom prst="rect">
            <a:avLst/>
          </a:prstGeom>
        </p:spPr>
      </p:pic>
      <p:pic>
        <p:nvPicPr>
          <p:cNvPr id="33" name="그래픽 32" descr="골프 클럽 윤곽선">
            <a:extLst>
              <a:ext uri="{FF2B5EF4-FFF2-40B4-BE49-F238E27FC236}">
                <a16:creationId xmlns:a16="http://schemas.microsoft.com/office/drawing/2014/main" id="{520ADCC9-D1A4-8544-5729-8018B61A0A8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845180" y="2938488"/>
            <a:ext cx="844915" cy="844915"/>
          </a:xfrm>
          <a:prstGeom prst="rect">
            <a:avLst/>
          </a:prstGeom>
        </p:spPr>
      </p:pic>
      <p:pic>
        <p:nvPicPr>
          <p:cNvPr id="35" name="그래픽 34" descr="치약 단색으로 채워진">
            <a:extLst>
              <a:ext uri="{FF2B5EF4-FFF2-40B4-BE49-F238E27FC236}">
                <a16:creationId xmlns:a16="http://schemas.microsoft.com/office/drawing/2014/main" id="{3255AC37-6639-2917-8B57-4F4ADF9C010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030937" y="3379845"/>
            <a:ext cx="542736" cy="542736"/>
          </a:xfrm>
          <a:prstGeom prst="rect">
            <a:avLst/>
          </a:prstGeom>
        </p:spPr>
      </p:pic>
      <p:pic>
        <p:nvPicPr>
          <p:cNvPr id="37" name="그래픽 36" descr="칫솔 단색으로 채워진">
            <a:extLst>
              <a:ext uri="{FF2B5EF4-FFF2-40B4-BE49-F238E27FC236}">
                <a16:creationId xmlns:a16="http://schemas.microsoft.com/office/drawing/2014/main" id="{A8EBA6C4-1359-1919-236F-32914A20568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flipH="1">
            <a:off x="8502988" y="3055226"/>
            <a:ext cx="527949" cy="54273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EF725E7-208B-2DC2-3134-465C8DD02D93}"/>
              </a:ext>
            </a:extLst>
          </p:cNvPr>
          <p:cNvSpPr txBox="1"/>
          <p:nvPr/>
        </p:nvSpPr>
        <p:spPr>
          <a:xfrm>
            <a:off x="814260" y="2319657"/>
            <a:ext cx="4716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ex)</a:t>
            </a:r>
            <a:endParaRPr lang="ko-KR" altLang="en-US" sz="12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91169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9BB844-CDE7-C2A0-E9A4-6037718DE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298" y="6298144"/>
            <a:ext cx="2743200" cy="365125"/>
          </a:xfrm>
        </p:spPr>
        <p:txBody>
          <a:bodyPr/>
          <a:lstStyle/>
          <a:p>
            <a:fld id="{A643E3B8-1D74-4214-AB8A-0B0DA85F9242}" type="slidenum">
              <a:rPr lang="ko-KR" altLang="en-US" sz="2000" smtClean="0">
                <a:solidFill>
                  <a:srgbClr val="FFCA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25</a:t>
            </a:fld>
            <a:endParaRPr lang="ko-KR" altLang="en-US" sz="2000" dirty="0">
              <a:solidFill>
                <a:srgbClr val="FFCA00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62B8E-6845-4CA7-194D-E1ACF6A74ECF}"/>
              </a:ext>
            </a:extLst>
          </p:cNvPr>
          <p:cNvSpPr txBox="1"/>
          <p:nvPr/>
        </p:nvSpPr>
        <p:spPr>
          <a:xfrm>
            <a:off x="190500" y="194731"/>
            <a:ext cx="590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2. EDA &amp; </a:t>
            </a:r>
            <a:r>
              <a:rPr lang="ko-KR" altLang="en-US" sz="2400" dirty="0" err="1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전처리</a:t>
            </a:r>
            <a:endParaRPr lang="en-US" altLang="ko-KR" sz="24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8AAC7A-1813-C0DC-4064-3E6BD5FA4618}"/>
              </a:ext>
            </a:extLst>
          </p:cNvPr>
          <p:cNvSpPr txBox="1"/>
          <p:nvPr/>
        </p:nvSpPr>
        <p:spPr>
          <a:xfrm>
            <a:off x="6095998" y="194731"/>
            <a:ext cx="590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선호도</a:t>
            </a:r>
            <a:r>
              <a:rPr lang="en-US" altLang="ko-KR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</a:t>
            </a:r>
            <a:r>
              <a:rPr lang="ko-KR" altLang="en-US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구매 가능성</a:t>
            </a:r>
            <a:r>
              <a:rPr lang="en-US" altLang="ko-KR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 </a:t>
            </a:r>
            <a:r>
              <a:rPr lang="ko-KR" altLang="en-US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점수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A64E7F1-3CB2-DA35-638B-A39AB81D2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953574"/>
              </p:ext>
            </p:extLst>
          </p:nvPr>
        </p:nvGraphicFramePr>
        <p:xfrm>
          <a:off x="166702" y="1483038"/>
          <a:ext cx="11858592" cy="2543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0027">
                  <a:extLst>
                    <a:ext uri="{9D8B030D-6E8A-4147-A177-3AD203B41FA5}">
                      <a16:colId xmlns:a16="http://schemas.microsoft.com/office/drawing/2014/main" val="1997624053"/>
                    </a:ext>
                  </a:extLst>
                </a:gridCol>
                <a:gridCol w="736376">
                  <a:extLst>
                    <a:ext uri="{9D8B030D-6E8A-4147-A177-3AD203B41FA5}">
                      <a16:colId xmlns:a16="http://schemas.microsoft.com/office/drawing/2014/main" val="1667835544"/>
                    </a:ext>
                  </a:extLst>
                </a:gridCol>
                <a:gridCol w="1237971">
                  <a:extLst>
                    <a:ext uri="{9D8B030D-6E8A-4147-A177-3AD203B41FA5}">
                      <a16:colId xmlns:a16="http://schemas.microsoft.com/office/drawing/2014/main" val="1086511632"/>
                    </a:ext>
                  </a:extLst>
                </a:gridCol>
                <a:gridCol w="1396034">
                  <a:extLst>
                    <a:ext uri="{9D8B030D-6E8A-4147-A177-3AD203B41FA5}">
                      <a16:colId xmlns:a16="http://schemas.microsoft.com/office/drawing/2014/main" val="1477539677"/>
                    </a:ext>
                  </a:extLst>
                </a:gridCol>
                <a:gridCol w="1449715">
                  <a:extLst>
                    <a:ext uri="{9D8B030D-6E8A-4147-A177-3AD203B41FA5}">
                      <a16:colId xmlns:a16="http://schemas.microsoft.com/office/drawing/2014/main" val="4042391171"/>
                    </a:ext>
                  </a:extLst>
                </a:gridCol>
                <a:gridCol w="1475257">
                  <a:extLst>
                    <a:ext uri="{9D8B030D-6E8A-4147-A177-3AD203B41FA5}">
                      <a16:colId xmlns:a16="http://schemas.microsoft.com/office/drawing/2014/main" val="1945796703"/>
                    </a:ext>
                  </a:extLst>
                </a:gridCol>
                <a:gridCol w="1339178">
                  <a:extLst>
                    <a:ext uri="{9D8B030D-6E8A-4147-A177-3AD203B41FA5}">
                      <a16:colId xmlns:a16="http://schemas.microsoft.com/office/drawing/2014/main" val="2702459362"/>
                    </a:ext>
                  </a:extLst>
                </a:gridCol>
                <a:gridCol w="1716744">
                  <a:extLst>
                    <a:ext uri="{9D8B030D-6E8A-4147-A177-3AD203B41FA5}">
                      <a16:colId xmlns:a16="http://schemas.microsoft.com/office/drawing/2014/main" val="3541841879"/>
                    </a:ext>
                  </a:extLst>
                </a:gridCol>
                <a:gridCol w="1817290">
                  <a:extLst>
                    <a:ext uri="{9D8B030D-6E8A-4147-A177-3AD203B41FA5}">
                      <a16:colId xmlns:a16="http://schemas.microsoft.com/office/drawing/2014/main" val="1221779900"/>
                    </a:ext>
                  </a:extLst>
                </a:gridCol>
              </a:tblGrid>
              <a:tr h="439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cust</a:t>
                      </a:r>
                      <a:endParaRPr lang="ko-KR" altLang="en-US" sz="1200" b="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98840" marR="98840" marT="49420" marB="49420" anchor="ctr">
                    <a:lnB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pd_c</a:t>
                      </a:r>
                      <a:endParaRPr lang="ko-KR" altLang="en-US" sz="1200" b="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98840" marR="98840" marT="49420" marB="49420" anchor="ctr"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① 고객 별 상품 </a:t>
                      </a:r>
                      <a:endParaRPr lang="en-US" altLang="ko-KR" sz="12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구매 횟수</a:t>
                      </a:r>
                      <a:endParaRPr lang="en-US" altLang="ko-KR" sz="12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98840" marR="98840" marT="49420" marB="49420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F2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dirty="0" err="1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hlv_buy_am</a:t>
                      </a:r>
                      <a:endParaRPr lang="en-US" sz="1200" b="0" dirty="0">
                        <a:effectLst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98840" marR="98840" marT="49420" marB="49420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err="1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buy_sum</a:t>
                      </a:r>
                      <a:endParaRPr lang="en-US" altLang="ko-KR" sz="1200" b="0" dirty="0">
                        <a:effectLst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98840" marR="98840" marT="49420" marB="49420" anchor="ctr">
                    <a:lnB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② 고객 별 대분류 </a:t>
                      </a:r>
                      <a:endParaRPr lang="en-US" altLang="ko-KR" sz="12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구매 비율</a:t>
                      </a:r>
                      <a:endParaRPr lang="en-US" altLang="ko-KR" sz="12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98840" marR="98840" marT="49420" marB="49420" anchor="ctr"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F2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dirty="0" err="1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last_dt</a:t>
                      </a:r>
                      <a:endParaRPr lang="en-US" sz="1200" b="0" dirty="0">
                        <a:effectLst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98840" marR="98840" marT="49420" marB="49420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dirty="0" err="1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range_mean</a:t>
                      </a:r>
                      <a:endParaRPr lang="en-US" sz="1200" b="0" dirty="0">
                        <a:effectLst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98840" marR="98840" marT="49420" marB="49420" anchor="ctr">
                    <a:lnB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③ 고객 별 상품 </a:t>
                      </a:r>
                      <a:endParaRPr lang="en-US" altLang="ko-KR" sz="12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구매</a:t>
                      </a:r>
                      <a:r>
                        <a:rPr lang="en-US" altLang="ko-KR" sz="12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 </a:t>
                      </a:r>
                      <a:r>
                        <a:rPr lang="ko-KR" altLang="en-US" sz="12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간격 비율</a:t>
                      </a:r>
                    </a:p>
                  </a:txBody>
                  <a:tcPr marL="98840" marR="98840" marT="49420" marB="49420" anchor="ctr">
                    <a:lnB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F2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023775"/>
                  </a:ext>
                </a:extLst>
              </a:tr>
              <a:tr h="4104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고객</a:t>
                      </a:r>
                    </a:p>
                  </a:txBody>
                  <a:tcPr marL="98840" marR="98840" marT="49420" marB="4942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상품</a:t>
                      </a:r>
                    </a:p>
                  </a:txBody>
                  <a:tcPr marL="98840" marR="98840" marT="49420" marB="494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상품 구매 횟수</a:t>
                      </a:r>
                    </a:p>
                  </a:txBody>
                  <a:tcPr marL="98840" marR="98840" marT="49420" marB="49420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F2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대분류 구매 횟수</a:t>
                      </a:r>
                      <a:endParaRPr lang="en-US" sz="1100" b="0" dirty="0">
                        <a:effectLst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98840" marR="98840" marT="49420" marB="49420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고객 총 구매 횟수</a:t>
                      </a:r>
                      <a:endParaRPr lang="en-US" altLang="ko-KR" sz="1100" b="0" dirty="0">
                        <a:effectLst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98840" marR="98840" marT="49420" marB="49420" anchor="ctr">
                    <a:lnT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대분류 구매 횟수</a:t>
                      </a:r>
                      <a:r>
                        <a:rPr lang="en-US" altLang="ko-KR" sz="1100" b="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/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고객 총 구매 횟수</a:t>
                      </a:r>
                      <a:endParaRPr lang="en-US" altLang="ko-KR" sz="1100" b="0" dirty="0">
                        <a:effectLst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98840" marR="98840" marT="49420" marB="49420" anchor="ctr"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F2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마지막 구매 날짜</a:t>
                      </a:r>
                      <a:endParaRPr lang="en-US" sz="1100" b="0" dirty="0">
                        <a:effectLst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98840" marR="98840" marT="49420" marB="49420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상품의 평균 구매 간격</a:t>
                      </a:r>
                      <a:endParaRPr lang="en-US" sz="1100" b="0" dirty="0">
                        <a:effectLst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98840" marR="98840" marT="49420" marB="49420" anchor="ctr">
                    <a:lnT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(</a:t>
                      </a:r>
                      <a:r>
                        <a:rPr lang="ko-KR" altLang="en-US" sz="1100" b="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오늘 </a:t>
                      </a:r>
                      <a:r>
                        <a:rPr lang="en-US" altLang="ko-KR" sz="1100" b="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- </a:t>
                      </a:r>
                      <a:r>
                        <a:rPr lang="ko-KR" altLang="en-US" sz="1100" b="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마지막 구매 날짜</a:t>
                      </a:r>
                      <a:r>
                        <a:rPr lang="en-US" altLang="ko-KR" sz="1100" b="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) / </a:t>
                      </a:r>
                      <a:r>
                        <a:rPr lang="ko-KR" altLang="en-US" sz="1100" b="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상품의 평균 구매 간격</a:t>
                      </a:r>
                      <a:endParaRPr lang="en-US" altLang="ko-KR" sz="1100" b="0" dirty="0">
                        <a:effectLst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98840" marR="98840" marT="49420" marB="49420" anchor="ctr">
                    <a:lnT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F2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381173"/>
                  </a:ext>
                </a:extLst>
              </a:tr>
              <a:tr h="251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A</a:t>
                      </a:r>
                      <a:endParaRPr lang="ko-KR" altLang="en-US" sz="1100" b="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98840" marR="98840" marT="49420" marB="49420" anchor="ctr">
                    <a:lnT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c</a:t>
                      </a:r>
                      <a:endParaRPr lang="ko-KR" altLang="en-US" sz="1100" b="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98840" marR="98840" marT="49420" marB="49420" anchor="ctr"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100" b="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98840" marR="98840" marT="49420" marB="49420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EF2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98840" marR="98840" marT="49420" marB="49420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98840" marR="98840" marT="49420" marB="49420" anchor="ctr">
                    <a:lnT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98840" marR="98840" marT="49420" marB="49420" anchor="ctr"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EF2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98840" marR="98840" marT="49420" marB="49420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98840" marR="98840" marT="49420" marB="49420" anchor="ctr">
                    <a:lnT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98840" marR="98840" marT="49420" marB="49420" anchor="ctr">
                    <a:lnT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EF2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658322"/>
                  </a:ext>
                </a:extLst>
              </a:tr>
              <a:tr h="5473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A</a:t>
                      </a:r>
                      <a:endParaRPr lang="ko-KR" altLang="en-US" sz="1100" b="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98840" marR="98840" marT="49420" marB="494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e</a:t>
                      </a:r>
                      <a:endParaRPr lang="ko-KR" altLang="en-US" sz="1100" b="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98840" marR="98840" marT="49420" marB="49420" anchor="ctr"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98840" marR="98840" marT="49420" marB="49420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EF2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98840" marR="98840" marT="49420" marB="49420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98840" marR="98840" marT="49420" marB="4942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98840" marR="98840" marT="49420" marB="49420" anchor="ctr"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EF2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98840" marR="98840" marT="49420" marB="49420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간격이 없는 경우는</a:t>
                      </a: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같은 대분류의 최대 구매 간격으로 대체</a:t>
                      </a:r>
                    </a:p>
                  </a:txBody>
                  <a:tcPr marL="98840" marR="98840" marT="49420" marB="4942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98840" marR="98840" marT="49420" marB="49420" anchor="ctr">
                    <a:solidFill>
                      <a:srgbClr val="DEF2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305388"/>
                  </a:ext>
                </a:extLst>
              </a:tr>
              <a:tr h="251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B</a:t>
                      </a:r>
                      <a:endParaRPr lang="ko-KR" altLang="en-US" sz="1100" b="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98840" marR="98840" marT="49420" marB="494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a</a:t>
                      </a:r>
                      <a:endParaRPr lang="ko-KR" altLang="en-US" sz="1100" b="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98840" marR="98840" marT="49420" marB="49420" anchor="ctr"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98840" marR="98840" marT="49420" marB="49420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EF2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98840" marR="98840" marT="49420" marB="49420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98840" marR="98840" marT="49420" marB="4942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98840" marR="98840" marT="49420" marB="49420" anchor="ctr"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EF2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98840" marR="98840" marT="49420" marB="49420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98840" marR="98840" marT="49420" marB="4942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98840" marR="98840" marT="49420" marB="49420" anchor="ctr">
                    <a:solidFill>
                      <a:srgbClr val="DEF2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774012"/>
                  </a:ext>
                </a:extLst>
              </a:tr>
              <a:tr h="251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B</a:t>
                      </a:r>
                      <a:endParaRPr lang="ko-KR" altLang="en-US" sz="1100" b="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98840" marR="98840" marT="49420" marB="494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c</a:t>
                      </a:r>
                      <a:endParaRPr lang="ko-KR" altLang="en-US" sz="1100" b="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98840" marR="98840" marT="49420" marB="49420" anchor="ctr"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98840" marR="98840" marT="49420" marB="49420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EF2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98840" marR="98840" marT="49420" marB="49420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98840" marR="98840" marT="49420" marB="4942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98840" marR="98840" marT="49420" marB="49420" anchor="ctr"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EF2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98840" marR="98840" marT="49420" marB="49420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98840" marR="98840" marT="49420" marB="4942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98840" marR="98840" marT="49420" marB="49420" anchor="ctr">
                    <a:solidFill>
                      <a:srgbClr val="DEF2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587828"/>
                  </a:ext>
                </a:extLst>
              </a:tr>
              <a:tr h="251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100" b="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98840" marR="98840" marT="49420" marB="4942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100" b="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98840" marR="98840" marT="49420" marB="49420" anchor="ctr"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98840" marR="98840" marT="49420" marB="49420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EF2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98840" marR="98840" marT="49420" marB="49420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98840" marR="98840" marT="49420" marB="4942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98840" marR="98840" marT="49420" marB="49420" anchor="ctr"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EF2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98840" marR="98840" marT="49420" marB="49420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98840" marR="98840" marT="49420" marB="4942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98840" marR="98840" marT="49420" marB="49420" anchor="ctr">
                    <a:solidFill>
                      <a:srgbClr val="DEF2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21748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1170880B-52F9-D183-3511-49B7BEBD5368}"/>
              </a:ext>
            </a:extLst>
          </p:cNvPr>
          <p:cNvSpPr txBox="1"/>
          <p:nvPr/>
        </p:nvSpPr>
        <p:spPr>
          <a:xfrm>
            <a:off x="10113151" y="4026579"/>
            <a:ext cx="2078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&lt;ratings&gt; </a:t>
            </a:r>
            <a:r>
              <a:rPr lang="en-US" altLang="ko-KR" sz="14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DataFrame</a:t>
            </a:r>
            <a:endParaRPr lang="ko-KR" altLang="en-US" sz="1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F54452-7C49-1A05-58A2-43F6C47C4B06}"/>
              </a:ext>
            </a:extLst>
          </p:cNvPr>
          <p:cNvSpPr txBox="1"/>
          <p:nvPr/>
        </p:nvSpPr>
        <p:spPr>
          <a:xfrm>
            <a:off x="331848" y="4067340"/>
            <a:ext cx="9781303" cy="2088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① 상품 구매 횟수가 많다면</a:t>
            </a:r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그 상품을 선호한다고 판단할 수 있음</a:t>
            </a:r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 </a:t>
            </a:r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예</a:t>
            </a:r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 </a:t>
            </a:r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키위를 </a:t>
            </a:r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1</a:t>
            </a:r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년간 </a:t>
            </a:r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20</a:t>
            </a:r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회 넘게 구매한 고객</a:t>
            </a:r>
            <a:endParaRPr lang="en-US" altLang="ko-KR" sz="1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endParaRPr lang="en-US" altLang="ko-KR" sz="1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② 고객마다 선호하는 대분류가 존재하며</a:t>
            </a:r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이에 해당하는 상품은 구매 가능성이 높음</a:t>
            </a:r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 </a:t>
            </a:r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예</a:t>
            </a:r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 </a:t>
            </a:r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스포츠 관련 상품들 주로 구매하는 고객 등</a:t>
            </a:r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…</a:t>
            </a:r>
          </a:p>
          <a:p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③ 마지막 구매 날짜와 오늘 날짜 </a:t>
            </a:r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(2022.01.01)</a:t>
            </a:r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의 간격이 길수록 상품을 구매할 가능성은 높음</a:t>
            </a:r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  </a:t>
            </a:r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상품의 평균 구매 간격이 짧을수록 구매 가능성이 높음</a:t>
            </a:r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  </a:t>
            </a:r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예</a:t>
            </a:r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 </a:t>
            </a:r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평균적으로 </a:t>
            </a:r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100</a:t>
            </a:r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일만에 재구매한 상품보다 </a:t>
            </a:r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20</a:t>
            </a:r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일만에 재구매한 상품이 더 구매 가능성이 높음</a:t>
            </a:r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F13200-2E82-AAF1-FC04-BDCBE1BB118D}"/>
              </a:ext>
            </a:extLst>
          </p:cNvPr>
          <p:cNvSpPr txBox="1"/>
          <p:nvPr/>
        </p:nvSpPr>
        <p:spPr>
          <a:xfrm>
            <a:off x="331848" y="6156245"/>
            <a:ext cx="7083064" cy="443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5C78C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3</a:t>
            </a:r>
            <a:r>
              <a:rPr lang="ko-KR" altLang="en-US" dirty="0">
                <a:solidFill>
                  <a:srgbClr val="5C78C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가지 파생 변수를 바탕으로 </a:t>
            </a:r>
            <a:r>
              <a:rPr lang="en-US" altLang="ko-KR" dirty="0">
                <a:solidFill>
                  <a:srgbClr val="5C78C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0~5 </a:t>
            </a:r>
            <a:r>
              <a:rPr lang="ko-KR" altLang="en-US" dirty="0">
                <a:solidFill>
                  <a:srgbClr val="5C78C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사이의 </a:t>
            </a:r>
            <a:r>
              <a:rPr lang="en-US" altLang="ko-KR" dirty="0">
                <a:solidFill>
                  <a:srgbClr val="5C78C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3</a:t>
            </a:r>
            <a:r>
              <a:rPr lang="ko-KR" altLang="en-US" dirty="0">
                <a:solidFill>
                  <a:srgbClr val="5C78C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개 점수 생성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8AAD230-E162-E7B3-AEBB-2C4EA2A02692}"/>
              </a:ext>
            </a:extLst>
          </p:cNvPr>
          <p:cNvGrpSpPr/>
          <p:nvPr/>
        </p:nvGrpSpPr>
        <p:grpSpPr>
          <a:xfrm>
            <a:off x="395522" y="1110347"/>
            <a:ext cx="7361627" cy="369332"/>
            <a:chOff x="510913" y="1237193"/>
            <a:chExt cx="7361627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F4C0D2D-A217-7986-4AE6-43C42C8701CB}"/>
                </a:ext>
              </a:extLst>
            </p:cNvPr>
            <p:cNvSpPr txBox="1"/>
            <p:nvPr/>
          </p:nvSpPr>
          <p:spPr>
            <a:xfrm>
              <a:off x="789476" y="1237193"/>
              <a:ext cx="7083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생성 변수 데이터프레임 </a:t>
              </a:r>
              <a:r>
                <a:rPr lang="en-US" altLang="ko-KR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(by </a:t>
              </a:r>
              <a:r>
                <a:rPr lang="ko-KR" altLang="en-US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고객</a:t>
              </a:r>
              <a:r>
                <a:rPr lang="en-US" altLang="ko-KR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, </a:t>
              </a:r>
              <a:r>
                <a:rPr lang="ko-KR" altLang="en-US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상품</a:t>
              </a:r>
              <a:r>
                <a:rPr lang="en-US" altLang="ko-KR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)</a:t>
              </a:r>
              <a:endPara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4AA246E-02B7-212D-DE0D-73B87C00629B}"/>
                </a:ext>
              </a:extLst>
            </p:cNvPr>
            <p:cNvSpPr/>
            <p:nvPr/>
          </p:nvSpPr>
          <p:spPr>
            <a:xfrm>
              <a:off x="510913" y="1321569"/>
              <a:ext cx="213968" cy="200580"/>
            </a:xfrm>
            <a:prstGeom prst="rect">
              <a:avLst/>
            </a:prstGeom>
            <a:solidFill>
              <a:srgbClr val="33AFFB"/>
            </a:solidFill>
            <a:ln>
              <a:solidFill>
                <a:srgbClr val="33AF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76817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9BB844-CDE7-C2A0-E9A4-6037718DE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298" y="6298144"/>
            <a:ext cx="2743200" cy="365125"/>
          </a:xfrm>
        </p:spPr>
        <p:txBody>
          <a:bodyPr/>
          <a:lstStyle/>
          <a:p>
            <a:fld id="{A643E3B8-1D74-4214-AB8A-0B0DA85F9242}" type="slidenum">
              <a:rPr lang="ko-KR" altLang="en-US" sz="2000" smtClean="0">
                <a:solidFill>
                  <a:srgbClr val="FFCA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26</a:t>
            </a:fld>
            <a:endParaRPr lang="ko-KR" altLang="en-US" sz="2000" dirty="0">
              <a:solidFill>
                <a:srgbClr val="FFCA00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62B8E-6845-4CA7-194D-E1ACF6A74ECF}"/>
              </a:ext>
            </a:extLst>
          </p:cNvPr>
          <p:cNvSpPr txBox="1"/>
          <p:nvPr/>
        </p:nvSpPr>
        <p:spPr>
          <a:xfrm>
            <a:off x="190500" y="194731"/>
            <a:ext cx="590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2. EDA &amp; </a:t>
            </a:r>
            <a:r>
              <a:rPr lang="ko-KR" altLang="en-US" sz="2400" dirty="0" err="1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전처리</a:t>
            </a:r>
            <a:endParaRPr lang="en-US" altLang="ko-KR" sz="24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8AAC7A-1813-C0DC-4064-3E6BD5FA4618}"/>
              </a:ext>
            </a:extLst>
          </p:cNvPr>
          <p:cNvSpPr txBox="1"/>
          <p:nvPr/>
        </p:nvSpPr>
        <p:spPr>
          <a:xfrm>
            <a:off x="6095998" y="194731"/>
            <a:ext cx="590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선호도</a:t>
            </a:r>
            <a:r>
              <a:rPr lang="en-US" altLang="ko-KR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</a:t>
            </a:r>
            <a:r>
              <a:rPr lang="ko-KR" altLang="en-US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구매 가능성</a:t>
            </a:r>
            <a:r>
              <a:rPr lang="en-US" altLang="ko-KR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 </a:t>
            </a:r>
            <a:r>
              <a:rPr lang="ko-KR" altLang="en-US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점수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15EB25-29C7-6F1E-067E-0E5B97481E74}"/>
              </a:ext>
            </a:extLst>
          </p:cNvPr>
          <p:cNvSpPr txBox="1"/>
          <p:nvPr/>
        </p:nvSpPr>
        <p:spPr>
          <a:xfrm>
            <a:off x="2119529" y="1705848"/>
            <a:ext cx="7952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①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고객 별 상품 구매 횟수 기반 점수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dirty="0" err="1">
                <a:highlight>
                  <a:srgbClr val="FFCA00"/>
                </a:highlight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buy_level</a:t>
            </a:r>
            <a:endParaRPr lang="ko-KR" altLang="en-US" dirty="0">
              <a:highlight>
                <a:srgbClr val="FFCA00"/>
              </a:highlight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C6CD919-C5FA-51A8-09EA-035E20B5FFD6}"/>
              </a:ext>
            </a:extLst>
          </p:cNvPr>
          <p:cNvSpPr txBox="1"/>
          <p:nvPr/>
        </p:nvSpPr>
        <p:spPr>
          <a:xfrm>
            <a:off x="3268296" y="5699251"/>
            <a:ext cx="1300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3</a:t>
            </a:r>
            <a:r>
              <a:rPr lang="ko-KR" altLang="en-US" sz="1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회</a:t>
            </a:r>
            <a:endParaRPr lang="en-US" altLang="ko-KR" sz="12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algn="ctr"/>
            <a:r>
              <a:rPr lang="en-US" altLang="ko-KR" sz="1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</a:t>
            </a:r>
            <a:r>
              <a:rPr lang="ko-KR" altLang="en-US" sz="1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네 달에 한 번</a:t>
            </a:r>
            <a:r>
              <a:rPr lang="en-US" altLang="ko-KR" sz="1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FFB36BE-1625-DA1E-96BC-DB627A148115}"/>
              </a:ext>
            </a:extLst>
          </p:cNvPr>
          <p:cNvSpPr txBox="1"/>
          <p:nvPr/>
        </p:nvSpPr>
        <p:spPr>
          <a:xfrm>
            <a:off x="4422423" y="5689619"/>
            <a:ext cx="1300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4</a:t>
            </a:r>
            <a:r>
              <a:rPr lang="ko-KR" altLang="en-US" sz="1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회</a:t>
            </a:r>
            <a:endParaRPr lang="en-US" altLang="ko-KR" sz="12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algn="ctr"/>
            <a:r>
              <a:rPr lang="en-US" altLang="ko-KR" sz="1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</a:t>
            </a:r>
            <a:r>
              <a:rPr lang="ko-KR" altLang="en-US" sz="1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세 달에 한 번</a:t>
            </a:r>
            <a:r>
              <a:rPr lang="en-US" altLang="ko-KR" sz="1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CCE390C-C0AA-1FC6-A578-2F9EF695F55F}"/>
              </a:ext>
            </a:extLst>
          </p:cNvPr>
          <p:cNvSpPr txBox="1"/>
          <p:nvPr/>
        </p:nvSpPr>
        <p:spPr>
          <a:xfrm>
            <a:off x="5597464" y="5689619"/>
            <a:ext cx="1300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6</a:t>
            </a:r>
            <a:r>
              <a:rPr lang="ko-KR" altLang="en-US" sz="1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회</a:t>
            </a:r>
            <a:endParaRPr lang="en-US" altLang="ko-KR" sz="12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algn="ctr"/>
            <a:r>
              <a:rPr lang="en-US" altLang="ko-KR" sz="1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</a:t>
            </a:r>
            <a:r>
              <a:rPr lang="ko-KR" altLang="en-US" sz="1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두 달에 한 번</a:t>
            </a:r>
            <a:r>
              <a:rPr lang="en-US" altLang="ko-KR" sz="1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EE891CC-5E9F-0CDD-F8BB-E551833AC273}"/>
              </a:ext>
            </a:extLst>
          </p:cNvPr>
          <p:cNvSpPr txBox="1"/>
          <p:nvPr/>
        </p:nvSpPr>
        <p:spPr>
          <a:xfrm>
            <a:off x="6800901" y="5694111"/>
            <a:ext cx="1300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12</a:t>
            </a:r>
            <a:r>
              <a:rPr lang="ko-KR" altLang="en-US" sz="1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회</a:t>
            </a:r>
            <a:endParaRPr lang="en-US" altLang="ko-KR" sz="12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algn="ctr"/>
            <a:r>
              <a:rPr lang="en-US" altLang="ko-KR" sz="1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</a:t>
            </a:r>
            <a:r>
              <a:rPr lang="ko-KR" altLang="en-US" sz="1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한 달에 한 번</a:t>
            </a:r>
            <a:r>
              <a:rPr lang="en-US" altLang="ko-KR" sz="1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7A377AF-639A-2AF6-3937-B137710E3B9F}"/>
              </a:ext>
            </a:extLst>
          </p:cNvPr>
          <p:cNvSpPr txBox="1"/>
          <p:nvPr/>
        </p:nvSpPr>
        <p:spPr>
          <a:xfrm>
            <a:off x="7989211" y="5689619"/>
            <a:ext cx="1300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24</a:t>
            </a:r>
            <a:r>
              <a:rPr lang="ko-KR" altLang="en-US" sz="1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회</a:t>
            </a:r>
            <a:endParaRPr lang="en-US" altLang="ko-KR" sz="12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algn="ctr"/>
            <a:r>
              <a:rPr lang="en-US" altLang="ko-KR" sz="1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</a:t>
            </a:r>
            <a:r>
              <a:rPr lang="ko-KR" altLang="en-US" sz="1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한 달에 두 번</a:t>
            </a:r>
            <a:r>
              <a:rPr lang="en-US" altLang="ko-KR" sz="1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</a:t>
            </a:r>
          </a:p>
        </p:txBody>
      </p:sp>
      <p:pic>
        <p:nvPicPr>
          <p:cNvPr id="30" name="Picture 8">
            <a:extLst>
              <a:ext uri="{FF2B5EF4-FFF2-40B4-BE49-F238E27FC236}">
                <a16:creationId xmlns:a16="http://schemas.microsoft.com/office/drawing/2014/main" id="{F3FEC93F-3A45-A78E-84AC-9D6E485124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39"/>
          <a:stretch/>
        </p:blipFill>
        <p:spPr bwMode="auto">
          <a:xfrm>
            <a:off x="1948048" y="2420161"/>
            <a:ext cx="7952937" cy="328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6B940E-C3EB-96ED-4883-805D33A0E177}"/>
              </a:ext>
            </a:extLst>
          </p:cNvPr>
          <p:cNvSpPr txBox="1"/>
          <p:nvPr/>
        </p:nvSpPr>
        <p:spPr>
          <a:xfrm>
            <a:off x="2119529" y="1383908"/>
            <a:ext cx="7952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기준에 맞춰 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0</a:t>
            </a: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점 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~ 5</a:t>
            </a: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점으로 </a:t>
            </a:r>
            <a:r>
              <a:rPr lang="ko-KR" altLang="en-US" sz="1600" dirty="0">
                <a:solidFill>
                  <a:srgbClr val="33AFFB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점수화</a:t>
            </a:r>
            <a:endParaRPr lang="ko-KR" altLang="en-US" sz="1600" dirty="0">
              <a:solidFill>
                <a:srgbClr val="33AFFB"/>
              </a:solidFill>
              <a:highlight>
                <a:srgbClr val="FFCA00"/>
              </a:highlight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54DCF8D-3C24-7894-A80F-F9FC86D33DF5}"/>
              </a:ext>
            </a:extLst>
          </p:cNvPr>
          <p:cNvSpPr/>
          <p:nvPr/>
        </p:nvSpPr>
        <p:spPr>
          <a:xfrm>
            <a:off x="386442" y="1336516"/>
            <a:ext cx="1612039" cy="369332"/>
          </a:xfrm>
          <a:prstGeom prst="rect">
            <a:avLst/>
          </a:prstGeom>
          <a:noFill/>
          <a:ln w="38100">
            <a:solidFill>
              <a:srgbClr val="33AF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ex: A01 </a:t>
            </a:r>
            <a:r>
              <a:rPr lang="ko-KR" altLang="en-US" sz="1600" dirty="0" err="1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유통사</a:t>
            </a:r>
            <a:endParaRPr lang="ko-KR" altLang="en-US" sz="1600" dirty="0">
              <a:solidFill>
                <a:schemeClr val="tx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B81CCDD-7369-90C0-CE23-FC07CB24F241}"/>
              </a:ext>
            </a:extLst>
          </p:cNvPr>
          <p:cNvCxnSpPr>
            <a:cxnSpLocks/>
          </p:cNvCxnSpPr>
          <p:nvPr/>
        </p:nvCxnSpPr>
        <p:spPr>
          <a:xfrm flipV="1">
            <a:off x="3920447" y="6175451"/>
            <a:ext cx="0" cy="345989"/>
          </a:xfrm>
          <a:prstGeom prst="line">
            <a:avLst/>
          </a:prstGeom>
          <a:ln w="19050">
            <a:solidFill>
              <a:srgbClr val="FFC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909537D-55FB-5465-5F1C-4A06F5B05CD6}"/>
              </a:ext>
            </a:extLst>
          </p:cNvPr>
          <p:cNvCxnSpPr>
            <a:cxnSpLocks/>
          </p:cNvCxnSpPr>
          <p:nvPr/>
        </p:nvCxnSpPr>
        <p:spPr>
          <a:xfrm flipV="1">
            <a:off x="5093654" y="6165565"/>
            <a:ext cx="0" cy="345989"/>
          </a:xfrm>
          <a:prstGeom prst="line">
            <a:avLst/>
          </a:prstGeom>
          <a:ln w="19050">
            <a:solidFill>
              <a:srgbClr val="FFC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EA3AEFB-96F6-9B14-09E2-96AB2F7981CC}"/>
              </a:ext>
            </a:extLst>
          </p:cNvPr>
          <p:cNvCxnSpPr>
            <a:cxnSpLocks/>
          </p:cNvCxnSpPr>
          <p:nvPr/>
        </p:nvCxnSpPr>
        <p:spPr>
          <a:xfrm flipV="1">
            <a:off x="6261980" y="6180395"/>
            <a:ext cx="0" cy="345989"/>
          </a:xfrm>
          <a:prstGeom prst="line">
            <a:avLst/>
          </a:prstGeom>
          <a:ln w="19050">
            <a:solidFill>
              <a:srgbClr val="FFC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D778FB5-5236-7407-D51D-546182C79866}"/>
              </a:ext>
            </a:extLst>
          </p:cNvPr>
          <p:cNvCxnSpPr>
            <a:cxnSpLocks/>
          </p:cNvCxnSpPr>
          <p:nvPr/>
        </p:nvCxnSpPr>
        <p:spPr>
          <a:xfrm flipV="1">
            <a:off x="8561496" y="6175451"/>
            <a:ext cx="0" cy="345989"/>
          </a:xfrm>
          <a:prstGeom prst="line">
            <a:avLst/>
          </a:prstGeom>
          <a:ln w="19050">
            <a:solidFill>
              <a:srgbClr val="FFC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012E3D-9B3D-AFFB-74C8-67F090C1A3A0}"/>
              </a:ext>
            </a:extLst>
          </p:cNvPr>
          <p:cNvCxnSpPr>
            <a:cxnSpLocks/>
          </p:cNvCxnSpPr>
          <p:nvPr/>
        </p:nvCxnSpPr>
        <p:spPr>
          <a:xfrm flipV="1">
            <a:off x="7439743" y="6165566"/>
            <a:ext cx="0" cy="345989"/>
          </a:xfrm>
          <a:prstGeom prst="line">
            <a:avLst/>
          </a:prstGeom>
          <a:ln w="19050">
            <a:solidFill>
              <a:srgbClr val="FFC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78C879C-7299-ED47-D86C-BFC1A33AC211}"/>
              </a:ext>
            </a:extLst>
          </p:cNvPr>
          <p:cNvSpPr txBox="1"/>
          <p:nvPr/>
        </p:nvSpPr>
        <p:spPr>
          <a:xfrm>
            <a:off x="3136337" y="6417168"/>
            <a:ext cx="463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B0F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0</a:t>
            </a:r>
            <a:r>
              <a:rPr lang="ko-KR" altLang="en-US" sz="1400" dirty="0">
                <a:solidFill>
                  <a:srgbClr val="00B0F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점</a:t>
            </a:r>
            <a:endParaRPr lang="en-US" altLang="ko-KR" sz="1400" dirty="0">
              <a:solidFill>
                <a:srgbClr val="00B0F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174B89-3BBC-1C18-2D0E-9AB427FC87E1}"/>
              </a:ext>
            </a:extLst>
          </p:cNvPr>
          <p:cNvSpPr txBox="1"/>
          <p:nvPr/>
        </p:nvSpPr>
        <p:spPr>
          <a:xfrm>
            <a:off x="4275441" y="6417168"/>
            <a:ext cx="463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B0F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1</a:t>
            </a:r>
            <a:r>
              <a:rPr lang="ko-KR" altLang="en-US" sz="1400" dirty="0">
                <a:solidFill>
                  <a:srgbClr val="00B0F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점</a:t>
            </a:r>
            <a:endParaRPr lang="en-US" altLang="ko-KR" sz="1400" dirty="0">
              <a:solidFill>
                <a:srgbClr val="00B0F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2FF2CC-AB5B-AE5C-BCB9-21B9F60B0669}"/>
              </a:ext>
            </a:extLst>
          </p:cNvPr>
          <p:cNvSpPr txBox="1"/>
          <p:nvPr/>
        </p:nvSpPr>
        <p:spPr>
          <a:xfrm>
            <a:off x="5460729" y="6417168"/>
            <a:ext cx="463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B0F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2</a:t>
            </a:r>
            <a:r>
              <a:rPr lang="ko-KR" altLang="en-US" sz="1400" dirty="0">
                <a:solidFill>
                  <a:srgbClr val="00B0F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점</a:t>
            </a:r>
            <a:endParaRPr lang="en-US" altLang="ko-KR" sz="1400" dirty="0">
              <a:solidFill>
                <a:srgbClr val="00B0F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DEE982-245E-C5DA-373D-B2517207407A}"/>
              </a:ext>
            </a:extLst>
          </p:cNvPr>
          <p:cNvSpPr txBox="1"/>
          <p:nvPr/>
        </p:nvSpPr>
        <p:spPr>
          <a:xfrm>
            <a:off x="6642399" y="6417168"/>
            <a:ext cx="463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B0F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3</a:t>
            </a:r>
            <a:r>
              <a:rPr lang="ko-KR" altLang="en-US" sz="1400" dirty="0">
                <a:solidFill>
                  <a:srgbClr val="00B0F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점</a:t>
            </a:r>
            <a:endParaRPr lang="en-US" altLang="ko-KR" sz="1400" dirty="0">
              <a:solidFill>
                <a:srgbClr val="00B0F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6920BE-3415-0A16-56C4-C16BE6339519}"/>
              </a:ext>
            </a:extLst>
          </p:cNvPr>
          <p:cNvSpPr txBox="1"/>
          <p:nvPr/>
        </p:nvSpPr>
        <p:spPr>
          <a:xfrm>
            <a:off x="7777386" y="6417168"/>
            <a:ext cx="463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B0F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4</a:t>
            </a:r>
            <a:r>
              <a:rPr lang="ko-KR" altLang="en-US" sz="1400" dirty="0">
                <a:solidFill>
                  <a:srgbClr val="00B0F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점</a:t>
            </a:r>
            <a:endParaRPr lang="en-US" altLang="ko-KR" sz="1400" dirty="0">
              <a:solidFill>
                <a:srgbClr val="00B0F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8D6AEC-7382-21E3-F739-346F54A0C9FC}"/>
              </a:ext>
            </a:extLst>
          </p:cNvPr>
          <p:cNvSpPr txBox="1"/>
          <p:nvPr/>
        </p:nvSpPr>
        <p:spPr>
          <a:xfrm>
            <a:off x="8912373" y="6417168"/>
            <a:ext cx="463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B0F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5</a:t>
            </a:r>
            <a:r>
              <a:rPr lang="ko-KR" altLang="en-US" sz="1400" dirty="0">
                <a:solidFill>
                  <a:srgbClr val="00B0F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점</a:t>
            </a:r>
            <a:endParaRPr lang="en-US" altLang="ko-KR" sz="1400" dirty="0">
              <a:solidFill>
                <a:srgbClr val="00B0F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4994F1E-13BC-1A7D-709A-413D656DEE24}"/>
              </a:ext>
            </a:extLst>
          </p:cNvPr>
          <p:cNvCxnSpPr>
            <a:cxnSpLocks/>
          </p:cNvCxnSpPr>
          <p:nvPr/>
        </p:nvCxnSpPr>
        <p:spPr>
          <a:xfrm>
            <a:off x="2672080" y="6348446"/>
            <a:ext cx="7179801" cy="0"/>
          </a:xfrm>
          <a:prstGeom prst="line">
            <a:avLst/>
          </a:prstGeom>
          <a:ln w="19050">
            <a:solidFill>
              <a:srgbClr val="FFC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CDB9019-7D0C-4AF0-596E-B239A01452A1}"/>
              </a:ext>
            </a:extLst>
          </p:cNvPr>
          <p:cNvSpPr txBox="1"/>
          <p:nvPr/>
        </p:nvSpPr>
        <p:spPr>
          <a:xfrm>
            <a:off x="2119530" y="2267106"/>
            <a:ext cx="76842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상품 구매 횟수 기반 점수 분포</a:t>
            </a:r>
          </a:p>
        </p:txBody>
      </p:sp>
    </p:spTree>
    <p:extLst>
      <p:ext uri="{BB962C8B-B14F-4D97-AF65-F5344CB8AC3E}">
        <p14:creationId xmlns:p14="http://schemas.microsoft.com/office/powerpoint/2010/main" val="26772207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9BB844-CDE7-C2A0-E9A4-6037718DE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298" y="6298144"/>
            <a:ext cx="2743200" cy="365125"/>
          </a:xfrm>
        </p:spPr>
        <p:txBody>
          <a:bodyPr/>
          <a:lstStyle/>
          <a:p>
            <a:fld id="{A643E3B8-1D74-4214-AB8A-0B0DA85F9242}" type="slidenum">
              <a:rPr lang="ko-KR" altLang="en-US" sz="2000" smtClean="0">
                <a:solidFill>
                  <a:srgbClr val="FFCA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27</a:t>
            </a:fld>
            <a:endParaRPr lang="ko-KR" altLang="en-US" sz="2000" dirty="0">
              <a:solidFill>
                <a:srgbClr val="FFCA00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62B8E-6845-4CA7-194D-E1ACF6A74ECF}"/>
              </a:ext>
            </a:extLst>
          </p:cNvPr>
          <p:cNvSpPr txBox="1"/>
          <p:nvPr/>
        </p:nvSpPr>
        <p:spPr>
          <a:xfrm>
            <a:off x="190500" y="194731"/>
            <a:ext cx="590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2. EDA &amp; </a:t>
            </a:r>
            <a:r>
              <a:rPr lang="ko-KR" altLang="en-US" sz="2400" dirty="0" err="1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전처리</a:t>
            </a:r>
            <a:endParaRPr lang="en-US" altLang="ko-KR" sz="24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8AAC7A-1813-C0DC-4064-3E6BD5FA4618}"/>
              </a:ext>
            </a:extLst>
          </p:cNvPr>
          <p:cNvSpPr txBox="1"/>
          <p:nvPr/>
        </p:nvSpPr>
        <p:spPr>
          <a:xfrm>
            <a:off x="6095998" y="194731"/>
            <a:ext cx="590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선호도</a:t>
            </a:r>
            <a:r>
              <a:rPr lang="en-US" altLang="ko-KR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</a:t>
            </a:r>
            <a:r>
              <a:rPr lang="ko-KR" altLang="en-US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구매 가능성</a:t>
            </a:r>
            <a:r>
              <a:rPr lang="en-US" altLang="ko-KR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 </a:t>
            </a:r>
            <a:r>
              <a:rPr lang="ko-KR" altLang="en-US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점수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15EB25-29C7-6F1E-067E-0E5B97481E74}"/>
              </a:ext>
            </a:extLst>
          </p:cNvPr>
          <p:cNvSpPr txBox="1"/>
          <p:nvPr/>
        </p:nvSpPr>
        <p:spPr>
          <a:xfrm>
            <a:off x="2119529" y="1276467"/>
            <a:ext cx="7952937" cy="858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②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고객 별 대분류 구매 비율 기반 점수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 </a:t>
            </a:r>
            <a:r>
              <a:rPr lang="en-US" altLang="ko-KR" dirty="0" err="1">
                <a:highlight>
                  <a:srgbClr val="FFCA00"/>
                </a:highlight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low_clac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&amp; </a:t>
            </a:r>
            <a:r>
              <a:rPr lang="ko-KR" altLang="en-US" sz="18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③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고객 별 상품 구매 간격 비율 기반 점수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 </a:t>
            </a:r>
            <a:r>
              <a:rPr lang="en-US" altLang="ko-KR" dirty="0" err="1">
                <a:highlight>
                  <a:srgbClr val="FFCA00"/>
                </a:highlight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range_score</a:t>
            </a:r>
            <a:endParaRPr lang="en-US" altLang="ko-KR" dirty="0">
              <a:highlight>
                <a:srgbClr val="FFCA00"/>
              </a:highlight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446CC64-4279-26B5-C2F2-CD1FAE5782FA}"/>
              </a:ext>
            </a:extLst>
          </p:cNvPr>
          <p:cNvCxnSpPr>
            <a:cxnSpLocks/>
          </p:cNvCxnSpPr>
          <p:nvPr/>
        </p:nvCxnSpPr>
        <p:spPr>
          <a:xfrm flipV="1">
            <a:off x="3920447" y="6175451"/>
            <a:ext cx="0" cy="345989"/>
          </a:xfrm>
          <a:prstGeom prst="line">
            <a:avLst/>
          </a:prstGeom>
          <a:ln w="19050">
            <a:solidFill>
              <a:srgbClr val="FFC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1CA67ED-58E7-CB87-5F11-CAED126C39E9}"/>
              </a:ext>
            </a:extLst>
          </p:cNvPr>
          <p:cNvCxnSpPr>
            <a:cxnSpLocks/>
          </p:cNvCxnSpPr>
          <p:nvPr/>
        </p:nvCxnSpPr>
        <p:spPr>
          <a:xfrm flipV="1">
            <a:off x="5093654" y="6165565"/>
            <a:ext cx="0" cy="345989"/>
          </a:xfrm>
          <a:prstGeom prst="line">
            <a:avLst/>
          </a:prstGeom>
          <a:ln w="19050">
            <a:solidFill>
              <a:srgbClr val="FFC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7E5F8CD-A11D-1953-AB3E-704E39524CF5}"/>
              </a:ext>
            </a:extLst>
          </p:cNvPr>
          <p:cNvCxnSpPr>
            <a:cxnSpLocks/>
          </p:cNvCxnSpPr>
          <p:nvPr/>
        </p:nvCxnSpPr>
        <p:spPr>
          <a:xfrm flipV="1">
            <a:off x="6261980" y="6180395"/>
            <a:ext cx="0" cy="345989"/>
          </a:xfrm>
          <a:prstGeom prst="line">
            <a:avLst/>
          </a:prstGeom>
          <a:ln w="19050">
            <a:solidFill>
              <a:srgbClr val="FFC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6DAB8B5-BB03-8CCD-CD16-9FC5810A04B5}"/>
              </a:ext>
            </a:extLst>
          </p:cNvPr>
          <p:cNvCxnSpPr>
            <a:cxnSpLocks/>
          </p:cNvCxnSpPr>
          <p:nvPr/>
        </p:nvCxnSpPr>
        <p:spPr>
          <a:xfrm flipV="1">
            <a:off x="8561496" y="6175451"/>
            <a:ext cx="0" cy="345989"/>
          </a:xfrm>
          <a:prstGeom prst="line">
            <a:avLst/>
          </a:prstGeom>
          <a:ln w="19050">
            <a:solidFill>
              <a:srgbClr val="FFC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1370C9C-681A-E9D5-E5EC-0991DC71B644}"/>
              </a:ext>
            </a:extLst>
          </p:cNvPr>
          <p:cNvCxnSpPr>
            <a:cxnSpLocks/>
          </p:cNvCxnSpPr>
          <p:nvPr/>
        </p:nvCxnSpPr>
        <p:spPr>
          <a:xfrm flipV="1">
            <a:off x="7439743" y="6165566"/>
            <a:ext cx="0" cy="345989"/>
          </a:xfrm>
          <a:prstGeom prst="line">
            <a:avLst/>
          </a:prstGeom>
          <a:ln w="19050">
            <a:solidFill>
              <a:srgbClr val="FFC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EC16750-2FAF-6E49-D642-CCDEA2492F41}"/>
              </a:ext>
            </a:extLst>
          </p:cNvPr>
          <p:cNvSpPr txBox="1"/>
          <p:nvPr/>
        </p:nvSpPr>
        <p:spPr>
          <a:xfrm>
            <a:off x="3136337" y="6417168"/>
            <a:ext cx="463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B0F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0</a:t>
            </a:r>
            <a:r>
              <a:rPr lang="ko-KR" altLang="en-US" sz="1400" dirty="0">
                <a:solidFill>
                  <a:srgbClr val="00B0F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점</a:t>
            </a:r>
            <a:endParaRPr lang="en-US" altLang="ko-KR" sz="1400" dirty="0">
              <a:solidFill>
                <a:srgbClr val="00B0F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216344C-5297-0A98-C4E6-754A2CEA7D37}"/>
              </a:ext>
            </a:extLst>
          </p:cNvPr>
          <p:cNvSpPr txBox="1"/>
          <p:nvPr/>
        </p:nvSpPr>
        <p:spPr>
          <a:xfrm>
            <a:off x="4275441" y="6417168"/>
            <a:ext cx="463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B0F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1</a:t>
            </a:r>
            <a:r>
              <a:rPr lang="ko-KR" altLang="en-US" sz="1400" dirty="0">
                <a:solidFill>
                  <a:srgbClr val="00B0F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점</a:t>
            </a:r>
            <a:endParaRPr lang="en-US" altLang="ko-KR" sz="1400" dirty="0">
              <a:solidFill>
                <a:srgbClr val="00B0F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1B32977-2556-A3BF-AE0B-179C9FFD214A}"/>
              </a:ext>
            </a:extLst>
          </p:cNvPr>
          <p:cNvSpPr txBox="1"/>
          <p:nvPr/>
        </p:nvSpPr>
        <p:spPr>
          <a:xfrm>
            <a:off x="5460729" y="6417168"/>
            <a:ext cx="463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B0F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2</a:t>
            </a:r>
            <a:r>
              <a:rPr lang="ko-KR" altLang="en-US" sz="1400" dirty="0">
                <a:solidFill>
                  <a:srgbClr val="00B0F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점</a:t>
            </a:r>
            <a:endParaRPr lang="en-US" altLang="ko-KR" sz="1400" dirty="0">
              <a:solidFill>
                <a:srgbClr val="00B0F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3BF408-4B5C-2479-DD38-E80765284B25}"/>
              </a:ext>
            </a:extLst>
          </p:cNvPr>
          <p:cNvSpPr txBox="1"/>
          <p:nvPr/>
        </p:nvSpPr>
        <p:spPr>
          <a:xfrm>
            <a:off x="6642399" y="6417168"/>
            <a:ext cx="463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B0F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3</a:t>
            </a:r>
            <a:r>
              <a:rPr lang="ko-KR" altLang="en-US" sz="1400" dirty="0">
                <a:solidFill>
                  <a:srgbClr val="00B0F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점</a:t>
            </a:r>
            <a:endParaRPr lang="en-US" altLang="ko-KR" sz="1400" dirty="0">
              <a:solidFill>
                <a:srgbClr val="00B0F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1D27B6B-290B-37C6-F993-7F27AD4E739D}"/>
              </a:ext>
            </a:extLst>
          </p:cNvPr>
          <p:cNvSpPr txBox="1"/>
          <p:nvPr/>
        </p:nvSpPr>
        <p:spPr>
          <a:xfrm>
            <a:off x="7777386" y="6417168"/>
            <a:ext cx="463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B0F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4</a:t>
            </a:r>
            <a:r>
              <a:rPr lang="ko-KR" altLang="en-US" sz="1400" dirty="0">
                <a:solidFill>
                  <a:srgbClr val="00B0F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점</a:t>
            </a:r>
            <a:endParaRPr lang="en-US" altLang="ko-KR" sz="1400" dirty="0">
              <a:solidFill>
                <a:srgbClr val="00B0F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399C615-BA62-AFFD-E5B9-F392A800EA44}"/>
              </a:ext>
            </a:extLst>
          </p:cNvPr>
          <p:cNvSpPr txBox="1"/>
          <p:nvPr/>
        </p:nvSpPr>
        <p:spPr>
          <a:xfrm>
            <a:off x="8912373" y="6417168"/>
            <a:ext cx="463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B0F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5</a:t>
            </a:r>
            <a:r>
              <a:rPr lang="ko-KR" altLang="en-US" sz="1400" dirty="0">
                <a:solidFill>
                  <a:srgbClr val="00B0F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점</a:t>
            </a:r>
            <a:endParaRPr lang="en-US" altLang="ko-KR" sz="1400" dirty="0">
              <a:solidFill>
                <a:srgbClr val="00B0F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C0C27979-70C7-02CE-719B-EB3F0BA5C6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88"/>
          <a:stretch/>
        </p:blipFill>
        <p:spPr bwMode="auto">
          <a:xfrm>
            <a:off x="1958974" y="2081829"/>
            <a:ext cx="7938627" cy="190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04A47C47-7D09-2C84-0551-D2E99C664B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" t="-13359" r="-19" b="14448"/>
          <a:stretch/>
        </p:blipFill>
        <p:spPr bwMode="auto">
          <a:xfrm>
            <a:off x="2047240" y="3563790"/>
            <a:ext cx="7850361" cy="2181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2EF221FC-86D6-BF8E-8716-8042F9620DE7}"/>
              </a:ext>
            </a:extLst>
          </p:cNvPr>
          <p:cNvCxnSpPr>
            <a:cxnSpLocks/>
          </p:cNvCxnSpPr>
          <p:nvPr/>
        </p:nvCxnSpPr>
        <p:spPr>
          <a:xfrm>
            <a:off x="2672080" y="6348446"/>
            <a:ext cx="7179801" cy="0"/>
          </a:xfrm>
          <a:prstGeom prst="line">
            <a:avLst/>
          </a:prstGeom>
          <a:ln w="19050">
            <a:solidFill>
              <a:srgbClr val="FFC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4206708-DC15-46F0-A49A-DF175EDB9845}"/>
              </a:ext>
            </a:extLst>
          </p:cNvPr>
          <p:cNvSpPr txBox="1"/>
          <p:nvPr/>
        </p:nvSpPr>
        <p:spPr>
          <a:xfrm>
            <a:off x="3268296" y="5760927"/>
            <a:ext cx="1300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15/21</a:t>
            </a:r>
          </a:p>
          <a:p>
            <a:pPr algn="ctr"/>
            <a:r>
              <a:rPr lang="en-US" altLang="ko-KR" sz="1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Quantile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A16E02-6DA3-8F6A-8C2B-CCBC36021B7A}"/>
              </a:ext>
            </a:extLst>
          </p:cNvPr>
          <p:cNvSpPr txBox="1"/>
          <p:nvPr/>
        </p:nvSpPr>
        <p:spPr>
          <a:xfrm>
            <a:off x="4422423" y="5751295"/>
            <a:ext cx="1300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10/21</a:t>
            </a:r>
          </a:p>
          <a:p>
            <a:pPr algn="ctr"/>
            <a:r>
              <a:rPr lang="en-US" altLang="ko-KR" sz="1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Quantile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E4D1B5-17C3-9AC9-61C1-5A7B4CB49EAB}"/>
              </a:ext>
            </a:extLst>
          </p:cNvPr>
          <p:cNvSpPr txBox="1"/>
          <p:nvPr/>
        </p:nvSpPr>
        <p:spPr>
          <a:xfrm>
            <a:off x="5611662" y="5764385"/>
            <a:ext cx="1300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6/21</a:t>
            </a:r>
          </a:p>
          <a:p>
            <a:pPr algn="ctr"/>
            <a:r>
              <a:rPr lang="en-US" altLang="ko-KR" sz="1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Quantile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B38DAD-24A4-A1EC-7CDC-F0E350220A47}"/>
              </a:ext>
            </a:extLst>
          </p:cNvPr>
          <p:cNvSpPr txBox="1"/>
          <p:nvPr/>
        </p:nvSpPr>
        <p:spPr>
          <a:xfrm>
            <a:off x="6800901" y="5755787"/>
            <a:ext cx="1300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3/21</a:t>
            </a:r>
          </a:p>
          <a:p>
            <a:pPr algn="ctr"/>
            <a:r>
              <a:rPr lang="en-US" altLang="ko-KR" sz="1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Quantile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586C59-D908-6466-D3B0-40F93B132067}"/>
              </a:ext>
            </a:extLst>
          </p:cNvPr>
          <p:cNvSpPr txBox="1"/>
          <p:nvPr/>
        </p:nvSpPr>
        <p:spPr>
          <a:xfrm>
            <a:off x="7905228" y="5751295"/>
            <a:ext cx="1300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1/21</a:t>
            </a:r>
          </a:p>
          <a:p>
            <a:pPr algn="ctr"/>
            <a:r>
              <a:rPr lang="en-US" altLang="ko-KR" sz="1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Quantile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66705D1-3F09-25C2-88C5-9014BFE60730}"/>
              </a:ext>
            </a:extLst>
          </p:cNvPr>
          <p:cNvSpPr/>
          <p:nvPr/>
        </p:nvSpPr>
        <p:spPr>
          <a:xfrm>
            <a:off x="386442" y="1336516"/>
            <a:ext cx="1612039" cy="369332"/>
          </a:xfrm>
          <a:prstGeom prst="rect">
            <a:avLst/>
          </a:prstGeom>
          <a:noFill/>
          <a:ln w="38100">
            <a:solidFill>
              <a:srgbClr val="33AF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ex: A01 </a:t>
            </a:r>
            <a:r>
              <a:rPr lang="ko-KR" altLang="en-US" sz="1600" dirty="0" err="1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유통사</a:t>
            </a:r>
            <a:endParaRPr lang="ko-KR" altLang="en-US" sz="1600" dirty="0">
              <a:solidFill>
                <a:schemeClr val="tx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53DE57-FB79-6638-9421-B58A7CEC8143}"/>
              </a:ext>
            </a:extLst>
          </p:cNvPr>
          <p:cNvSpPr txBox="1"/>
          <p:nvPr/>
        </p:nvSpPr>
        <p:spPr>
          <a:xfrm>
            <a:off x="9809544" y="2884110"/>
            <a:ext cx="2382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대분류 구매 비율에 따른 점수 분포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944762-E7FB-0FD6-41ED-B7E813956768}"/>
              </a:ext>
            </a:extLst>
          </p:cNvPr>
          <p:cNvSpPr txBox="1"/>
          <p:nvPr/>
        </p:nvSpPr>
        <p:spPr>
          <a:xfrm>
            <a:off x="9809544" y="4736048"/>
            <a:ext cx="2382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상품 구매 간격 비율에 따른</a:t>
            </a:r>
            <a:endParaRPr lang="en-US" altLang="ko-KR" sz="12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algn="ctr"/>
            <a:r>
              <a:rPr lang="ko-KR" altLang="en-US" sz="1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점수</a:t>
            </a:r>
            <a:r>
              <a:rPr lang="en-US" altLang="ko-KR" sz="1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ko-KR" altLang="en-US" sz="1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분포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F6620F-0A3F-B6B0-1F43-78688BD4FF19}"/>
              </a:ext>
            </a:extLst>
          </p:cNvPr>
          <p:cNvSpPr txBox="1"/>
          <p:nvPr/>
        </p:nvSpPr>
        <p:spPr>
          <a:xfrm>
            <a:off x="5068763" y="2302436"/>
            <a:ext cx="2382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②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16CEEC-46FB-13B8-C88B-7C0B6677689A}"/>
              </a:ext>
            </a:extLst>
          </p:cNvPr>
          <p:cNvSpPr txBox="1"/>
          <p:nvPr/>
        </p:nvSpPr>
        <p:spPr>
          <a:xfrm>
            <a:off x="5068763" y="4011744"/>
            <a:ext cx="2382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4188223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9BB844-CDE7-C2A0-E9A4-6037718DE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298" y="6302764"/>
            <a:ext cx="2743200" cy="365125"/>
          </a:xfrm>
        </p:spPr>
        <p:txBody>
          <a:bodyPr/>
          <a:lstStyle/>
          <a:p>
            <a:fld id="{A643E3B8-1D74-4214-AB8A-0B0DA85F9242}" type="slidenum">
              <a:rPr lang="ko-KR" altLang="en-US" sz="2000" smtClean="0">
                <a:solidFill>
                  <a:srgbClr val="FFCA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28</a:t>
            </a:fld>
            <a:endParaRPr lang="ko-KR" altLang="en-US" sz="2000" dirty="0">
              <a:solidFill>
                <a:srgbClr val="FFCA00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62B8E-6845-4CA7-194D-E1ACF6A74ECF}"/>
              </a:ext>
            </a:extLst>
          </p:cNvPr>
          <p:cNvSpPr txBox="1"/>
          <p:nvPr/>
        </p:nvSpPr>
        <p:spPr>
          <a:xfrm>
            <a:off x="190500" y="194731"/>
            <a:ext cx="590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2. EDA &amp; </a:t>
            </a:r>
            <a:r>
              <a:rPr lang="ko-KR" altLang="en-US" sz="2400" dirty="0" err="1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전처리</a:t>
            </a:r>
            <a:endParaRPr lang="en-US" altLang="ko-KR" sz="24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8AAC7A-1813-C0DC-4064-3E6BD5FA4618}"/>
              </a:ext>
            </a:extLst>
          </p:cNvPr>
          <p:cNvSpPr txBox="1"/>
          <p:nvPr/>
        </p:nvSpPr>
        <p:spPr>
          <a:xfrm>
            <a:off x="6095998" y="194731"/>
            <a:ext cx="590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선호도</a:t>
            </a:r>
            <a:r>
              <a:rPr lang="en-US" altLang="ko-KR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</a:t>
            </a:r>
            <a:r>
              <a:rPr lang="ko-KR" altLang="en-US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구매 가능성</a:t>
            </a:r>
            <a:r>
              <a:rPr lang="en-US" altLang="ko-KR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 </a:t>
            </a:r>
            <a:r>
              <a:rPr lang="ko-KR" altLang="en-US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점수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28914FB-0C90-617A-E8AE-11DEFABE5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601" y="3478460"/>
            <a:ext cx="6463626" cy="3006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0FBDFFBC-4632-9A5A-F18D-D132C8951539}"/>
              </a:ext>
            </a:extLst>
          </p:cNvPr>
          <p:cNvSpPr txBox="1"/>
          <p:nvPr/>
        </p:nvSpPr>
        <p:spPr>
          <a:xfrm>
            <a:off x="4995420" y="3217720"/>
            <a:ext cx="22011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선호도 점수 분포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B9199EE-1BBB-E5FE-033E-ABEEB0B18FA9}"/>
              </a:ext>
            </a:extLst>
          </p:cNvPr>
          <p:cNvGrpSpPr/>
          <p:nvPr/>
        </p:nvGrpSpPr>
        <p:grpSpPr>
          <a:xfrm>
            <a:off x="4016910" y="1603767"/>
            <a:ext cx="1364244" cy="725538"/>
            <a:chOff x="4016910" y="1603767"/>
            <a:chExt cx="1364244" cy="72553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085073D-C79E-1BE6-E172-644E6473D3FE}"/>
                </a:ext>
              </a:extLst>
            </p:cNvPr>
            <p:cNvSpPr txBox="1"/>
            <p:nvPr/>
          </p:nvSpPr>
          <p:spPr>
            <a:xfrm>
              <a:off x="4071292" y="1603767"/>
              <a:ext cx="1255479" cy="61403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dirty="0" err="1">
                  <a:highlight>
                    <a:srgbClr val="FFCA00"/>
                  </a:highlight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buy_level</a:t>
              </a:r>
              <a:endParaRPr lang="en-US" altLang="ko-KR" sz="1200" dirty="0">
                <a:highlight>
                  <a:srgbClr val="FFCA00"/>
                </a:highlight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  <a:p>
              <a:pPr algn="ctr"/>
              <a:r>
                <a:rPr lang="ko-KR" altLang="en-US" sz="12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고객 별 상품</a:t>
              </a:r>
              <a:endParaRPr lang="en-US" altLang="ko-KR" sz="1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  <a:p>
              <a:pPr algn="ctr"/>
              <a:r>
                <a:rPr lang="ko-KR" altLang="en-US" sz="12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구매 횟수 점수</a:t>
              </a:r>
              <a:endParaRPr lang="en-US" altLang="ko-KR" sz="1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559583E4-9C44-EDB7-6E16-DBA93B651C67}"/>
                </a:ext>
              </a:extLst>
            </p:cNvPr>
            <p:cNvSpPr/>
            <p:nvPr/>
          </p:nvSpPr>
          <p:spPr>
            <a:xfrm>
              <a:off x="4016910" y="1625720"/>
              <a:ext cx="1364244" cy="703585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rgbClr val="3356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DA94CBA-677F-8024-58CF-993123F09B65}"/>
              </a:ext>
            </a:extLst>
          </p:cNvPr>
          <p:cNvSpPr txBox="1"/>
          <p:nvPr/>
        </p:nvSpPr>
        <p:spPr>
          <a:xfrm>
            <a:off x="6411170" y="1600378"/>
            <a:ext cx="1577064" cy="614037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 err="1">
                <a:highlight>
                  <a:srgbClr val="FFCA00"/>
                </a:highlight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low_clac</a:t>
            </a:r>
            <a:endParaRPr lang="en-US" altLang="ko-KR" sz="12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algn="ctr"/>
            <a:r>
              <a:rPr lang="ko-KR" altLang="en-US" sz="1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고객 별 대분류</a:t>
            </a:r>
            <a:endParaRPr lang="en-US" altLang="ko-KR" sz="12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algn="ctr"/>
            <a:r>
              <a:rPr lang="ko-KR" altLang="en-US" sz="1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구매 비율 점수</a:t>
            </a:r>
            <a:endParaRPr lang="en-US" altLang="ko-KR" sz="12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FDE0BDF-D055-B0BD-173D-D62122707030}"/>
              </a:ext>
            </a:extLst>
          </p:cNvPr>
          <p:cNvSpPr/>
          <p:nvPr/>
        </p:nvSpPr>
        <p:spPr>
          <a:xfrm>
            <a:off x="6517580" y="1622331"/>
            <a:ext cx="1364244" cy="703585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3356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2DCDDBA-6FAC-2730-25B4-7EEDBED00891}"/>
              </a:ext>
            </a:extLst>
          </p:cNvPr>
          <p:cNvGrpSpPr/>
          <p:nvPr/>
        </p:nvGrpSpPr>
        <p:grpSpPr>
          <a:xfrm>
            <a:off x="8406698" y="1600378"/>
            <a:ext cx="1807594" cy="725538"/>
            <a:chOff x="8406698" y="1600378"/>
            <a:chExt cx="1807594" cy="72553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A7C53FA-6BB1-8614-A1C4-B13573A9628F}"/>
                </a:ext>
              </a:extLst>
            </p:cNvPr>
            <p:cNvSpPr txBox="1"/>
            <p:nvPr/>
          </p:nvSpPr>
          <p:spPr>
            <a:xfrm>
              <a:off x="8406698" y="1600378"/>
              <a:ext cx="1807594" cy="61403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dirty="0" err="1">
                  <a:highlight>
                    <a:srgbClr val="FFCA00"/>
                  </a:highlight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range_score</a:t>
              </a:r>
              <a:endParaRPr lang="en-US" altLang="ko-KR" sz="1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  <a:p>
              <a:pPr algn="ctr"/>
              <a:r>
                <a:rPr lang="ko-KR" altLang="en-US" sz="12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고객 별 상품</a:t>
              </a:r>
              <a:endParaRPr lang="en-US" altLang="ko-KR" sz="1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  <a:p>
              <a:pPr algn="ctr"/>
              <a:r>
                <a:rPr lang="ko-KR" altLang="en-US" sz="12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구매 간격 비율 점수</a:t>
              </a:r>
              <a:endParaRPr lang="en-US" altLang="ko-KR" sz="1200" dirty="0">
                <a:highlight>
                  <a:srgbClr val="FFCA00"/>
                </a:highlight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8F5F6782-D6A1-22C6-7E03-0F763BC66886}"/>
                </a:ext>
              </a:extLst>
            </p:cNvPr>
            <p:cNvSpPr/>
            <p:nvPr/>
          </p:nvSpPr>
          <p:spPr>
            <a:xfrm>
              <a:off x="8482807" y="1622331"/>
              <a:ext cx="1655376" cy="703585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rgbClr val="3356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6E012EB-6CC9-E35C-CD07-C381747A8C0D}"/>
              </a:ext>
            </a:extLst>
          </p:cNvPr>
          <p:cNvGrpSpPr/>
          <p:nvPr/>
        </p:nvGrpSpPr>
        <p:grpSpPr>
          <a:xfrm>
            <a:off x="1658216" y="2112385"/>
            <a:ext cx="1364244" cy="725538"/>
            <a:chOff x="1658216" y="2112385"/>
            <a:chExt cx="1364244" cy="72553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0A8B582-D21D-5548-A6C4-29984F0E889E}"/>
                </a:ext>
              </a:extLst>
            </p:cNvPr>
            <p:cNvSpPr txBox="1"/>
            <p:nvPr/>
          </p:nvSpPr>
          <p:spPr>
            <a:xfrm>
              <a:off x="1712598" y="2112385"/>
              <a:ext cx="1255479" cy="61403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dirty="0">
                  <a:highlight>
                    <a:srgbClr val="FFCA00"/>
                  </a:highlight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score</a:t>
              </a:r>
            </a:p>
            <a:p>
              <a:pPr algn="ctr"/>
              <a:r>
                <a:rPr lang="ko-KR" altLang="en-US" sz="12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선호도 점수</a:t>
              </a:r>
              <a:endParaRPr lang="en-US" altLang="ko-KR" sz="1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  <a:p>
              <a:pPr algn="ctr"/>
              <a:r>
                <a:rPr lang="en-US" altLang="ko-KR" sz="12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(</a:t>
              </a:r>
              <a:r>
                <a:rPr lang="ko-KR" altLang="en-US" sz="12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구매 가능성</a:t>
              </a:r>
              <a:r>
                <a:rPr lang="en-US" altLang="ko-KR" sz="12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)</a:t>
              </a: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772E505E-CD62-E158-A3A5-CE1216DB89C7}"/>
                </a:ext>
              </a:extLst>
            </p:cNvPr>
            <p:cNvSpPr/>
            <p:nvPr/>
          </p:nvSpPr>
          <p:spPr>
            <a:xfrm>
              <a:off x="1658216" y="2134338"/>
              <a:ext cx="1364244" cy="703585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rgbClr val="3356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</p:grpSp>
      <p:sp>
        <p:nvSpPr>
          <p:cNvPr id="47" name="더하기 기호 46">
            <a:extLst>
              <a:ext uri="{FF2B5EF4-FFF2-40B4-BE49-F238E27FC236}">
                <a16:creationId xmlns:a16="http://schemas.microsoft.com/office/drawing/2014/main" id="{8DA44B16-40BA-238A-5AAB-70A71C4B496B}"/>
              </a:ext>
            </a:extLst>
          </p:cNvPr>
          <p:cNvSpPr/>
          <p:nvPr/>
        </p:nvSpPr>
        <p:spPr>
          <a:xfrm>
            <a:off x="6027414" y="1801528"/>
            <a:ext cx="312054" cy="345190"/>
          </a:xfrm>
          <a:prstGeom prst="mathPlus">
            <a:avLst>
              <a:gd name="adj1" fmla="val 14364"/>
            </a:avLst>
          </a:prstGeom>
          <a:solidFill>
            <a:srgbClr val="3356B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49" name="곱하기 기호 48">
            <a:extLst>
              <a:ext uri="{FF2B5EF4-FFF2-40B4-BE49-F238E27FC236}">
                <a16:creationId xmlns:a16="http://schemas.microsoft.com/office/drawing/2014/main" id="{71FA6041-4071-000B-F745-82EC4CBE49C3}"/>
              </a:ext>
            </a:extLst>
          </p:cNvPr>
          <p:cNvSpPr/>
          <p:nvPr/>
        </p:nvSpPr>
        <p:spPr>
          <a:xfrm>
            <a:off x="5385267" y="1801528"/>
            <a:ext cx="312054" cy="345190"/>
          </a:xfrm>
          <a:prstGeom prst="mathMultiply">
            <a:avLst>
              <a:gd name="adj1" fmla="val 13345"/>
            </a:avLst>
          </a:prstGeom>
          <a:solidFill>
            <a:srgbClr val="3356B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44572D9-F25F-16EF-0032-AE3C38FC1C02}"/>
              </a:ext>
            </a:extLst>
          </p:cNvPr>
          <p:cNvSpPr txBox="1"/>
          <p:nvPr/>
        </p:nvSpPr>
        <p:spPr>
          <a:xfrm>
            <a:off x="5608950" y="1710892"/>
            <a:ext cx="3234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2</a:t>
            </a:r>
          </a:p>
        </p:txBody>
      </p:sp>
      <p:sp>
        <p:nvSpPr>
          <p:cNvPr id="52" name="더하기 기호 51">
            <a:extLst>
              <a:ext uri="{FF2B5EF4-FFF2-40B4-BE49-F238E27FC236}">
                <a16:creationId xmlns:a16="http://schemas.microsoft.com/office/drawing/2014/main" id="{0D703776-470D-4728-3DFE-AE97C59C3887}"/>
              </a:ext>
            </a:extLst>
          </p:cNvPr>
          <p:cNvSpPr/>
          <p:nvPr/>
        </p:nvSpPr>
        <p:spPr>
          <a:xfrm>
            <a:off x="7988234" y="1801528"/>
            <a:ext cx="312054" cy="345190"/>
          </a:xfrm>
          <a:prstGeom prst="mathPlus">
            <a:avLst>
              <a:gd name="adj1" fmla="val 14364"/>
            </a:avLst>
          </a:prstGeom>
          <a:solidFill>
            <a:srgbClr val="3356B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6F10DA7E-5C4E-EE5B-554B-EED082BABA4F}"/>
              </a:ext>
            </a:extLst>
          </p:cNvPr>
          <p:cNvCxnSpPr>
            <a:cxnSpLocks/>
          </p:cNvCxnSpPr>
          <p:nvPr/>
        </p:nvCxnSpPr>
        <p:spPr>
          <a:xfrm>
            <a:off x="3836361" y="2475154"/>
            <a:ext cx="6529310" cy="0"/>
          </a:xfrm>
          <a:prstGeom prst="line">
            <a:avLst/>
          </a:prstGeom>
          <a:ln w="28575">
            <a:solidFill>
              <a:srgbClr val="3356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67BF4A3-BA42-1701-6D2A-DE517780467E}"/>
              </a:ext>
            </a:extLst>
          </p:cNvPr>
          <p:cNvSpPr txBox="1"/>
          <p:nvPr/>
        </p:nvSpPr>
        <p:spPr>
          <a:xfrm>
            <a:off x="6939295" y="2441943"/>
            <a:ext cx="3234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4</a:t>
            </a:r>
          </a:p>
        </p:txBody>
      </p:sp>
      <p:sp>
        <p:nvSpPr>
          <p:cNvPr id="60" name="같음 기호 59">
            <a:extLst>
              <a:ext uri="{FF2B5EF4-FFF2-40B4-BE49-F238E27FC236}">
                <a16:creationId xmlns:a16="http://schemas.microsoft.com/office/drawing/2014/main" id="{9B41ECA7-6C2A-AA78-C161-05B66FE9205C}"/>
              </a:ext>
            </a:extLst>
          </p:cNvPr>
          <p:cNvSpPr/>
          <p:nvPr/>
        </p:nvSpPr>
        <p:spPr>
          <a:xfrm>
            <a:off x="3226957" y="2309171"/>
            <a:ext cx="410876" cy="331965"/>
          </a:xfrm>
          <a:prstGeom prst="mathEqual">
            <a:avLst>
              <a:gd name="adj1" fmla="val 12999"/>
              <a:gd name="adj2" fmla="val 25150"/>
            </a:avLst>
          </a:prstGeom>
          <a:solidFill>
            <a:srgbClr val="3356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C7CD6C2-0AAE-EF14-3F97-E67B28161BEA}"/>
              </a:ext>
            </a:extLst>
          </p:cNvPr>
          <p:cNvSpPr/>
          <p:nvPr/>
        </p:nvSpPr>
        <p:spPr>
          <a:xfrm>
            <a:off x="386442" y="1336516"/>
            <a:ext cx="1612039" cy="369332"/>
          </a:xfrm>
          <a:prstGeom prst="rect">
            <a:avLst/>
          </a:prstGeom>
          <a:noFill/>
          <a:ln w="38100">
            <a:solidFill>
              <a:srgbClr val="33AF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ex: A01 </a:t>
            </a:r>
            <a:r>
              <a:rPr lang="ko-KR" altLang="en-US" sz="1600" dirty="0" err="1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유통사</a:t>
            </a:r>
            <a:endParaRPr lang="ko-KR" altLang="en-US" sz="1600" dirty="0">
              <a:solidFill>
                <a:schemeClr val="tx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58D692-CC1E-0E05-B58E-CDA3917CA18A}"/>
              </a:ext>
            </a:extLst>
          </p:cNvPr>
          <p:cNvSpPr txBox="1"/>
          <p:nvPr/>
        </p:nvSpPr>
        <p:spPr>
          <a:xfrm>
            <a:off x="3858168" y="1274389"/>
            <a:ext cx="22745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구매 횟수의 중요도가 더 높다고 판단</a:t>
            </a:r>
          </a:p>
        </p:txBody>
      </p:sp>
    </p:spTree>
    <p:extLst>
      <p:ext uri="{BB962C8B-B14F-4D97-AF65-F5344CB8AC3E}">
        <p14:creationId xmlns:p14="http://schemas.microsoft.com/office/powerpoint/2010/main" val="15334269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9BB844-CDE7-C2A0-E9A4-6037718DE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298" y="6302764"/>
            <a:ext cx="2743200" cy="365125"/>
          </a:xfrm>
        </p:spPr>
        <p:txBody>
          <a:bodyPr/>
          <a:lstStyle/>
          <a:p>
            <a:fld id="{A643E3B8-1D74-4214-AB8A-0B0DA85F9242}" type="slidenum">
              <a:rPr lang="ko-KR" altLang="en-US" sz="2000" smtClean="0">
                <a:solidFill>
                  <a:srgbClr val="FFCA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29</a:t>
            </a:fld>
            <a:endParaRPr lang="ko-KR" altLang="en-US" sz="2000" dirty="0">
              <a:solidFill>
                <a:srgbClr val="FFCA00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62B8E-6845-4CA7-194D-E1ACF6A74ECF}"/>
              </a:ext>
            </a:extLst>
          </p:cNvPr>
          <p:cNvSpPr txBox="1"/>
          <p:nvPr/>
        </p:nvSpPr>
        <p:spPr>
          <a:xfrm>
            <a:off x="190500" y="194731"/>
            <a:ext cx="590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2. EDA &amp; </a:t>
            </a:r>
            <a:r>
              <a:rPr lang="ko-KR" altLang="en-US" sz="2400" dirty="0" err="1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전처리</a:t>
            </a:r>
            <a:endParaRPr lang="en-US" altLang="ko-KR" sz="24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8AAC7A-1813-C0DC-4064-3E6BD5FA4618}"/>
              </a:ext>
            </a:extLst>
          </p:cNvPr>
          <p:cNvSpPr txBox="1"/>
          <p:nvPr/>
        </p:nvSpPr>
        <p:spPr>
          <a:xfrm>
            <a:off x="6095998" y="194731"/>
            <a:ext cx="590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점수 체계 신뢰성 검증</a:t>
            </a:r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1EDC101D-9265-0D50-07DD-5BD23A6375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6535750"/>
              </p:ext>
            </p:extLst>
          </p:nvPr>
        </p:nvGraphicFramePr>
        <p:xfrm>
          <a:off x="2515848" y="3536003"/>
          <a:ext cx="7922299" cy="26602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7940759E-A996-240C-BDB0-BD80FCBD1278}"/>
              </a:ext>
            </a:extLst>
          </p:cNvPr>
          <p:cNvSpPr txBox="1"/>
          <p:nvPr/>
        </p:nvSpPr>
        <p:spPr>
          <a:xfrm>
            <a:off x="3768721" y="6196262"/>
            <a:ext cx="46545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1</a:t>
            </a:r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월</a:t>
            </a:r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~9</a:t>
            </a:r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월 기반으로 만든 </a:t>
            </a:r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score</a:t>
            </a:r>
            <a:endParaRPr lang="ko-KR" altLang="en-US" sz="1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FF0B4F-744E-FE91-AEA3-9E0731C4FB89}"/>
              </a:ext>
            </a:extLst>
          </p:cNvPr>
          <p:cNvSpPr txBox="1"/>
          <p:nvPr/>
        </p:nvSpPr>
        <p:spPr>
          <a:xfrm>
            <a:off x="803270" y="4315172"/>
            <a:ext cx="16224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10</a:t>
            </a:r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월</a:t>
            </a:r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~12</a:t>
            </a:r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월</a:t>
            </a:r>
          </a:p>
          <a:p>
            <a:pPr algn="ctr"/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재구매 여부 비율</a:t>
            </a:r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C954C17E-AB4B-395A-7D0F-A1D5A1C992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53976"/>
              </p:ext>
            </p:extLst>
          </p:nvPr>
        </p:nvGraphicFramePr>
        <p:xfrm>
          <a:off x="2032000" y="1465464"/>
          <a:ext cx="812799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7739159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78502782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4079619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8595283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777885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88060359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7025961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9404843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10961808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50027909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54137603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517881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BF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BF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3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BF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4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BF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5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BF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6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BF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7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BF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8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BF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9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BF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10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78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11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78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12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78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8738938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44100C7-2F35-E5C4-AF71-8990C7322502}"/>
              </a:ext>
            </a:extLst>
          </p:cNvPr>
          <p:cNvCxnSpPr>
            <a:cxnSpLocks/>
          </p:cNvCxnSpPr>
          <p:nvPr/>
        </p:nvCxnSpPr>
        <p:spPr>
          <a:xfrm>
            <a:off x="8128635" y="1275318"/>
            <a:ext cx="0" cy="751132"/>
          </a:xfrm>
          <a:prstGeom prst="line">
            <a:avLst/>
          </a:prstGeom>
          <a:ln w="28575">
            <a:solidFill>
              <a:srgbClr val="FFC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오른쪽 중괄호 16">
            <a:extLst>
              <a:ext uri="{FF2B5EF4-FFF2-40B4-BE49-F238E27FC236}">
                <a16:creationId xmlns:a16="http://schemas.microsoft.com/office/drawing/2014/main" id="{C9B7D629-570F-1F10-660D-7B90E340A510}"/>
              </a:ext>
            </a:extLst>
          </p:cNvPr>
          <p:cNvSpPr/>
          <p:nvPr/>
        </p:nvSpPr>
        <p:spPr>
          <a:xfrm rot="5400000">
            <a:off x="4926424" y="-1021866"/>
            <a:ext cx="307777" cy="6096631"/>
          </a:xfrm>
          <a:prstGeom prst="rightBrace">
            <a:avLst>
              <a:gd name="adj1" fmla="val 22875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94C48D-586B-36BF-D328-77E758A06F43}"/>
              </a:ext>
            </a:extLst>
          </p:cNvPr>
          <p:cNvSpPr txBox="1"/>
          <p:nvPr/>
        </p:nvSpPr>
        <p:spPr>
          <a:xfrm>
            <a:off x="4351665" y="1925819"/>
            <a:ext cx="145729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선호도 점수 생성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F99528-4C48-A55E-691B-2C1B2EFBBD3E}"/>
              </a:ext>
            </a:extLst>
          </p:cNvPr>
          <p:cNvSpPr txBox="1"/>
          <p:nvPr/>
        </p:nvSpPr>
        <p:spPr>
          <a:xfrm>
            <a:off x="2548783" y="2615746"/>
            <a:ext cx="7094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점수 체계의 신뢰성을 검증하기 위해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앞선 </a:t>
            </a:r>
            <a:r>
              <a:rPr lang="en-US" altLang="ko-KR" sz="1600" dirty="0">
                <a:solidFill>
                  <a:schemeClr val="bg1"/>
                </a:solidFill>
                <a:highlight>
                  <a:srgbClr val="33AFFB"/>
                </a:highlight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9</a:t>
            </a:r>
            <a:r>
              <a:rPr lang="ko-KR" altLang="en-US" sz="1600" dirty="0">
                <a:solidFill>
                  <a:schemeClr val="bg1"/>
                </a:solidFill>
                <a:highlight>
                  <a:srgbClr val="33AFFB"/>
                </a:highlight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개월</a:t>
            </a: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의 구매 데이터로 점수를 생성한 후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특정 선호도 점수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</a:t>
            </a: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임계치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</a:t>
            </a: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이상의 상품들이 뒤 </a:t>
            </a:r>
            <a:r>
              <a:rPr lang="en-US" altLang="ko-KR" sz="1600" dirty="0">
                <a:solidFill>
                  <a:schemeClr val="bg1"/>
                </a:solidFill>
                <a:highlight>
                  <a:srgbClr val="5C78C0"/>
                </a:highlight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3</a:t>
            </a:r>
            <a:r>
              <a:rPr lang="ko-KR" altLang="en-US" sz="1600" dirty="0">
                <a:solidFill>
                  <a:schemeClr val="bg1"/>
                </a:solidFill>
                <a:highlight>
                  <a:srgbClr val="5C78C0"/>
                </a:highlight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개월</a:t>
            </a: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에 재구매 된 비율을 확인</a:t>
            </a:r>
          </a:p>
        </p:txBody>
      </p:sp>
      <p:sp>
        <p:nvSpPr>
          <p:cNvPr id="21" name="오른쪽 중괄호 20">
            <a:extLst>
              <a:ext uri="{FF2B5EF4-FFF2-40B4-BE49-F238E27FC236}">
                <a16:creationId xmlns:a16="http://schemas.microsoft.com/office/drawing/2014/main" id="{46C47177-3407-9742-AAB3-7E92503B4D0B}"/>
              </a:ext>
            </a:extLst>
          </p:cNvPr>
          <p:cNvSpPr/>
          <p:nvPr/>
        </p:nvSpPr>
        <p:spPr>
          <a:xfrm rot="5400000">
            <a:off x="8990422" y="1010766"/>
            <a:ext cx="307777" cy="2031368"/>
          </a:xfrm>
          <a:prstGeom prst="rightBrace">
            <a:avLst>
              <a:gd name="adj1" fmla="val 22875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AC0F94-AE11-91DE-35D2-3C6E9A4D4CB8}"/>
              </a:ext>
            </a:extLst>
          </p:cNvPr>
          <p:cNvSpPr txBox="1"/>
          <p:nvPr/>
        </p:nvSpPr>
        <p:spPr>
          <a:xfrm>
            <a:off x="8531780" y="1930575"/>
            <a:ext cx="122506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재구매 </a:t>
            </a:r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여부</a:t>
            </a:r>
          </a:p>
        </p:txBody>
      </p:sp>
    </p:spTree>
    <p:extLst>
      <p:ext uri="{BB962C8B-B14F-4D97-AF65-F5344CB8AC3E}">
        <p14:creationId xmlns:p14="http://schemas.microsoft.com/office/powerpoint/2010/main" val="2012529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9BB844-CDE7-C2A0-E9A4-6037718DE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298" y="6298144"/>
            <a:ext cx="2743200" cy="365125"/>
          </a:xfrm>
        </p:spPr>
        <p:txBody>
          <a:bodyPr/>
          <a:lstStyle/>
          <a:p>
            <a:fld id="{A643E3B8-1D74-4214-AB8A-0B0DA85F9242}" type="slidenum">
              <a:rPr lang="ko-KR" altLang="en-US" sz="2000" smtClean="0">
                <a:solidFill>
                  <a:srgbClr val="FFCA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3</a:t>
            </a:fld>
            <a:endParaRPr lang="ko-KR" altLang="en-US" sz="2000" dirty="0">
              <a:solidFill>
                <a:srgbClr val="FFCA00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FC24A4-52E4-6CD9-2A65-AA195B38357D}"/>
              </a:ext>
            </a:extLst>
          </p:cNvPr>
          <p:cNvSpPr txBox="1"/>
          <p:nvPr/>
        </p:nvSpPr>
        <p:spPr>
          <a:xfrm>
            <a:off x="3143247" y="3198167"/>
            <a:ext cx="5905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1.</a:t>
            </a:r>
            <a:r>
              <a:rPr lang="ko-KR" altLang="en-US" sz="4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프로젝트 개요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B15299-E07C-4538-E834-9632E92172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143" y="-60727"/>
            <a:ext cx="677709" cy="71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8259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9BB844-CDE7-C2A0-E9A4-6037718DE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298" y="6302764"/>
            <a:ext cx="2743200" cy="365125"/>
          </a:xfrm>
        </p:spPr>
        <p:txBody>
          <a:bodyPr/>
          <a:lstStyle/>
          <a:p>
            <a:fld id="{A643E3B8-1D74-4214-AB8A-0B0DA85F9242}" type="slidenum">
              <a:rPr lang="ko-KR" altLang="en-US" sz="2000" smtClean="0">
                <a:solidFill>
                  <a:srgbClr val="FFCA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30</a:t>
            </a:fld>
            <a:endParaRPr lang="ko-KR" altLang="en-US" sz="2000" dirty="0">
              <a:solidFill>
                <a:srgbClr val="FFCA00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62B8E-6845-4CA7-194D-E1ACF6A74ECF}"/>
              </a:ext>
            </a:extLst>
          </p:cNvPr>
          <p:cNvSpPr txBox="1"/>
          <p:nvPr/>
        </p:nvSpPr>
        <p:spPr>
          <a:xfrm>
            <a:off x="190500" y="194731"/>
            <a:ext cx="590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2. EDA &amp; </a:t>
            </a:r>
            <a:r>
              <a:rPr lang="ko-KR" altLang="en-US" sz="2400" dirty="0" err="1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전처리</a:t>
            </a:r>
            <a:endParaRPr lang="en-US" altLang="ko-KR" sz="24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8AAC7A-1813-C0DC-4064-3E6BD5FA4618}"/>
              </a:ext>
            </a:extLst>
          </p:cNvPr>
          <p:cNvSpPr txBox="1"/>
          <p:nvPr/>
        </p:nvSpPr>
        <p:spPr>
          <a:xfrm>
            <a:off x="6095998" y="194731"/>
            <a:ext cx="590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점수 체계 신뢰성 검증</a:t>
            </a:r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1EDC101D-9265-0D50-07DD-5BD23A6375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2614183"/>
              </p:ext>
            </p:extLst>
          </p:nvPr>
        </p:nvGraphicFramePr>
        <p:xfrm>
          <a:off x="2515848" y="1448544"/>
          <a:ext cx="7922299" cy="26602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7940759E-A996-240C-BDB0-BD80FCBD1278}"/>
              </a:ext>
            </a:extLst>
          </p:cNvPr>
          <p:cNvSpPr txBox="1"/>
          <p:nvPr/>
        </p:nvSpPr>
        <p:spPr>
          <a:xfrm>
            <a:off x="3768721" y="4108803"/>
            <a:ext cx="46545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1</a:t>
            </a: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월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~9</a:t>
            </a: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월 기반으로 만든 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score</a:t>
            </a:r>
            <a:endParaRPr lang="ko-KR" altLang="en-US" sz="16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FF0B4F-744E-FE91-AEA3-9E0731C4FB89}"/>
              </a:ext>
            </a:extLst>
          </p:cNvPr>
          <p:cNvSpPr txBox="1"/>
          <p:nvPr/>
        </p:nvSpPr>
        <p:spPr>
          <a:xfrm>
            <a:off x="803270" y="2227713"/>
            <a:ext cx="16224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10</a:t>
            </a: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월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~12</a:t>
            </a: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월</a:t>
            </a:r>
          </a:p>
          <a:p>
            <a:pPr algn="ctr"/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재구매 여부 비율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059557-AE0B-6A7F-5A31-A4AA9395E13C}"/>
              </a:ext>
            </a:extLst>
          </p:cNvPr>
          <p:cNvSpPr txBox="1"/>
          <p:nvPr/>
        </p:nvSpPr>
        <p:spPr>
          <a:xfrm>
            <a:off x="772768" y="4811027"/>
            <a:ext cx="877824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유독 재구매 비율이 낮은 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A06</a:t>
            </a:r>
          </a:p>
          <a:p>
            <a:endParaRPr lang="en-US" altLang="ko-KR" sz="16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6</a:t>
            </a: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월부터 급격하게 전체 구매 수가 줄었기 때문에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재구매 여부 비율도 낮은 것으로 예상됨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</a:t>
            </a:r>
          </a:p>
          <a:p>
            <a:endParaRPr lang="en-US" altLang="ko-KR" sz="16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그럼에도 선호도 점수가 상승할수록 재구매 비율은 증가하는 경향을 보여줌 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</a:t>
            </a:r>
            <a:endParaRPr lang="ko-KR" altLang="en-US" sz="16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6680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9BB844-CDE7-C2A0-E9A4-6037718DE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298" y="6302764"/>
            <a:ext cx="2743200" cy="365125"/>
          </a:xfrm>
        </p:spPr>
        <p:txBody>
          <a:bodyPr/>
          <a:lstStyle/>
          <a:p>
            <a:fld id="{A643E3B8-1D74-4214-AB8A-0B0DA85F9242}" type="slidenum">
              <a:rPr lang="ko-KR" altLang="en-US" sz="2000" smtClean="0">
                <a:solidFill>
                  <a:srgbClr val="FFCA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31</a:t>
            </a:fld>
            <a:endParaRPr lang="ko-KR" altLang="en-US" sz="2000" dirty="0">
              <a:solidFill>
                <a:srgbClr val="FFCA00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62B8E-6845-4CA7-194D-E1ACF6A74ECF}"/>
              </a:ext>
            </a:extLst>
          </p:cNvPr>
          <p:cNvSpPr txBox="1"/>
          <p:nvPr/>
        </p:nvSpPr>
        <p:spPr>
          <a:xfrm>
            <a:off x="190500" y="194731"/>
            <a:ext cx="590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2. EDA &amp; </a:t>
            </a:r>
            <a:r>
              <a:rPr lang="ko-KR" altLang="en-US" sz="2400" dirty="0" err="1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전처리</a:t>
            </a:r>
            <a:endParaRPr lang="en-US" altLang="ko-KR" sz="24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8AAC7A-1813-C0DC-4064-3E6BD5FA4618}"/>
              </a:ext>
            </a:extLst>
          </p:cNvPr>
          <p:cNvSpPr txBox="1"/>
          <p:nvPr/>
        </p:nvSpPr>
        <p:spPr>
          <a:xfrm>
            <a:off x="6095998" y="194731"/>
            <a:ext cx="590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점수 체계 신뢰성 검증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A73DE67-2759-903C-4525-8AB06083C6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937199"/>
              </p:ext>
            </p:extLst>
          </p:nvPr>
        </p:nvGraphicFramePr>
        <p:xfrm>
          <a:off x="955876" y="1641296"/>
          <a:ext cx="7795260" cy="64477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20800">
                  <a:extLst>
                    <a:ext uri="{9D8B030D-6E8A-4147-A177-3AD203B41FA5}">
                      <a16:colId xmlns:a16="http://schemas.microsoft.com/office/drawing/2014/main" val="1672397395"/>
                    </a:ext>
                  </a:extLst>
                </a:gridCol>
                <a:gridCol w="647446">
                  <a:extLst>
                    <a:ext uri="{9D8B030D-6E8A-4147-A177-3AD203B41FA5}">
                      <a16:colId xmlns:a16="http://schemas.microsoft.com/office/drawing/2014/main" val="3893100368"/>
                    </a:ext>
                  </a:extLst>
                </a:gridCol>
                <a:gridCol w="647446">
                  <a:extLst>
                    <a:ext uri="{9D8B030D-6E8A-4147-A177-3AD203B41FA5}">
                      <a16:colId xmlns:a16="http://schemas.microsoft.com/office/drawing/2014/main" val="1696988748"/>
                    </a:ext>
                  </a:extLst>
                </a:gridCol>
                <a:gridCol w="647446">
                  <a:extLst>
                    <a:ext uri="{9D8B030D-6E8A-4147-A177-3AD203B41FA5}">
                      <a16:colId xmlns:a16="http://schemas.microsoft.com/office/drawing/2014/main" val="2674071013"/>
                    </a:ext>
                  </a:extLst>
                </a:gridCol>
                <a:gridCol w="647446">
                  <a:extLst>
                    <a:ext uri="{9D8B030D-6E8A-4147-A177-3AD203B41FA5}">
                      <a16:colId xmlns:a16="http://schemas.microsoft.com/office/drawing/2014/main" val="1594897813"/>
                    </a:ext>
                  </a:extLst>
                </a:gridCol>
                <a:gridCol w="647446">
                  <a:extLst>
                    <a:ext uri="{9D8B030D-6E8A-4147-A177-3AD203B41FA5}">
                      <a16:colId xmlns:a16="http://schemas.microsoft.com/office/drawing/2014/main" val="6915614"/>
                    </a:ext>
                  </a:extLst>
                </a:gridCol>
                <a:gridCol w="647446">
                  <a:extLst>
                    <a:ext uri="{9D8B030D-6E8A-4147-A177-3AD203B41FA5}">
                      <a16:colId xmlns:a16="http://schemas.microsoft.com/office/drawing/2014/main" val="3129748360"/>
                    </a:ext>
                  </a:extLst>
                </a:gridCol>
                <a:gridCol w="647446">
                  <a:extLst>
                    <a:ext uri="{9D8B030D-6E8A-4147-A177-3AD203B41FA5}">
                      <a16:colId xmlns:a16="http://schemas.microsoft.com/office/drawing/2014/main" val="2256587775"/>
                    </a:ext>
                  </a:extLst>
                </a:gridCol>
                <a:gridCol w="647446">
                  <a:extLst>
                    <a:ext uri="{9D8B030D-6E8A-4147-A177-3AD203B41FA5}">
                      <a16:colId xmlns:a16="http://schemas.microsoft.com/office/drawing/2014/main" val="2759234626"/>
                    </a:ext>
                  </a:extLst>
                </a:gridCol>
                <a:gridCol w="647446">
                  <a:extLst>
                    <a:ext uri="{9D8B030D-6E8A-4147-A177-3AD203B41FA5}">
                      <a16:colId xmlns:a16="http://schemas.microsoft.com/office/drawing/2014/main" val="1193134777"/>
                    </a:ext>
                  </a:extLst>
                </a:gridCol>
                <a:gridCol w="647446">
                  <a:extLst>
                    <a:ext uri="{9D8B030D-6E8A-4147-A177-3AD203B41FA5}">
                      <a16:colId xmlns:a16="http://schemas.microsoft.com/office/drawing/2014/main" val="30785801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1</a:t>
                      </a:r>
                      <a:r>
                        <a:rPr lang="ko-KR" altLang="en-US" sz="9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월</a:t>
                      </a:r>
                      <a:r>
                        <a:rPr lang="en-US" altLang="ko-KR" sz="9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~9</a:t>
                      </a:r>
                      <a:r>
                        <a:rPr lang="ko-KR" altLang="en-US" sz="9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월 기반으로</a:t>
                      </a:r>
                      <a:endParaRPr lang="en-US" altLang="ko-KR" sz="9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  <a:p>
                      <a:pPr algn="ctr"/>
                      <a:r>
                        <a:rPr lang="ko-KR" altLang="en-US" sz="9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만든 </a:t>
                      </a:r>
                      <a:r>
                        <a:rPr lang="en-US" altLang="ko-KR" sz="9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score</a:t>
                      </a:r>
                      <a:endParaRPr lang="ko-KR" altLang="en-US" sz="9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48068" marR="48068" marT="24034" marB="24034" anchor="ctr"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0.0 </a:t>
                      </a:r>
                      <a:r>
                        <a:rPr lang="ko-KR" altLang="en-US" sz="9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이상</a:t>
                      </a:r>
                      <a:endParaRPr lang="en-US" altLang="ko-KR" sz="900" dirty="0">
                        <a:effectLst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48068" marR="48068" marT="24034" marB="24034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0.5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이상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48068" marR="48068" marT="24034" marB="24034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1.0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이상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48068" marR="48068" marT="24034" marB="24034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1.5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이상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48068" marR="48068" marT="24034" marB="24034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2.0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이상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48068" marR="48068" marT="24034" marB="24034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2.5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이상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48068" marR="48068" marT="24034" marB="24034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3.0 </a:t>
                      </a:r>
                      <a:r>
                        <a:rPr lang="ko-KR" altLang="en-US" sz="9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이상</a:t>
                      </a:r>
                      <a:endParaRPr lang="en-US" altLang="ko-KR" sz="900" dirty="0">
                        <a:effectLst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48068" marR="48068" marT="24034" marB="24034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F2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3.5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이상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48068" marR="48068" marT="24034" marB="24034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F2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4.0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이상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48068" marR="48068" marT="24034" marB="24034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F2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4.5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이상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48068" marR="48068" marT="24034" marB="24034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F2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707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10</a:t>
                      </a:r>
                      <a:r>
                        <a:rPr lang="ko-KR" altLang="en-US" sz="9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월</a:t>
                      </a:r>
                      <a:r>
                        <a:rPr lang="en-US" altLang="ko-KR" sz="9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~12</a:t>
                      </a:r>
                      <a:r>
                        <a:rPr lang="ko-KR" altLang="en-US" sz="9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월</a:t>
                      </a:r>
                      <a:endParaRPr lang="en-US" altLang="ko-KR" sz="9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  <a:p>
                      <a:pPr algn="ctr"/>
                      <a:r>
                        <a:rPr lang="ko-KR" altLang="en-US" sz="9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재구매 여부 비율</a:t>
                      </a:r>
                    </a:p>
                  </a:txBody>
                  <a:tcPr marL="48068" marR="48068" marT="24034" marB="24034" anchor="ctr"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0.164</a:t>
                      </a:r>
                    </a:p>
                  </a:txBody>
                  <a:tcPr marL="48068" marR="48068" marT="24034" marB="24034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0.164</a:t>
                      </a:r>
                    </a:p>
                  </a:txBody>
                  <a:tcPr marL="48068" marR="48068" marT="24034" marB="24034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0.169</a:t>
                      </a:r>
                    </a:p>
                  </a:txBody>
                  <a:tcPr marL="48068" marR="48068" marT="24034" marB="24034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0.169</a:t>
                      </a:r>
                    </a:p>
                  </a:txBody>
                  <a:tcPr marL="48068" marR="48068" marT="24034" marB="24034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0.177</a:t>
                      </a:r>
                    </a:p>
                  </a:txBody>
                  <a:tcPr marL="48068" marR="48068" marT="24034" marB="24034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0.225</a:t>
                      </a:r>
                    </a:p>
                  </a:txBody>
                  <a:tcPr marL="48068" marR="48068" marT="24034" marB="24034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0.558</a:t>
                      </a:r>
                    </a:p>
                  </a:txBody>
                  <a:tcPr marL="48068" marR="48068" marT="24034" marB="24034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EF2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0.631</a:t>
                      </a:r>
                    </a:p>
                  </a:txBody>
                  <a:tcPr marL="48068" marR="48068" marT="24034" marB="24034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EF2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0.7</a:t>
                      </a:r>
                    </a:p>
                  </a:txBody>
                  <a:tcPr marL="48068" marR="48068" marT="24034" marB="24034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EF2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0.733</a:t>
                      </a:r>
                    </a:p>
                  </a:txBody>
                  <a:tcPr marL="48068" marR="48068" marT="24034" marB="24034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EF2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337067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BFDF9409-C7AC-1CF6-E3E0-ED353F69027E}"/>
              </a:ext>
            </a:extLst>
          </p:cNvPr>
          <p:cNvSpPr txBox="1"/>
          <p:nvPr/>
        </p:nvSpPr>
        <p:spPr>
          <a:xfrm>
            <a:off x="395522" y="1804953"/>
            <a:ext cx="510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A01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86F0EFD-081B-079E-4BC8-BB6E26B015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665606"/>
              </p:ext>
            </p:extLst>
          </p:nvPr>
        </p:nvGraphicFramePr>
        <p:xfrm>
          <a:off x="955876" y="2420960"/>
          <a:ext cx="7795260" cy="64477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20800">
                  <a:extLst>
                    <a:ext uri="{9D8B030D-6E8A-4147-A177-3AD203B41FA5}">
                      <a16:colId xmlns:a16="http://schemas.microsoft.com/office/drawing/2014/main" val="1672397395"/>
                    </a:ext>
                  </a:extLst>
                </a:gridCol>
                <a:gridCol w="647446">
                  <a:extLst>
                    <a:ext uri="{9D8B030D-6E8A-4147-A177-3AD203B41FA5}">
                      <a16:colId xmlns:a16="http://schemas.microsoft.com/office/drawing/2014/main" val="3893100368"/>
                    </a:ext>
                  </a:extLst>
                </a:gridCol>
                <a:gridCol w="647446">
                  <a:extLst>
                    <a:ext uri="{9D8B030D-6E8A-4147-A177-3AD203B41FA5}">
                      <a16:colId xmlns:a16="http://schemas.microsoft.com/office/drawing/2014/main" val="1696988748"/>
                    </a:ext>
                  </a:extLst>
                </a:gridCol>
                <a:gridCol w="647446">
                  <a:extLst>
                    <a:ext uri="{9D8B030D-6E8A-4147-A177-3AD203B41FA5}">
                      <a16:colId xmlns:a16="http://schemas.microsoft.com/office/drawing/2014/main" val="2674071013"/>
                    </a:ext>
                  </a:extLst>
                </a:gridCol>
                <a:gridCol w="647446">
                  <a:extLst>
                    <a:ext uri="{9D8B030D-6E8A-4147-A177-3AD203B41FA5}">
                      <a16:colId xmlns:a16="http://schemas.microsoft.com/office/drawing/2014/main" val="1594897813"/>
                    </a:ext>
                  </a:extLst>
                </a:gridCol>
                <a:gridCol w="647446">
                  <a:extLst>
                    <a:ext uri="{9D8B030D-6E8A-4147-A177-3AD203B41FA5}">
                      <a16:colId xmlns:a16="http://schemas.microsoft.com/office/drawing/2014/main" val="6915614"/>
                    </a:ext>
                  </a:extLst>
                </a:gridCol>
                <a:gridCol w="647446">
                  <a:extLst>
                    <a:ext uri="{9D8B030D-6E8A-4147-A177-3AD203B41FA5}">
                      <a16:colId xmlns:a16="http://schemas.microsoft.com/office/drawing/2014/main" val="3129748360"/>
                    </a:ext>
                  </a:extLst>
                </a:gridCol>
                <a:gridCol w="647446">
                  <a:extLst>
                    <a:ext uri="{9D8B030D-6E8A-4147-A177-3AD203B41FA5}">
                      <a16:colId xmlns:a16="http://schemas.microsoft.com/office/drawing/2014/main" val="2256587775"/>
                    </a:ext>
                  </a:extLst>
                </a:gridCol>
                <a:gridCol w="647446">
                  <a:extLst>
                    <a:ext uri="{9D8B030D-6E8A-4147-A177-3AD203B41FA5}">
                      <a16:colId xmlns:a16="http://schemas.microsoft.com/office/drawing/2014/main" val="2759234626"/>
                    </a:ext>
                  </a:extLst>
                </a:gridCol>
                <a:gridCol w="647446">
                  <a:extLst>
                    <a:ext uri="{9D8B030D-6E8A-4147-A177-3AD203B41FA5}">
                      <a16:colId xmlns:a16="http://schemas.microsoft.com/office/drawing/2014/main" val="1193134777"/>
                    </a:ext>
                  </a:extLst>
                </a:gridCol>
                <a:gridCol w="647446">
                  <a:extLst>
                    <a:ext uri="{9D8B030D-6E8A-4147-A177-3AD203B41FA5}">
                      <a16:colId xmlns:a16="http://schemas.microsoft.com/office/drawing/2014/main" val="30785801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1</a:t>
                      </a:r>
                      <a:r>
                        <a:rPr lang="ko-KR" altLang="en-US" sz="9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월</a:t>
                      </a:r>
                      <a:r>
                        <a:rPr lang="en-US" altLang="ko-KR" sz="9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~9</a:t>
                      </a:r>
                      <a:r>
                        <a:rPr lang="ko-KR" altLang="en-US" sz="9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월 기반으로</a:t>
                      </a:r>
                      <a:endParaRPr lang="en-US" altLang="ko-KR" sz="9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  <a:p>
                      <a:pPr algn="ctr"/>
                      <a:r>
                        <a:rPr lang="ko-KR" altLang="en-US" sz="9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만든 </a:t>
                      </a:r>
                      <a:r>
                        <a:rPr lang="en-US" altLang="ko-KR" sz="9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score</a:t>
                      </a:r>
                      <a:endParaRPr lang="ko-KR" altLang="en-US" sz="9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48068" marR="48068" marT="24034" marB="24034" anchor="ctr"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0.0 </a:t>
                      </a:r>
                      <a:r>
                        <a:rPr lang="ko-KR" altLang="en-US" sz="9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이상</a:t>
                      </a:r>
                      <a:endParaRPr lang="en-US" altLang="ko-KR" sz="900" dirty="0">
                        <a:effectLst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48068" marR="48068" marT="24034" marB="24034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0.5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이상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48068" marR="48068" marT="24034" marB="24034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1.0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이상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48068" marR="48068" marT="24034" marB="24034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1.5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이상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48068" marR="48068" marT="24034" marB="24034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2.0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이상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48068" marR="48068" marT="24034" marB="24034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2.5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이상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48068" marR="48068" marT="24034" marB="24034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3.0 </a:t>
                      </a:r>
                      <a:r>
                        <a:rPr lang="ko-KR" altLang="en-US" sz="9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이상</a:t>
                      </a:r>
                      <a:endParaRPr lang="en-US" altLang="ko-KR" sz="900" dirty="0">
                        <a:effectLst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48068" marR="48068" marT="24034" marB="24034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3.5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이상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48068" marR="48068" marT="24034" marB="24034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F2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4.0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이상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48068" marR="48068" marT="24034" marB="24034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F2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4.5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이상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48068" marR="48068" marT="24034" marB="24034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F2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707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10</a:t>
                      </a:r>
                      <a:r>
                        <a:rPr lang="ko-KR" altLang="en-US" sz="9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월</a:t>
                      </a:r>
                      <a:r>
                        <a:rPr lang="en-US" altLang="ko-KR" sz="9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~12</a:t>
                      </a:r>
                      <a:r>
                        <a:rPr lang="ko-KR" altLang="en-US" sz="9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월</a:t>
                      </a:r>
                      <a:endParaRPr lang="en-US" altLang="ko-KR" sz="9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  <a:p>
                      <a:pPr algn="ctr"/>
                      <a:r>
                        <a:rPr lang="ko-KR" altLang="en-US" sz="9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재구매 여부 비율</a:t>
                      </a:r>
                    </a:p>
                  </a:txBody>
                  <a:tcPr marL="48068" marR="48068" marT="24034" marB="24034" anchor="ctr"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0.175</a:t>
                      </a:r>
                    </a:p>
                  </a:txBody>
                  <a:tcPr marL="48068" marR="48068" marT="24034" marB="24034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0.175</a:t>
                      </a:r>
                    </a:p>
                  </a:txBody>
                  <a:tcPr marL="48068" marR="48068" marT="24034" marB="24034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0.176</a:t>
                      </a:r>
                    </a:p>
                  </a:txBody>
                  <a:tcPr marL="48068" marR="48068" marT="24034" marB="24034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0.18</a:t>
                      </a:r>
                    </a:p>
                  </a:txBody>
                  <a:tcPr marL="48068" marR="48068" marT="24034" marB="24034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0.191</a:t>
                      </a:r>
                    </a:p>
                  </a:txBody>
                  <a:tcPr marL="48068" marR="48068" marT="24034" marB="24034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0.244</a:t>
                      </a:r>
                    </a:p>
                  </a:txBody>
                  <a:tcPr marL="48068" marR="48068" marT="24034" marB="24034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0.479</a:t>
                      </a:r>
                    </a:p>
                  </a:txBody>
                  <a:tcPr marL="48068" marR="48068" marT="24034" marB="24034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0.522</a:t>
                      </a:r>
                    </a:p>
                  </a:txBody>
                  <a:tcPr marL="48068" marR="48068" marT="24034" marB="24034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EF2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0.536</a:t>
                      </a:r>
                    </a:p>
                  </a:txBody>
                  <a:tcPr marL="48068" marR="48068" marT="24034" marB="24034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EF2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0.567</a:t>
                      </a:r>
                    </a:p>
                  </a:txBody>
                  <a:tcPr marL="48068" marR="48068" marT="24034" marB="24034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EF2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33706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4EBD9C5-C885-AD21-A468-E14D9EF9BC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083971"/>
              </p:ext>
            </p:extLst>
          </p:nvPr>
        </p:nvGraphicFramePr>
        <p:xfrm>
          <a:off x="955876" y="3196047"/>
          <a:ext cx="7795260" cy="64477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20800">
                  <a:extLst>
                    <a:ext uri="{9D8B030D-6E8A-4147-A177-3AD203B41FA5}">
                      <a16:colId xmlns:a16="http://schemas.microsoft.com/office/drawing/2014/main" val="1672397395"/>
                    </a:ext>
                  </a:extLst>
                </a:gridCol>
                <a:gridCol w="647446">
                  <a:extLst>
                    <a:ext uri="{9D8B030D-6E8A-4147-A177-3AD203B41FA5}">
                      <a16:colId xmlns:a16="http://schemas.microsoft.com/office/drawing/2014/main" val="3893100368"/>
                    </a:ext>
                  </a:extLst>
                </a:gridCol>
                <a:gridCol w="647446">
                  <a:extLst>
                    <a:ext uri="{9D8B030D-6E8A-4147-A177-3AD203B41FA5}">
                      <a16:colId xmlns:a16="http://schemas.microsoft.com/office/drawing/2014/main" val="1696988748"/>
                    </a:ext>
                  </a:extLst>
                </a:gridCol>
                <a:gridCol w="647446">
                  <a:extLst>
                    <a:ext uri="{9D8B030D-6E8A-4147-A177-3AD203B41FA5}">
                      <a16:colId xmlns:a16="http://schemas.microsoft.com/office/drawing/2014/main" val="2674071013"/>
                    </a:ext>
                  </a:extLst>
                </a:gridCol>
                <a:gridCol w="647446">
                  <a:extLst>
                    <a:ext uri="{9D8B030D-6E8A-4147-A177-3AD203B41FA5}">
                      <a16:colId xmlns:a16="http://schemas.microsoft.com/office/drawing/2014/main" val="1594897813"/>
                    </a:ext>
                  </a:extLst>
                </a:gridCol>
                <a:gridCol w="647446">
                  <a:extLst>
                    <a:ext uri="{9D8B030D-6E8A-4147-A177-3AD203B41FA5}">
                      <a16:colId xmlns:a16="http://schemas.microsoft.com/office/drawing/2014/main" val="6915614"/>
                    </a:ext>
                  </a:extLst>
                </a:gridCol>
                <a:gridCol w="647446">
                  <a:extLst>
                    <a:ext uri="{9D8B030D-6E8A-4147-A177-3AD203B41FA5}">
                      <a16:colId xmlns:a16="http://schemas.microsoft.com/office/drawing/2014/main" val="3129748360"/>
                    </a:ext>
                  </a:extLst>
                </a:gridCol>
                <a:gridCol w="647446">
                  <a:extLst>
                    <a:ext uri="{9D8B030D-6E8A-4147-A177-3AD203B41FA5}">
                      <a16:colId xmlns:a16="http://schemas.microsoft.com/office/drawing/2014/main" val="2256587775"/>
                    </a:ext>
                  </a:extLst>
                </a:gridCol>
                <a:gridCol w="647446">
                  <a:extLst>
                    <a:ext uri="{9D8B030D-6E8A-4147-A177-3AD203B41FA5}">
                      <a16:colId xmlns:a16="http://schemas.microsoft.com/office/drawing/2014/main" val="2759234626"/>
                    </a:ext>
                  </a:extLst>
                </a:gridCol>
                <a:gridCol w="647446">
                  <a:extLst>
                    <a:ext uri="{9D8B030D-6E8A-4147-A177-3AD203B41FA5}">
                      <a16:colId xmlns:a16="http://schemas.microsoft.com/office/drawing/2014/main" val="1193134777"/>
                    </a:ext>
                  </a:extLst>
                </a:gridCol>
                <a:gridCol w="647446">
                  <a:extLst>
                    <a:ext uri="{9D8B030D-6E8A-4147-A177-3AD203B41FA5}">
                      <a16:colId xmlns:a16="http://schemas.microsoft.com/office/drawing/2014/main" val="30785801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1</a:t>
                      </a:r>
                      <a:r>
                        <a:rPr lang="ko-KR" altLang="en-US" sz="9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월</a:t>
                      </a:r>
                      <a:r>
                        <a:rPr lang="en-US" altLang="ko-KR" sz="9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~9</a:t>
                      </a:r>
                      <a:r>
                        <a:rPr lang="ko-KR" altLang="en-US" sz="9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월 기반으로</a:t>
                      </a:r>
                      <a:endParaRPr lang="en-US" altLang="ko-KR" sz="9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  <a:p>
                      <a:pPr algn="ctr"/>
                      <a:r>
                        <a:rPr lang="ko-KR" altLang="en-US" sz="9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만든 </a:t>
                      </a:r>
                      <a:r>
                        <a:rPr lang="en-US" altLang="ko-KR" sz="9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score</a:t>
                      </a:r>
                      <a:endParaRPr lang="ko-KR" altLang="en-US" sz="9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48068" marR="48068" marT="24034" marB="24034" anchor="ctr"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0.0 </a:t>
                      </a:r>
                      <a:r>
                        <a:rPr lang="ko-KR" altLang="en-US" sz="9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이상</a:t>
                      </a:r>
                      <a:endParaRPr lang="en-US" altLang="ko-KR" sz="900" dirty="0">
                        <a:effectLst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48068" marR="48068" marT="24034" marB="24034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0.5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이상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48068" marR="48068" marT="24034" marB="24034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1.0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이상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48068" marR="48068" marT="24034" marB="24034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1.5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이상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48068" marR="48068" marT="24034" marB="24034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2.0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이상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48068" marR="48068" marT="24034" marB="24034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2.5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이상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48068" marR="48068" marT="24034" marB="24034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3.0 </a:t>
                      </a:r>
                      <a:r>
                        <a:rPr lang="ko-KR" altLang="en-US" sz="9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이상</a:t>
                      </a:r>
                      <a:endParaRPr lang="en-US" altLang="ko-KR" sz="900" dirty="0">
                        <a:effectLst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48068" marR="48068" marT="24034" marB="24034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F2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3.5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이상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48068" marR="48068" marT="24034" marB="24034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F2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4.0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이상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48068" marR="48068" marT="24034" marB="24034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F2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4.5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이상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48068" marR="48068" marT="24034" marB="24034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F2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707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10</a:t>
                      </a:r>
                      <a:r>
                        <a:rPr lang="ko-KR" altLang="en-US" sz="9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월</a:t>
                      </a:r>
                      <a:r>
                        <a:rPr lang="en-US" altLang="ko-KR" sz="9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~12</a:t>
                      </a:r>
                      <a:r>
                        <a:rPr lang="ko-KR" altLang="en-US" sz="9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월</a:t>
                      </a:r>
                      <a:endParaRPr lang="en-US" altLang="ko-KR" sz="9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  <a:p>
                      <a:pPr algn="ctr"/>
                      <a:r>
                        <a:rPr lang="ko-KR" altLang="en-US" sz="9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재구매 여부 비율</a:t>
                      </a:r>
                    </a:p>
                  </a:txBody>
                  <a:tcPr marL="48068" marR="48068" marT="24034" marB="24034" anchor="ctr"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0.201</a:t>
                      </a:r>
                    </a:p>
                  </a:txBody>
                  <a:tcPr marL="48068" marR="48068" marT="24034" marB="24034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0.201</a:t>
                      </a:r>
                    </a:p>
                  </a:txBody>
                  <a:tcPr marL="48068" marR="48068" marT="24034" marB="24034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0.201</a:t>
                      </a:r>
                    </a:p>
                  </a:txBody>
                  <a:tcPr marL="48068" marR="48068" marT="24034" marB="24034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0.205</a:t>
                      </a:r>
                    </a:p>
                  </a:txBody>
                  <a:tcPr marL="48068" marR="48068" marT="24034" marB="24034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0.214</a:t>
                      </a:r>
                    </a:p>
                  </a:txBody>
                  <a:tcPr marL="48068" marR="48068" marT="24034" marB="24034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0.268</a:t>
                      </a:r>
                    </a:p>
                  </a:txBody>
                  <a:tcPr marL="48068" marR="48068" marT="24034" marB="24034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0.526</a:t>
                      </a:r>
                    </a:p>
                  </a:txBody>
                  <a:tcPr marL="48068" marR="48068" marT="24034" marB="24034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EF2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0.594</a:t>
                      </a:r>
                    </a:p>
                  </a:txBody>
                  <a:tcPr marL="48068" marR="48068" marT="24034" marB="24034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EF2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0.673</a:t>
                      </a:r>
                    </a:p>
                  </a:txBody>
                  <a:tcPr marL="48068" marR="48068" marT="24034" marB="24034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EF2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0.77</a:t>
                      </a:r>
                    </a:p>
                  </a:txBody>
                  <a:tcPr marL="48068" marR="48068" marT="24034" marB="24034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EF2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337067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6B69972-20AF-D8F3-E143-DEE47FF05E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274845"/>
              </p:ext>
            </p:extLst>
          </p:nvPr>
        </p:nvGraphicFramePr>
        <p:xfrm>
          <a:off x="955876" y="3971134"/>
          <a:ext cx="7795260" cy="64477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20800">
                  <a:extLst>
                    <a:ext uri="{9D8B030D-6E8A-4147-A177-3AD203B41FA5}">
                      <a16:colId xmlns:a16="http://schemas.microsoft.com/office/drawing/2014/main" val="1672397395"/>
                    </a:ext>
                  </a:extLst>
                </a:gridCol>
                <a:gridCol w="647446">
                  <a:extLst>
                    <a:ext uri="{9D8B030D-6E8A-4147-A177-3AD203B41FA5}">
                      <a16:colId xmlns:a16="http://schemas.microsoft.com/office/drawing/2014/main" val="3893100368"/>
                    </a:ext>
                  </a:extLst>
                </a:gridCol>
                <a:gridCol w="647446">
                  <a:extLst>
                    <a:ext uri="{9D8B030D-6E8A-4147-A177-3AD203B41FA5}">
                      <a16:colId xmlns:a16="http://schemas.microsoft.com/office/drawing/2014/main" val="1696988748"/>
                    </a:ext>
                  </a:extLst>
                </a:gridCol>
                <a:gridCol w="647446">
                  <a:extLst>
                    <a:ext uri="{9D8B030D-6E8A-4147-A177-3AD203B41FA5}">
                      <a16:colId xmlns:a16="http://schemas.microsoft.com/office/drawing/2014/main" val="2674071013"/>
                    </a:ext>
                  </a:extLst>
                </a:gridCol>
                <a:gridCol w="647446">
                  <a:extLst>
                    <a:ext uri="{9D8B030D-6E8A-4147-A177-3AD203B41FA5}">
                      <a16:colId xmlns:a16="http://schemas.microsoft.com/office/drawing/2014/main" val="1594897813"/>
                    </a:ext>
                  </a:extLst>
                </a:gridCol>
                <a:gridCol w="647446">
                  <a:extLst>
                    <a:ext uri="{9D8B030D-6E8A-4147-A177-3AD203B41FA5}">
                      <a16:colId xmlns:a16="http://schemas.microsoft.com/office/drawing/2014/main" val="6915614"/>
                    </a:ext>
                  </a:extLst>
                </a:gridCol>
                <a:gridCol w="647446">
                  <a:extLst>
                    <a:ext uri="{9D8B030D-6E8A-4147-A177-3AD203B41FA5}">
                      <a16:colId xmlns:a16="http://schemas.microsoft.com/office/drawing/2014/main" val="3129748360"/>
                    </a:ext>
                  </a:extLst>
                </a:gridCol>
                <a:gridCol w="647446">
                  <a:extLst>
                    <a:ext uri="{9D8B030D-6E8A-4147-A177-3AD203B41FA5}">
                      <a16:colId xmlns:a16="http://schemas.microsoft.com/office/drawing/2014/main" val="2256587775"/>
                    </a:ext>
                  </a:extLst>
                </a:gridCol>
                <a:gridCol w="647446">
                  <a:extLst>
                    <a:ext uri="{9D8B030D-6E8A-4147-A177-3AD203B41FA5}">
                      <a16:colId xmlns:a16="http://schemas.microsoft.com/office/drawing/2014/main" val="2759234626"/>
                    </a:ext>
                  </a:extLst>
                </a:gridCol>
                <a:gridCol w="647446">
                  <a:extLst>
                    <a:ext uri="{9D8B030D-6E8A-4147-A177-3AD203B41FA5}">
                      <a16:colId xmlns:a16="http://schemas.microsoft.com/office/drawing/2014/main" val="1193134777"/>
                    </a:ext>
                  </a:extLst>
                </a:gridCol>
                <a:gridCol w="647446">
                  <a:extLst>
                    <a:ext uri="{9D8B030D-6E8A-4147-A177-3AD203B41FA5}">
                      <a16:colId xmlns:a16="http://schemas.microsoft.com/office/drawing/2014/main" val="30785801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1</a:t>
                      </a:r>
                      <a:r>
                        <a:rPr lang="ko-KR" altLang="en-US" sz="9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월</a:t>
                      </a:r>
                      <a:r>
                        <a:rPr lang="en-US" altLang="ko-KR" sz="9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~9</a:t>
                      </a:r>
                      <a:r>
                        <a:rPr lang="ko-KR" altLang="en-US" sz="9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월 기반으로</a:t>
                      </a:r>
                      <a:endParaRPr lang="en-US" altLang="ko-KR" sz="9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  <a:p>
                      <a:pPr algn="ctr"/>
                      <a:r>
                        <a:rPr lang="ko-KR" altLang="en-US" sz="9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만든 </a:t>
                      </a:r>
                      <a:r>
                        <a:rPr lang="en-US" altLang="ko-KR" sz="9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score</a:t>
                      </a:r>
                      <a:endParaRPr lang="ko-KR" altLang="en-US" sz="9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48068" marR="48068" marT="24034" marB="24034" anchor="ctr"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0.0 </a:t>
                      </a:r>
                      <a:r>
                        <a:rPr lang="ko-KR" altLang="en-US" sz="9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이상</a:t>
                      </a:r>
                      <a:endParaRPr lang="en-US" altLang="ko-KR" sz="900" dirty="0">
                        <a:effectLst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48068" marR="48068" marT="24034" marB="24034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0.5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이상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48068" marR="48068" marT="24034" marB="24034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1.0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이상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48068" marR="48068" marT="24034" marB="24034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1.5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이상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48068" marR="48068" marT="24034" marB="24034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2.0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이상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48068" marR="48068" marT="24034" marB="24034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2.5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이상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48068" marR="48068" marT="24034" marB="24034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3.0 </a:t>
                      </a:r>
                      <a:r>
                        <a:rPr lang="ko-KR" altLang="en-US" sz="9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이상</a:t>
                      </a:r>
                      <a:endParaRPr lang="en-US" altLang="ko-KR" sz="900" dirty="0">
                        <a:effectLst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48068" marR="48068" marT="24034" marB="24034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F2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3.5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이상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48068" marR="48068" marT="24034" marB="24034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F2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4.0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이상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48068" marR="48068" marT="24034" marB="24034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F2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4.5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이상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48068" marR="48068" marT="24034" marB="24034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F2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707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10</a:t>
                      </a:r>
                      <a:r>
                        <a:rPr lang="ko-KR" altLang="en-US" sz="9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월</a:t>
                      </a:r>
                      <a:r>
                        <a:rPr lang="en-US" altLang="ko-KR" sz="9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~12</a:t>
                      </a:r>
                      <a:r>
                        <a:rPr lang="ko-KR" altLang="en-US" sz="9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월</a:t>
                      </a:r>
                      <a:endParaRPr lang="en-US" altLang="ko-KR" sz="9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  <a:p>
                      <a:pPr algn="ctr"/>
                      <a:r>
                        <a:rPr lang="ko-KR" altLang="en-US" sz="9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재구매 여부 비율</a:t>
                      </a:r>
                    </a:p>
                  </a:txBody>
                  <a:tcPr marL="48068" marR="48068" marT="24034" marB="24034" anchor="ctr"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0.194</a:t>
                      </a:r>
                    </a:p>
                  </a:txBody>
                  <a:tcPr marL="48068" marR="48068" marT="24034" marB="24034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0.194</a:t>
                      </a:r>
                    </a:p>
                  </a:txBody>
                  <a:tcPr marL="48068" marR="48068" marT="24034" marB="24034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0.195</a:t>
                      </a:r>
                    </a:p>
                  </a:txBody>
                  <a:tcPr marL="48068" marR="48068" marT="24034" marB="24034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0.199</a:t>
                      </a:r>
                    </a:p>
                  </a:txBody>
                  <a:tcPr marL="48068" marR="48068" marT="24034" marB="24034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0.203</a:t>
                      </a:r>
                    </a:p>
                  </a:txBody>
                  <a:tcPr marL="48068" marR="48068" marT="24034" marB="24034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0.257</a:t>
                      </a:r>
                    </a:p>
                  </a:txBody>
                  <a:tcPr marL="48068" marR="48068" marT="24034" marB="24034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0.501</a:t>
                      </a:r>
                    </a:p>
                  </a:txBody>
                  <a:tcPr marL="48068" marR="48068" marT="24034" marB="24034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EF2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0.547</a:t>
                      </a:r>
                    </a:p>
                  </a:txBody>
                  <a:tcPr marL="48068" marR="48068" marT="24034" marB="24034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EF2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0.605</a:t>
                      </a:r>
                    </a:p>
                  </a:txBody>
                  <a:tcPr marL="48068" marR="48068" marT="24034" marB="24034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EF2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0.626</a:t>
                      </a:r>
                    </a:p>
                  </a:txBody>
                  <a:tcPr marL="48068" marR="48068" marT="24034" marB="24034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EF2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337067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3D58F956-27E0-8126-F378-6FD4D6C4CB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173337"/>
              </p:ext>
            </p:extLst>
          </p:nvPr>
        </p:nvGraphicFramePr>
        <p:xfrm>
          <a:off x="955876" y="4746221"/>
          <a:ext cx="7795260" cy="64477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20800">
                  <a:extLst>
                    <a:ext uri="{9D8B030D-6E8A-4147-A177-3AD203B41FA5}">
                      <a16:colId xmlns:a16="http://schemas.microsoft.com/office/drawing/2014/main" val="1672397395"/>
                    </a:ext>
                  </a:extLst>
                </a:gridCol>
                <a:gridCol w="647446">
                  <a:extLst>
                    <a:ext uri="{9D8B030D-6E8A-4147-A177-3AD203B41FA5}">
                      <a16:colId xmlns:a16="http://schemas.microsoft.com/office/drawing/2014/main" val="3893100368"/>
                    </a:ext>
                  </a:extLst>
                </a:gridCol>
                <a:gridCol w="647446">
                  <a:extLst>
                    <a:ext uri="{9D8B030D-6E8A-4147-A177-3AD203B41FA5}">
                      <a16:colId xmlns:a16="http://schemas.microsoft.com/office/drawing/2014/main" val="1696988748"/>
                    </a:ext>
                  </a:extLst>
                </a:gridCol>
                <a:gridCol w="647446">
                  <a:extLst>
                    <a:ext uri="{9D8B030D-6E8A-4147-A177-3AD203B41FA5}">
                      <a16:colId xmlns:a16="http://schemas.microsoft.com/office/drawing/2014/main" val="2674071013"/>
                    </a:ext>
                  </a:extLst>
                </a:gridCol>
                <a:gridCol w="647446">
                  <a:extLst>
                    <a:ext uri="{9D8B030D-6E8A-4147-A177-3AD203B41FA5}">
                      <a16:colId xmlns:a16="http://schemas.microsoft.com/office/drawing/2014/main" val="1594897813"/>
                    </a:ext>
                  </a:extLst>
                </a:gridCol>
                <a:gridCol w="647446">
                  <a:extLst>
                    <a:ext uri="{9D8B030D-6E8A-4147-A177-3AD203B41FA5}">
                      <a16:colId xmlns:a16="http://schemas.microsoft.com/office/drawing/2014/main" val="6915614"/>
                    </a:ext>
                  </a:extLst>
                </a:gridCol>
                <a:gridCol w="647446">
                  <a:extLst>
                    <a:ext uri="{9D8B030D-6E8A-4147-A177-3AD203B41FA5}">
                      <a16:colId xmlns:a16="http://schemas.microsoft.com/office/drawing/2014/main" val="3129748360"/>
                    </a:ext>
                  </a:extLst>
                </a:gridCol>
                <a:gridCol w="647446">
                  <a:extLst>
                    <a:ext uri="{9D8B030D-6E8A-4147-A177-3AD203B41FA5}">
                      <a16:colId xmlns:a16="http://schemas.microsoft.com/office/drawing/2014/main" val="2256587775"/>
                    </a:ext>
                  </a:extLst>
                </a:gridCol>
                <a:gridCol w="647446">
                  <a:extLst>
                    <a:ext uri="{9D8B030D-6E8A-4147-A177-3AD203B41FA5}">
                      <a16:colId xmlns:a16="http://schemas.microsoft.com/office/drawing/2014/main" val="2759234626"/>
                    </a:ext>
                  </a:extLst>
                </a:gridCol>
                <a:gridCol w="647446">
                  <a:extLst>
                    <a:ext uri="{9D8B030D-6E8A-4147-A177-3AD203B41FA5}">
                      <a16:colId xmlns:a16="http://schemas.microsoft.com/office/drawing/2014/main" val="1193134777"/>
                    </a:ext>
                  </a:extLst>
                </a:gridCol>
                <a:gridCol w="647446">
                  <a:extLst>
                    <a:ext uri="{9D8B030D-6E8A-4147-A177-3AD203B41FA5}">
                      <a16:colId xmlns:a16="http://schemas.microsoft.com/office/drawing/2014/main" val="30785801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1</a:t>
                      </a:r>
                      <a:r>
                        <a:rPr lang="ko-KR" altLang="en-US" sz="9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월</a:t>
                      </a:r>
                      <a:r>
                        <a:rPr lang="en-US" altLang="ko-KR" sz="9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~9</a:t>
                      </a:r>
                      <a:r>
                        <a:rPr lang="ko-KR" altLang="en-US" sz="9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월 기반으로</a:t>
                      </a:r>
                      <a:endParaRPr lang="en-US" altLang="ko-KR" sz="9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  <a:p>
                      <a:pPr algn="ctr"/>
                      <a:r>
                        <a:rPr lang="ko-KR" altLang="en-US" sz="9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만든 </a:t>
                      </a:r>
                      <a:r>
                        <a:rPr lang="en-US" altLang="ko-KR" sz="9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score</a:t>
                      </a:r>
                      <a:endParaRPr lang="ko-KR" altLang="en-US" sz="9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48068" marR="48068" marT="24034" marB="24034" anchor="ctr"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0.0 </a:t>
                      </a:r>
                      <a:r>
                        <a:rPr lang="ko-KR" altLang="en-US" sz="9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이상</a:t>
                      </a:r>
                      <a:endParaRPr lang="en-US" altLang="ko-KR" sz="900" dirty="0">
                        <a:effectLst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48068" marR="48068" marT="24034" marB="24034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0.5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이상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48068" marR="48068" marT="24034" marB="24034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1.0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이상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48068" marR="48068" marT="24034" marB="24034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1.5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이상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48068" marR="48068" marT="24034" marB="24034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2.0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이상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48068" marR="48068" marT="24034" marB="24034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2.5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이상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48068" marR="48068" marT="24034" marB="24034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3.0 </a:t>
                      </a:r>
                      <a:r>
                        <a:rPr lang="ko-KR" altLang="en-US" sz="9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이상</a:t>
                      </a:r>
                      <a:endParaRPr lang="en-US" altLang="ko-KR" sz="900" dirty="0">
                        <a:effectLst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48068" marR="48068" marT="24034" marB="24034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3.5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이상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48068" marR="48068" marT="24034" marB="24034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4.0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이상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48068" marR="48068" marT="24034" marB="24034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F2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4.5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이상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48068" marR="48068" marT="24034" marB="24034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F2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707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10</a:t>
                      </a:r>
                      <a:r>
                        <a:rPr lang="ko-KR" altLang="en-US" sz="9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월</a:t>
                      </a:r>
                      <a:r>
                        <a:rPr lang="en-US" altLang="ko-KR" sz="9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~12</a:t>
                      </a:r>
                      <a:r>
                        <a:rPr lang="ko-KR" altLang="en-US" sz="9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월</a:t>
                      </a:r>
                      <a:endParaRPr lang="en-US" altLang="ko-KR" sz="9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  <a:p>
                      <a:pPr algn="ctr"/>
                      <a:r>
                        <a:rPr lang="ko-KR" altLang="en-US" sz="9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재구매 여부 비율</a:t>
                      </a:r>
                    </a:p>
                  </a:txBody>
                  <a:tcPr marL="48068" marR="48068" marT="24034" marB="24034" anchor="ctr"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0.031</a:t>
                      </a:r>
                    </a:p>
                  </a:txBody>
                  <a:tcPr marL="48068" marR="48068" marT="24034" marB="24034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0.031</a:t>
                      </a:r>
                    </a:p>
                  </a:txBody>
                  <a:tcPr marL="48068" marR="48068" marT="24034" marB="24034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0.031</a:t>
                      </a:r>
                    </a:p>
                  </a:txBody>
                  <a:tcPr marL="48068" marR="48068" marT="24034" marB="24034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0.03</a:t>
                      </a:r>
                    </a:p>
                  </a:txBody>
                  <a:tcPr marL="48068" marR="48068" marT="24034" marB="24034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0.028</a:t>
                      </a:r>
                    </a:p>
                  </a:txBody>
                  <a:tcPr marL="48068" marR="48068" marT="24034" marB="24034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0.02</a:t>
                      </a:r>
                    </a:p>
                  </a:txBody>
                  <a:tcPr marL="48068" marR="48068" marT="24034" marB="24034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0.4</a:t>
                      </a:r>
                    </a:p>
                  </a:txBody>
                  <a:tcPr marL="48068" marR="48068" marT="24034" marB="24034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0.375</a:t>
                      </a:r>
                    </a:p>
                  </a:txBody>
                  <a:tcPr marL="48068" marR="48068" marT="24034" marB="24034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1</a:t>
                      </a:r>
                    </a:p>
                  </a:txBody>
                  <a:tcPr marL="48068" marR="48068" marT="24034" marB="24034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EF2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-</a:t>
                      </a:r>
                    </a:p>
                  </a:txBody>
                  <a:tcPr marL="48068" marR="48068" marT="24034" marB="24034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EF2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337067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A5FE518-2E56-91B6-5EA9-B674BA1A61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111872"/>
              </p:ext>
            </p:extLst>
          </p:nvPr>
        </p:nvGraphicFramePr>
        <p:xfrm>
          <a:off x="955876" y="5521308"/>
          <a:ext cx="7795260" cy="64477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20800">
                  <a:extLst>
                    <a:ext uri="{9D8B030D-6E8A-4147-A177-3AD203B41FA5}">
                      <a16:colId xmlns:a16="http://schemas.microsoft.com/office/drawing/2014/main" val="1672397395"/>
                    </a:ext>
                  </a:extLst>
                </a:gridCol>
                <a:gridCol w="647446">
                  <a:extLst>
                    <a:ext uri="{9D8B030D-6E8A-4147-A177-3AD203B41FA5}">
                      <a16:colId xmlns:a16="http://schemas.microsoft.com/office/drawing/2014/main" val="3893100368"/>
                    </a:ext>
                  </a:extLst>
                </a:gridCol>
                <a:gridCol w="647446">
                  <a:extLst>
                    <a:ext uri="{9D8B030D-6E8A-4147-A177-3AD203B41FA5}">
                      <a16:colId xmlns:a16="http://schemas.microsoft.com/office/drawing/2014/main" val="1696988748"/>
                    </a:ext>
                  </a:extLst>
                </a:gridCol>
                <a:gridCol w="647446">
                  <a:extLst>
                    <a:ext uri="{9D8B030D-6E8A-4147-A177-3AD203B41FA5}">
                      <a16:colId xmlns:a16="http://schemas.microsoft.com/office/drawing/2014/main" val="2674071013"/>
                    </a:ext>
                  </a:extLst>
                </a:gridCol>
                <a:gridCol w="647446">
                  <a:extLst>
                    <a:ext uri="{9D8B030D-6E8A-4147-A177-3AD203B41FA5}">
                      <a16:colId xmlns:a16="http://schemas.microsoft.com/office/drawing/2014/main" val="1594897813"/>
                    </a:ext>
                  </a:extLst>
                </a:gridCol>
                <a:gridCol w="647446">
                  <a:extLst>
                    <a:ext uri="{9D8B030D-6E8A-4147-A177-3AD203B41FA5}">
                      <a16:colId xmlns:a16="http://schemas.microsoft.com/office/drawing/2014/main" val="6915614"/>
                    </a:ext>
                  </a:extLst>
                </a:gridCol>
                <a:gridCol w="647446">
                  <a:extLst>
                    <a:ext uri="{9D8B030D-6E8A-4147-A177-3AD203B41FA5}">
                      <a16:colId xmlns:a16="http://schemas.microsoft.com/office/drawing/2014/main" val="3129748360"/>
                    </a:ext>
                  </a:extLst>
                </a:gridCol>
                <a:gridCol w="647446">
                  <a:extLst>
                    <a:ext uri="{9D8B030D-6E8A-4147-A177-3AD203B41FA5}">
                      <a16:colId xmlns:a16="http://schemas.microsoft.com/office/drawing/2014/main" val="2256587775"/>
                    </a:ext>
                  </a:extLst>
                </a:gridCol>
                <a:gridCol w="647446">
                  <a:extLst>
                    <a:ext uri="{9D8B030D-6E8A-4147-A177-3AD203B41FA5}">
                      <a16:colId xmlns:a16="http://schemas.microsoft.com/office/drawing/2014/main" val="2759234626"/>
                    </a:ext>
                  </a:extLst>
                </a:gridCol>
                <a:gridCol w="647446">
                  <a:extLst>
                    <a:ext uri="{9D8B030D-6E8A-4147-A177-3AD203B41FA5}">
                      <a16:colId xmlns:a16="http://schemas.microsoft.com/office/drawing/2014/main" val="1193134777"/>
                    </a:ext>
                  </a:extLst>
                </a:gridCol>
                <a:gridCol w="647446">
                  <a:extLst>
                    <a:ext uri="{9D8B030D-6E8A-4147-A177-3AD203B41FA5}">
                      <a16:colId xmlns:a16="http://schemas.microsoft.com/office/drawing/2014/main" val="30785801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1</a:t>
                      </a:r>
                      <a:r>
                        <a:rPr lang="ko-KR" altLang="en-US" sz="9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월</a:t>
                      </a:r>
                      <a:r>
                        <a:rPr lang="en-US" altLang="ko-KR" sz="9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~9</a:t>
                      </a:r>
                      <a:r>
                        <a:rPr lang="ko-KR" altLang="en-US" sz="9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월 기반으로</a:t>
                      </a:r>
                      <a:endParaRPr lang="en-US" altLang="ko-KR" sz="9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  <a:p>
                      <a:pPr algn="ctr"/>
                      <a:r>
                        <a:rPr lang="ko-KR" altLang="en-US" sz="9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만든 </a:t>
                      </a:r>
                      <a:r>
                        <a:rPr lang="en-US" altLang="ko-KR" sz="9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score</a:t>
                      </a:r>
                      <a:endParaRPr lang="ko-KR" altLang="en-US" sz="9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48068" marR="48068" marT="24034" marB="24034" anchor="ctr"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0.0 </a:t>
                      </a:r>
                      <a:r>
                        <a:rPr lang="ko-KR" altLang="en-US" sz="9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이상</a:t>
                      </a:r>
                      <a:endParaRPr lang="en-US" altLang="ko-KR" sz="900" dirty="0">
                        <a:effectLst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48068" marR="48068" marT="24034" marB="24034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0.5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이상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48068" marR="48068" marT="24034" marB="24034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1.0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이상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48068" marR="48068" marT="24034" marB="24034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1.5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이상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48068" marR="48068" marT="24034" marB="24034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2.0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이상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48068" marR="48068" marT="24034" marB="24034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2.5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이상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48068" marR="48068" marT="24034" marB="24034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3.0 </a:t>
                      </a:r>
                      <a:r>
                        <a:rPr lang="ko-KR" altLang="en-US" sz="9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이상</a:t>
                      </a:r>
                      <a:endParaRPr lang="en-US" altLang="ko-KR" sz="900" dirty="0">
                        <a:effectLst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48068" marR="48068" marT="24034" marB="24034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3.5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이상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48068" marR="48068" marT="24034" marB="24034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4.0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이상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48068" marR="48068" marT="24034" marB="24034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4.5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이상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48068" marR="48068" marT="24034" marB="24034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2707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10</a:t>
                      </a:r>
                      <a:r>
                        <a:rPr lang="ko-KR" altLang="en-US" sz="9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월</a:t>
                      </a:r>
                      <a:r>
                        <a:rPr lang="en-US" altLang="ko-KR" sz="9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~12</a:t>
                      </a:r>
                      <a:r>
                        <a:rPr lang="ko-KR" altLang="en-US" sz="9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월</a:t>
                      </a:r>
                      <a:endParaRPr lang="en-US" altLang="ko-KR" sz="9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  <a:p>
                      <a:pPr algn="ctr"/>
                      <a:r>
                        <a:rPr lang="ko-KR" altLang="en-US" sz="9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재구매 여부 비율</a:t>
                      </a:r>
                    </a:p>
                  </a:txBody>
                  <a:tcPr marL="48068" marR="48068" marT="24034" marB="24034" anchor="ctr"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0.024</a:t>
                      </a:r>
                    </a:p>
                  </a:txBody>
                  <a:tcPr marL="48068" marR="48068" marT="24034" marB="24034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0.024</a:t>
                      </a:r>
                    </a:p>
                  </a:txBody>
                  <a:tcPr marL="48068" marR="48068" marT="24034" marB="24034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0.024</a:t>
                      </a:r>
                    </a:p>
                  </a:txBody>
                  <a:tcPr marL="48068" marR="48068" marT="24034" marB="24034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0.026</a:t>
                      </a:r>
                    </a:p>
                  </a:txBody>
                  <a:tcPr marL="48068" marR="48068" marT="24034" marB="24034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0.028</a:t>
                      </a:r>
                    </a:p>
                  </a:txBody>
                  <a:tcPr marL="48068" marR="48068" marT="24034" marB="24034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0.05</a:t>
                      </a:r>
                    </a:p>
                  </a:txBody>
                  <a:tcPr marL="48068" marR="48068" marT="24034" marB="24034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0.184</a:t>
                      </a:r>
                    </a:p>
                  </a:txBody>
                  <a:tcPr marL="48068" marR="48068" marT="24034" marB="24034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0.188</a:t>
                      </a:r>
                    </a:p>
                  </a:txBody>
                  <a:tcPr marL="48068" marR="48068" marT="24034" marB="24034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0.184</a:t>
                      </a:r>
                    </a:p>
                  </a:txBody>
                  <a:tcPr marL="48068" marR="48068" marT="24034" marB="24034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0.273</a:t>
                      </a:r>
                    </a:p>
                  </a:txBody>
                  <a:tcPr marL="48068" marR="48068" marT="24034" marB="24034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5233706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4F2DCBA-D335-6C22-C7C5-9C3586DBB12C}"/>
              </a:ext>
            </a:extLst>
          </p:cNvPr>
          <p:cNvSpPr txBox="1"/>
          <p:nvPr/>
        </p:nvSpPr>
        <p:spPr>
          <a:xfrm>
            <a:off x="395522" y="2589459"/>
            <a:ext cx="510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A02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E3F77F-3DA2-ABD5-351C-1624693E1F43}"/>
              </a:ext>
            </a:extLst>
          </p:cNvPr>
          <p:cNvSpPr txBox="1"/>
          <p:nvPr/>
        </p:nvSpPr>
        <p:spPr>
          <a:xfrm>
            <a:off x="395522" y="3373965"/>
            <a:ext cx="510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A03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678D47-20C9-8FEC-DE69-400B22B81ACA}"/>
              </a:ext>
            </a:extLst>
          </p:cNvPr>
          <p:cNvSpPr txBox="1"/>
          <p:nvPr/>
        </p:nvSpPr>
        <p:spPr>
          <a:xfrm>
            <a:off x="395522" y="4135571"/>
            <a:ext cx="510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A04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987EFD-A2C8-EFA0-EC07-58C90592AE56}"/>
              </a:ext>
            </a:extLst>
          </p:cNvPr>
          <p:cNvSpPr txBox="1"/>
          <p:nvPr/>
        </p:nvSpPr>
        <p:spPr>
          <a:xfrm>
            <a:off x="395522" y="4912689"/>
            <a:ext cx="510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A05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D43A9D-90A1-DD62-92BB-7C28DFD8F69D}"/>
              </a:ext>
            </a:extLst>
          </p:cNvPr>
          <p:cNvSpPr txBox="1"/>
          <p:nvPr/>
        </p:nvSpPr>
        <p:spPr>
          <a:xfrm>
            <a:off x="395522" y="5689807"/>
            <a:ext cx="510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A06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B6C97B1-9E1F-6C84-0421-5269DA31B4FD}"/>
              </a:ext>
            </a:extLst>
          </p:cNvPr>
          <p:cNvSpPr/>
          <p:nvPr/>
        </p:nvSpPr>
        <p:spPr>
          <a:xfrm>
            <a:off x="7187944" y="6350204"/>
            <a:ext cx="369651" cy="205193"/>
          </a:xfrm>
          <a:prstGeom prst="rect">
            <a:avLst/>
          </a:prstGeom>
          <a:solidFill>
            <a:srgbClr val="DEF2FE"/>
          </a:solidFill>
          <a:ln>
            <a:solidFill>
              <a:srgbClr val="3356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C5AD76-7F4B-57E0-C4F7-22C043170019}"/>
              </a:ext>
            </a:extLst>
          </p:cNvPr>
          <p:cNvSpPr txBox="1"/>
          <p:nvPr/>
        </p:nvSpPr>
        <p:spPr>
          <a:xfrm>
            <a:off x="7519496" y="6321995"/>
            <a:ext cx="15345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재구매 비율 </a:t>
            </a:r>
            <a:r>
              <a:rPr lang="en-US" altLang="ko-KR" sz="11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0.5</a:t>
            </a:r>
            <a:r>
              <a:rPr lang="ko-KR" altLang="en-US" sz="11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이상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78BD914-DDF9-EA90-B567-E12875D5EC65}"/>
              </a:ext>
            </a:extLst>
          </p:cNvPr>
          <p:cNvGrpSpPr/>
          <p:nvPr/>
        </p:nvGrpSpPr>
        <p:grpSpPr>
          <a:xfrm>
            <a:off x="395522" y="1110347"/>
            <a:ext cx="7361627" cy="369332"/>
            <a:chOff x="510913" y="1237193"/>
            <a:chExt cx="7361627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AB58015-B859-FCC5-3403-29BDB08AF711}"/>
                </a:ext>
              </a:extLst>
            </p:cNvPr>
            <p:cNvSpPr txBox="1"/>
            <p:nvPr/>
          </p:nvSpPr>
          <p:spPr>
            <a:xfrm>
              <a:off x="789476" y="1237193"/>
              <a:ext cx="7083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유통사</a:t>
              </a:r>
              <a:r>
                <a:rPr lang="ko-KR" altLang="en-US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 별 검증 </a:t>
              </a:r>
              <a:r>
                <a:rPr lang="en-US" altLang="ko-KR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(10</a:t>
              </a:r>
              <a:r>
                <a:rPr lang="ko-KR" altLang="en-US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월</a:t>
              </a:r>
              <a:r>
                <a:rPr lang="en-US" altLang="ko-KR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~12</a:t>
              </a:r>
              <a:r>
                <a:rPr lang="ko-KR" altLang="en-US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월 재구매 여부 비율</a:t>
              </a:r>
              <a:r>
                <a:rPr lang="en-US" altLang="ko-KR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)</a:t>
              </a:r>
              <a:endPara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2F32C09-6A3B-D020-B710-5E064AD7412F}"/>
                </a:ext>
              </a:extLst>
            </p:cNvPr>
            <p:cNvSpPr/>
            <p:nvPr/>
          </p:nvSpPr>
          <p:spPr>
            <a:xfrm>
              <a:off x="510913" y="1321569"/>
              <a:ext cx="213968" cy="200580"/>
            </a:xfrm>
            <a:prstGeom prst="rect">
              <a:avLst/>
            </a:prstGeom>
            <a:solidFill>
              <a:srgbClr val="33AFFB"/>
            </a:solidFill>
            <a:ln>
              <a:solidFill>
                <a:srgbClr val="33AF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2CF78A3-354F-B42E-8E68-E565FCAE4EF1}"/>
              </a:ext>
            </a:extLst>
          </p:cNvPr>
          <p:cNvSpPr txBox="1"/>
          <p:nvPr/>
        </p:nvSpPr>
        <p:spPr>
          <a:xfrm>
            <a:off x="9097293" y="2018637"/>
            <a:ext cx="2743199" cy="1569660"/>
          </a:xfrm>
          <a:prstGeom prst="rect">
            <a:avLst/>
          </a:prstGeom>
          <a:noFill/>
          <a:ln w="28575">
            <a:solidFill>
              <a:srgbClr val="5CBFFC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점수가 높아질수록 실제 재구매로 이어진 경우가 많음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</a:t>
            </a:r>
          </a:p>
          <a:p>
            <a:endParaRPr lang="en-US" altLang="ko-KR" sz="16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즉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</a:t>
            </a: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자체적으로 만든 </a:t>
            </a:r>
            <a:r>
              <a:rPr lang="ko-KR" altLang="en-US" sz="1600" dirty="0">
                <a:solidFill>
                  <a:srgbClr val="33AFFB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점수가 고객의 실제 구매 여부를 일정 수준 예측</a:t>
            </a: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한다고 볼 수 있음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EF5BAB-188D-8604-1A96-42572B4CBFC8}"/>
              </a:ext>
            </a:extLst>
          </p:cNvPr>
          <p:cNvSpPr txBox="1"/>
          <p:nvPr/>
        </p:nvSpPr>
        <p:spPr>
          <a:xfrm>
            <a:off x="9021093" y="1656992"/>
            <a:ext cx="2743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점수 체계 신뢰성 검증 결론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79717C-115E-7AD6-44C2-5E8F654797A5}"/>
              </a:ext>
            </a:extLst>
          </p:cNvPr>
          <p:cNvSpPr txBox="1"/>
          <p:nvPr/>
        </p:nvSpPr>
        <p:spPr>
          <a:xfrm>
            <a:off x="9097292" y="3717502"/>
            <a:ext cx="2743200" cy="2456057"/>
          </a:xfrm>
          <a:prstGeom prst="rect">
            <a:avLst/>
          </a:prstGeom>
          <a:noFill/>
          <a:ln w="28575">
            <a:solidFill>
              <a:srgbClr val="5C78C0"/>
            </a:solidFill>
          </a:ln>
        </p:spPr>
        <p:txBody>
          <a:bodyPr wrap="square" rtlCol="0">
            <a:spAutoFit/>
          </a:bodyPr>
          <a:lstStyle/>
          <a:p>
            <a:pPr fontAlgn="t" latinLnBrk="0">
              <a:lnSpc>
                <a:spcPct val="120000"/>
              </a:lnSpc>
            </a:pP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또한 구매 기록이 있고 점수가 높을 경우 재구매 비율이 이미 높다고 할 수 있기에 예측이 필요하지 않음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</a:t>
            </a:r>
          </a:p>
          <a:p>
            <a:pPr fontAlgn="t" latinLnBrk="0">
              <a:lnSpc>
                <a:spcPct val="120000"/>
              </a:lnSpc>
            </a:pPr>
            <a:r>
              <a:rPr lang="ko-KR" altLang="en-US" sz="1600" dirty="0">
                <a:solidFill>
                  <a:srgbClr val="222222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따라서 상품 추천은 </a:t>
            </a:r>
            <a:r>
              <a:rPr lang="ko-KR" altLang="en-US" sz="1600" dirty="0">
                <a:solidFill>
                  <a:srgbClr val="33AFFB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고객마다 구매 이력이 없는 상품에 집중하여 구매 범위를 확장 시켜야 한다는 근거</a:t>
            </a:r>
            <a:r>
              <a:rPr lang="ko-KR" altLang="en-US" sz="1600" dirty="0">
                <a:solidFill>
                  <a:srgbClr val="222222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가 됨</a:t>
            </a:r>
            <a:endParaRPr lang="en-US" altLang="ko-KR" sz="1600" dirty="0">
              <a:solidFill>
                <a:srgbClr val="222222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47994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9BB844-CDE7-C2A0-E9A4-6037718DE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298" y="6298144"/>
            <a:ext cx="2743200" cy="365125"/>
          </a:xfrm>
        </p:spPr>
        <p:txBody>
          <a:bodyPr/>
          <a:lstStyle/>
          <a:p>
            <a:fld id="{A643E3B8-1D74-4214-AB8A-0B0DA85F9242}" type="slidenum">
              <a:rPr lang="ko-KR" altLang="en-US" sz="2000" smtClean="0">
                <a:solidFill>
                  <a:srgbClr val="FFCA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32</a:t>
            </a:fld>
            <a:endParaRPr lang="ko-KR" altLang="en-US" sz="2000" dirty="0">
              <a:solidFill>
                <a:srgbClr val="FFCA00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FC24A4-52E4-6CD9-2A65-AA195B38357D}"/>
              </a:ext>
            </a:extLst>
          </p:cNvPr>
          <p:cNvSpPr txBox="1"/>
          <p:nvPr/>
        </p:nvSpPr>
        <p:spPr>
          <a:xfrm>
            <a:off x="3143247" y="3198167"/>
            <a:ext cx="5905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3. </a:t>
            </a:r>
            <a:r>
              <a:rPr lang="ko-KR" altLang="en-US" sz="4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모델링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B15299-E07C-4538-E834-9632E92172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143" y="-60727"/>
            <a:ext cx="677709" cy="71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1636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9BB844-CDE7-C2A0-E9A4-6037718DE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298" y="6298144"/>
            <a:ext cx="2743200" cy="365125"/>
          </a:xfrm>
        </p:spPr>
        <p:txBody>
          <a:bodyPr/>
          <a:lstStyle/>
          <a:p>
            <a:fld id="{A643E3B8-1D74-4214-AB8A-0B0DA85F9242}" type="slidenum">
              <a:rPr lang="ko-KR" altLang="en-US" sz="2000" smtClean="0">
                <a:solidFill>
                  <a:srgbClr val="FFCA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33</a:t>
            </a:fld>
            <a:endParaRPr lang="ko-KR" altLang="en-US" sz="2000" dirty="0">
              <a:solidFill>
                <a:srgbClr val="FFCA00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62B8E-6845-4CA7-194D-E1ACF6A74ECF}"/>
              </a:ext>
            </a:extLst>
          </p:cNvPr>
          <p:cNvSpPr txBox="1"/>
          <p:nvPr/>
        </p:nvSpPr>
        <p:spPr>
          <a:xfrm>
            <a:off x="190498" y="194731"/>
            <a:ext cx="590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3. </a:t>
            </a:r>
            <a:r>
              <a:rPr lang="ko-KR" altLang="en-US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모델링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8AAC7A-1813-C0DC-4064-3E6BD5FA4618}"/>
              </a:ext>
            </a:extLst>
          </p:cNvPr>
          <p:cNvSpPr txBox="1"/>
          <p:nvPr/>
        </p:nvSpPr>
        <p:spPr>
          <a:xfrm>
            <a:off x="6095998" y="194730"/>
            <a:ext cx="590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모델 선정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E4DE116-890B-9431-A144-2B60CDBDEEEC}"/>
              </a:ext>
            </a:extLst>
          </p:cNvPr>
          <p:cNvGrpSpPr/>
          <p:nvPr/>
        </p:nvGrpSpPr>
        <p:grpSpPr>
          <a:xfrm>
            <a:off x="395522" y="1110347"/>
            <a:ext cx="7361627" cy="369332"/>
            <a:chOff x="510913" y="1237193"/>
            <a:chExt cx="7361627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A6F9CC6-9687-67E4-FC37-92CCA9CD6940}"/>
                </a:ext>
              </a:extLst>
            </p:cNvPr>
            <p:cNvSpPr txBox="1"/>
            <p:nvPr/>
          </p:nvSpPr>
          <p:spPr>
            <a:xfrm>
              <a:off x="789476" y="1237193"/>
              <a:ext cx="7083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점수 예측 모델 선정 </a:t>
              </a:r>
              <a:r>
                <a:rPr lang="en-US" altLang="ko-KR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| </a:t>
              </a:r>
              <a:r>
                <a:rPr lang="ko-KR" altLang="en-US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딥러닝 예측 모델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84289C8-565C-C207-BF9C-B80738D5E41B}"/>
                </a:ext>
              </a:extLst>
            </p:cNvPr>
            <p:cNvSpPr/>
            <p:nvPr/>
          </p:nvSpPr>
          <p:spPr>
            <a:xfrm>
              <a:off x="510913" y="1321569"/>
              <a:ext cx="213968" cy="200580"/>
            </a:xfrm>
            <a:prstGeom prst="rect">
              <a:avLst/>
            </a:prstGeom>
            <a:solidFill>
              <a:srgbClr val="33AFFB"/>
            </a:solidFill>
            <a:ln>
              <a:solidFill>
                <a:srgbClr val="33AF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1DD049F-13F8-E99C-051C-16A4923D47E6}"/>
              </a:ext>
            </a:extLst>
          </p:cNvPr>
          <p:cNvSpPr txBox="1"/>
          <p:nvPr/>
        </p:nvSpPr>
        <p:spPr>
          <a:xfrm>
            <a:off x="2548783" y="3155007"/>
            <a:ext cx="7094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본 프로젝트는 고객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-</a:t>
            </a: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상품 간의 모든 경우의 수를 다뤄 추천시스템을 만들어야 함</a:t>
            </a:r>
            <a:endParaRPr lang="en-US" altLang="ko-KR" sz="16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1CF060-E7FF-E9D1-4F71-48DEDEA7BA57}"/>
              </a:ext>
            </a:extLst>
          </p:cNvPr>
          <p:cNvSpPr txBox="1"/>
          <p:nvPr/>
        </p:nvSpPr>
        <p:spPr>
          <a:xfrm>
            <a:off x="2548783" y="2324399"/>
            <a:ext cx="7094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왜 많은 추천시스템 모델 중 딥러닝 모델을 택하였는가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?</a:t>
            </a:r>
            <a:endParaRPr lang="ko-KR" altLang="en-US" sz="16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A7CA31-A532-20A7-D26E-6DDF741F447D}"/>
              </a:ext>
            </a:extLst>
          </p:cNvPr>
          <p:cNvSpPr txBox="1"/>
          <p:nvPr/>
        </p:nvSpPr>
        <p:spPr>
          <a:xfrm>
            <a:off x="2548783" y="3985615"/>
            <a:ext cx="7094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데이터가 매우 희박할 수밖에 없음</a:t>
            </a:r>
            <a:endParaRPr lang="en-US" altLang="ko-KR" sz="16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5171F8-30BB-C625-FAE1-0E614D6574AD}"/>
              </a:ext>
            </a:extLst>
          </p:cNvPr>
          <p:cNvSpPr txBox="1"/>
          <p:nvPr/>
        </p:nvSpPr>
        <p:spPr>
          <a:xfrm>
            <a:off x="2110150" y="4816223"/>
            <a:ext cx="7971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흔히 쓰이는 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MF </a:t>
            </a: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모델을 사용하면 성능 저하가 발생할 가능성이 높기 때문에 딥러닝 모델 채택</a:t>
            </a:r>
            <a:endParaRPr lang="en-US" altLang="ko-KR" sz="16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2038C17A-3A40-2533-7B80-45006C6996C3}"/>
              </a:ext>
            </a:extLst>
          </p:cNvPr>
          <p:cNvSpPr/>
          <p:nvPr/>
        </p:nvSpPr>
        <p:spPr>
          <a:xfrm>
            <a:off x="5873260" y="2802341"/>
            <a:ext cx="445477" cy="257908"/>
          </a:xfrm>
          <a:prstGeom prst="downArrow">
            <a:avLst/>
          </a:prstGeom>
          <a:solidFill>
            <a:srgbClr val="5C7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94D6BC9A-A8F0-CFCA-AA43-62D801220720}"/>
              </a:ext>
            </a:extLst>
          </p:cNvPr>
          <p:cNvSpPr/>
          <p:nvPr/>
        </p:nvSpPr>
        <p:spPr>
          <a:xfrm>
            <a:off x="5873260" y="3632949"/>
            <a:ext cx="445477" cy="257908"/>
          </a:xfrm>
          <a:prstGeom prst="downArrow">
            <a:avLst/>
          </a:prstGeom>
          <a:solidFill>
            <a:srgbClr val="5C7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B90427CF-1989-50C1-D581-3E58FC79BF4B}"/>
              </a:ext>
            </a:extLst>
          </p:cNvPr>
          <p:cNvSpPr/>
          <p:nvPr/>
        </p:nvSpPr>
        <p:spPr>
          <a:xfrm>
            <a:off x="5873260" y="4418927"/>
            <a:ext cx="445477" cy="257908"/>
          </a:xfrm>
          <a:prstGeom prst="downArrow">
            <a:avLst/>
          </a:prstGeom>
          <a:solidFill>
            <a:srgbClr val="5C7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7687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E085786-3A98-6157-86AD-F6A6E79A82B5}"/>
              </a:ext>
            </a:extLst>
          </p:cNvPr>
          <p:cNvSpPr/>
          <p:nvPr/>
        </p:nvSpPr>
        <p:spPr>
          <a:xfrm>
            <a:off x="961208" y="1733168"/>
            <a:ext cx="7563032" cy="4361185"/>
          </a:xfrm>
          <a:prstGeom prst="rect">
            <a:avLst/>
          </a:prstGeom>
          <a:noFill/>
          <a:ln>
            <a:solidFill>
              <a:srgbClr val="33AF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9BB844-CDE7-C2A0-E9A4-6037718DE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298" y="6298144"/>
            <a:ext cx="2743200" cy="365125"/>
          </a:xfrm>
        </p:spPr>
        <p:txBody>
          <a:bodyPr/>
          <a:lstStyle/>
          <a:p>
            <a:fld id="{A643E3B8-1D74-4214-AB8A-0B0DA85F9242}" type="slidenum">
              <a:rPr lang="ko-KR" altLang="en-US" sz="2000" smtClean="0">
                <a:solidFill>
                  <a:srgbClr val="FFCA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34</a:t>
            </a:fld>
            <a:endParaRPr lang="ko-KR" altLang="en-US" sz="2000" dirty="0">
              <a:solidFill>
                <a:srgbClr val="FFCA00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62B8E-6845-4CA7-194D-E1ACF6A74ECF}"/>
              </a:ext>
            </a:extLst>
          </p:cNvPr>
          <p:cNvSpPr txBox="1"/>
          <p:nvPr/>
        </p:nvSpPr>
        <p:spPr>
          <a:xfrm>
            <a:off x="190498" y="194731"/>
            <a:ext cx="590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3. </a:t>
            </a:r>
            <a:r>
              <a:rPr lang="ko-KR" altLang="en-US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모델링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8AAC7A-1813-C0DC-4064-3E6BD5FA4618}"/>
              </a:ext>
            </a:extLst>
          </p:cNvPr>
          <p:cNvSpPr txBox="1"/>
          <p:nvPr/>
        </p:nvSpPr>
        <p:spPr>
          <a:xfrm>
            <a:off x="6095998" y="194730"/>
            <a:ext cx="590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모델링 </a:t>
            </a:r>
            <a:r>
              <a:rPr lang="ko-KR" altLang="en-US" sz="2400" dirty="0" err="1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전처리</a:t>
            </a:r>
            <a:endParaRPr lang="ko-KR" altLang="en-US" sz="24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1711EAE-6FDA-A9A4-0357-54C1773C1B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094813"/>
              </p:ext>
            </p:extLst>
          </p:nvPr>
        </p:nvGraphicFramePr>
        <p:xfrm>
          <a:off x="1370150" y="2114148"/>
          <a:ext cx="2008594" cy="242736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26267">
                  <a:extLst>
                    <a:ext uri="{9D8B030D-6E8A-4147-A177-3AD203B41FA5}">
                      <a16:colId xmlns:a16="http://schemas.microsoft.com/office/drawing/2014/main" val="1672397395"/>
                    </a:ext>
                  </a:extLst>
                </a:gridCol>
                <a:gridCol w="982327">
                  <a:extLst>
                    <a:ext uri="{9D8B030D-6E8A-4147-A177-3AD203B41FA5}">
                      <a16:colId xmlns:a16="http://schemas.microsoft.com/office/drawing/2014/main" val="3893100368"/>
                    </a:ext>
                  </a:extLst>
                </a:gridCol>
              </a:tblGrid>
              <a:tr h="4524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고객</a:t>
                      </a:r>
                      <a:endParaRPr lang="en-US" sz="1600" b="0" dirty="0">
                        <a:effectLst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85320" marR="85320" marT="42660" marB="42660" anchor="ctr"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label</a:t>
                      </a: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2707480"/>
                  </a:ext>
                </a:extLst>
              </a:tr>
              <a:tr h="2793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A</a:t>
                      </a:r>
                    </a:p>
                  </a:txBody>
                  <a:tcPr marL="85320" marR="85320" marT="42660" marB="42660" anchor="ctr"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</a:t>
                      </a: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0727055"/>
                  </a:ext>
                </a:extLst>
              </a:tr>
              <a:tr h="2793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B</a:t>
                      </a:r>
                    </a:p>
                  </a:txBody>
                  <a:tcPr marL="85320" marR="85320" marT="42660" marB="42660" anchor="ctr"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1</a:t>
                      </a: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52337067"/>
                  </a:ext>
                </a:extLst>
              </a:tr>
              <a:tr h="2793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C</a:t>
                      </a:r>
                    </a:p>
                  </a:txBody>
                  <a:tcPr marL="85320" marR="85320" marT="42660" marB="42660" anchor="ctr"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2</a:t>
                      </a: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89175842"/>
                  </a:ext>
                </a:extLst>
              </a:tr>
              <a:tr h="2793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D</a:t>
                      </a:r>
                    </a:p>
                  </a:txBody>
                  <a:tcPr marL="85320" marR="85320" marT="42660" marB="42660" anchor="ctr"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3</a:t>
                      </a: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13671507"/>
                  </a:ext>
                </a:extLst>
              </a:tr>
              <a:tr h="2793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E</a:t>
                      </a:r>
                    </a:p>
                  </a:txBody>
                  <a:tcPr marL="85320" marR="85320" marT="42660" marB="42660" anchor="ctr"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4</a:t>
                      </a: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30568078"/>
                  </a:ext>
                </a:extLst>
              </a:tr>
              <a:tr h="2793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...</a:t>
                      </a:r>
                    </a:p>
                  </a:txBody>
                  <a:tcPr marL="85320" marR="85320" marT="42660" marB="42660" anchor="ctr"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...</a:t>
                      </a: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5255181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B9E80A8-A1D0-C7BB-0F0E-A8DECB10A6F2}"/>
              </a:ext>
            </a:extLst>
          </p:cNvPr>
          <p:cNvSpPr txBox="1"/>
          <p:nvPr/>
        </p:nvSpPr>
        <p:spPr>
          <a:xfrm>
            <a:off x="1464151" y="4607854"/>
            <a:ext cx="18205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&lt;</a:t>
            </a:r>
            <a:r>
              <a:rPr lang="ko-KR" altLang="en-US" sz="14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customer_info</a:t>
            </a:r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&gt;</a:t>
            </a:r>
            <a:endParaRPr lang="ko-KR" altLang="en-US" sz="1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B9DCFD-66BA-8099-83F0-2C6E1AC2767E}"/>
              </a:ext>
            </a:extLst>
          </p:cNvPr>
          <p:cNvSpPr txBox="1"/>
          <p:nvPr/>
        </p:nvSpPr>
        <p:spPr>
          <a:xfrm>
            <a:off x="3920310" y="4614720"/>
            <a:ext cx="16052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&lt;pd</a:t>
            </a:r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_</a:t>
            </a:r>
            <a:r>
              <a:rPr lang="ko-KR" altLang="en-US" sz="14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info</a:t>
            </a:r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&gt;</a:t>
            </a:r>
            <a:endParaRPr lang="ko-KR" altLang="en-US" sz="1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176F9D81-DB90-9D27-761E-DB020DE30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904155"/>
              </p:ext>
            </p:extLst>
          </p:nvPr>
        </p:nvGraphicFramePr>
        <p:xfrm>
          <a:off x="3718653" y="2114148"/>
          <a:ext cx="2008594" cy="242736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26267">
                  <a:extLst>
                    <a:ext uri="{9D8B030D-6E8A-4147-A177-3AD203B41FA5}">
                      <a16:colId xmlns:a16="http://schemas.microsoft.com/office/drawing/2014/main" val="1672397395"/>
                    </a:ext>
                  </a:extLst>
                </a:gridCol>
                <a:gridCol w="982327">
                  <a:extLst>
                    <a:ext uri="{9D8B030D-6E8A-4147-A177-3AD203B41FA5}">
                      <a16:colId xmlns:a16="http://schemas.microsoft.com/office/drawing/2014/main" val="3893100368"/>
                    </a:ext>
                  </a:extLst>
                </a:gridCol>
              </a:tblGrid>
              <a:tr h="4524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상품</a:t>
                      </a:r>
                      <a:endParaRPr lang="en-US" sz="1600" b="0" dirty="0">
                        <a:effectLst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85320" marR="85320" marT="42660" marB="42660" anchor="ctr"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label</a:t>
                      </a: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2707480"/>
                  </a:ext>
                </a:extLst>
              </a:tr>
              <a:tr h="2793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a</a:t>
                      </a:r>
                    </a:p>
                  </a:txBody>
                  <a:tcPr marL="85320" marR="85320" marT="42660" marB="42660" anchor="ctr"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</a:t>
                      </a: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0727055"/>
                  </a:ext>
                </a:extLst>
              </a:tr>
              <a:tr h="2793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b</a:t>
                      </a:r>
                    </a:p>
                  </a:txBody>
                  <a:tcPr marL="85320" marR="85320" marT="42660" marB="42660" anchor="ctr"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1</a:t>
                      </a: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52337067"/>
                  </a:ext>
                </a:extLst>
              </a:tr>
              <a:tr h="2793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c</a:t>
                      </a:r>
                    </a:p>
                  </a:txBody>
                  <a:tcPr marL="85320" marR="85320" marT="42660" marB="42660" anchor="ctr"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2</a:t>
                      </a: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89175842"/>
                  </a:ext>
                </a:extLst>
              </a:tr>
              <a:tr h="2793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d</a:t>
                      </a:r>
                    </a:p>
                  </a:txBody>
                  <a:tcPr marL="85320" marR="85320" marT="42660" marB="42660" anchor="ctr"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3</a:t>
                      </a: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13671507"/>
                  </a:ext>
                </a:extLst>
              </a:tr>
              <a:tr h="2793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e</a:t>
                      </a:r>
                    </a:p>
                  </a:txBody>
                  <a:tcPr marL="85320" marR="85320" marT="42660" marB="42660" anchor="ctr"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4</a:t>
                      </a: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30568078"/>
                  </a:ext>
                </a:extLst>
              </a:tr>
              <a:tr h="2793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...</a:t>
                      </a:r>
                    </a:p>
                  </a:txBody>
                  <a:tcPr marL="85320" marR="85320" marT="42660" marB="42660" anchor="ctr"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...</a:t>
                      </a: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52551812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3F14BCAC-FDAD-B47A-3C09-96BFB1F04159}"/>
              </a:ext>
            </a:extLst>
          </p:cNvPr>
          <p:cNvSpPr txBox="1"/>
          <p:nvPr/>
        </p:nvSpPr>
        <p:spPr>
          <a:xfrm>
            <a:off x="3783872" y="1548502"/>
            <a:ext cx="19812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Label Encoding</a:t>
            </a:r>
            <a:endParaRPr lang="ko-KR" altLang="en-US" sz="1800" b="1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F90B095-19C6-635B-8C5F-B53CFF8E9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331372"/>
              </p:ext>
            </p:extLst>
          </p:nvPr>
        </p:nvGraphicFramePr>
        <p:xfrm>
          <a:off x="6067156" y="2114148"/>
          <a:ext cx="2008594" cy="111072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26267">
                  <a:extLst>
                    <a:ext uri="{9D8B030D-6E8A-4147-A177-3AD203B41FA5}">
                      <a16:colId xmlns:a16="http://schemas.microsoft.com/office/drawing/2014/main" val="1672397395"/>
                    </a:ext>
                  </a:extLst>
                </a:gridCol>
                <a:gridCol w="982327">
                  <a:extLst>
                    <a:ext uri="{9D8B030D-6E8A-4147-A177-3AD203B41FA5}">
                      <a16:colId xmlns:a16="http://schemas.microsoft.com/office/drawing/2014/main" val="3893100368"/>
                    </a:ext>
                  </a:extLst>
                </a:gridCol>
              </a:tblGrid>
              <a:tr h="4524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성별</a:t>
                      </a:r>
                      <a:endParaRPr lang="en-US" sz="1600" b="0" dirty="0">
                        <a:effectLst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85320" marR="85320" marT="42660" marB="42660" anchor="ctr"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label</a:t>
                      </a: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2707480"/>
                  </a:ext>
                </a:extLst>
              </a:tr>
              <a:tr h="27935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남성</a:t>
                      </a:r>
                      <a:endParaRPr lang="en-US" sz="1600" dirty="0">
                        <a:effectLst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85320" marR="85320" marT="42660" marB="42660" anchor="ctr"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</a:t>
                      </a: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0727055"/>
                  </a:ext>
                </a:extLst>
              </a:tr>
              <a:tr h="27935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여성</a:t>
                      </a:r>
                      <a:endParaRPr lang="en-US" sz="1600" dirty="0">
                        <a:effectLst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85320" marR="85320" marT="42660" marB="42660" anchor="ctr"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1</a:t>
                      </a: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52337067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13108D73-3EC2-DFBD-60E4-FA2CDD38E7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612327"/>
              </p:ext>
            </p:extLst>
          </p:nvPr>
        </p:nvGraphicFramePr>
        <p:xfrm>
          <a:off x="9177660" y="2114148"/>
          <a:ext cx="2008594" cy="242736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26267">
                  <a:extLst>
                    <a:ext uri="{9D8B030D-6E8A-4147-A177-3AD203B41FA5}">
                      <a16:colId xmlns:a16="http://schemas.microsoft.com/office/drawing/2014/main" val="1672397395"/>
                    </a:ext>
                  </a:extLst>
                </a:gridCol>
                <a:gridCol w="982327">
                  <a:extLst>
                    <a:ext uri="{9D8B030D-6E8A-4147-A177-3AD203B41FA5}">
                      <a16:colId xmlns:a16="http://schemas.microsoft.com/office/drawing/2014/main" val="3893100368"/>
                    </a:ext>
                  </a:extLst>
                </a:gridCol>
              </a:tblGrid>
              <a:tr h="4524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dirty="0" err="1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나이대</a:t>
                      </a:r>
                      <a:endParaRPr lang="en-US" sz="1600" b="0" dirty="0">
                        <a:effectLst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85320" marR="85320" marT="42660" marB="42660" anchor="ctr"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ages</a:t>
                      </a: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2707480"/>
                  </a:ext>
                </a:extLst>
              </a:tr>
              <a:tr h="2793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20</a:t>
                      </a:r>
                      <a:r>
                        <a:rPr lang="ko-KR" altLang="en-US" sz="16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대</a:t>
                      </a:r>
                      <a:endParaRPr lang="en-US" sz="1600" dirty="0">
                        <a:effectLst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85320" marR="85320" marT="42660" marB="42660" anchor="ctr"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20.0</a:t>
                      </a: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0727055"/>
                  </a:ext>
                </a:extLst>
              </a:tr>
              <a:tr h="2793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30</a:t>
                      </a:r>
                      <a:r>
                        <a:rPr lang="ko-KR" altLang="en-US" sz="16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대</a:t>
                      </a:r>
                      <a:endParaRPr lang="en-US" sz="1600" dirty="0">
                        <a:effectLst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85320" marR="85320" marT="42660" marB="42660" anchor="ctr"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30.0</a:t>
                      </a: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52337067"/>
                  </a:ext>
                </a:extLst>
              </a:tr>
              <a:tr h="27935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40</a:t>
                      </a:r>
                      <a:r>
                        <a:rPr lang="ko-KR" altLang="en-US" sz="16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대</a:t>
                      </a:r>
                      <a:endParaRPr lang="en-US" altLang="ko-KR" sz="1600" dirty="0">
                        <a:effectLst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85320" marR="85320" marT="42660" marB="42660" anchor="ctr"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40.0</a:t>
                      </a: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99988932"/>
                  </a:ext>
                </a:extLst>
              </a:tr>
              <a:tr h="27935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50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대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85320" marR="85320" marT="42660" marB="42660" anchor="ctr"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50.0</a:t>
                      </a: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34050170"/>
                  </a:ext>
                </a:extLst>
              </a:tr>
              <a:tr h="27935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60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대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85320" marR="85320" marT="42660" marB="42660" anchor="ctr"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60.0</a:t>
                      </a: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6760853"/>
                  </a:ext>
                </a:extLst>
              </a:tr>
              <a:tr h="2793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70</a:t>
                      </a:r>
                      <a:r>
                        <a:rPr lang="ko-KR" altLang="en-US" sz="16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대</a:t>
                      </a:r>
                      <a:endParaRPr lang="en-US" sz="1600" dirty="0">
                        <a:effectLst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85320" marR="85320" marT="42660" marB="42660" anchor="ctr"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70.0</a:t>
                      </a: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9933341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E46B170-5C2F-7B7F-9C31-D263F1082EFB}"/>
              </a:ext>
            </a:extLst>
          </p:cNvPr>
          <p:cNvSpPr txBox="1"/>
          <p:nvPr/>
        </p:nvSpPr>
        <p:spPr>
          <a:xfrm>
            <a:off x="1769883" y="5390724"/>
            <a:ext cx="59061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모델에 적용하기 위해 고객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상품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성별에 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label</a:t>
            </a: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을 할당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6D57CB-400E-A7EB-F022-8A553DE900A3}"/>
              </a:ext>
            </a:extLst>
          </p:cNvPr>
          <p:cNvSpPr txBox="1"/>
          <p:nvPr/>
        </p:nvSpPr>
        <p:spPr>
          <a:xfrm>
            <a:off x="8524339" y="5390724"/>
            <a:ext cx="33152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나이대는 값 그대로 수치형으로 변환</a:t>
            </a:r>
          </a:p>
        </p:txBody>
      </p:sp>
    </p:spTree>
    <p:extLst>
      <p:ext uri="{BB962C8B-B14F-4D97-AF65-F5344CB8AC3E}">
        <p14:creationId xmlns:p14="http://schemas.microsoft.com/office/powerpoint/2010/main" val="12942884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9BB844-CDE7-C2A0-E9A4-6037718DE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298" y="6298144"/>
            <a:ext cx="2743200" cy="365125"/>
          </a:xfrm>
        </p:spPr>
        <p:txBody>
          <a:bodyPr/>
          <a:lstStyle/>
          <a:p>
            <a:fld id="{A643E3B8-1D74-4214-AB8A-0B0DA85F9242}" type="slidenum">
              <a:rPr lang="ko-KR" altLang="en-US" sz="2000" smtClean="0">
                <a:solidFill>
                  <a:srgbClr val="FFCA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35</a:t>
            </a:fld>
            <a:endParaRPr lang="ko-KR" altLang="en-US" sz="2000" dirty="0">
              <a:solidFill>
                <a:srgbClr val="FFCA00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62B8E-6845-4CA7-194D-E1ACF6A74ECF}"/>
              </a:ext>
            </a:extLst>
          </p:cNvPr>
          <p:cNvSpPr txBox="1"/>
          <p:nvPr/>
        </p:nvSpPr>
        <p:spPr>
          <a:xfrm>
            <a:off x="190498" y="194731"/>
            <a:ext cx="590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3. </a:t>
            </a:r>
            <a:r>
              <a:rPr lang="ko-KR" altLang="en-US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모델링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8AAC7A-1813-C0DC-4064-3E6BD5FA4618}"/>
              </a:ext>
            </a:extLst>
          </p:cNvPr>
          <p:cNvSpPr txBox="1"/>
          <p:nvPr/>
        </p:nvSpPr>
        <p:spPr>
          <a:xfrm>
            <a:off x="6095998" y="194731"/>
            <a:ext cx="590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모델 구조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A17CF3BC-9EDA-C9F0-9AD6-3330343CF4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364673"/>
              </p:ext>
            </p:extLst>
          </p:nvPr>
        </p:nvGraphicFramePr>
        <p:xfrm>
          <a:off x="463509" y="1301750"/>
          <a:ext cx="2963091" cy="334222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15783">
                  <a:extLst>
                    <a:ext uri="{9D8B030D-6E8A-4147-A177-3AD203B41FA5}">
                      <a16:colId xmlns:a16="http://schemas.microsoft.com/office/drawing/2014/main" val="1672397395"/>
                    </a:ext>
                  </a:extLst>
                </a:gridCol>
                <a:gridCol w="1115783">
                  <a:extLst>
                    <a:ext uri="{9D8B030D-6E8A-4147-A177-3AD203B41FA5}">
                      <a16:colId xmlns:a16="http://schemas.microsoft.com/office/drawing/2014/main" val="3893100368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490593710"/>
                    </a:ext>
                  </a:extLst>
                </a:gridCol>
              </a:tblGrid>
              <a:tr h="72413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고객</a:t>
                      </a:r>
                      <a:r>
                        <a:rPr lang="en-US" sz="1600" b="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_label(</a:t>
                      </a:r>
                      <a:r>
                        <a:rPr lang="en-US" sz="1600" b="0" dirty="0" err="1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i</a:t>
                      </a:r>
                      <a:r>
                        <a:rPr lang="en-US" sz="1600" b="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)</a:t>
                      </a: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rgbClr val="5C78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78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상품</a:t>
                      </a:r>
                      <a:r>
                        <a:rPr lang="en-US" sz="1600" b="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_label(j)</a:t>
                      </a: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78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Score</a:t>
                      </a:r>
                    </a:p>
                    <a:p>
                      <a:pPr algn="ctr" fontAlgn="ctr"/>
                      <a:r>
                        <a:rPr lang="en-US" sz="1600" b="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(</a:t>
                      </a:r>
                      <a:r>
                        <a:rPr lang="en-US" sz="1600" b="0" dirty="0" err="1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ij</a:t>
                      </a:r>
                      <a:r>
                        <a:rPr lang="en-US" sz="1600" b="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)</a:t>
                      </a: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78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78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2707480"/>
                  </a:ext>
                </a:extLst>
              </a:tr>
              <a:tr h="4330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</a:t>
                      </a:r>
                      <a:endParaRPr lang="ko-KR" altLang="en-US" sz="1600" b="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98840" marR="98840" marT="49420" marB="49420" anchor="ctr">
                    <a:lnL w="12700" cap="flat" cmpd="sng" algn="ctr">
                      <a:solidFill>
                        <a:srgbClr val="5C78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3</a:t>
                      </a:r>
                      <a:endParaRPr lang="ko-KR" altLang="en-US" sz="1600" b="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98840" marR="98840" marT="49420" marB="49420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0.34</a:t>
                      </a: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78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0727055"/>
                  </a:ext>
                </a:extLst>
              </a:tr>
              <a:tr h="4330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</a:t>
                      </a:r>
                      <a:endParaRPr lang="ko-KR" altLang="en-US" sz="1600" b="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98840" marR="98840" marT="49420" marB="49420" anchor="ctr">
                    <a:lnL w="12700" cap="flat" cmpd="sng" algn="ctr">
                      <a:solidFill>
                        <a:srgbClr val="5C78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5</a:t>
                      </a:r>
                      <a:endParaRPr lang="ko-KR" altLang="en-US" sz="1600" b="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98840" marR="98840" marT="49420" marB="49420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3.92</a:t>
                      </a: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78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52337067"/>
                  </a:ext>
                </a:extLst>
              </a:tr>
              <a:tr h="466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</a:t>
                      </a:r>
                      <a:endParaRPr lang="ko-KR" altLang="en-US" sz="1600" b="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98840" marR="98840" marT="49420" marB="49420" anchor="ctr">
                    <a:lnL w="12700" cap="flat" cmpd="sng" algn="ctr">
                      <a:solidFill>
                        <a:srgbClr val="5C78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7</a:t>
                      </a:r>
                      <a:endParaRPr lang="ko-KR" altLang="en-US" sz="1600" b="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98840" marR="98840" marT="49420" marB="49420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4.02</a:t>
                      </a: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78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89175842"/>
                  </a:ext>
                </a:extLst>
              </a:tr>
              <a:tr h="4330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1</a:t>
                      </a:r>
                      <a:endParaRPr lang="ko-KR" altLang="en-US" sz="1600" b="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98840" marR="98840" marT="49420" marB="49420" anchor="ctr">
                    <a:lnL w="12700" cap="flat" cmpd="sng" algn="ctr">
                      <a:solidFill>
                        <a:srgbClr val="5C78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</a:t>
                      </a:r>
                      <a:endParaRPr lang="ko-KR" altLang="en-US" sz="1600" b="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98840" marR="98840" marT="49420" marB="49420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2.22</a:t>
                      </a: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78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13671507"/>
                  </a:ext>
                </a:extLst>
              </a:tr>
              <a:tr h="4330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1</a:t>
                      </a:r>
                      <a:endParaRPr lang="ko-KR" altLang="en-US" sz="1600" b="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98840" marR="98840" marT="49420" marB="49420" anchor="ctr">
                    <a:lnL w="12700" cap="flat" cmpd="sng" algn="ctr">
                      <a:solidFill>
                        <a:srgbClr val="5C78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3</a:t>
                      </a:r>
                      <a:endParaRPr lang="ko-KR" altLang="en-US" sz="1600" b="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98840" marR="98840" marT="49420" marB="49420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3.37</a:t>
                      </a: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78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30568078"/>
                  </a:ext>
                </a:extLst>
              </a:tr>
              <a:tr h="4190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...</a:t>
                      </a: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rgbClr val="5C78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5C78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...</a:t>
                      </a: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5C78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...</a:t>
                      </a: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78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5C78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2551812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46DBE0A-3289-9E84-C1E2-9230C321B0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272507"/>
              </p:ext>
            </p:extLst>
          </p:nvPr>
        </p:nvGraphicFramePr>
        <p:xfrm>
          <a:off x="5006962" y="1506678"/>
          <a:ext cx="528274" cy="1676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28274">
                  <a:extLst>
                    <a:ext uri="{9D8B030D-6E8A-4147-A177-3AD203B41FA5}">
                      <a16:colId xmlns:a16="http://schemas.microsoft.com/office/drawing/2014/main" val="134880765"/>
                    </a:ext>
                  </a:extLst>
                </a:gridCol>
              </a:tblGrid>
              <a:tr h="196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</a:t>
                      </a:r>
                      <a:endParaRPr lang="ko-KR" altLang="en-US" sz="1200" b="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98840" marR="98840" marT="49420" marB="49420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8052158"/>
                  </a:ext>
                </a:extLst>
              </a:tr>
              <a:tr h="196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</a:t>
                      </a:r>
                      <a:endParaRPr lang="ko-KR" altLang="en-US" sz="1200" b="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98840" marR="98840" marT="49420" marB="49420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28270990"/>
                  </a:ext>
                </a:extLst>
              </a:tr>
              <a:tr h="196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1</a:t>
                      </a:r>
                      <a:endParaRPr lang="ko-KR" altLang="en-US" sz="1200" b="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98840" marR="98840" marT="49420" marB="49420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15240407"/>
                  </a:ext>
                </a:extLst>
              </a:tr>
              <a:tr h="196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</a:t>
                      </a:r>
                      <a:endParaRPr lang="ko-KR" altLang="en-US" sz="1200" b="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98840" marR="98840" marT="49420" marB="49420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42974152"/>
                  </a:ext>
                </a:extLst>
              </a:tr>
              <a:tr h="196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</a:t>
                      </a:r>
                      <a:endParaRPr lang="ko-KR" altLang="en-US" sz="1200" b="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98840" marR="98840" marT="49420" marB="49420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01829607"/>
                  </a:ext>
                </a:extLst>
              </a:tr>
              <a:tr h="1866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...</a:t>
                      </a: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9712199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927D748-4285-516D-6626-8A8D91787412}"/>
              </a:ext>
            </a:extLst>
          </p:cNvPr>
          <p:cNvSpPr txBox="1"/>
          <p:nvPr/>
        </p:nvSpPr>
        <p:spPr>
          <a:xfrm>
            <a:off x="3875476" y="1900116"/>
            <a:ext cx="8308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user </a:t>
            </a:r>
          </a:p>
          <a:p>
            <a:pPr algn="ctr"/>
            <a:r>
              <a:rPr lang="en-US" altLang="ko-KR" sz="1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input layer</a:t>
            </a:r>
          </a:p>
          <a:p>
            <a:pPr algn="ctr"/>
            <a:endParaRPr lang="en-US" altLang="ko-KR" sz="12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algn="ctr"/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user(</a:t>
            </a:r>
            <a:r>
              <a:rPr lang="en-US" altLang="ko-KR" sz="16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i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</a:t>
            </a:r>
            <a:endParaRPr lang="ko-KR" altLang="en-US" sz="16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C8757D-78C4-7B02-CE9C-6D9EF756AD0F}"/>
              </a:ext>
            </a:extLst>
          </p:cNvPr>
          <p:cNvSpPr txBox="1"/>
          <p:nvPr/>
        </p:nvSpPr>
        <p:spPr>
          <a:xfrm>
            <a:off x="3872980" y="3634324"/>
            <a:ext cx="8308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item</a:t>
            </a:r>
          </a:p>
          <a:p>
            <a:pPr algn="ctr"/>
            <a:r>
              <a:rPr lang="en-US" altLang="ko-KR" sz="1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input layer</a:t>
            </a:r>
          </a:p>
          <a:p>
            <a:pPr algn="ctr"/>
            <a:endParaRPr lang="en-US" altLang="ko-KR" sz="12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algn="ctr"/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item(j)</a:t>
            </a:r>
            <a:endParaRPr lang="ko-KR" altLang="en-US" sz="16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903262-3AAC-DA84-E42F-39A36959E353}"/>
              </a:ext>
            </a:extLst>
          </p:cNvPr>
          <p:cNvSpPr txBox="1"/>
          <p:nvPr/>
        </p:nvSpPr>
        <p:spPr>
          <a:xfrm>
            <a:off x="4465479" y="2174591"/>
            <a:ext cx="830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M</a:t>
            </a:r>
            <a:endParaRPr lang="ko-KR" altLang="en-US" sz="12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EA31C8D-7BF3-1BEC-1D8D-0D7EC3C21132}"/>
              </a:ext>
            </a:extLst>
          </p:cNvPr>
          <p:cNvCxnSpPr>
            <a:cxnSpLocks/>
          </p:cNvCxnSpPr>
          <p:nvPr/>
        </p:nvCxnSpPr>
        <p:spPr>
          <a:xfrm>
            <a:off x="4876039" y="2487947"/>
            <a:ext cx="0" cy="679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3A3BEC7-AC72-BE4E-86F7-C90200BF7E72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4876039" y="1538043"/>
            <a:ext cx="4877" cy="636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A2053C16-0CDC-38C4-5C84-EF55C5024A10}"/>
              </a:ext>
            </a:extLst>
          </p:cNvPr>
          <p:cNvSpPr/>
          <p:nvPr/>
        </p:nvSpPr>
        <p:spPr>
          <a:xfrm>
            <a:off x="6080775" y="1581582"/>
            <a:ext cx="830874" cy="1532852"/>
          </a:xfrm>
          <a:prstGeom prst="roundRect">
            <a:avLst/>
          </a:prstGeom>
          <a:solidFill>
            <a:srgbClr val="B1E0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92538BF-3FC3-407F-9EAA-B83136048AD9}"/>
              </a:ext>
            </a:extLst>
          </p:cNvPr>
          <p:cNvCxnSpPr>
            <a:cxnSpLocks/>
          </p:cNvCxnSpPr>
          <p:nvPr/>
        </p:nvCxnSpPr>
        <p:spPr>
          <a:xfrm flipH="1">
            <a:off x="10453186" y="2054341"/>
            <a:ext cx="545014" cy="8180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3E65B44-80C9-204F-76CB-FE97E1731864}"/>
              </a:ext>
            </a:extLst>
          </p:cNvPr>
          <p:cNvCxnSpPr>
            <a:cxnSpLocks/>
          </p:cNvCxnSpPr>
          <p:nvPr/>
        </p:nvCxnSpPr>
        <p:spPr>
          <a:xfrm flipV="1">
            <a:off x="5577117" y="1669393"/>
            <a:ext cx="512579" cy="52344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0C8E411-5C52-D3CA-2FFA-19A2971B5E24}"/>
              </a:ext>
            </a:extLst>
          </p:cNvPr>
          <p:cNvSpPr txBox="1"/>
          <p:nvPr/>
        </p:nvSpPr>
        <p:spPr>
          <a:xfrm>
            <a:off x="6080150" y="2023519"/>
            <a:ext cx="8308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User</a:t>
            </a:r>
          </a:p>
          <a:p>
            <a:pPr algn="ctr"/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Latent</a:t>
            </a:r>
          </a:p>
          <a:p>
            <a:pPr algn="ctr"/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Vector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8FAE928-8C3B-FEA5-7FBF-0030EADDFE82}"/>
              </a:ext>
            </a:extLst>
          </p:cNvPr>
          <p:cNvCxnSpPr>
            <a:cxnSpLocks/>
            <a:stCxn id="30" idx="3"/>
            <a:endCxn id="127" idx="1"/>
          </p:cNvCxnSpPr>
          <p:nvPr/>
        </p:nvCxnSpPr>
        <p:spPr>
          <a:xfrm>
            <a:off x="6911024" y="2392851"/>
            <a:ext cx="472503" cy="790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43A704E-44E6-E83A-331C-2BD75CFD1ED2}"/>
              </a:ext>
            </a:extLst>
          </p:cNvPr>
          <p:cNvCxnSpPr>
            <a:cxnSpLocks/>
          </p:cNvCxnSpPr>
          <p:nvPr/>
        </p:nvCxnSpPr>
        <p:spPr>
          <a:xfrm>
            <a:off x="5570219" y="2188679"/>
            <a:ext cx="517556" cy="8000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08815EA-7FCF-72C0-B922-D2576A8668AB}"/>
              </a:ext>
            </a:extLst>
          </p:cNvPr>
          <p:cNvCxnSpPr>
            <a:cxnSpLocks/>
          </p:cNvCxnSpPr>
          <p:nvPr/>
        </p:nvCxnSpPr>
        <p:spPr>
          <a:xfrm>
            <a:off x="5577117" y="2188679"/>
            <a:ext cx="499019" cy="61757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EDCB1C-0CCD-08FB-571E-98DEE545F5E7}"/>
              </a:ext>
            </a:extLst>
          </p:cNvPr>
          <p:cNvCxnSpPr>
            <a:cxnSpLocks/>
          </p:cNvCxnSpPr>
          <p:nvPr/>
        </p:nvCxnSpPr>
        <p:spPr>
          <a:xfrm>
            <a:off x="5573033" y="2188679"/>
            <a:ext cx="507741" cy="4341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936D935-A55E-385A-A856-3B71948A573C}"/>
              </a:ext>
            </a:extLst>
          </p:cNvPr>
          <p:cNvSpPr txBox="1"/>
          <p:nvPr/>
        </p:nvSpPr>
        <p:spPr>
          <a:xfrm>
            <a:off x="5701947" y="2054341"/>
            <a:ext cx="365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k</a:t>
            </a:r>
            <a:endParaRPr lang="ko-KR" altLang="en-US" sz="12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CC66F968-1028-5E74-8411-602BE94E4346}"/>
              </a:ext>
            </a:extLst>
          </p:cNvPr>
          <p:cNvSpPr/>
          <p:nvPr/>
        </p:nvSpPr>
        <p:spPr>
          <a:xfrm>
            <a:off x="6087775" y="3423311"/>
            <a:ext cx="830871" cy="153285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968AB78-BF70-1057-EA74-96CA9A4FA2B4}"/>
              </a:ext>
            </a:extLst>
          </p:cNvPr>
          <p:cNvSpPr txBox="1"/>
          <p:nvPr/>
        </p:nvSpPr>
        <p:spPr>
          <a:xfrm>
            <a:off x="6087772" y="3786347"/>
            <a:ext cx="8308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Item</a:t>
            </a:r>
          </a:p>
          <a:p>
            <a:pPr algn="ctr"/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Latent</a:t>
            </a:r>
          </a:p>
          <a:p>
            <a:pPr algn="ctr"/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Vector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6141C47-741F-B034-97ED-A3FDBE48A287}"/>
              </a:ext>
            </a:extLst>
          </p:cNvPr>
          <p:cNvSpPr txBox="1"/>
          <p:nvPr/>
        </p:nvSpPr>
        <p:spPr>
          <a:xfrm>
            <a:off x="5839746" y="953268"/>
            <a:ext cx="1304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Embedding</a:t>
            </a:r>
          </a:p>
          <a:p>
            <a:pPr algn="ctr"/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Layer</a:t>
            </a:r>
            <a:endParaRPr lang="ko-KR" altLang="en-US" sz="16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C5E3C-1231-D7DC-4BCA-DD0C74508ACE}"/>
              </a:ext>
            </a:extLst>
          </p:cNvPr>
          <p:cNvSpPr txBox="1"/>
          <p:nvPr/>
        </p:nvSpPr>
        <p:spPr>
          <a:xfrm>
            <a:off x="7602568" y="969944"/>
            <a:ext cx="1304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Neural Layer</a:t>
            </a:r>
            <a:endParaRPr lang="ko-KR" altLang="en-US" sz="16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818126DC-A768-8E15-30AA-6819A2AD1E8D}"/>
              </a:ext>
            </a:extLst>
          </p:cNvPr>
          <p:cNvSpPr/>
          <p:nvPr/>
        </p:nvSpPr>
        <p:spPr>
          <a:xfrm>
            <a:off x="7383527" y="1694157"/>
            <a:ext cx="738487" cy="2978642"/>
          </a:xfrm>
          <a:prstGeom prst="roundRect">
            <a:avLst/>
          </a:prstGeom>
          <a:solidFill>
            <a:srgbClr val="5C7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2048</a:t>
            </a:r>
          </a:p>
          <a:p>
            <a:pPr algn="ctr"/>
            <a:r>
              <a:rPr lang="en-US" altLang="ko-KR" sz="1600" dirty="0"/>
              <a:t>node</a:t>
            </a:r>
            <a:endParaRPr lang="ko-KR" altLang="en-US" sz="1600" dirty="0"/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AF7DA0FD-C95C-69E9-545D-460303BEAD7E}"/>
              </a:ext>
            </a:extLst>
          </p:cNvPr>
          <p:cNvSpPr/>
          <p:nvPr/>
        </p:nvSpPr>
        <p:spPr>
          <a:xfrm>
            <a:off x="8593892" y="2641155"/>
            <a:ext cx="738487" cy="1079763"/>
          </a:xfrm>
          <a:prstGeom prst="roundRect">
            <a:avLst/>
          </a:prstGeom>
          <a:solidFill>
            <a:srgbClr val="5C7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256</a:t>
            </a:r>
          </a:p>
          <a:p>
            <a:pPr algn="ctr"/>
            <a:r>
              <a:rPr lang="en-US" altLang="ko-KR" sz="1600" dirty="0"/>
              <a:t>node</a:t>
            </a:r>
            <a:endParaRPr lang="ko-KR" altLang="en-US" sz="1600" dirty="0"/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2DEBAA1C-E92E-D3D2-D777-1772947AC7B4}"/>
              </a:ext>
            </a:extLst>
          </p:cNvPr>
          <p:cNvSpPr/>
          <p:nvPr/>
        </p:nvSpPr>
        <p:spPr>
          <a:xfrm>
            <a:off x="9597492" y="2864176"/>
            <a:ext cx="1267895" cy="609024"/>
          </a:xfrm>
          <a:prstGeom prst="roundRect">
            <a:avLst/>
          </a:prstGeom>
          <a:solidFill>
            <a:srgbClr val="5C7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score(</a:t>
            </a:r>
            <a:r>
              <a:rPr lang="en-US" altLang="ko-KR" sz="1400" dirty="0" err="1"/>
              <a:t>ij</a:t>
            </a:r>
            <a:r>
              <a:rPr lang="en-US" altLang="ko-KR" sz="1400" dirty="0"/>
              <a:t>)</a:t>
            </a:r>
          </a:p>
          <a:p>
            <a:pPr algn="ctr"/>
            <a:r>
              <a:rPr lang="en-US" altLang="ko-KR" sz="1400" dirty="0"/>
              <a:t>predicted</a:t>
            </a:r>
            <a:endParaRPr lang="ko-KR" altLang="en-US" sz="1400" dirty="0"/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F367399C-434F-3EE2-8950-082EF9E593CA}"/>
              </a:ext>
            </a:extLst>
          </p:cNvPr>
          <p:cNvSpPr/>
          <p:nvPr/>
        </p:nvSpPr>
        <p:spPr>
          <a:xfrm>
            <a:off x="10857599" y="1694157"/>
            <a:ext cx="934372" cy="378073"/>
          </a:xfrm>
          <a:prstGeom prst="roundRect">
            <a:avLst/>
          </a:prstGeom>
          <a:solidFill>
            <a:srgbClr val="5C7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score(</a:t>
            </a:r>
            <a:r>
              <a:rPr lang="en-US" altLang="ko-KR" sz="1600" dirty="0" err="1"/>
              <a:t>ij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A9F43D5-2350-3623-A620-04B7B922B82F}"/>
              </a:ext>
            </a:extLst>
          </p:cNvPr>
          <p:cNvSpPr txBox="1"/>
          <p:nvPr/>
        </p:nvSpPr>
        <p:spPr>
          <a:xfrm>
            <a:off x="10725693" y="2279849"/>
            <a:ext cx="934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Training</a:t>
            </a:r>
            <a:endParaRPr lang="ko-KR" altLang="en-US" sz="16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59425989-8924-08F4-55BA-4853D46A0B46}"/>
              </a:ext>
            </a:extLst>
          </p:cNvPr>
          <p:cNvCxnSpPr>
            <a:cxnSpLocks/>
            <a:stCxn id="59" idx="3"/>
            <a:endCxn id="127" idx="1"/>
          </p:cNvCxnSpPr>
          <p:nvPr/>
        </p:nvCxnSpPr>
        <p:spPr>
          <a:xfrm flipV="1">
            <a:off x="6918646" y="3183478"/>
            <a:ext cx="464881" cy="97220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4A4FA73D-A9FD-CB8E-F772-8DA3F2FF4F76}"/>
              </a:ext>
            </a:extLst>
          </p:cNvPr>
          <p:cNvCxnSpPr>
            <a:cxnSpLocks/>
            <a:stCxn id="127" idx="3"/>
            <a:endCxn id="128" idx="1"/>
          </p:cNvCxnSpPr>
          <p:nvPr/>
        </p:nvCxnSpPr>
        <p:spPr>
          <a:xfrm flipV="1">
            <a:off x="8122014" y="3181037"/>
            <a:ext cx="471878" cy="24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94D07B08-8B45-3345-9341-9B91573354B4}"/>
              </a:ext>
            </a:extLst>
          </p:cNvPr>
          <p:cNvCxnSpPr>
            <a:cxnSpLocks/>
          </p:cNvCxnSpPr>
          <p:nvPr/>
        </p:nvCxnSpPr>
        <p:spPr>
          <a:xfrm>
            <a:off x="9332380" y="3179366"/>
            <a:ext cx="26511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C518842C-8D82-4881-550A-CF4DD97299C0}"/>
              </a:ext>
            </a:extLst>
          </p:cNvPr>
          <p:cNvSpPr txBox="1"/>
          <p:nvPr/>
        </p:nvSpPr>
        <p:spPr>
          <a:xfrm>
            <a:off x="9258171" y="969944"/>
            <a:ext cx="1304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Output</a:t>
            </a:r>
          </a:p>
          <a:p>
            <a:pPr algn="ctr"/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Layer</a:t>
            </a:r>
            <a:endParaRPr lang="ko-KR" altLang="en-US" sz="16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46" name="화살표: 오른쪽 145">
            <a:extLst>
              <a:ext uri="{FF2B5EF4-FFF2-40B4-BE49-F238E27FC236}">
                <a16:creationId xmlns:a16="http://schemas.microsoft.com/office/drawing/2014/main" id="{E764A686-76CF-BE55-C5F9-6551031BACB8}"/>
              </a:ext>
            </a:extLst>
          </p:cNvPr>
          <p:cNvSpPr/>
          <p:nvPr/>
        </p:nvSpPr>
        <p:spPr>
          <a:xfrm>
            <a:off x="3548580" y="3114434"/>
            <a:ext cx="342900" cy="369332"/>
          </a:xfrm>
          <a:prstGeom prst="rightArrow">
            <a:avLst/>
          </a:prstGeom>
          <a:solidFill>
            <a:srgbClr val="33A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03F1EC4-B471-4622-075F-C63826112B12}"/>
              </a:ext>
            </a:extLst>
          </p:cNvPr>
          <p:cNvSpPr txBox="1"/>
          <p:nvPr/>
        </p:nvSpPr>
        <p:spPr>
          <a:xfrm>
            <a:off x="9372416" y="5600308"/>
            <a:ext cx="2540609" cy="833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M: </a:t>
            </a:r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해당 </a:t>
            </a:r>
            <a:r>
              <a:rPr lang="ko-KR" altLang="en-US" sz="14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유통사</a:t>
            </a:r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전체 고객 수</a:t>
            </a:r>
            <a:endParaRPr lang="en-US" altLang="ko-KR" sz="1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N: </a:t>
            </a:r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해당 </a:t>
            </a:r>
            <a:r>
              <a:rPr lang="ko-KR" altLang="en-US" sz="14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유통사</a:t>
            </a:r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전체 상품 수</a:t>
            </a:r>
            <a:endParaRPr lang="en-US" altLang="ko-KR" sz="1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K:200</a:t>
            </a:r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</a:t>
            </a:r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잠재요인</a:t>
            </a:r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</a:t>
            </a:r>
            <a:endParaRPr lang="ko-KR" altLang="en-US" sz="1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graphicFrame>
        <p:nvGraphicFramePr>
          <p:cNvPr id="183" name="표 182">
            <a:extLst>
              <a:ext uri="{FF2B5EF4-FFF2-40B4-BE49-F238E27FC236}">
                <a16:creationId xmlns:a16="http://schemas.microsoft.com/office/drawing/2014/main" id="{178AD147-B5E1-11C6-964D-921113AEA3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253871"/>
              </p:ext>
            </p:extLst>
          </p:nvPr>
        </p:nvGraphicFramePr>
        <p:xfrm>
          <a:off x="5006962" y="3407548"/>
          <a:ext cx="528274" cy="1676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28274">
                  <a:extLst>
                    <a:ext uri="{9D8B030D-6E8A-4147-A177-3AD203B41FA5}">
                      <a16:colId xmlns:a16="http://schemas.microsoft.com/office/drawing/2014/main" val="134880765"/>
                    </a:ext>
                  </a:extLst>
                </a:gridCol>
              </a:tblGrid>
              <a:tr h="196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</a:t>
                      </a:r>
                      <a:endParaRPr lang="ko-KR" altLang="en-US" sz="1200" b="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98840" marR="98840" marT="49420" marB="49420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8052158"/>
                  </a:ext>
                </a:extLst>
              </a:tr>
              <a:tr h="196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</a:t>
                      </a:r>
                      <a:endParaRPr lang="ko-KR" altLang="en-US" sz="1200" b="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98840" marR="98840" marT="49420" marB="49420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28270990"/>
                  </a:ext>
                </a:extLst>
              </a:tr>
              <a:tr h="196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1</a:t>
                      </a:r>
                      <a:endParaRPr lang="ko-KR" altLang="en-US" sz="1200" b="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98840" marR="98840" marT="49420" marB="49420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15240407"/>
                  </a:ext>
                </a:extLst>
              </a:tr>
              <a:tr h="196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</a:t>
                      </a:r>
                      <a:endParaRPr lang="ko-KR" altLang="en-US" sz="1200" b="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98840" marR="98840" marT="49420" marB="49420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42974152"/>
                  </a:ext>
                </a:extLst>
              </a:tr>
              <a:tr h="196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</a:t>
                      </a:r>
                      <a:endParaRPr lang="ko-KR" altLang="en-US" sz="1200" b="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98840" marR="98840" marT="49420" marB="49420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01829607"/>
                  </a:ext>
                </a:extLst>
              </a:tr>
              <a:tr h="1866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...</a:t>
                      </a: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97121993"/>
                  </a:ext>
                </a:extLst>
              </a:tr>
            </a:tbl>
          </a:graphicData>
        </a:graphic>
      </p:graphicFrame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9C02AC12-2992-C131-9ACF-1940AB336D9E}"/>
              </a:ext>
            </a:extLst>
          </p:cNvPr>
          <p:cNvCxnSpPr>
            <a:cxnSpLocks/>
          </p:cNvCxnSpPr>
          <p:nvPr/>
        </p:nvCxnSpPr>
        <p:spPr>
          <a:xfrm>
            <a:off x="4876039" y="4388817"/>
            <a:ext cx="0" cy="679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588EB50B-FEAE-1BDC-8516-27E67F147BA0}"/>
              </a:ext>
            </a:extLst>
          </p:cNvPr>
          <p:cNvCxnSpPr>
            <a:cxnSpLocks/>
          </p:cNvCxnSpPr>
          <p:nvPr/>
        </p:nvCxnSpPr>
        <p:spPr>
          <a:xfrm flipH="1" flipV="1">
            <a:off x="4876039" y="3438913"/>
            <a:ext cx="4877" cy="636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화살표 연결선 185">
            <a:extLst>
              <a:ext uri="{FF2B5EF4-FFF2-40B4-BE49-F238E27FC236}">
                <a16:creationId xmlns:a16="http://schemas.microsoft.com/office/drawing/2014/main" id="{65032D7A-9000-D3A1-5952-B6B39BF6F0E3}"/>
              </a:ext>
            </a:extLst>
          </p:cNvPr>
          <p:cNvCxnSpPr>
            <a:cxnSpLocks/>
          </p:cNvCxnSpPr>
          <p:nvPr/>
        </p:nvCxnSpPr>
        <p:spPr>
          <a:xfrm flipV="1">
            <a:off x="5577117" y="3570263"/>
            <a:ext cx="512579" cy="52344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4ADC2710-6BD4-4BC5-C52B-AAE4EDE94DE0}"/>
              </a:ext>
            </a:extLst>
          </p:cNvPr>
          <p:cNvCxnSpPr>
            <a:cxnSpLocks/>
          </p:cNvCxnSpPr>
          <p:nvPr/>
        </p:nvCxnSpPr>
        <p:spPr>
          <a:xfrm>
            <a:off x="5570219" y="4089549"/>
            <a:ext cx="517045" cy="7753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C541148F-47E9-D33F-A387-1D9F025CE814}"/>
              </a:ext>
            </a:extLst>
          </p:cNvPr>
          <p:cNvCxnSpPr>
            <a:cxnSpLocks/>
          </p:cNvCxnSpPr>
          <p:nvPr/>
        </p:nvCxnSpPr>
        <p:spPr>
          <a:xfrm>
            <a:off x="5577117" y="4089549"/>
            <a:ext cx="510147" cy="58570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화살표 연결선 188">
            <a:extLst>
              <a:ext uri="{FF2B5EF4-FFF2-40B4-BE49-F238E27FC236}">
                <a16:creationId xmlns:a16="http://schemas.microsoft.com/office/drawing/2014/main" id="{1D698EB6-1F0E-F91E-250E-506FD806FF4D}"/>
              </a:ext>
            </a:extLst>
          </p:cNvPr>
          <p:cNvCxnSpPr>
            <a:cxnSpLocks/>
          </p:cNvCxnSpPr>
          <p:nvPr/>
        </p:nvCxnSpPr>
        <p:spPr>
          <a:xfrm>
            <a:off x="5573033" y="4089549"/>
            <a:ext cx="521640" cy="4166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A71D12CD-C65E-45F1-39AC-4836B7188C17}"/>
              </a:ext>
            </a:extLst>
          </p:cNvPr>
          <p:cNvSpPr txBox="1"/>
          <p:nvPr/>
        </p:nvSpPr>
        <p:spPr>
          <a:xfrm>
            <a:off x="5701947" y="3955211"/>
            <a:ext cx="365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k</a:t>
            </a:r>
            <a:endParaRPr lang="ko-KR" altLang="en-US" sz="12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CEA130F9-0435-1F25-5991-6BD3F511B7BE}"/>
              </a:ext>
            </a:extLst>
          </p:cNvPr>
          <p:cNvSpPr txBox="1"/>
          <p:nvPr/>
        </p:nvSpPr>
        <p:spPr>
          <a:xfrm>
            <a:off x="4465479" y="4087016"/>
            <a:ext cx="830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N</a:t>
            </a:r>
            <a:endParaRPr lang="ko-KR" altLang="en-US" sz="12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graphicFrame>
        <p:nvGraphicFramePr>
          <p:cNvPr id="192" name="표 191">
            <a:extLst>
              <a:ext uri="{FF2B5EF4-FFF2-40B4-BE49-F238E27FC236}">
                <a16:creationId xmlns:a16="http://schemas.microsoft.com/office/drawing/2014/main" id="{E08FE319-62F0-AF04-F22C-EBADAE73A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321012"/>
              </p:ext>
            </p:extLst>
          </p:nvPr>
        </p:nvGraphicFramePr>
        <p:xfrm>
          <a:off x="463509" y="5147119"/>
          <a:ext cx="2963090" cy="142949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18644">
                  <a:extLst>
                    <a:ext uri="{9D8B030D-6E8A-4147-A177-3AD203B41FA5}">
                      <a16:colId xmlns:a16="http://schemas.microsoft.com/office/drawing/2014/main" val="1672397395"/>
                    </a:ext>
                  </a:extLst>
                </a:gridCol>
                <a:gridCol w="1112921">
                  <a:extLst>
                    <a:ext uri="{9D8B030D-6E8A-4147-A177-3AD203B41FA5}">
                      <a16:colId xmlns:a16="http://schemas.microsoft.com/office/drawing/2014/main" val="3893100368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490593710"/>
                    </a:ext>
                  </a:extLst>
                </a:gridCol>
              </a:tblGrid>
              <a:tr h="4125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고객</a:t>
                      </a:r>
                      <a:r>
                        <a:rPr lang="en-US" sz="1600" b="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_label</a:t>
                      </a: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rgbClr val="5C78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78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연령</a:t>
                      </a:r>
                      <a:endParaRPr lang="en-US" sz="1600" b="0" dirty="0">
                        <a:effectLst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78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성별</a:t>
                      </a:r>
                      <a:endParaRPr lang="en-US" sz="1600" b="0" dirty="0">
                        <a:effectLst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78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78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2707480"/>
                  </a:ext>
                </a:extLst>
              </a:tr>
              <a:tr h="331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</a:t>
                      </a:r>
                      <a:endParaRPr lang="ko-KR" altLang="en-US" sz="1600" b="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98840" marR="98840" marT="49420" marB="49420" anchor="ctr">
                    <a:lnL w="12700" cap="flat" cmpd="sng" algn="ctr">
                      <a:solidFill>
                        <a:srgbClr val="5C78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10</a:t>
                      </a:r>
                      <a:endParaRPr lang="ko-KR" altLang="en-US" sz="1600" b="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98840" marR="98840" marT="49420" marB="49420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1</a:t>
                      </a: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78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0727055"/>
                  </a:ext>
                </a:extLst>
              </a:tr>
              <a:tr h="3316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1</a:t>
                      </a:r>
                      <a:endParaRPr lang="ko-KR" altLang="en-US" sz="1600" b="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98840" marR="98840" marT="49420" marB="49420" anchor="ctr">
                    <a:lnL w="12700" cap="flat" cmpd="sng" algn="ctr">
                      <a:solidFill>
                        <a:srgbClr val="5C78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20</a:t>
                      </a:r>
                      <a:endParaRPr lang="ko-KR" altLang="en-US" sz="1600" b="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98840" marR="98840" marT="49420" marB="49420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</a:t>
                      </a: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78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52337067"/>
                  </a:ext>
                </a:extLst>
              </a:tr>
              <a:tr h="3316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...</a:t>
                      </a: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rgbClr val="5C78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5C78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...</a:t>
                      </a: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5C78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...</a:t>
                      </a: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78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5C78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2551812"/>
                  </a:ext>
                </a:extLst>
              </a:tr>
            </a:tbl>
          </a:graphicData>
        </a:graphic>
      </p:graphicFrame>
      <p:sp>
        <p:nvSpPr>
          <p:cNvPr id="195" name="사각형: 둥근 모서리 194">
            <a:extLst>
              <a:ext uri="{FF2B5EF4-FFF2-40B4-BE49-F238E27FC236}">
                <a16:creationId xmlns:a16="http://schemas.microsoft.com/office/drawing/2014/main" id="{36A8908D-0AAB-8627-3008-C270F941C99F}"/>
              </a:ext>
            </a:extLst>
          </p:cNvPr>
          <p:cNvSpPr/>
          <p:nvPr/>
        </p:nvSpPr>
        <p:spPr>
          <a:xfrm>
            <a:off x="6087775" y="5423857"/>
            <a:ext cx="830871" cy="56656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56D002EF-FAC0-9A70-B3E2-F68F0D1BCA96}"/>
              </a:ext>
            </a:extLst>
          </p:cNvPr>
          <p:cNvSpPr txBox="1"/>
          <p:nvPr/>
        </p:nvSpPr>
        <p:spPr>
          <a:xfrm>
            <a:off x="6087772" y="5446420"/>
            <a:ext cx="830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age</a:t>
            </a:r>
          </a:p>
          <a:p>
            <a:pPr algn="ctr"/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Layer</a:t>
            </a:r>
          </a:p>
        </p:txBody>
      </p:sp>
      <p:sp>
        <p:nvSpPr>
          <p:cNvPr id="197" name="사각형: 둥근 모서리 196">
            <a:extLst>
              <a:ext uri="{FF2B5EF4-FFF2-40B4-BE49-F238E27FC236}">
                <a16:creationId xmlns:a16="http://schemas.microsoft.com/office/drawing/2014/main" id="{F6B2468B-9775-E448-8808-023646D6441E}"/>
              </a:ext>
            </a:extLst>
          </p:cNvPr>
          <p:cNvSpPr/>
          <p:nvPr/>
        </p:nvSpPr>
        <p:spPr>
          <a:xfrm>
            <a:off x="6087775" y="6096707"/>
            <a:ext cx="830871" cy="56656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2BFB6A7B-5BFC-4567-43C0-3E0331D0EFD6}"/>
              </a:ext>
            </a:extLst>
          </p:cNvPr>
          <p:cNvSpPr txBox="1"/>
          <p:nvPr/>
        </p:nvSpPr>
        <p:spPr>
          <a:xfrm>
            <a:off x="6087772" y="6119270"/>
            <a:ext cx="830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sex</a:t>
            </a:r>
          </a:p>
          <a:p>
            <a:pPr algn="ctr"/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Layer</a:t>
            </a:r>
          </a:p>
        </p:txBody>
      </p:sp>
      <p:sp>
        <p:nvSpPr>
          <p:cNvPr id="199" name="화살표: 오른쪽 198">
            <a:extLst>
              <a:ext uri="{FF2B5EF4-FFF2-40B4-BE49-F238E27FC236}">
                <a16:creationId xmlns:a16="http://schemas.microsoft.com/office/drawing/2014/main" id="{D463B497-B4F8-D4E3-8113-F768644C62D9}"/>
              </a:ext>
            </a:extLst>
          </p:cNvPr>
          <p:cNvSpPr/>
          <p:nvPr/>
        </p:nvSpPr>
        <p:spPr>
          <a:xfrm>
            <a:off x="4638559" y="5677199"/>
            <a:ext cx="342900" cy="369332"/>
          </a:xfrm>
          <a:prstGeom prst="rightArrow">
            <a:avLst/>
          </a:prstGeom>
          <a:solidFill>
            <a:srgbClr val="33A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0" name="직선 화살표 연결선 199">
            <a:extLst>
              <a:ext uri="{FF2B5EF4-FFF2-40B4-BE49-F238E27FC236}">
                <a16:creationId xmlns:a16="http://schemas.microsoft.com/office/drawing/2014/main" id="{64441F5B-A80C-821F-A99F-07A5C7C73416}"/>
              </a:ext>
            </a:extLst>
          </p:cNvPr>
          <p:cNvCxnSpPr>
            <a:cxnSpLocks/>
            <a:stCxn id="196" idx="3"/>
            <a:endCxn id="127" idx="1"/>
          </p:cNvCxnSpPr>
          <p:nvPr/>
        </p:nvCxnSpPr>
        <p:spPr>
          <a:xfrm flipV="1">
            <a:off x="6918646" y="3183478"/>
            <a:ext cx="464881" cy="25245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5B1014E8-4E10-BD39-FDDF-30731F215980}"/>
              </a:ext>
            </a:extLst>
          </p:cNvPr>
          <p:cNvCxnSpPr>
            <a:cxnSpLocks/>
            <a:stCxn id="198" idx="3"/>
            <a:endCxn id="127" idx="1"/>
          </p:cNvCxnSpPr>
          <p:nvPr/>
        </p:nvCxnSpPr>
        <p:spPr>
          <a:xfrm flipV="1">
            <a:off x="6918646" y="3183478"/>
            <a:ext cx="464881" cy="319740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1113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9BB844-CDE7-C2A0-E9A4-6037718DE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298" y="6298144"/>
            <a:ext cx="2743200" cy="365125"/>
          </a:xfrm>
        </p:spPr>
        <p:txBody>
          <a:bodyPr/>
          <a:lstStyle/>
          <a:p>
            <a:fld id="{A643E3B8-1D74-4214-AB8A-0B0DA85F9242}" type="slidenum">
              <a:rPr lang="ko-KR" altLang="en-US" sz="2000" smtClean="0">
                <a:solidFill>
                  <a:srgbClr val="FFCA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36</a:t>
            </a:fld>
            <a:endParaRPr lang="ko-KR" altLang="en-US" sz="2000" dirty="0">
              <a:solidFill>
                <a:srgbClr val="FFCA00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62B8E-6845-4CA7-194D-E1ACF6A74ECF}"/>
              </a:ext>
            </a:extLst>
          </p:cNvPr>
          <p:cNvSpPr txBox="1"/>
          <p:nvPr/>
        </p:nvSpPr>
        <p:spPr>
          <a:xfrm>
            <a:off x="190498" y="194731"/>
            <a:ext cx="590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3. </a:t>
            </a:r>
            <a:r>
              <a:rPr lang="ko-KR" altLang="en-US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모델링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8AAC7A-1813-C0DC-4064-3E6BD5FA4618}"/>
              </a:ext>
            </a:extLst>
          </p:cNvPr>
          <p:cNvSpPr txBox="1"/>
          <p:nvPr/>
        </p:nvSpPr>
        <p:spPr>
          <a:xfrm>
            <a:off x="6095998" y="194731"/>
            <a:ext cx="590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모델 학습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15EB25-29C7-6F1E-067E-0E5B97481E74}"/>
              </a:ext>
            </a:extLst>
          </p:cNvPr>
          <p:cNvSpPr txBox="1"/>
          <p:nvPr/>
        </p:nvSpPr>
        <p:spPr>
          <a:xfrm>
            <a:off x="8088627" y="3028890"/>
            <a:ext cx="2339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0070C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train</a:t>
            </a:r>
            <a:r>
              <a:rPr lang="en-US" altLang="ko-KR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: </a:t>
            </a: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valid</a:t>
            </a:r>
            <a:r>
              <a:rPr lang="en-US" altLang="ko-KR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= </a:t>
            </a:r>
            <a:r>
              <a:rPr lang="en-US" altLang="ko-KR" sz="2000" dirty="0">
                <a:solidFill>
                  <a:srgbClr val="0070C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9</a:t>
            </a:r>
            <a:r>
              <a:rPr lang="en-US" altLang="ko-KR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: </a:t>
            </a: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1</a:t>
            </a:r>
            <a:r>
              <a:rPr lang="en-US" altLang="ko-KR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endParaRPr lang="ko-KR" altLang="en-US" sz="2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8BB5B53-6702-3CE6-DAE0-43A4A546D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795578"/>
              </p:ext>
            </p:extLst>
          </p:nvPr>
        </p:nvGraphicFramePr>
        <p:xfrm>
          <a:off x="1517517" y="1819072"/>
          <a:ext cx="4821672" cy="462498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2709">
                  <a:extLst>
                    <a:ext uri="{9D8B030D-6E8A-4147-A177-3AD203B41FA5}">
                      <a16:colId xmlns:a16="http://schemas.microsoft.com/office/drawing/2014/main" val="1672397395"/>
                    </a:ext>
                  </a:extLst>
                </a:gridCol>
                <a:gridCol w="602709">
                  <a:extLst>
                    <a:ext uri="{9D8B030D-6E8A-4147-A177-3AD203B41FA5}">
                      <a16:colId xmlns:a16="http://schemas.microsoft.com/office/drawing/2014/main" val="3857320433"/>
                    </a:ext>
                  </a:extLst>
                </a:gridCol>
                <a:gridCol w="602709">
                  <a:extLst>
                    <a:ext uri="{9D8B030D-6E8A-4147-A177-3AD203B41FA5}">
                      <a16:colId xmlns:a16="http://schemas.microsoft.com/office/drawing/2014/main" val="3340503535"/>
                    </a:ext>
                  </a:extLst>
                </a:gridCol>
                <a:gridCol w="602709">
                  <a:extLst>
                    <a:ext uri="{9D8B030D-6E8A-4147-A177-3AD203B41FA5}">
                      <a16:colId xmlns:a16="http://schemas.microsoft.com/office/drawing/2014/main" val="3732491570"/>
                    </a:ext>
                  </a:extLst>
                </a:gridCol>
                <a:gridCol w="602709">
                  <a:extLst>
                    <a:ext uri="{9D8B030D-6E8A-4147-A177-3AD203B41FA5}">
                      <a16:colId xmlns:a16="http://schemas.microsoft.com/office/drawing/2014/main" val="3893100368"/>
                    </a:ext>
                  </a:extLst>
                </a:gridCol>
                <a:gridCol w="602709">
                  <a:extLst>
                    <a:ext uri="{9D8B030D-6E8A-4147-A177-3AD203B41FA5}">
                      <a16:colId xmlns:a16="http://schemas.microsoft.com/office/drawing/2014/main" val="3373908532"/>
                    </a:ext>
                  </a:extLst>
                </a:gridCol>
                <a:gridCol w="602709">
                  <a:extLst>
                    <a:ext uri="{9D8B030D-6E8A-4147-A177-3AD203B41FA5}">
                      <a16:colId xmlns:a16="http://schemas.microsoft.com/office/drawing/2014/main" val="105532104"/>
                    </a:ext>
                  </a:extLst>
                </a:gridCol>
                <a:gridCol w="602709">
                  <a:extLst>
                    <a:ext uri="{9D8B030D-6E8A-4147-A177-3AD203B41FA5}">
                      <a16:colId xmlns:a16="http://schemas.microsoft.com/office/drawing/2014/main" val="3346914941"/>
                    </a:ext>
                  </a:extLst>
                </a:gridCol>
              </a:tblGrid>
              <a:tr h="5229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      상품 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effectLst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  <a:p>
                      <a:pPr algn="l" fontAlgn="ctr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            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effectLst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  <a:p>
                      <a:pPr algn="l" fontAlgn="ctr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 고객         </a:t>
                      </a:r>
                      <a:endParaRPr lang="en-US" sz="900" b="0" dirty="0">
                        <a:solidFill>
                          <a:schemeClr val="tx1"/>
                        </a:solidFill>
                        <a:effectLst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44562" marR="44562" marT="22281" marB="2228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</a:t>
                      </a:r>
                    </a:p>
                  </a:txBody>
                  <a:tcPr marL="44562" marR="44562" marT="22281" marB="2228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1</a:t>
                      </a:r>
                    </a:p>
                  </a:txBody>
                  <a:tcPr marL="44562" marR="44562" marT="22281" marB="2228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2</a:t>
                      </a:r>
                    </a:p>
                  </a:txBody>
                  <a:tcPr marL="44562" marR="44562" marT="22281" marB="2228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3</a:t>
                      </a:r>
                    </a:p>
                  </a:txBody>
                  <a:tcPr marL="44562" marR="44562" marT="22281" marB="2228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4</a:t>
                      </a:r>
                    </a:p>
                  </a:txBody>
                  <a:tcPr marL="44562" marR="44562" marT="22281" marB="2228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5</a:t>
                      </a:r>
                    </a:p>
                  </a:txBody>
                  <a:tcPr marL="44562" marR="44562" marT="22281" marB="2228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</a:p>
                  </a:txBody>
                  <a:tcPr marL="44562" marR="44562" marT="22281" marB="2228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2707480"/>
                  </a:ext>
                </a:extLst>
              </a:tr>
              <a:tr h="5127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</a:t>
                      </a:r>
                    </a:p>
                  </a:txBody>
                  <a:tcPr marL="44562" marR="44562" marT="22281" marB="2228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rgbClr val="0070C0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3.xx</a:t>
                      </a:r>
                      <a:endParaRPr lang="ko-KR" altLang="en-US" sz="1400" b="0" dirty="0">
                        <a:solidFill>
                          <a:srgbClr val="0070C0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44562" marR="44562" marT="22281" marB="2228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44562" marR="44562" marT="22281" marB="2228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44562" marR="44562" marT="22281" marB="2228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44562" marR="44562" marT="22281" marB="2228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44562" marR="44562" marT="22281" marB="2228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4.xx</a:t>
                      </a:r>
                      <a:endParaRPr lang="ko-KR" altLang="en-US" sz="1400" b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44562" marR="44562" marT="22281" marB="2228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44562" marR="44562" marT="22281" marB="2228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8739307"/>
                  </a:ext>
                </a:extLst>
              </a:tr>
              <a:tr h="512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51624" marR="51624" marT="25812" marB="2581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51624" marR="51624" marT="25812" marB="2581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51624" marR="51624" marT="25812" marB="2581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rgbClr val="0070C0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3.xx</a:t>
                      </a:r>
                      <a:endParaRPr lang="ko-KR" altLang="en-US" sz="1400" b="0" dirty="0">
                        <a:solidFill>
                          <a:srgbClr val="0070C0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51624" marR="51624" marT="25812" marB="2581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51624" marR="51624" marT="25812" marB="2581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1.xx</a:t>
                      </a:r>
                      <a:endParaRPr lang="ko-KR" altLang="en-US" sz="1400" b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51624" marR="51624" marT="25812" marB="2581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51624" marR="51624" marT="25812" marB="2581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51624" marR="51624" marT="25812" marB="2581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727055"/>
                  </a:ext>
                </a:extLst>
              </a:tr>
              <a:tr h="512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51624" marR="51624" marT="25812" marB="2581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51624" marR="51624" marT="25812" marB="2581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3.xx</a:t>
                      </a:r>
                      <a:endParaRPr lang="ko-KR" altLang="en-US" sz="1400" b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51624" marR="51624" marT="25812" marB="2581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51624" marR="51624" marT="25812" marB="2581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51624" marR="51624" marT="25812" marB="2581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rgbClr val="0070C0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0.xx</a:t>
                      </a:r>
                      <a:endParaRPr lang="ko-KR" altLang="en-US" sz="1400" b="0" dirty="0">
                        <a:solidFill>
                          <a:srgbClr val="0070C0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51624" marR="51624" marT="25812" marB="2581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rgbClr val="0070C0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2.xx</a:t>
                      </a:r>
                      <a:endParaRPr lang="ko-KR" altLang="en-US" sz="1400" b="0" dirty="0">
                        <a:solidFill>
                          <a:srgbClr val="0070C0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51624" marR="51624" marT="25812" marB="2581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51624" marR="51624" marT="25812" marB="2581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410946"/>
                  </a:ext>
                </a:extLst>
              </a:tr>
              <a:tr h="5127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51624" marR="51624" marT="25812" marB="2581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51624" marR="51624" marT="25812" marB="2581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rgbClr val="0070C0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0.xx</a:t>
                      </a:r>
                      <a:endParaRPr lang="ko-KR" altLang="en-US" sz="1400" b="0" dirty="0">
                        <a:solidFill>
                          <a:srgbClr val="0070C0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51624" marR="51624" marT="25812" marB="2581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2.xx</a:t>
                      </a:r>
                      <a:endParaRPr lang="ko-KR" altLang="en-US" sz="1400" b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51624" marR="51624" marT="25812" marB="2581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51624" marR="51624" marT="25812" marB="2581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rgbClr val="0070C0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1.xx</a:t>
                      </a:r>
                      <a:endParaRPr lang="ko-KR" altLang="en-US" sz="1400" b="0" dirty="0">
                        <a:solidFill>
                          <a:srgbClr val="0070C0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51624" marR="51624" marT="25812" marB="2581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rgbClr val="0070C0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51624" marR="51624" marT="25812" marB="2581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51624" marR="51624" marT="25812" marB="2581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2337067"/>
                  </a:ext>
                </a:extLst>
              </a:tr>
              <a:tr h="5127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51624" marR="51624" marT="25812" marB="2581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rgbClr val="0070C0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51624" marR="51624" marT="25812" marB="2581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rgbClr val="0070C0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51624" marR="51624" marT="25812" marB="2581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rgbClr val="0070C0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51624" marR="51624" marT="25812" marB="2581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rgbClr val="0070C0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1.xx</a:t>
                      </a:r>
                      <a:endParaRPr lang="ko-KR" altLang="en-US" sz="1400" b="0" dirty="0">
                        <a:solidFill>
                          <a:srgbClr val="0070C0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51624" marR="51624" marT="25812" marB="2581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rgbClr val="0070C0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51624" marR="51624" marT="25812" marB="2581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rgbClr val="0070C0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51624" marR="51624" marT="25812" marB="2581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51624" marR="51624" marT="25812" marB="2581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98465"/>
                  </a:ext>
                </a:extLst>
              </a:tr>
              <a:tr h="512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51624" marR="51624" marT="25812" marB="2581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rgbClr val="0070C0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51624" marR="51624" marT="25812" marB="2581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rgbClr val="0070C0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4.xx</a:t>
                      </a:r>
                      <a:endParaRPr lang="ko-KR" altLang="en-US" sz="1400" b="0" dirty="0">
                        <a:solidFill>
                          <a:srgbClr val="0070C0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51624" marR="51624" marT="25812" marB="2581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rgbClr val="0070C0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51624" marR="51624" marT="25812" marB="2581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rgbClr val="0070C0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51624" marR="51624" marT="25812" marB="2581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rgbClr val="0070C0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51624" marR="51624" marT="25812" marB="2581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rgbClr val="0070C0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1.xx</a:t>
                      </a:r>
                      <a:endParaRPr lang="ko-KR" altLang="en-US" sz="1400" b="0" dirty="0">
                        <a:solidFill>
                          <a:srgbClr val="0070C0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51624" marR="51624" marT="25812" marB="2581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51624" marR="51624" marT="25812" marB="2581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9175842"/>
                  </a:ext>
                </a:extLst>
              </a:tr>
              <a:tr h="512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51624" marR="51624" marT="25812" marB="2581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rgbClr val="0070C0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3.xx</a:t>
                      </a:r>
                      <a:endParaRPr lang="ko-KR" altLang="en-US" sz="1400" b="0" dirty="0">
                        <a:solidFill>
                          <a:srgbClr val="0070C0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51624" marR="51624" marT="25812" marB="2581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rgbClr val="0070C0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51624" marR="51624" marT="25812" marB="2581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rgbClr val="0070C0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51624" marR="51624" marT="25812" marB="2581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rgbClr val="0070C0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51624" marR="51624" marT="25812" marB="2581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rgbClr val="0070C0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5.xx</a:t>
                      </a:r>
                      <a:endParaRPr lang="ko-KR" altLang="en-US" sz="1400" b="0" dirty="0">
                        <a:solidFill>
                          <a:srgbClr val="0070C0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51624" marR="51624" marT="25812" marB="2581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rgbClr val="0070C0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51624" marR="51624" marT="25812" marB="2581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51624" marR="51624" marT="25812" marB="2581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1987773"/>
                  </a:ext>
                </a:extLst>
              </a:tr>
              <a:tr h="512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51624" marR="51624" marT="25812" marB="2581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51624" marR="51624" marT="25812" marB="2581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51624" marR="51624" marT="25812" marB="2581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51624" marR="51624" marT="25812" marB="2581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51624" marR="51624" marT="25812" marB="2581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51624" marR="51624" marT="25812" marB="2581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51624" marR="51624" marT="25812" marB="2581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51624" marR="51624" marT="25812" marB="2581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056807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E9038EB-F4BE-0FFD-5244-0BD23411AC11}"/>
              </a:ext>
            </a:extLst>
          </p:cNvPr>
          <p:cNvSpPr txBox="1"/>
          <p:nvPr/>
        </p:nvSpPr>
        <p:spPr>
          <a:xfrm>
            <a:off x="7253392" y="3854244"/>
            <a:ext cx="3972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점수 존재하는 고객</a:t>
            </a:r>
            <a:r>
              <a:rPr lang="en-US" altLang="ko-KR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-</a:t>
            </a:r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상품 데이터를 </a:t>
            </a:r>
            <a:r>
              <a:rPr lang="en-US" altLang="ko-KR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9:1 </a:t>
            </a:r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비율로 나누어 학습 및 검증 진행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9E9D01-2431-A6B6-A116-46462512C69C}"/>
              </a:ext>
            </a:extLst>
          </p:cNvPr>
          <p:cNvSpPr txBox="1"/>
          <p:nvPr/>
        </p:nvSpPr>
        <p:spPr>
          <a:xfrm>
            <a:off x="789476" y="1237193"/>
            <a:ext cx="708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학습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&amp;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검증 데이터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6432363-D804-4959-85E2-3484C16F2EEB}"/>
              </a:ext>
            </a:extLst>
          </p:cNvPr>
          <p:cNvSpPr/>
          <p:nvPr/>
        </p:nvSpPr>
        <p:spPr>
          <a:xfrm>
            <a:off x="510913" y="1351090"/>
            <a:ext cx="213968" cy="200580"/>
          </a:xfrm>
          <a:prstGeom prst="rect">
            <a:avLst/>
          </a:prstGeom>
          <a:solidFill>
            <a:srgbClr val="33AFFB"/>
          </a:solidFill>
          <a:ln>
            <a:solidFill>
              <a:srgbClr val="33AF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5626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18A0975-5661-EBBB-6960-58B542B42B63}"/>
              </a:ext>
            </a:extLst>
          </p:cNvPr>
          <p:cNvSpPr/>
          <p:nvPr/>
        </p:nvSpPr>
        <p:spPr>
          <a:xfrm>
            <a:off x="386442" y="1336516"/>
            <a:ext cx="1612039" cy="369332"/>
          </a:xfrm>
          <a:prstGeom prst="rect">
            <a:avLst/>
          </a:prstGeom>
          <a:noFill/>
          <a:ln w="38100">
            <a:solidFill>
              <a:srgbClr val="33AF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ex: A01 </a:t>
            </a:r>
            <a:r>
              <a:rPr lang="ko-KR" altLang="en-US" sz="1600" dirty="0" err="1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유통사</a:t>
            </a:r>
            <a:endParaRPr lang="ko-KR" altLang="en-US" sz="1600" dirty="0">
              <a:solidFill>
                <a:schemeClr val="tx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9BB844-CDE7-C2A0-E9A4-6037718DE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298" y="6298144"/>
            <a:ext cx="2743200" cy="365125"/>
          </a:xfrm>
        </p:spPr>
        <p:txBody>
          <a:bodyPr/>
          <a:lstStyle/>
          <a:p>
            <a:fld id="{A643E3B8-1D74-4214-AB8A-0B0DA85F9242}" type="slidenum">
              <a:rPr lang="ko-KR" altLang="en-US" sz="2000" smtClean="0">
                <a:solidFill>
                  <a:srgbClr val="FFCA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37</a:t>
            </a:fld>
            <a:endParaRPr lang="ko-KR" altLang="en-US" sz="2000" dirty="0">
              <a:solidFill>
                <a:srgbClr val="FFCA00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62B8E-6845-4CA7-194D-E1ACF6A74ECF}"/>
              </a:ext>
            </a:extLst>
          </p:cNvPr>
          <p:cNvSpPr txBox="1"/>
          <p:nvPr/>
        </p:nvSpPr>
        <p:spPr>
          <a:xfrm>
            <a:off x="190498" y="194731"/>
            <a:ext cx="590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3. </a:t>
            </a:r>
            <a:r>
              <a:rPr lang="ko-KR" altLang="en-US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모델링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0BDB624-379D-967F-66B9-BEB92EF23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4746" y="1934600"/>
            <a:ext cx="5089673" cy="3393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06DFFE0B-388F-B23F-ADA7-D5ECF3AFD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71628" y="1621463"/>
            <a:ext cx="3957834" cy="3957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B939D2-C290-3166-8674-E45E6CB609F0}"/>
              </a:ext>
            </a:extLst>
          </p:cNvPr>
          <p:cNvSpPr txBox="1"/>
          <p:nvPr/>
        </p:nvSpPr>
        <p:spPr>
          <a:xfrm>
            <a:off x="8186693" y="5147855"/>
            <a:ext cx="1432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Valid_score</a:t>
            </a:r>
            <a:endParaRPr lang="ko-KR" altLang="en-US" sz="12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114EF2-6108-9884-5F99-DDF33732DF03}"/>
              </a:ext>
            </a:extLst>
          </p:cNvPr>
          <p:cNvSpPr txBox="1"/>
          <p:nvPr/>
        </p:nvSpPr>
        <p:spPr>
          <a:xfrm>
            <a:off x="6082441" y="3429000"/>
            <a:ext cx="1432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Predict_score</a:t>
            </a:r>
            <a:endParaRPr lang="ko-KR" altLang="en-US" sz="12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D18DE6-C3E7-B82F-5FA5-91192AEDC385}"/>
              </a:ext>
            </a:extLst>
          </p:cNvPr>
          <p:cNvSpPr txBox="1"/>
          <p:nvPr/>
        </p:nvSpPr>
        <p:spPr>
          <a:xfrm>
            <a:off x="6095998" y="194731"/>
            <a:ext cx="590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모델 학습 결과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912266-1FD6-120C-F052-568FB31E5FD6}"/>
              </a:ext>
            </a:extLst>
          </p:cNvPr>
          <p:cNvSpPr txBox="1"/>
          <p:nvPr/>
        </p:nvSpPr>
        <p:spPr>
          <a:xfrm>
            <a:off x="1586369" y="5616548"/>
            <a:ext cx="2806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valid set</a:t>
            </a: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의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RMSE</a:t>
            </a: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는 약 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0.42</a:t>
            </a:r>
            <a:endParaRPr lang="ko-KR" altLang="en-US" sz="16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EDD8DA-2673-1A36-6F87-034DD35745FF}"/>
              </a:ext>
            </a:extLst>
          </p:cNvPr>
          <p:cNvSpPr txBox="1"/>
          <p:nvPr/>
        </p:nvSpPr>
        <p:spPr>
          <a:xfrm>
            <a:off x="6793604" y="5616548"/>
            <a:ext cx="4218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실제 선호도 점수가 높을 때</a:t>
            </a:r>
            <a:endParaRPr lang="en-US" altLang="ko-KR" sz="16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algn="ctr"/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예측 점수도 높은 경향을 보임</a:t>
            </a:r>
          </a:p>
        </p:txBody>
      </p:sp>
    </p:spTree>
    <p:extLst>
      <p:ext uri="{BB962C8B-B14F-4D97-AF65-F5344CB8AC3E}">
        <p14:creationId xmlns:p14="http://schemas.microsoft.com/office/powerpoint/2010/main" val="152764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9BB844-CDE7-C2A0-E9A4-6037718DE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298" y="6298144"/>
            <a:ext cx="2743200" cy="365125"/>
          </a:xfrm>
        </p:spPr>
        <p:txBody>
          <a:bodyPr/>
          <a:lstStyle/>
          <a:p>
            <a:fld id="{A643E3B8-1D74-4214-AB8A-0B0DA85F9242}" type="slidenum">
              <a:rPr lang="ko-KR" altLang="en-US" sz="2000" smtClean="0">
                <a:solidFill>
                  <a:srgbClr val="FFCA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38</a:t>
            </a:fld>
            <a:endParaRPr lang="ko-KR" altLang="en-US" sz="2000" dirty="0">
              <a:solidFill>
                <a:srgbClr val="FFCA00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62B8E-6845-4CA7-194D-E1ACF6A74ECF}"/>
              </a:ext>
            </a:extLst>
          </p:cNvPr>
          <p:cNvSpPr txBox="1"/>
          <p:nvPr/>
        </p:nvSpPr>
        <p:spPr>
          <a:xfrm>
            <a:off x="190498" y="194731"/>
            <a:ext cx="590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3. </a:t>
            </a:r>
            <a:r>
              <a:rPr lang="ko-KR" altLang="en-US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모델링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8AAC7A-1813-C0DC-4064-3E6BD5FA4618}"/>
              </a:ext>
            </a:extLst>
          </p:cNvPr>
          <p:cNvSpPr txBox="1"/>
          <p:nvPr/>
        </p:nvSpPr>
        <p:spPr>
          <a:xfrm>
            <a:off x="6095998" y="194731"/>
            <a:ext cx="590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예측 점수 생성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67200A6-1FD4-4BFE-6B9A-08FA702F0E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195738"/>
              </p:ext>
            </p:extLst>
          </p:nvPr>
        </p:nvGraphicFramePr>
        <p:xfrm>
          <a:off x="997522" y="1737667"/>
          <a:ext cx="4113392" cy="403290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14174">
                  <a:extLst>
                    <a:ext uri="{9D8B030D-6E8A-4147-A177-3AD203B41FA5}">
                      <a16:colId xmlns:a16="http://schemas.microsoft.com/office/drawing/2014/main" val="1672397395"/>
                    </a:ext>
                  </a:extLst>
                </a:gridCol>
                <a:gridCol w="514174">
                  <a:extLst>
                    <a:ext uri="{9D8B030D-6E8A-4147-A177-3AD203B41FA5}">
                      <a16:colId xmlns:a16="http://schemas.microsoft.com/office/drawing/2014/main" val="3857320433"/>
                    </a:ext>
                  </a:extLst>
                </a:gridCol>
                <a:gridCol w="514174">
                  <a:extLst>
                    <a:ext uri="{9D8B030D-6E8A-4147-A177-3AD203B41FA5}">
                      <a16:colId xmlns:a16="http://schemas.microsoft.com/office/drawing/2014/main" val="3340503535"/>
                    </a:ext>
                  </a:extLst>
                </a:gridCol>
                <a:gridCol w="514174">
                  <a:extLst>
                    <a:ext uri="{9D8B030D-6E8A-4147-A177-3AD203B41FA5}">
                      <a16:colId xmlns:a16="http://schemas.microsoft.com/office/drawing/2014/main" val="3732491570"/>
                    </a:ext>
                  </a:extLst>
                </a:gridCol>
                <a:gridCol w="514174">
                  <a:extLst>
                    <a:ext uri="{9D8B030D-6E8A-4147-A177-3AD203B41FA5}">
                      <a16:colId xmlns:a16="http://schemas.microsoft.com/office/drawing/2014/main" val="3893100368"/>
                    </a:ext>
                  </a:extLst>
                </a:gridCol>
                <a:gridCol w="514174">
                  <a:extLst>
                    <a:ext uri="{9D8B030D-6E8A-4147-A177-3AD203B41FA5}">
                      <a16:colId xmlns:a16="http://schemas.microsoft.com/office/drawing/2014/main" val="3373908532"/>
                    </a:ext>
                  </a:extLst>
                </a:gridCol>
                <a:gridCol w="514174">
                  <a:extLst>
                    <a:ext uri="{9D8B030D-6E8A-4147-A177-3AD203B41FA5}">
                      <a16:colId xmlns:a16="http://schemas.microsoft.com/office/drawing/2014/main" val="105532104"/>
                    </a:ext>
                  </a:extLst>
                </a:gridCol>
                <a:gridCol w="514174">
                  <a:extLst>
                    <a:ext uri="{9D8B030D-6E8A-4147-A177-3AD203B41FA5}">
                      <a16:colId xmlns:a16="http://schemas.microsoft.com/office/drawing/2014/main" val="3346914941"/>
                    </a:ext>
                  </a:extLst>
                </a:gridCol>
              </a:tblGrid>
              <a:tr h="44710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      상품 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effectLst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  <a:p>
                      <a:pPr algn="l" fontAlgn="ctr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            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effectLst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  <a:p>
                      <a:pPr algn="l" fontAlgn="ctr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 고객         </a:t>
                      </a:r>
                      <a:endParaRPr lang="en-US" sz="900" b="0" dirty="0">
                        <a:solidFill>
                          <a:schemeClr val="tx1"/>
                        </a:solidFill>
                        <a:effectLst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44562" marR="44562" marT="22281" marB="2228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</a:t>
                      </a:r>
                    </a:p>
                  </a:txBody>
                  <a:tcPr marL="44562" marR="44562" marT="22281" marB="2228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1</a:t>
                      </a:r>
                    </a:p>
                  </a:txBody>
                  <a:tcPr marL="44562" marR="44562" marT="22281" marB="2228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2</a:t>
                      </a:r>
                    </a:p>
                  </a:txBody>
                  <a:tcPr marL="44562" marR="44562" marT="22281" marB="2228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3</a:t>
                      </a:r>
                    </a:p>
                  </a:txBody>
                  <a:tcPr marL="44562" marR="44562" marT="22281" marB="2228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4</a:t>
                      </a:r>
                    </a:p>
                  </a:txBody>
                  <a:tcPr marL="44562" marR="44562" marT="22281" marB="2228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5</a:t>
                      </a:r>
                    </a:p>
                  </a:txBody>
                  <a:tcPr marL="44562" marR="44562" marT="22281" marB="2228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</a:p>
                  </a:txBody>
                  <a:tcPr marL="44562" marR="44562" marT="22281" marB="2228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2707480"/>
                  </a:ext>
                </a:extLst>
              </a:tr>
              <a:tr h="4471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</a:t>
                      </a:r>
                    </a:p>
                  </a:txBody>
                  <a:tcPr marL="44562" marR="44562" marT="22281" marB="2228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0070C0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3.xx</a:t>
                      </a:r>
                      <a:endParaRPr lang="ko-KR" altLang="en-US" sz="1100" b="0" dirty="0">
                        <a:solidFill>
                          <a:srgbClr val="0070C0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44562" marR="44562" marT="22281" marB="22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sng" dirty="0" err="1">
                          <a:solidFill>
                            <a:schemeClr val="tx1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x.xx</a:t>
                      </a:r>
                      <a:endParaRPr lang="en-US" sz="1100" b="0" u="sng" dirty="0">
                        <a:solidFill>
                          <a:schemeClr val="tx1"/>
                        </a:solidFill>
                        <a:effectLst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44562" marR="44562" marT="22281" marB="22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sng" dirty="0" err="1">
                          <a:solidFill>
                            <a:schemeClr val="tx1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x.xx</a:t>
                      </a:r>
                      <a:endParaRPr lang="en-US" sz="1100" b="0" u="sng" dirty="0">
                        <a:solidFill>
                          <a:schemeClr val="tx1"/>
                        </a:solidFill>
                        <a:effectLst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44562" marR="44562" marT="22281" marB="2228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sng" dirty="0" err="1">
                          <a:solidFill>
                            <a:schemeClr val="tx1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x.xx</a:t>
                      </a:r>
                      <a:endParaRPr lang="en-US" sz="1100" b="0" u="sng" dirty="0">
                        <a:solidFill>
                          <a:schemeClr val="tx1"/>
                        </a:solidFill>
                        <a:effectLst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44562" marR="44562" marT="22281" marB="2228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u="sng" dirty="0" err="1">
                          <a:solidFill>
                            <a:schemeClr val="tx1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x.xx</a:t>
                      </a:r>
                      <a:endParaRPr lang="en-US" altLang="ko-KR" sz="1100" b="0" u="sng" dirty="0">
                        <a:solidFill>
                          <a:schemeClr val="tx1"/>
                        </a:solidFill>
                        <a:effectLst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44562" marR="44562" marT="22281" marB="2228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4.xx</a:t>
                      </a:r>
                      <a:endParaRPr lang="ko-KR" altLang="en-US" sz="1100" b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44562" marR="44562" marT="22281" marB="22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x.xx</a:t>
                      </a:r>
                      <a:endParaRPr kumimoji="0" lang="en-US" altLang="ko-KR" sz="11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44562" marR="44562" marT="22281" marB="22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739307"/>
                  </a:ext>
                </a:extLst>
              </a:tr>
              <a:tr h="447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51624" marR="51624" marT="25812" marB="2581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x.xx</a:t>
                      </a:r>
                      <a:endParaRPr kumimoji="0" lang="en-US" altLang="ko-KR" sz="11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51624" marR="51624" marT="25812" marB="25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x.xx</a:t>
                      </a:r>
                      <a:endParaRPr kumimoji="0" lang="en-US" altLang="ko-KR" sz="11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51624" marR="51624" marT="25812" marB="2581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B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0070C0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3.xx</a:t>
                      </a:r>
                      <a:endParaRPr lang="ko-KR" altLang="en-US" sz="1100" b="0" dirty="0">
                        <a:solidFill>
                          <a:srgbClr val="0070C0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51624" marR="51624" marT="25812" marB="25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x.xx</a:t>
                      </a:r>
                      <a:endParaRPr kumimoji="0" lang="en-US" altLang="ko-KR" sz="11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51624" marR="51624" marT="25812" marB="25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B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1.xx</a:t>
                      </a:r>
                      <a:endParaRPr lang="ko-KR" altLang="en-US" sz="1100" b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51624" marR="51624" marT="25812" marB="25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x.xx</a:t>
                      </a:r>
                      <a:endParaRPr kumimoji="0" lang="en-US" altLang="ko-KR" sz="11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51624" marR="51624" marT="25812" marB="25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x.xx</a:t>
                      </a:r>
                      <a:endParaRPr kumimoji="0" lang="en-US" altLang="ko-KR" sz="11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51624" marR="51624" marT="25812" marB="2581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27055"/>
                  </a:ext>
                </a:extLst>
              </a:tr>
              <a:tr h="447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51624" marR="51624" marT="25812" marB="2581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x.xx</a:t>
                      </a:r>
                      <a:endParaRPr kumimoji="0" lang="en-US" altLang="ko-KR" sz="11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51624" marR="51624" marT="25812" marB="25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3.xx</a:t>
                      </a:r>
                      <a:endParaRPr lang="ko-KR" altLang="en-US" sz="1100" b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51624" marR="51624" marT="25812" marB="25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u="sng" dirty="0" err="1">
                          <a:solidFill>
                            <a:schemeClr val="tx1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x.xx</a:t>
                      </a:r>
                      <a:endParaRPr lang="en-US" altLang="ko-KR" sz="1100" b="0" u="sng" dirty="0">
                        <a:solidFill>
                          <a:schemeClr val="tx1"/>
                        </a:solidFill>
                        <a:effectLst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51624" marR="51624" marT="25812" marB="25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x.xx</a:t>
                      </a:r>
                      <a:endParaRPr kumimoji="0" lang="en-US" altLang="ko-KR" sz="11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51624" marR="51624" marT="25812" marB="2581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B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0070C0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0.xx</a:t>
                      </a:r>
                      <a:endParaRPr lang="ko-KR" altLang="en-US" sz="1100" b="0" dirty="0">
                        <a:solidFill>
                          <a:srgbClr val="0070C0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51624" marR="51624" marT="25812" marB="25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0070C0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2.xx</a:t>
                      </a:r>
                      <a:endParaRPr lang="ko-KR" altLang="en-US" sz="1100" b="0" dirty="0">
                        <a:solidFill>
                          <a:srgbClr val="0070C0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51624" marR="51624" marT="25812" marB="2581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x.xx</a:t>
                      </a:r>
                      <a:endParaRPr kumimoji="0" lang="en-US" altLang="ko-KR" sz="11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51624" marR="51624" marT="25812" marB="25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10946"/>
                  </a:ext>
                </a:extLst>
              </a:tr>
              <a:tr h="4471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51624" marR="51624" marT="25812" marB="2581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x.xx</a:t>
                      </a:r>
                      <a:endParaRPr kumimoji="0" lang="en-US" altLang="ko-KR" sz="11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51624" marR="51624" marT="25812" marB="25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0070C0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0.xx</a:t>
                      </a:r>
                      <a:endParaRPr lang="ko-KR" altLang="en-US" sz="1100" b="0" dirty="0">
                        <a:solidFill>
                          <a:srgbClr val="0070C0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51624" marR="51624" marT="25812" marB="25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2.xx</a:t>
                      </a:r>
                      <a:endParaRPr lang="ko-KR" altLang="en-US" sz="1100" b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51624" marR="51624" marT="25812" marB="258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x.xx</a:t>
                      </a:r>
                      <a:endParaRPr kumimoji="0" lang="en-US" altLang="ko-KR" sz="11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51624" marR="51624" marT="25812" marB="25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0070C0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1.xx</a:t>
                      </a:r>
                      <a:endParaRPr lang="ko-KR" altLang="en-US" sz="1100" b="0" dirty="0">
                        <a:solidFill>
                          <a:srgbClr val="0070C0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51624" marR="51624" marT="25812" marB="25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x.xx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51624" marR="51624" marT="25812" marB="25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x.xx</a:t>
                      </a:r>
                      <a:endParaRPr kumimoji="0" lang="en-US" altLang="ko-KR" sz="11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51624" marR="51624" marT="25812" marB="258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337067"/>
                  </a:ext>
                </a:extLst>
              </a:tr>
              <a:tr h="4471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51624" marR="51624" marT="25812" marB="2581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x.xx</a:t>
                      </a:r>
                      <a:endParaRPr kumimoji="0" lang="en-US" altLang="ko-KR" sz="11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51624" marR="51624" marT="25812" marB="25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x.xx</a:t>
                      </a:r>
                      <a:endParaRPr kumimoji="0" lang="en-US" altLang="ko-KR" sz="11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51624" marR="51624" marT="25812" marB="2581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x.xx</a:t>
                      </a:r>
                      <a:endParaRPr kumimoji="0" lang="en-US" altLang="ko-KR" sz="11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51624" marR="51624" marT="25812" marB="2581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0070C0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1.xx</a:t>
                      </a:r>
                      <a:endParaRPr lang="ko-KR" altLang="en-US" sz="1100" b="0" dirty="0">
                        <a:solidFill>
                          <a:srgbClr val="0070C0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51624" marR="51624" marT="25812" marB="25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x.xx</a:t>
                      </a:r>
                      <a:endParaRPr kumimoji="0" lang="en-US" altLang="ko-KR" sz="11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51624" marR="51624" marT="25812" marB="25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x.xx</a:t>
                      </a:r>
                      <a:endParaRPr kumimoji="0" lang="en-US" altLang="ko-KR" sz="11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51624" marR="51624" marT="25812" marB="2581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x.xx</a:t>
                      </a:r>
                      <a:endParaRPr kumimoji="0" lang="en-US" altLang="ko-KR" sz="11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51624" marR="51624" marT="25812" marB="2581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98465"/>
                  </a:ext>
                </a:extLst>
              </a:tr>
              <a:tr h="447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5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51624" marR="51624" marT="25812" marB="2581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x.xx</a:t>
                      </a:r>
                      <a:endParaRPr kumimoji="0" lang="en-US" altLang="ko-KR" sz="11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51624" marR="51624" marT="25812" marB="25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0070C0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4.xx</a:t>
                      </a:r>
                      <a:endParaRPr lang="ko-KR" altLang="en-US" sz="1100" b="0" dirty="0">
                        <a:solidFill>
                          <a:srgbClr val="0070C0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51624" marR="51624" marT="25812" marB="25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x.xx</a:t>
                      </a:r>
                      <a:endParaRPr kumimoji="0" lang="en-US" altLang="ko-KR" sz="11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51624" marR="51624" marT="25812" marB="25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x.xx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51624" marR="51624" marT="25812" marB="2581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x.xx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51624" marR="51624" marT="25812" marB="2581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0070C0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1.xx</a:t>
                      </a:r>
                      <a:endParaRPr lang="ko-KR" altLang="en-US" sz="1100" b="0" dirty="0">
                        <a:solidFill>
                          <a:srgbClr val="0070C0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51624" marR="51624" marT="25812" marB="25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x.xx</a:t>
                      </a:r>
                      <a:endParaRPr kumimoji="0" lang="en-US" altLang="ko-KR" sz="11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51624" marR="51624" marT="25812" marB="25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9175842"/>
                  </a:ext>
                </a:extLst>
              </a:tr>
              <a:tr h="447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6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51624" marR="51624" marT="25812" marB="2581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0070C0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3.xx</a:t>
                      </a:r>
                      <a:endParaRPr lang="ko-KR" altLang="en-US" sz="1100" b="0" dirty="0">
                        <a:solidFill>
                          <a:srgbClr val="0070C0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51624" marR="51624" marT="25812" marB="25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x.xx</a:t>
                      </a:r>
                      <a:endParaRPr kumimoji="0" lang="en-US" altLang="ko-KR" sz="11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51624" marR="51624" marT="25812" marB="25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x.xx</a:t>
                      </a:r>
                      <a:endParaRPr kumimoji="0" lang="en-US" altLang="ko-KR" sz="11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51624" marR="51624" marT="25812" marB="2581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x.xx</a:t>
                      </a:r>
                      <a:endParaRPr kumimoji="0" lang="en-US" altLang="ko-KR" sz="11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51624" marR="51624" marT="25812" marB="2581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0070C0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5.xx</a:t>
                      </a:r>
                      <a:endParaRPr lang="ko-KR" altLang="en-US" sz="1100" b="0" dirty="0">
                        <a:solidFill>
                          <a:srgbClr val="0070C0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51624" marR="51624" marT="25812" marB="25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x.xx</a:t>
                      </a:r>
                      <a:endParaRPr kumimoji="0" lang="en-US" altLang="ko-KR" sz="11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51624" marR="51624" marT="25812" marB="25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x.xx</a:t>
                      </a:r>
                      <a:endParaRPr kumimoji="0" lang="en-US" altLang="ko-KR" sz="11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51624" marR="51624" marT="25812" marB="2581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987773"/>
                  </a:ext>
                </a:extLst>
              </a:tr>
              <a:tr h="447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51624" marR="51624" marT="25812" marB="2581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x.xx</a:t>
                      </a:r>
                      <a:endParaRPr kumimoji="0" lang="en-US" altLang="ko-KR" sz="11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51624" marR="51624" marT="25812" marB="258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x.xx</a:t>
                      </a:r>
                      <a:endParaRPr kumimoji="0" lang="en-US" altLang="ko-KR" sz="11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51624" marR="51624" marT="25812" marB="2581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x.xx</a:t>
                      </a:r>
                      <a:endParaRPr kumimoji="0" lang="en-US" altLang="ko-KR" sz="11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51624" marR="51624" marT="25812" marB="2581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x.xx</a:t>
                      </a:r>
                      <a:endParaRPr kumimoji="0" lang="en-US" altLang="ko-KR" sz="11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51624" marR="51624" marT="25812" marB="2581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x.xx</a:t>
                      </a:r>
                      <a:endParaRPr kumimoji="0" lang="en-US" altLang="ko-KR" sz="11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51624" marR="51624" marT="25812" marB="2581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x.xx</a:t>
                      </a:r>
                      <a:endParaRPr kumimoji="0" lang="en-US" altLang="ko-KR" sz="11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51624" marR="51624" marT="25812" marB="2581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x.xx</a:t>
                      </a:r>
                      <a:endParaRPr kumimoji="0" lang="en-US" altLang="ko-KR" sz="11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51624" marR="51624" marT="25812" marB="2581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568078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0CFD7284-B4EB-C7DA-5379-3CF5F39B3F68}"/>
              </a:ext>
            </a:extLst>
          </p:cNvPr>
          <p:cNvSpPr txBox="1"/>
          <p:nvPr/>
        </p:nvSpPr>
        <p:spPr>
          <a:xfrm>
            <a:off x="6439129" y="5493574"/>
            <a:ext cx="1432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&lt;Output&gt;</a:t>
            </a:r>
            <a:endParaRPr lang="ko-KR" altLang="en-US" sz="1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25E3C6DB-0E1C-4D06-7C7A-530A56798A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047869"/>
              </p:ext>
            </p:extLst>
          </p:nvPr>
        </p:nvGraphicFramePr>
        <p:xfrm>
          <a:off x="5869928" y="2046712"/>
          <a:ext cx="2570963" cy="341481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3138">
                  <a:extLst>
                    <a:ext uri="{9D8B030D-6E8A-4147-A177-3AD203B41FA5}">
                      <a16:colId xmlns:a16="http://schemas.microsoft.com/office/drawing/2014/main" val="1672397395"/>
                    </a:ext>
                  </a:extLst>
                </a:gridCol>
                <a:gridCol w="623694">
                  <a:extLst>
                    <a:ext uri="{9D8B030D-6E8A-4147-A177-3AD203B41FA5}">
                      <a16:colId xmlns:a16="http://schemas.microsoft.com/office/drawing/2014/main" val="3893100368"/>
                    </a:ext>
                  </a:extLst>
                </a:gridCol>
                <a:gridCol w="1344131">
                  <a:extLst>
                    <a:ext uri="{9D8B030D-6E8A-4147-A177-3AD203B41FA5}">
                      <a16:colId xmlns:a16="http://schemas.microsoft.com/office/drawing/2014/main" val="2490593710"/>
                    </a:ext>
                  </a:extLst>
                </a:gridCol>
              </a:tblGrid>
              <a:tr h="2914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고객</a:t>
                      </a:r>
                      <a:endParaRPr lang="en-US" sz="1600" b="0" dirty="0">
                        <a:effectLst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rgbClr val="5C78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78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상품</a:t>
                      </a:r>
                      <a:endParaRPr lang="en-US" sz="1600" b="0" dirty="0">
                        <a:effectLst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78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예측</a:t>
                      </a:r>
                      <a:r>
                        <a:rPr lang="en-US" sz="1600" b="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 </a:t>
                      </a:r>
                      <a:r>
                        <a:rPr lang="ko-KR" altLang="en-US" sz="1600" b="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점수</a:t>
                      </a:r>
                      <a:endParaRPr lang="en-US" sz="1600" b="0" dirty="0">
                        <a:effectLst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78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78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2707480"/>
                  </a:ext>
                </a:extLst>
              </a:tr>
              <a:tr h="331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</a:t>
                      </a:r>
                      <a:endParaRPr lang="ko-KR" altLang="en-US" sz="1600" b="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98840" marR="98840" marT="49420" marB="49420" anchor="ctr">
                    <a:lnL w="12700" cap="flat" cmpd="sng" algn="ctr">
                      <a:solidFill>
                        <a:srgbClr val="5C78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1</a:t>
                      </a:r>
                      <a:endParaRPr lang="ko-KR" altLang="en-US" sz="1600" b="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98840" marR="98840" marT="49420" marB="49420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dirty="0" err="1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x.xx</a:t>
                      </a:r>
                      <a:endParaRPr lang="en-US" altLang="ko-KR" sz="1600" dirty="0">
                        <a:effectLst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78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27055"/>
                  </a:ext>
                </a:extLst>
              </a:tr>
              <a:tr h="3316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</a:t>
                      </a:r>
                      <a:endParaRPr lang="ko-KR" altLang="en-US" sz="1600" b="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98840" marR="98840" marT="49420" marB="49420" anchor="ctr">
                    <a:lnL w="12700" cap="flat" cmpd="sng" algn="ctr">
                      <a:solidFill>
                        <a:srgbClr val="5C78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2</a:t>
                      </a:r>
                      <a:endParaRPr lang="ko-KR" altLang="en-US" sz="1600" b="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98840" marR="98840" marT="49420" marB="49420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x.xx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78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337067"/>
                  </a:ext>
                </a:extLst>
              </a:tr>
              <a:tr h="355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</a:t>
                      </a:r>
                      <a:endParaRPr lang="ko-KR" altLang="en-US" sz="1600" b="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98840" marR="98840" marT="49420" marB="49420" anchor="ctr">
                    <a:lnL w="12700" cap="flat" cmpd="sng" algn="ctr">
                      <a:solidFill>
                        <a:srgbClr val="5C78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3</a:t>
                      </a:r>
                      <a:endParaRPr lang="ko-KR" altLang="en-US" sz="1600" b="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98840" marR="98840" marT="49420" marB="49420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x.xx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78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9175842"/>
                  </a:ext>
                </a:extLst>
              </a:tr>
              <a:tr h="331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</a:t>
                      </a:r>
                      <a:endParaRPr lang="ko-KR" altLang="en-US" sz="1600" b="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98840" marR="98840" marT="49420" marB="49420" anchor="ctr">
                    <a:lnL w="12700" cap="flat" cmpd="sng" algn="ctr">
                      <a:solidFill>
                        <a:srgbClr val="5C78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4</a:t>
                      </a:r>
                      <a:endParaRPr lang="ko-KR" altLang="en-US" sz="1600" b="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98840" marR="98840" marT="49420" marB="49420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x.xx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78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671507"/>
                  </a:ext>
                </a:extLst>
              </a:tr>
              <a:tr h="331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1</a:t>
                      </a:r>
                      <a:endParaRPr lang="ko-KR" altLang="en-US" sz="1600" b="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98840" marR="98840" marT="49420" marB="49420" anchor="ctr">
                    <a:lnL w="12700" cap="flat" cmpd="sng" algn="ctr">
                      <a:solidFill>
                        <a:srgbClr val="5C78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</a:t>
                      </a:r>
                      <a:endParaRPr lang="ko-KR" altLang="en-US" sz="1600" b="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98840" marR="98840" marT="49420" marB="49420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x.xx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78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30568078"/>
                  </a:ext>
                </a:extLst>
              </a:tr>
              <a:tr h="331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1</a:t>
                      </a:r>
                      <a:endParaRPr lang="ko-KR" altLang="en-US" sz="1600" b="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98840" marR="98840" marT="49420" marB="49420" anchor="ctr">
                    <a:lnL w="12700" cap="flat" cmpd="sng" algn="ctr">
                      <a:solidFill>
                        <a:srgbClr val="5C78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1</a:t>
                      </a:r>
                      <a:endParaRPr lang="ko-KR" altLang="en-US" sz="1600" b="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98840" marR="98840" marT="49420" marB="49420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x.xx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78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54389397"/>
                  </a:ext>
                </a:extLst>
              </a:tr>
              <a:tr h="331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1</a:t>
                      </a:r>
                      <a:endParaRPr lang="ko-KR" altLang="en-US" sz="1600" b="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98840" marR="98840" marT="49420" marB="49420" anchor="ctr">
                    <a:lnL w="12700" cap="flat" cmpd="sng" algn="ctr">
                      <a:solidFill>
                        <a:srgbClr val="5C78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3</a:t>
                      </a:r>
                      <a:endParaRPr lang="ko-KR" altLang="en-US" sz="1600" b="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98840" marR="98840" marT="49420" marB="49420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x.xx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78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55411941"/>
                  </a:ext>
                </a:extLst>
              </a:tr>
              <a:tr h="331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1</a:t>
                      </a:r>
                      <a:endParaRPr lang="ko-KR" altLang="en-US" sz="1600" b="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98840" marR="98840" marT="49420" marB="49420" anchor="ctr">
                    <a:lnL w="12700" cap="flat" cmpd="sng" algn="ctr">
                      <a:solidFill>
                        <a:srgbClr val="5C78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5</a:t>
                      </a:r>
                      <a:endParaRPr lang="ko-KR" altLang="en-US" sz="1600" b="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98840" marR="98840" marT="49420" marB="49420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x.xx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78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26372171"/>
                  </a:ext>
                </a:extLst>
              </a:tr>
              <a:tr h="3316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...</a:t>
                      </a: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rgbClr val="5C78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5C78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...</a:t>
                      </a: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5C78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...</a:t>
                      </a: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78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5C78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2551812"/>
                  </a:ext>
                </a:extLst>
              </a:tr>
            </a:tbl>
          </a:graphicData>
        </a:graphic>
      </p:graphicFrame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9668E892-5ED3-6B89-7114-669FE6B07F8F}"/>
              </a:ext>
            </a:extLst>
          </p:cNvPr>
          <p:cNvSpPr/>
          <p:nvPr/>
        </p:nvSpPr>
        <p:spPr>
          <a:xfrm>
            <a:off x="5110914" y="4373230"/>
            <a:ext cx="2334639" cy="150131"/>
          </a:xfrm>
          <a:prstGeom prst="rightArrow">
            <a:avLst/>
          </a:prstGeom>
          <a:solidFill>
            <a:srgbClr val="FFEFB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1A632D-61D5-1138-4FDF-258837ECD79B}"/>
              </a:ext>
            </a:extLst>
          </p:cNvPr>
          <p:cNvSpPr txBox="1"/>
          <p:nvPr/>
        </p:nvSpPr>
        <p:spPr>
          <a:xfrm>
            <a:off x="789476" y="1237193"/>
            <a:ext cx="708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Output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데이터 생성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57D994B-15FC-0595-CF59-B8FF6A13A219}"/>
              </a:ext>
            </a:extLst>
          </p:cNvPr>
          <p:cNvSpPr/>
          <p:nvPr/>
        </p:nvSpPr>
        <p:spPr>
          <a:xfrm>
            <a:off x="510913" y="1351090"/>
            <a:ext cx="213968" cy="200580"/>
          </a:xfrm>
          <a:prstGeom prst="rect">
            <a:avLst/>
          </a:prstGeom>
          <a:solidFill>
            <a:srgbClr val="33AFFB"/>
          </a:solidFill>
          <a:ln>
            <a:solidFill>
              <a:srgbClr val="33AF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DEDAEB-2A65-76A1-92EB-19A449D9D680}"/>
              </a:ext>
            </a:extLst>
          </p:cNvPr>
          <p:cNvSpPr txBox="1"/>
          <p:nvPr/>
        </p:nvSpPr>
        <p:spPr>
          <a:xfrm>
            <a:off x="4132219" y="5947268"/>
            <a:ext cx="3980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나머지 </a:t>
            </a:r>
            <a:r>
              <a:rPr lang="ko-KR" altLang="en-US" sz="16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유통사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(A02~a06)</a:t>
            </a: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에 대해서도 동일한 모델링 및 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OUTPUT </a:t>
            </a: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생성 과정 진행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[</a:t>
            </a: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부록 참조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]</a:t>
            </a: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4B16F4-0FEF-029B-F992-4F4D2A3FC6F9}"/>
              </a:ext>
            </a:extLst>
          </p:cNvPr>
          <p:cNvSpPr txBox="1"/>
          <p:nvPr/>
        </p:nvSpPr>
        <p:spPr>
          <a:xfrm>
            <a:off x="8633086" y="3461731"/>
            <a:ext cx="3475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예측 점수를 포함한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Output </a:t>
            </a:r>
          </a:p>
          <a:p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데이터프레임 생성</a:t>
            </a:r>
          </a:p>
        </p:txBody>
      </p:sp>
    </p:spTree>
    <p:extLst>
      <p:ext uri="{BB962C8B-B14F-4D97-AF65-F5344CB8AC3E}">
        <p14:creationId xmlns:p14="http://schemas.microsoft.com/office/powerpoint/2010/main" val="11029667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9BB844-CDE7-C2A0-E9A4-6037718DE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298" y="6298144"/>
            <a:ext cx="2743200" cy="365125"/>
          </a:xfrm>
        </p:spPr>
        <p:txBody>
          <a:bodyPr/>
          <a:lstStyle/>
          <a:p>
            <a:fld id="{A643E3B8-1D74-4214-AB8A-0B0DA85F9242}" type="slidenum">
              <a:rPr lang="ko-KR" altLang="en-US" sz="2000" smtClean="0">
                <a:solidFill>
                  <a:srgbClr val="FFCA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39</a:t>
            </a:fld>
            <a:endParaRPr lang="ko-KR" altLang="en-US" sz="2000" dirty="0">
              <a:solidFill>
                <a:srgbClr val="FFCA00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FC24A4-52E4-6CD9-2A65-AA195B38357D}"/>
              </a:ext>
            </a:extLst>
          </p:cNvPr>
          <p:cNvSpPr txBox="1"/>
          <p:nvPr/>
        </p:nvSpPr>
        <p:spPr>
          <a:xfrm>
            <a:off x="3143247" y="3198167"/>
            <a:ext cx="5905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4. </a:t>
            </a:r>
            <a:r>
              <a:rPr lang="ko-KR" altLang="en-US" sz="4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활용 방안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B15299-E07C-4538-E834-9632E92172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143" y="-60727"/>
            <a:ext cx="677709" cy="71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216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5662B8E-6845-4CA7-194D-E1ACF6A74ECF}"/>
              </a:ext>
            </a:extLst>
          </p:cNvPr>
          <p:cNvSpPr txBox="1"/>
          <p:nvPr/>
        </p:nvSpPr>
        <p:spPr>
          <a:xfrm>
            <a:off x="190500" y="194731"/>
            <a:ext cx="590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1. </a:t>
            </a:r>
            <a:r>
              <a:rPr lang="ko-KR" altLang="en-US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프로젝트 개요</a:t>
            </a:r>
            <a:endParaRPr lang="en-US" altLang="ko-KR" sz="24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8AAC7A-1813-C0DC-4064-3E6BD5FA4618}"/>
              </a:ext>
            </a:extLst>
          </p:cNvPr>
          <p:cNvSpPr txBox="1"/>
          <p:nvPr/>
        </p:nvSpPr>
        <p:spPr>
          <a:xfrm>
            <a:off x="6095998" y="194731"/>
            <a:ext cx="590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프로젝트 주제 선정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9446AF-4521-A4A8-2DF3-71FD55AF8167}"/>
              </a:ext>
            </a:extLst>
          </p:cNvPr>
          <p:cNvSpPr txBox="1"/>
          <p:nvPr/>
        </p:nvSpPr>
        <p:spPr>
          <a:xfrm>
            <a:off x="1587282" y="5376568"/>
            <a:ext cx="4506035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 latinLnBrk="0">
              <a:lnSpc>
                <a:spcPct val="120000"/>
              </a:lnSpc>
            </a:pPr>
            <a:r>
              <a:rPr lang="en-US" altLang="ko-KR" i="0" dirty="0">
                <a:solidFill>
                  <a:srgbClr val="222222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&lt;</a:t>
            </a:r>
            <a:r>
              <a:rPr lang="ko-KR" altLang="en-US" i="0" dirty="0">
                <a:solidFill>
                  <a:srgbClr val="222222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기존</a:t>
            </a:r>
            <a:r>
              <a:rPr lang="en-US" altLang="ko-KR" i="0" dirty="0">
                <a:solidFill>
                  <a:srgbClr val="222222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&gt;</a:t>
            </a:r>
          </a:p>
          <a:p>
            <a:pPr marL="285750" indent="-285750" fontAlgn="t" latinLnBrk="0">
              <a:lnSpc>
                <a:spcPct val="120000"/>
              </a:lnSpc>
              <a:buFontTx/>
              <a:buChar char="-"/>
            </a:pPr>
            <a:r>
              <a:rPr lang="ko-KR" altLang="en-US" i="0" dirty="0">
                <a:solidFill>
                  <a:srgbClr val="222222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일괄적인 광고로 낮은 효율성</a:t>
            </a:r>
            <a:endParaRPr lang="en-US" altLang="ko-KR" i="0" dirty="0">
              <a:solidFill>
                <a:srgbClr val="222222"/>
              </a:solidFill>
              <a:effectLst/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285750" indent="-285750" fontAlgn="t" latinLnBrk="0">
              <a:lnSpc>
                <a:spcPct val="120000"/>
              </a:lnSpc>
              <a:buFontTx/>
              <a:buChar char="-"/>
            </a:pPr>
            <a:r>
              <a:rPr lang="ko-KR" altLang="en-US" i="0" dirty="0">
                <a:solidFill>
                  <a:srgbClr val="222222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무분별한 광고로 소비자의 피로도 증가</a:t>
            </a:r>
            <a:endParaRPr lang="en-US" altLang="ko-KR" i="0" dirty="0">
              <a:solidFill>
                <a:srgbClr val="222222"/>
              </a:solidFill>
              <a:effectLst/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0C7288-DFEA-05B7-3EEE-AB4E862CF374}"/>
              </a:ext>
            </a:extLst>
          </p:cNvPr>
          <p:cNvSpPr txBox="1"/>
          <p:nvPr/>
        </p:nvSpPr>
        <p:spPr>
          <a:xfrm>
            <a:off x="6606069" y="5376568"/>
            <a:ext cx="4885357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 latinLnBrk="0">
              <a:lnSpc>
                <a:spcPct val="120000"/>
              </a:lnSpc>
            </a:pPr>
            <a:r>
              <a:rPr lang="en-US" altLang="ko-KR" dirty="0">
                <a:solidFill>
                  <a:srgbClr val="222222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&lt;</a:t>
            </a:r>
            <a:r>
              <a:rPr lang="ko-KR" altLang="en-US" dirty="0">
                <a:solidFill>
                  <a:srgbClr val="222222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개선 방향</a:t>
            </a:r>
            <a:r>
              <a:rPr lang="en-US" altLang="ko-KR" dirty="0">
                <a:solidFill>
                  <a:srgbClr val="222222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&gt;</a:t>
            </a:r>
          </a:p>
          <a:p>
            <a:pPr marL="285750" indent="-285750" fontAlgn="t" latinLnBrk="0">
              <a:lnSpc>
                <a:spcPct val="120000"/>
              </a:lnSpc>
              <a:buFontTx/>
              <a:buChar char="-"/>
            </a:pPr>
            <a:r>
              <a:rPr lang="ko-KR" altLang="en-US" dirty="0">
                <a:solidFill>
                  <a:srgbClr val="222222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데이터를 활용한 개인화 마케팅을 통해 효율성 증가 및 기업과 상품에 대한 선호도 증가</a:t>
            </a:r>
            <a:endParaRPr lang="en-US" altLang="ko-KR" dirty="0">
              <a:solidFill>
                <a:srgbClr val="222222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7B4F7172-6701-92B2-A545-B8F421762D1A}"/>
              </a:ext>
            </a:extLst>
          </p:cNvPr>
          <p:cNvSpPr/>
          <p:nvPr/>
        </p:nvSpPr>
        <p:spPr>
          <a:xfrm>
            <a:off x="5879323" y="5720882"/>
            <a:ext cx="427989" cy="400900"/>
          </a:xfrm>
          <a:prstGeom prst="rightArrow">
            <a:avLst/>
          </a:prstGeom>
          <a:solidFill>
            <a:srgbClr val="5CB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D76FA3C5-F656-FD0C-D9B2-2384AE110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298" y="6298144"/>
            <a:ext cx="2743200" cy="365125"/>
          </a:xfrm>
        </p:spPr>
        <p:txBody>
          <a:bodyPr/>
          <a:lstStyle/>
          <a:p>
            <a:fld id="{A643E3B8-1D74-4214-AB8A-0B0DA85F9242}" type="slidenum">
              <a:rPr lang="ko-KR" altLang="en-US" sz="2000" smtClean="0">
                <a:solidFill>
                  <a:srgbClr val="FFCA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4</a:t>
            </a:fld>
            <a:endParaRPr lang="ko-KR" altLang="en-US" sz="2000" dirty="0">
              <a:solidFill>
                <a:srgbClr val="FFCA00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384DAAB-F8A8-62DD-FC72-A78E305D46F2}"/>
              </a:ext>
            </a:extLst>
          </p:cNvPr>
          <p:cNvGrpSpPr/>
          <p:nvPr/>
        </p:nvGrpSpPr>
        <p:grpSpPr>
          <a:xfrm>
            <a:off x="395522" y="1110347"/>
            <a:ext cx="7361627" cy="369332"/>
            <a:chOff x="510913" y="1237193"/>
            <a:chExt cx="7361627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4AC29BE-79B8-BF1E-16DF-31D0E22A5463}"/>
                </a:ext>
              </a:extLst>
            </p:cNvPr>
            <p:cNvSpPr txBox="1"/>
            <p:nvPr/>
          </p:nvSpPr>
          <p:spPr>
            <a:xfrm>
              <a:off x="789476" y="1237193"/>
              <a:ext cx="7083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문제 정의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F582EC6-3A19-9E75-0450-5B9F61BE267E}"/>
                </a:ext>
              </a:extLst>
            </p:cNvPr>
            <p:cNvSpPr/>
            <p:nvPr/>
          </p:nvSpPr>
          <p:spPr>
            <a:xfrm>
              <a:off x="510913" y="1321569"/>
              <a:ext cx="213968" cy="200580"/>
            </a:xfrm>
            <a:prstGeom prst="rect">
              <a:avLst/>
            </a:prstGeom>
            <a:solidFill>
              <a:srgbClr val="33AFFB"/>
            </a:solidFill>
            <a:ln>
              <a:solidFill>
                <a:srgbClr val="33AF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A0B1C5-0F6F-FC2D-2089-0F09EC7C5FC8}"/>
              </a:ext>
            </a:extLst>
          </p:cNvPr>
          <p:cNvSpPr/>
          <p:nvPr/>
        </p:nvSpPr>
        <p:spPr>
          <a:xfrm>
            <a:off x="2509235" y="1785467"/>
            <a:ext cx="7168166" cy="3287066"/>
          </a:xfrm>
          <a:prstGeom prst="rect">
            <a:avLst/>
          </a:prstGeom>
          <a:noFill/>
          <a:ln w="28575">
            <a:solidFill>
              <a:srgbClr val="5CBF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6E08D78F-048F-9033-2E13-705CB1B1D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2332" y="4747850"/>
            <a:ext cx="715546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출처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김은경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en-US" altLang="ko-KR" sz="1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“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"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원치 않는 내용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·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광고 너무 많다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"…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직장인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70%, SNS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에 피로감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“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서울연합뉴스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201</a:t>
            </a:r>
            <a:r>
              <a:rPr lang="en-US" altLang="ko-KR" sz="1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7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년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08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월 </a:t>
            </a:r>
            <a:r>
              <a:rPr lang="en-US" altLang="ko-KR" sz="1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30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일자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1A2C02-DB15-1B97-7457-E00CBF7B031D}"/>
              </a:ext>
            </a:extLst>
          </p:cNvPr>
          <p:cNvSpPr txBox="1"/>
          <p:nvPr/>
        </p:nvSpPr>
        <p:spPr>
          <a:xfrm>
            <a:off x="2788636" y="2030135"/>
            <a:ext cx="660936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dirty="0">
                <a:solidFill>
                  <a:srgbClr val="303038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직장인 </a:t>
            </a:r>
            <a:r>
              <a:rPr lang="en-US" altLang="ko-KR" sz="1400" b="0" i="0" dirty="0">
                <a:solidFill>
                  <a:srgbClr val="303038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10</a:t>
            </a:r>
            <a:r>
              <a:rPr lang="ko-KR" altLang="en-US" sz="1400" b="0" i="0" dirty="0">
                <a:solidFill>
                  <a:srgbClr val="303038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명 중 </a:t>
            </a:r>
            <a:r>
              <a:rPr lang="en-US" altLang="ko-KR" sz="1400" b="0" i="0" dirty="0">
                <a:solidFill>
                  <a:srgbClr val="303038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7</a:t>
            </a:r>
            <a:r>
              <a:rPr lang="ko-KR" altLang="en-US" sz="1400" b="0" i="0" dirty="0">
                <a:solidFill>
                  <a:srgbClr val="303038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명이 </a:t>
            </a:r>
            <a:r>
              <a:rPr lang="ko-KR" altLang="en-US" sz="1400" b="0" i="0" dirty="0" err="1">
                <a:solidFill>
                  <a:srgbClr val="303038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소셜네트워킹서비스</a:t>
            </a:r>
            <a:r>
              <a:rPr lang="en-US" altLang="ko-KR" sz="1400" b="0" i="0" dirty="0">
                <a:solidFill>
                  <a:srgbClr val="303038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(SNS)</a:t>
            </a:r>
            <a:r>
              <a:rPr lang="ko-KR" altLang="en-US" sz="1400" b="0" i="0" dirty="0">
                <a:solidFill>
                  <a:srgbClr val="303038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에 피로감을 느낀다는 조사결과가 나왔다</a:t>
            </a:r>
            <a:r>
              <a:rPr lang="en-US" altLang="ko-KR" sz="1400" b="0" i="0" dirty="0">
                <a:solidFill>
                  <a:srgbClr val="303038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</a:t>
            </a:r>
          </a:p>
          <a:p>
            <a:endParaRPr lang="en-US" altLang="ko-KR" sz="1400" b="0" i="0" dirty="0">
              <a:solidFill>
                <a:srgbClr val="303038"/>
              </a:solidFill>
              <a:effectLst/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ko-KR" altLang="en-US" sz="1400" b="0" i="0" dirty="0">
                <a:solidFill>
                  <a:srgbClr val="303038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평생교육 전문기업 </a:t>
            </a:r>
            <a:r>
              <a:rPr lang="ko-KR" altLang="en-US" sz="1400" b="0" i="0" dirty="0" err="1">
                <a:solidFill>
                  <a:srgbClr val="303038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휴넷은</a:t>
            </a:r>
            <a:r>
              <a:rPr lang="ko-KR" altLang="en-US" sz="1400" b="0" i="0" dirty="0">
                <a:solidFill>
                  <a:srgbClr val="303038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직장인 </a:t>
            </a:r>
            <a:r>
              <a:rPr lang="en-US" altLang="ko-KR" sz="1400" b="0" i="0" dirty="0">
                <a:solidFill>
                  <a:srgbClr val="303038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821</a:t>
            </a:r>
            <a:r>
              <a:rPr lang="ko-KR" altLang="en-US" sz="1400" b="0" i="0" dirty="0">
                <a:solidFill>
                  <a:srgbClr val="303038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명을 대상으로 설문조사를 한 결과 응답자의 </a:t>
            </a:r>
            <a:endParaRPr lang="en-US" altLang="ko-KR" sz="1400" b="0" i="0" dirty="0">
              <a:solidFill>
                <a:srgbClr val="303038"/>
              </a:solidFill>
              <a:effectLst/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en-US" altLang="ko-KR" sz="1400" b="0" i="0" dirty="0">
                <a:solidFill>
                  <a:srgbClr val="303038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69.4%</a:t>
            </a:r>
            <a:r>
              <a:rPr lang="ko-KR" altLang="en-US" sz="1400" b="0" i="0" dirty="0">
                <a:solidFill>
                  <a:srgbClr val="303038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가 </a:t>
            </a:r>
            <a:r>
              <a:rPr lang="en-US" altLang="ko-KR" sz="1400" b="0" i="0" dirty="0">
                <a:solidFill>
                  <a:srgbClr val="303038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SNS</a:t>
            </a:r>
            <a:r>
              <a:rPr lang="ko-KR" altLang="en-US" sz="1400" b="0" i="0" dirty="0">
                <a:solidFill>
                  <a:srgbClr val="303038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에 대해 피로감을 느끼고 있다고 답했다고 </a:t>
            </a:r>
            <a:r>
              <a:rPr lang="en-US" altLang="ko-KR" sz="1400" b="0" i="0" dirty="0">
                <a:solidFill>
                  <a:srgbClr val="303038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30</a:t>
            </a:r>
            <a:r>
              <a:rPr lang="ko-KR" altLang="en-US" sz="1400" b="0" i="0" dirty="0">
                <a:solidFill>
                  <a:srgbClr val="303038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일 밝혔다</a:t>
            </a:r>
            <a:r>
              <a:rPr lang="en-US" altLang="ko-KR" sz="1400" b="0" i="0" dirty="0">
                <a:solidFill>
                  <a:srgbClr val="303038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</a:t>
            </a:r>
          </a:p>
          <a:p>
            <a:endParaRPr lang="en-US" altLang="ko-KR" sz="1400" b="0" i="0" dirty="0">
              <a:solidFill>
                <a:srgbClr val="303038"/>
              </a:solidFill>
              <a:effectLst/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ko-KR" altLang="en-US" sz="1400" b="0" i="0" dirty="0">
                <a:solidFill>
                  <a:srgbClr val="303038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피로감을 느끼는 이유는 </a:t>
            </a:r>
            <a:r>
              <a:rPr lang="en-US" altLang="ko-KR" sz="1400" b="0" i="0" dirty="0">
                <a:solidFill>
                  <a:srgbClr val="303038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'</a:t>
            </a:r>
            <a:r>
              <a:rPr lang="ko-KR" altLang="en-US" sz="1400" b="0" i="0" dirty="0">
                <a:solidFill>
                  <a:srgbClr val="303038"/>
                </a:solidFill>
                <a:effectLst/>
                <a:highlight>
                  <a:srgbClr val="FFFF00"/>
                </a:highlight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원하지 않는 내용이 많이 보여서</a:t>
            </a:r>
            <a:r>
              <a:rPr lang="en-US" altLang="ko-KR" sz="1400" b="0" i="0" dirty="0">
                <a:solidFill>
                  <a:srgbClr val="303038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'(27.7%)</a:t>
            </a:r>
            <a:r>
              <a:rPr lang="ko-KR" altLang="en-US" sz="1400" b="0" i="0" dirty="0">
                <a:solidFill>
                  <a:srgbClr val="303038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와 </a:t>
            </a:r>
            <a:r>
              <a:rPr lang="en-US" altLang="ko-KR" sz="1400" b="0" i="0" dirty="0">
                <a:solidFill>
                  <a:srgbClr val="303038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'</a:t>
            </a:r>
            <a:r>
              <a:rPr lang="ko-KR" altLang="en-US" sz="1400" b="0" i="0" dirty="0">
                <a:solidFill>
                  <a:srgbClr val="303038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광고</a:t>
            </a:r>
            <a:r>
              <a:rPr lang="en-US" altLang="ko-KR" sz="1400" b="0" i="0" dirty="0">
                <a:solidFill>
                  <a:srgbClr val="303038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1400" b="0" i="0" dirty="0">
                <a:solidFill>
                  <a:srgbClr val="303038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마케팅이 너무 잦아서</a:t>
            </a:r>
            <a:r>
              <a:rPr lang="en-US" altLang="ko-KR" sz="1400" b="0" i="0" dirty="0">
                <a:solidFill>
                  <a:srgbClr val="303038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'(26.1%)</a:t>
            </a:r>
            <a:r>
              <a:rPr lang="ko-KR" altLang="en-US" sz="1400" b="0" i="0" dirty="0">
                <a:solidFill>
                  <a:srgbClr val="303038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라는 이유가 많았다</a:t>
            </a:r>
            <a:r>
              <a:rPr lang="en-US" altLang="ko-KR" sz="1400" b="0" i="0" dirty="0">
                <a:solidFill>
                  <a:srgbClr val="303038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</a:t>
            </a:r>
          </a:p>
          <a:p>
            <a:endParaRPr lang="en-US" altLang="ko-KR" sz="1400" b="0" i="0" dirty="0">
              <a:solidFill>
                <a:srgbClr val="303038"/>
              </a:solidFill>
              <a:effectLst/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ko-KR" altLang="en-US" sz="1400" b="0" i="0" dirty="0">
                <a:solidFill>
                  <a:srgbClr val="303038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이어 </a:t>
            </a:r>
            <a:r>
              <a:rPr lang="en-US" altLang="ko-KR" sz="1400" b="0" i="0" dirty="0">
                <a:solidFill>
                  <a:srgbClr val="303038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'</a:t>
            </a:r>
            <a:r>
              <a:rPr lang="ko-KR" altLang="en-US" sz="1400" b="0" i="0" dirty="0">
                <a:solidFill>
                  <a:srgbClr val="303038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업무와 사생활의 경계가 모호해져서</a:t>
            </a:r>
            <a:r>
              <a:rPr lang="en-US" altLang="ko-KR" sz="1400" b="0" i="0" dirty="0">
                <a:solidFill>
                  <a:srgbClr val="303038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'(15.8%), '</a:t>
            </a:r>
            <a:r>
              <a:rPr lang="ko-KR" altLang="en-US" sz="1400" b="0" i="0" dirty="0">
                <a:solidFill>
                  <a:srgbClr val="303038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시간을 많이 소비하게 돼서</a:t>
            </a:r>
            <a:r>
              <a:rPr lang="en-US" altLang="ko-KR" sz="1400" b="0" i="0" dirty="0">
                <a:solidFill>
                  <a:srgbClr val="303038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'(14.6%), </a:t>
            </a:r>
          </a:p>
          <a:p>
            <a:r>
              <a:rPr lang="en-US" altLang="ko-KR" sz="1400" b="0" i="0" dirty="0">
                <a:solidFill>
                  <a:srgbClr val="303038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'</a:t>
            </a:r>
            <a:r>
              <a:rPr lang="ko-KR" altLang="en-US" sz="1400" b="0" i="0" dirty="0">
                <a:solidFill>
                  <a:srgbClr val="303038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사생활이 노출돼서</a:t>
            </a:r>
            <a:r>
              <a:rPr lang="en-US" altLang="ko-KR" sz="1400" b="0" i="0" dirty="0">
                <a:solidFill>
                  <a:srgbClr val="303038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'(8.6%), '</a:t>
            </a:r>
            <a:r>
              <a:rPr lang="ko-KR" altLang="en-US" sz="1400" b="0" i="0" dirty="0">
                <a:solidFill>
                  <a:srgbClr val="303038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상사 및 동료와 연결되는 것이 싫어서</a:t>
            </a:r>
            <a:r>
              <a:rPr lang="en-US" altLang="ko-KR" sz="1400" b="0" i="0" dirty="0">
                <a:solidFill>
                  <a:srgbClr val="303038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'(7.2%) </a:t>
            </a:r>
            <a:r>
              <a:rPr lang="ko-KR" altLang="en-US" sz="1400" b="0" i="0" dirty="0">
                <a:solidFill>
                  <a:srgbClr val="303038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등이 뒤따랐다</a:t>
            </a:r>
            <a:r>
              <a:rPr lang="en-US" altLang="ko-KR" sz="1400" b="0" i="0" dirty="0">
                <a:solidFill>
                  <a:srgbClr val="303038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7643F3-6B3D-B270-5721-280487E89017}"/>
              </a:ext>
            </a:extLst>
          </p:cNvPr>
          <p:cNvSpPr txBox="1"/>
          <p:nvPr/>
        </p:nvSpPr>
        <p:spPr>
          <a:xfrm>
            <a:off x="4464425" y="1544026"/>
            <a:ext cx="3257784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 fontAlgn="t" latinLnBrk="0"/>
            <a:r>
              <a:rPr lang="ko-KR" altLang="en-US" sz="2000" i="0" dirty="0">
                <a:solidFill>
                  <a:srgbClr val="222222"/>
                </a:solidFill>
                <a:effectLst/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무분별한 광고</a:t>
            </a:r>
            <a:r>
              <a:rPr lang="en-US" altLang="ko-KR" sz="2000" i="0" dirty="0">
                <a:solidFill>
                  <a:srgbClr val="222222"/>
                </a:solidFill>
                <a:effectLst/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</a:t>
            </a:r>
            <a:r>
              <a:rPr lang="ko-KR" altLang="en-US" sz="2000" i="0" dirty="0">
                <a:solidFill>
                  <a:srgbClr val="222222"/>
                </a:solidFill>
                <a:effectLst/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피로한 소비자</a:t>
            </a:r>
            <a:endParaRPr lang="en-US" altLang="ko-KR" sz="2000" i="0" dirty="0">
              <a:solidFill>
                <a:srgbClr val="222222"/>
              </a:solidFill>
              <a:effectLst/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57337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래픽 10" descr="사용자 단색으로 채워진">
            <a:extLst>
              <a:ext uri="{FF2B5EF4-FFF2-40B4-BE49-F238E27FC236}">
                <a16:creationId xmlns:a16="http://schemas.microsoft.com/office/drawing/2014/main" id="{0F01C4F6-4E35-ACEE-B5F4-3C6653695D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7944" y="3494747"/>
            <a:ext cx="1178736" cy="1178736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9BB844-CDE7-C2A0-E9A4-6037718DE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298" y="6298144"/>
            <a:ext cx="2743200" cy="365125"/>
          </a:xfrm>
        </p:spPr>
        <p:txBody>
          <a:bodyPr/>
          <a:lstStyle/>
          <a:p>
            <a:fld id="{A643E3B8-1D74-4214-AB8A-0B0DA85F9242}" type="slidenum">
              <a:rPr lang="ko-KR" altLang="en-US" sz="2000" smtClean="0">
                <a:solidFill>
                  <a:srgbClr val="FFCA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40</a:t>
            </a:fld>
            <a:endParaRPr lang="ko-KR" altLang="en-US" sz="2000" dirty="0">
              <a:solidFill>
                <a:srgbClr val="FFCA00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62B8E-6845-4CA7-194D-E1ACF6A74ECF}"/>
              </a:ext>
            </a:extLst>
          </p:cNvPr>
          <p:cNvSpPr txBox="1"/>
          <p:nvPr/>
        </p:nvSpPr>
        <p:spPr>
          <a:xfrm>
            <a:off x="190498" y="194731"/>
            <a:ext cx="590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4. </a:t>
            </a:r>
            <a:r>
              <a:rPr lang="ko-KR" altLang="en-US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활용 방안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8AAC7A-1813-C0DC-4064-3E6BD5FA4618}"/>
              </a:ext>
            </a:extLst>
          </p:cNvPr>
          <p:cNvSpPr txBox="1"/>
          <p:nvPr/>
        </p:nvSpPr>
        <p:spPr>
          <a:xfrm>
            <a:off x="6095998" y="194731"/>
            <a:ext cx="590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첫번째 활용 방안 </a:t>
            </a:r>
            <a:r>
              <a:rPr lang="en-US" altLang="ko-KR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– </a:t>
            </a:r>
            <a:r>
              <a:rPr lang="ko-KR" altLang="en-US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개인화 상품 광고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E25B8D6-E6FB-D526-AA3F-AF80C152320E}"/>
              </a:ext>
            </a:extLst>
          </p:cNvPr>
          <p:cNvGraphicFramePr>
            <a:graphicFrameLocks noGrp="1"/>
          </p:cNvGraphicFramePr>
          <p:nvPr/>
        </p:nvGraphicFramePr>
        <p:xfrm>
          <a:off x="2797554" y="3800330"/>
          <a:ext cx="3411219" cy="69836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7317">
                  <a:extLst>
                    <a:ext uri="{9D8B030D-6E8A-4147-A177-3AD203B41FA5}">
                      <a16:colId xmlns:a16="http://schemas.microsoft.com/office/drawing/2014/main" val="1515347521"/>
                    </a:ext>
                  </a:extLst>
                </a:gridCol>
                <a:gridCol w="487317">
                  <a:extLst>
                    <a:ext uri="{9D8B030D-6E8A-4147-A177-3AD203B41FA5}">
                      <a16:colId xmlns:a16="http://schemas.microsoft.com/office/drawing/2014/main" val="439328694"/>
                    </a:ext>
                  </a:extLst>
                </a:gridCol>
                <a:gridCol w="487317">
                  <a:extLst>
                    <a:ext uri="{9D8B030D-6E8A-4147-A177-3AD203B41FA5}">
                      <a16:colId xmlns:a16="http://schemas.microsoft.com/office/drawing/2014/main" val="2778617147"/>
                    </a:ext>
                  </a:extLst>
                </a:gridCol>
                <a:gridCol w="487317">
                  <a:extLst>
                    <a:ext uri="{9D8B030D-6E8A-4147-A177-3AD203B41FA5}">
                      <a16:colId xmlns:a16="http://schemas.microsoft.com/office/drawing/2014/main" val="565590007"/>
                    </a:ext>
                  </a:extLst>
                </a:gridCol>
                <a:gridCol w="487317">
                  <a:extLst>
                    <a:ext uri="{9D8B030D-6E8A-4147-A177-3AD203B41FA5}">
                      <a16:colId xmlns:a16="http://schemas.microsoft.com/office/drawing/2014/main" val="3711838536"/>
                    </a:ext>
                  </a:extLst>
                </a:gridCol>
                <a:gridCol w="487317">
                  <a:extLst>
                    <a:ext uri="{9D8B030D-6E8A-4147-A177-3AD203B41FA5}">
                      <a16:colId xmlns:a16="http://schemas.microsoft.com/office/drawing/2014/main" val="3092795135"/>
                    </a:ext>
                  </a:extLst>
                </a:gridCol>
                <a:gridCol w="487317">
                  <a:extLst>
                    <a:ext uri="{9D8B030D-6E8A-4147-A177-3AD203B41FA5}">
                      <a16:colId xmlns:a16="http://schemas.microsoft.com/office/drawing/2014/main" val="1624908904"/>
                    </a:ext>
                  </a:extLst>
                </a:gridCol>
              </a:tblGrid>
              <a:tr h="27940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고객</a:t>
                      </a:r>
                      <a:endParaRPr lang="en-US" sz="1300" b="0" dirty="0">
                        <a:solidFill>
                          <a:schemeClr val="tx1"/>
                        </a:solidFill>
                        <a:effectLst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41757" marR="41757" marT="20879" marB="2087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A01</a:t>
                      </a:r>
                    </a:p>
                  </a:txBody>
                  <a:tcPr marL="41757" marR="41757" marT="20879" marB="208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A02</a:t>
                      </a:r>
                    </a:p>
                  </a:txBody>
                  <a:tcPr marL="41757" marR="41757" marT="20879" marB="208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A03</a:t>
                      </a:r>
                    </a:p>
                  </a:txBody>
                  <a:tcPr marL="41757" marR="41757" marT="20879" marB="208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7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A04</a:t>
                      </a:r>
                    </a:p>
                  </a:txBody>
                  <a:tcPr marL="41757" marR="41757" marT="20879" marB="208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A05</a:t>
                      </a:r>
                    </a:p>
                  </a:txBody>
                  <a:tcPr marL="41757" marR="41757" marT="20879" marB="208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A06</a:t>
                      </a:r>
                    </a:p>
                  </a:txBody>
                  <a:tcPr marL="41757" marR="41757" marT="20879" marB="208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066676"/>
                  </a:ext>
                </a:extLst>
              </a:tr>
              <a:tr h="4189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13</a:t>
                      </a:r>
                    </a:p>
                  </a:txBody>
                  <a:tcPr marL="41757" marR="41757" marT="20879" marB="2087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0.34</a:t>
                      </a:r>
                    </a:p>
                  </a:txBody>
                  <a:tcPr marL="41757" marR="41757" marT="20879" marB="208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0.001</a:t>
                      </a:r>
                    </a:p>
                  </a:txBody>
                  <a:tcPr marL="41757" marR="41757" marT="20879" marB="208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0.47</a:t>
                      </a:r>
                    </a:p>
                  </a:txBody>
                  <a:tcPr marL="41757" marR="41757" marT="20879" marB="208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7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0.12</a:t>
                      </a:r>
                    </a:p>
                  </a:txBody>
                  <a:tcPr marL="41757" marR="41757" marT="20879" marB="208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0.01</a:t>
                      </a:r>
                    </a:p>
                  </a:txBody>
                  <a:tcPr marL="41757" marR="41757" marT="20879" marB="208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0.058</a:t>
                      </a:r>
                    </a:p>
                  </a:txBody>
                  <a:tcPr marL="41757" marR="41757" marT="20879" marB="208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601781"/>
                  </a:ext>
                </a:extLst>
              </a:tr>
            </a:tbl>
          </a:graphicData>
        </a:graphic>
      </p:graphicFrame>
      <p:sp>
        <p:nvSpPr>
          <p:cNvPr id="24" name="순서도: 대체 처리 23">
            <a:extLst>
              <a:ext uri="{FF2B5EF4-FFF2-40B4-BE49-F238E27FC236}">
                <a16:creationId xmlns:a16="http://schemas.microsoft.com/office/drawing/2014/main" id="{339A502F-9BEB-A72C-B34A-9FB455409293}"/>
              </a:ext>
            </a:extLst>
          </p:cNvPr>
          <p:cNvSpPr/>
          <p:nvPr/>
        </p:nvSpPr>
        <p:spPr>
          <a:xfrm>
            <a:off x="1019864" y="2232787"/>
            <a:ext cx="933466" cy="584200"/>
          </a:xfrm>
          <a:prstGeom prst="flowChartAlternateProcess">
            <a:avLst/>
          </a:prstGeom>
          <a:noFill/>
          <a:ln w="28575">
            <a:solidFill>
              <a:srgbClr val="3356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소비자</a:t>
            </a:r>
          </a:p>
        </p:txBody>
      </p:sp>
      <p:sp>
        <p:nvSpPr>
          <p:cNvPr id="25" name="순서도: 대체 처리 24">
            <a:extLst>
              <a:ext uri="{FF2B5EF4-FFF2-40B4-BE49-F238E27FC236}">
                <a16:creationId xmlns:a16="http://schemas.microsoft.com/office/drawing/2014/main" id="{E495706E-6D13-BF3D-AA4C-B14E93A9DB7A}"/>
              </a:ext>
            </a:extLst>
          </p:cNvPr>
          <p:cNvSpPr/>
          <p:nvPr/>
        </p:nvSpPr>
        <p:spPr>
          <a:xfrm>
            <a:off x="2574945" y="2232787"/>
            <a:ext cx="3787242" cy="584200"/>
          </a:xfrm>
          <a:prstGeom prst="flowChartAlternateProcess">
            <a:avLst/>
          </a:prstGeom>
          <a:noFill/>
          <a:ln w="28575">
            <a:solidFill>
              <a:srgbClr val="3356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소비자의 </a:t>
            </a:r>
            <a:r>
              <a:rPr lang="ko-KR" altLang="en-US" sz="1600" dirty="0" err="1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유통사</a:t>
            </a:r>
            <a:r>
              <a:rPr lang="ko-KR" altLang="en-US" sz="16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구매 비율을 가중치로 </a:t>
            </a:r>
            <a:endParaRPr lang="en-US" altLang="ko-KR" sz="1600" dirty="0">
              <a:solidFill>
                <a:schemeClr val="tx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하나의 유통사를</a:t>
            </a:r>
            <a:r>
              <a:rPr lang="en-US" altLang="ko-KR" sz="16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랜덤 추출</a:t>
            </a:r>
          </a:p>
        </p:txBody>
      </p:sp>
      <p:sp>
        <p:nvSpPr>
          <p:cNvPr id="26" name="순서도: 대체 처리 25">
            <a:extLst>
              <a:ext uri="{FF2B5EF4-FFF2-40B4-BE49-F238E27FC236}">
                <a16:creationId xmlns:a16="http://schemas.microsoft.com/office/drawing/2014/main" id="{55750341-78AF-00C9-2557-FC701FE05549}"/>
              </a:ext>
            </a:extLst>
          </p:cNvPr>
          <p:cNvSpPr/>
          <p:nvPr/>
        </p:nvSpPr>
        <p:spPr>
          <a:xfrm>
            <a:off x="6903720" y="2217030"/>
            <a:ext cx="4380336" cy="584200"/>
          </a:xfrm>
          <a:prstGeom prst="flowChartAlternateProcess">
            <a:avLst/>
          </a:prstGeom>
          <a:noFill/>
          <a:ln w="28575">
            <a:solidFill>
              <a:srgbClr val="3356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선택된 유통사의 모델이 예측한 점수를 토대로</a:t>
            </a:r>
            <a:endParaRPr lang="en-US" altLang="ko-KR" sz="1600" dirty="0">
              <a:solidFill>
                <a:schemeClr val="tx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안 사본 상품을 선택하여 추천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65A47EE-F74D-68BC-9F4E-08BB38D0A1F5}"/>
              </a:ext>
            </a:extLst>
          </p:cNvPr>
          <p:cNvCxnSpPr>
            <a:cxnSpLocks/>
          </p:cNvCxnSpPr>
          <p:nvPr/>
        </p:nvCxnSpPr>
        <p:spPr>
          <a:xfrm>
            <a:off x="2086680" y="2536117"/>
            <a:ext cx="3175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76D97E3-2A83-3CBC-6689-759A6981D7B9}"/>
              </a:ext>
            </a:extLst>
          </p:cNvPr>
          <p:cNvCxnSpPr>
            <a:cxnSpLocks/>
          </p:cNvCxnSpPr>
          <p:nvPr/>
        </p:nvCxnSpPr>
        <p:spPr>
          <a:xfrm>
            <a:off x="6488502" y="2536117"/>
            <a:ext cx="3175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044CC1CA-C7A9-5CE7-28B3-B12C728526F0}"/>
              </a:ext>
            </a:extLst>
          </p:cNvPr>
          <p:cNvGraphicFramePr>
            <a:graphicFrameLocks noGrp="1"/>
          </p:cNvGraphicFramePr>
          <p:nvPr/>
        </p:nvGraphicFramePr>
        <p:xfrm>
          <a:off x="7813349" y="3316298"/>
          <a:ext cx="2570963" cy="197319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3138">
                  <a:extLst>
                    <a:ext uri="{9D8B030D-6E8A-4147-A177-3AD203B41FA5}">
                      <a16:colId xmlns:a16="http://schemas.microsoft.com/office/drawing/2014/main" val="1672397395"/>
                    </a:ext>
                  </a:extLst>
                </a:gridCol>
                <a:gridCol w="623694">
                  <a:extLst>
                    <a:ext uri="{9D8B030D-6E8A-4147-A177-3AD203B41FA5}">
                      <a16:colId xmlns:a16="http://schemas.microsoft.com/office/drawing/2014/main" val="3893100368"/>
                    </a:ext>
                  </a:extLst>
                </a:gridCol>
                <a:gridCol w="1344131">
                  <a:extLst>
                    <a:ext uri="{9D8B030D-6E8A-4147-A177-3AD203B41FA5}">
                      <a16:colId xmlns:a16="http://schemas.microsoft.com/office/drawing/2014/main" val="2490593710"/>
                    </a:ext>
                  </a:extLst>
                </a:gridCol>
              </a:tblGrid>
              <a:tr h="2914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고객</a:t>
                      </a:r>
                      <a:endParaRPr lang="en-US" sz="1300" b="0" dirty="0">
                        <a:effectLst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85320" marR="85320" marT="42660" marB="42660" anchor="ctr"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상품</a:t>
                      </a:r>
                      <a:endParaRPr lang="en-US" sz="1300" b="0" dirty="0">
                        <a:effectLst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예측 점수</a:t>
                      </a:r>
                      <a:endParaRPr lang="en-US" sz="1300" b="0" dirty="0">
                        <a:effectLst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2707480"/>
                  </a:ext>
                </a:extLst>
              </a:tr>
              <a:tr h="331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13</a:t>
                      </a:r>
                      <a:endParaRPr lang="ko-KR" altLang="en-US" sz="1300" b="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98840" marR="98840" marT="49420" marB="49420" anchor="ctr"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1</a:t>
                      </a:r>
                      <a:endParaRPr lang="ko-KR" altLang="en-US" sz="1300" b="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98840" marR="98840" marT="49420" marB="49420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2.87</a:t>
                      </a: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0727055"/>
                  </a:ext>
                </a:extLst>
              </a:tr>
              <a:tr h="3316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13</a:t>
                      </a:r>
                      <a:endParaRPr lang="ko-KR" altLang="en-US" sz="1300" b="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98840" marR="98840" marT="49420" marB="49420" anchor="ctr"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2</a:t>
                      </a:r>
                      <a:endParaRPr lang="ko-KR" altLang="en-US" sz="1300" b="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98840" marR="98840" marT="49420" marB="49420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3.11</a:t>
                      </a: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52337067"/>
                  </a:ext>
                </a:extLst>
              </a:tr>
              <a:tr h="355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13</a:t>
                      </a:r>
                      <a:endParaRPr lang="ko-KR" altLang="en-US" sz="1300" b="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98840" marR="98840" marT="49420" marB="49420" anchor="ctr"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D7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3</a:t>
                      </a:r>
                      <a:endParaRPr lang="ko-KR" altLang="en-US" sz="1300" b="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98840" marR="98840" marT="49420" marB="49420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D7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3.97</a:t>
                      </a: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D7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9175842"/>
                  </a:ext>
                </a:extLst>
              </a:tr>
              <a:tr h="331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13</a:t>
                      </a:r>
                      <a:endParaRPr lang="ko-KR" altLang="en-US" sz="1300" b="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98840" marR="98840" marT="49420" marB="49420" anchor="ctr"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4</a:t>
                      </a:r>
                      <a:endParaRPr lang="ko-KR" altLang="en-US" sz="1300" b="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marL="98840" marR="98840" marT="49420" marB="49420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0.02</a:t>
                      </a: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13671507"/>
                  </a:ext>
                </a:extLst>
              </a:tr>
              <a:tr h="3316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...</a:t>
                      </a:r>
                    </a:p>
                  </a:txBody>
                  <a:tcPr marL="85320" marR="85320" marT="42660" marB="42660" anchor="ctr"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...</a:t>
                      </a: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...</a:t>
                      </a: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rgbClr val="3356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5255181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EECE7A85-5867-1C8D-C9C5-896A5F5EFA88}"/>
              </a:ext>
            </a:extLst>
          </p:cNvPr>
          <p:cNvSpPr txBox="1"/>
          <p:nvPr/>
        </p:nvSpPr>
        <p:spPr>
          <a:xfrm>
            <a:off x="1187318" y="4169776"/>
            <a:ext cx="548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13</a:t>
            </a:r>
            <a:endParaRPr lang="ko-KR" altLang="en-US" sz="1400" dirty="0">
              <a:solidFill>
                <a:schemeClr val="bg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A20A44-4CFE-A03B-3A68-41D19EFEA816}"/>
              </a:ext>
            </a:extLst>
          </p:cNvPr>
          <p:cNvSpPr txBox="1"/>
          <p:nvPr/>
        </p:nvSpPr>
        <p:spPr>
          <a:xfrm>
            <a:off x="9258298" y="1925698"/>
            <a:ext cx="2247638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모델</a:t>
            </a:r>
            <a:r>
              <a:rPr lang="en-US" altLang="ko-KR" sz="11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_</a:t>
            </a:r>
            <a:r>
              <a:rPr lang="ko-KR" altLang="en-US" sz="11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활용</a:t>
            </a:r>
            <a:r>
              <a:rPr lang="en-US" altLang="ko-KR" sz="11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_</a:t>
            </a:r>
            <a:r>
              <a:rPr lang="ko-KR" altLang="en-US" sz="11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방안</a:t>
            </a:r>
            <a:r>
              <a:rPr lang="en-US" altLang="ko-KR" sz="11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</a:t>
            </a:r>
            <a:r>
              <a:rPr lang="en-US" altLang="ko-KR" sz="11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ipynb</a:t>
            </a:r>
            <a:r>
              <a:rPr lang="en-US" altLang="ko-KR" sz="11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| </a:t>
            </a:r>
            <a:r>
              <a:rPr lang="ko-KR" altLang="en-US" sz="11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구현 완료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BAB8CE-761D-0834-B6A3-5F5353BAB9B8}"/>
              </a:ext>
            </a:extLst>
          </p:cNvPr>
          <p:cNvSpPr txBox="1"/>
          <p:nvPr/>
        </p:nvSpPr>
        <p:spPr>
          <a:xfrm>
            <a:off x="10317636" y="5007409"/>
            <a:ext cx="139594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&lt;A03 Output&gt;</a:t>
            </a:r>
            <a:endParaRPr lang="ko-KR" altLang="en-US" sz="1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CF135D1-4CDE-7060-FF2A-28041421E3EA}"/>
              </a:ext>
            </a:extLst>
          </p:cNvPr>
          <p:cNvGrpSpPr/>
          <p:nvPr/>
        </p:nvGrpSpPr>
        <p:grpSpPr>
          <a:xfrm>
            <a:off x="395522" y="1110347"/>
            <a:ext cx="7361627" cy="369332"/>
            <a:chOff x="510913" y="1237193"/>
            <a:chExt cx="7361627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86E2C64-4B5E-7401-6221-1B3DA10D228C}"/>
                </a:ext>
              </a:extLst>
            </p:cNvPr>
            <p:cNvSpPr txBox="1"/>
            <p:nvPr/>
          </p:nvSpPr>
          <p:spPr>
            <a:xfrm>
              <a:off x="789476" y="1237193"/>
              <a:ext cx="7083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마케팅 예시</a:t>
              </a:r>
              <a:r>
                <a:rPr lang="en-US" altLang="ko-KR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 </a:t>
              </a:r>
              <a:endPara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7ADC3D4-B657-237F-EC7A-509448D8D7C9}"/>
                </a:ext>
              </a:extLst>
            </p:cNvPr>
            <p:cNvSpPr/>
            <p:nvPr/>
          </p:nvSpPr>
          <p:spPr>
            <a:xfrm>
              <a:off x="510913" y="1321569"/>
              <a:ext cx="213968" cy="200580"/>
            </a:xfrm>
            <a:prstGeom prst="rect">
              <a:avLst/>
            </a:prstGeom>
            <a:solidFill>
              <a:srgbClr val="33AFFB"/>
            </a:solidFill>
            <a:ln>
              <a:solidFill>
                <a:srgbClr val="33AF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17666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9BB844-CDE7-C2A0-E9A4-6037718DE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298" y="6298144"/>
            <a:ext cx="2743200" cy="365125"/>
          </a:xfrm>
        </p:spPr>
        <p:txBody>
          <a:bodyPr/>
          <a:lstStyle/>
          <a:p>
            <a:fld id="{A643E3B8-1D74-4214-AB8A-0B0DA85F9242}" type="slidenum">
              <a:rPr lang="ko-KR" altLang="en-US" sz="2000" smtClean="0">
                <a:solidFill>
                  <a:srgbClr val="FFCA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41</a:t>
            </a:fld>
            <a:endParaRPr lang="ko-KR" altLang="en-US" sz="2000" dirty="0">
              <a:solidFill>
                <a:srgbClr val="FFCA00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62B8E-6845-4CA7-194D-E1ACF6A74ECF}"/>
              </a:ext>
            </a:extLst>
          </p:cNvPr>
          <p:cNvSpPr txBox="1"/>
          <p:nvPr/>
        </p:nvSpPr>
        <p:spPr>
          <a:xfrm>
            <a:off x="190498" y="194731"/>
            <a:ext cx="590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4. </a:t>
            </a:r>
            <a:r>
              <a:rPr lang="ko-KR" altLang="en-US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활용 방안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8AAC7A-1813-C0DC-4064-3E6BD5FA4618}"/>
              </a:ext>
            </a:extLst>
          </p:cNvPr>
          <p:cNvSpPr txBox="1"/>
          <p:nvPr/>
        </p:nvSpPr>
        <p:spPr>
          <a:xfrm>
            <a:off x="6095998" y="194731"/>
            <a:ext cx="590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첫번째 활용 방안 </a:t>
            </a:r>
            <a:r>
              <a:rPr lang="en-US" altLang="ko-KR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– </a:t>
            </a:r>
            <a:r>
              <a:rPr lang="ko-KR" altLang="en-US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개인화 상품 광고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F65E40-CF0B-7C12-3794-5CE771300D3C}"/>
              </a:ext>
            </a:extLst>
          </p:cNvPr>
          <p:cNvSpPr txBox="1"/>
          <p:nvPr/>
        </p:nvSpPr>
        <p:spPr>
          <a:xfrm>
            <a:off x="674085" y="1110347"/>
            <a:ext cx="708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개발 시스템 실제 실행 결과 예시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219A29B-AE65-A01E-7157-202958C2F075}"/>
              </a:ext>
            </a:extLst>
          </p:cNvPr>
          <p:cNvSpPr/>
          <p:nvPr/>
        </p:nvSpPr>
        <p:spPr>
          <a:xfrm>
            <a:off x="395522" y="1194723"/>
            <a:ext cx="213968" cy="200580"/>
          </a:xfrm>
          <a:prstGeom prst="rect">
            <a:avLst/>
          </a:prstGeom>
          <a:solidFill>
            <a:srgbClr val="33AFFB"/>
          </a:solidFill>
          <a:ln>
            <a:solidFill>
              <a:srgbClr val="33AF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D2B473-7728-3A78-99F2-7515AC91AF12}"/>
              </a:ext>
            </a:extLst>
          </p:cNvPr>
          <p:cNvSpPr txBox="1"/>
          <p:nvPr/>
        </p:nvSpPr>
        <p:spPr>
          <a:xfrm>
            <a:off x="346216" y="3549285"/>
            <a:ext cx="2294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M430112881 (label:4038)</a:t>
            </a:r>
            <a:endParaRPr lang="ko-KR" altLang="en-US" sz="1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89D46E6D-1E08-081D-1F26-E1302ABA5037}"/>
              </a:ext>
            </a:extLst>
          </p:cNvPr>
          <p:cNvGraphicFramePr>
            <a:graphicFrameLocks noGrp="1"/>
          </p:cNvGraphicFramePr>
          <p:nvPr/>
        </p:nvGraphicFramePr>
        <p:xfrm>
          <a:off x="514350" y="4199990"/>
          <a:ext cx="1949268" cy="69836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7317">
                  <a:extLst>
                    <a:ext uri="{9D8B030D-6E8A-4147-A177-3AD203B41FA5}">
                      <a16:colId xmlns:a16="http://schemas.microsoft.com/office/drawing/2014/main" val="565590007"/>
                    </a:ext>
                  </a:extLst>
                </a:gridCol>
                <a:gridCol w="487317">
                  <a:extLst>
                    <a:ext uri="{9D8B030D-6E8A-4147-A177-3AD203B41FA5}">
                      <a16:colId xmlns:a16="http://schemas.microsoft.com/office/drawing/2014/main" val="3711838536"/>
                    </a:ext>
                  </a:extLst>
                </a:gridCol>
                <a:gridCol w="487317">
                  <a:extLst>
                    <a:ext uri="{9D8B030D-6E8A-4147-A177-3AD203B41FA5}">
                      <a16:colId xmlns:a16="http://schemas.microsoft.com/office/drawing/2014/main" val="3092795135"/>
                    </a:ext>
                  </a:extLst>
                </a:gridCol>
                <a:gridCol w="487317">
                  <a:extLst>
                    <a:ext uri="{9D8B030D-6E8A-4147-A177-3AD203B41FA5}">
                      <a16:colId xmlns:a16="http://schemas.microsoft.com/office/drawing/2014/main" val="1624908904"/>
                    </a:ext>
                  </a:extLst>
                </a:gridCol>
              </a:tblGrid>
              <a:tr h="2794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A03</a:t>
                      </a:r>
                    </a:p>
                  </a:txBody>
                  <a:tcPr marL="41757" marR="41757" marT="20879" marB="208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A02</a:t>
                      </a:r>
                    </a:p>
                  </a:txBody>
                  <a:tcPr marL="41757" marR="41757" marT="20879" marB="208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A01</a:t>
                      </a:r>
                    </a:p>
                  </a:txBody>
                  <a:tcPr marL="41757" marR="41757" marT="20879" marB="208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A04</a:t>
                      </a:r>
                    </a:p>
                  </a:txBody>
                  <a:tcPr marL="41757" marR="41757" marT="20879" marB="208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066676"/>
                  </a:ext>
                </a:extLst>
              </a:tr>
              <a:tr h="4189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0.64</a:t>
                      </a:r>
                    </a:p>
                  </a:txBody>
                  <a:tcPr marL="41757" marR="41757" marT="20879" marB="208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0.26</a:t>
                      </a:r>
                    </a:p>
                  </a:txBody>
                  <a:tcPr marL="41757" marR="41757" marT="20879" marB="208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0.09</a:t>
                      </a:r>
                    </a:p>
                  </a:txBody>
                  <a:tcPr marL="41757" marR="41757" marT="20879" marB="208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0.007</a:t>
                      </a:r>
                    </a:p>
                  </a:txBody>
                  <a:tcPr marL="41757" marR="41757" marT="20879" marB="208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601781"/>
                  </a:ext>
                </a:extLst>
              </a:tr>
            </a:tbl>
          </a:graphicData>
        </a:graphic>
      </p:graphicFrame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C3DFC328-5635-DF21-0A6A-C05BED9A303F}"/>
              </a:ext>
            </a:extLst>
          </p:cNvPr>
          <p:cNvSpPr/>
          <p:nvPr/>
        </p:nvSpPr>
        <p:spPr>
          <a:xfrm>
            <a:off x="2745890" y="4015324"/>
            <a:ext cx="520704" cy="369332"/>
          </a:xfrm>
          <a:prstGeom prst="rightArrow">
            <a:avLst/>
          </a:prstGeom>
          <a:solidFill>
            <a:srgbClr val="3356B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표 22">
            <a:extLst>
              <a:ext uri="{FF2B5EF4-FFF2-40B4-BE49-F238E27FC236}">
                <a16:creationId xmlns:a16="http://schemas.microsoft.com/office/drawing/2014/main" id="{0BA687C7-190A-067F-7752-D25848409C28}"/>
              </a:ext>
            </a:extLst>
          </p:cNvPr>
          <p:cNvGraphicFramePr>
            <a:graphicFrameLocks noGrp="1"/>
          </p:cNvGraphicFramePr>
          <p:nvPr/>
        </p:nvGraphicFramePr>
        <p:xfrm>
          <a:off x="3534184" y="2410093"/>
          <a:ext cx="33579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591">
                  <a:extLst>
                    <a:ext uri="{9D8B030D-6E8A-4147-A177-3AD203B41FA5}">
                      <a16:colId xmlns:a16="http://schemas.microsoft.com/office/drawing/2014/main" val="756232860"/>
                    </a:ext>
                  </a:extLst>
                </a:gridCol>
                <a:gridCol w="849591">
                  <a:extLst>
                    <a:ext uri="{9D8B030D-6E8A-4147-A177-3AD203B41FA5}">
                      <a16:colId xmlns:a16="http://schemas.microsoft.com/office/drawing/2014/main" val="4098267635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525631982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1453059357"/>
                    </a:ext>
                  </a:extLst>
                </a:gridCol>
                <a:gridCol w="721458">
                  <a:extLst>
                    <a:ext uri="{9D8B030D-6E8A-4147-A177-3AD203B41FA5}">
                      <a16:colId xmlns:a16="http://schemas.microsoft.com/office/drawing/2014/main" val="486723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고객</a:t>
                      </a:r>
                      <a:r>
                        <a:rPr lang="en-US" altLang="ko-KR" sz="1100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_label</a:t>
                      </a:r>
                      <a:endParaRPr lang="ko-KR" altLang="en-US" sz="1100" dirty="0">
                        <a:latin typeface="12롯데마트드림Bold" panose="02020603020101020101" pitchFamily="18" charset="-127"/>
                        <a:ea typeface="12롯데마트드림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상품</a:t>
                      </a:r>
                      <a:r>
                        <a:rPr lang="en-US" altLang="ko-KR" sz="1100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_label</a:t>
                      </a:r>
                      <a:endParaRPr lang="ko-KR" altLang="en-US" sz="1100" dirty="0">
                        <a:latin typeface="12롯데마트드림Bold" panose="02020603020101020101" pitchFamily="18" charset="-127"/>
                        <a:ea typeface="12롯데마트드림Bold" panose="02020603020101020101" pitchFamily="18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나이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성별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예측점수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991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4038</a:t>
                      </a:r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666</a:t>
                      </a:r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50</a:t>
                      </a:r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1</a:t>
                      </a:r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2.899</a:t>
                      </a:r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350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4038</a:t>
                      </a:r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200</a:t>
                      </a:r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50</a:t>
                      </a:r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1</a:t>
                      </a:r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2.894</a:t>
                      </a:r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778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59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4038</a:t>
                      </a:r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551</a:t>
                      </a:r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50</a:t>
                      </a:r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1</a:t>
                      </a:r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2.477</a:t>
                      </a:r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822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4038</a:t>
                      </a:r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623</a:t>
                      </a:r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50</a:t>
                      </a:r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1</a:t>
                      </a:r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2.472</a:t>
                      </a:r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226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5908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06122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749089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28E4BAF4-FE34-D2AC-0D52-2359AAA5AF9C}"/>
              </a:ext>
            </a:extLst>
          </p:cNvPr>
          <p:cNvSpPr txBox="1"/>
          <p:nvPr/>
        </p:nvSpPr>
        <p:spPr>
          <a:xfrm>
            <a:off x="3478823" y="2031047"/>
            <a:ext cx="2889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&lt;A03 Output&gt;</a:t>
            </a:r>
            <a:endParaRPr lang="ko-KR" altLang="en-US" sz="1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FF1035DF-B8AF-2438-AB7C-8BD31E91A9C4}"/>
              </a:ext>
            </a:extLst>
          </p:cNvPr>
          <p:cNvSpPr/>
          <p:nvPr/>
        </p:nvSpPr>
        <p:spPr>
          <a:xfrm rot="5400000">
            <a:off x="9333927" y="3570306"/>
            <a:ext cx="520704" cy="369332"/>
          </a:xfrm>
          <a:prstGeom prst="rightArrow">
            <a:avLst/>
          </a:prstGeom>
          <a:solidFill>
            <a:srgbClr val="3356B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8983C49-1EA1-F6A4-63E4-44058CDF2120}"/>
              </a:ext>
            </a:extLst>
          </p:cNvPr>
          <p:cNvSpPr txBox="1"/>
          <p:nvPr/>
        </p:nvSpPr>
        <p:spPr>
          <a:xfrm>
            <a:off x="7618765" y="2855593"/>
            <a:ext cx="3951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상위 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30</a:t>
            </a: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개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상품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예측점수 기반 가중 샘플링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4A8AFE9E-E5ED-093A-4B3B-7EED584DBA3E}"/>
                  </a:ext>
                </a:extLst>
              </p14:cNvPr>
              <p14:cNvContentPartPr/>
              <p14:nvPr/>
            </p14:nvContentPartPr>
            <p14:xfrm>
              <a:off x="7431050" y="4832879"/>
              <a:ext cx="491200" cy="360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4A8AFE9E-E5ED-093A-4B3B-7EED584DBA3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77072" y="4724879"/>
                <a:ext cx="598796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7A8624C9-41AD-9EB5-1F4A-8F95E49174AB}"/>
              </a:ext>
            </a:extLst>
          </p:cNvPr>
          <p:cNvSpPr txBox="1"/>
          <p:nvPr/>
        </p:nvSpPr>
        <p:spPr>
          <a:xfrm>
            <a:off x="9125306" y="5942384"/>
            <a:ext cx="2247638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모델</a:t>
            </a:r>
            <a:r>
              <a:rPr lang="en-US" altLang="ko-KR" sz="11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_</a:t>
            </a:r>
            <a:r>
              <a:rPr lang="ko-KR" altLang="en-US" sz="11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활용</a:t>
            </a:r>
            <a:r>
              <a:rPr lang="en-US" altLang="ko-KR" sz="11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_</a:t>
            </a:r>
            <a:r>
              <a:rPr lang="ko-KR" altLang="en-US" sz="11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방안</a:t>
            </a:r>
            <a:r>
              <a:rPr lang="en-US" altLang="ko-KR" sz="11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</a:t>
            </a:r>
            <a:r>
              <a:rPr lang="en-US" altLang="ko-KR" sz="11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ipynb</a:t>
            </a:r>
            <a:r>
              <a:rPr lang="ko-KR" altLang="en-US" sz="11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내 실행 결과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782473-5E87-FD8B-34A5-F33FBC50F072}"/>
              </a:ext>
            </a:extLst>
          </p:cNvPr>
          <p:cNvSpPr txBox="1"/>
          <p:nvPr/>
        </p:nvSpPr>
        <p:spPr>
          <a:xfrm>
            <a:off x="1102568" y="2637362"/>
            <a:ext cx="781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고객</a:t>
            </a:r>
          </a:p>
        </p:txBody>
      </p:sp>
      <p:pic>
        <p:nvPicPr>
          <p:cNvPr id="3" name="그래픽 2" descr="사용자 단색으로 채워진">
            <a:extLst>
              <a:ext uri="{FF2B5EF4-FFF2-40B4-BE49-F238E27FC236}">
                <a16:creationId xmlns:a16="http://schemas.microsoft.com/office/drawing/2014/main" id="{410F3A57-7798-5D02-4C90-049E99029B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7193" y="2807174"/>
            <a:ext cx="872084" cy="872084"/>
          </a:xfrm>
          <a:prstGeom prst="rect">
            <a:avLst/>
          </a:prstGeom>
        </p:spPr>
      </p:pic>
      <p:sp>
        <p:nvSpPr>
          <p:cNvPr id="5" name="오른쪽 중괄호 4">
            <a:extLst>
              <a:ext uri="{FF2B5EF4-FFF2-40B4-BE49-F238E27FC236}">
                <a16:creationId xmlns:a16="http://schemas.microsoft.com/office/drawing/2014/main" id="{AEB7B6D7-5ED2-445B-9561-EC82CEB4FD57}"/>
              </a:ext>
            </a:extLst>
          </p:cNvPr>
          <p:cNvSpPr/>
          <p:nvPr/>
        </p:nvSpPr>
        <p:spPr>
          <a:xfrm>
            <a:off x="6907787" y="2795490"/>
            <a:ext cx="185163" cy="1826683"/>
          </a:xfrm>
          <a:prstGeom prst="rightBrace">
            <a:avLst>
              <a:gd name="adj1" fmla="val 11581"/>
              <a:gd name="adj2" fmla="val 12178"/>
            </a:avLst>
          </a:prstGeom>
          <a:ln w="28575">
            <a:solidFill>
              <a:srgbClr val="FFC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39532D65-BE86-B93C-4162-3197C3953C95}"/>
              </a:ext>
            </a:extLst>
          </p:cNvPr>
          <p:cNvGraphicFramePr>
            <a:graphicFrameLocks noGrp="1"/>
          </p:cNvGraphicFramePr>
          <p:nvPr/>
        </p:nvGraphicFramePr>
        <p:xfrm>
          <a:off x="7314929" y="4272989"/>
          <a:ext cx="4394737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5805">
                  <a:extLst>
                    <a:ext uri="{9D8B030D-6E8A-4147-A177-3AD203B41FA5}">
                      <a16:colId xmlns:a16="http://schemas.microsoft.com/office/drawing/2014/main" val="690559955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303380824"/>
                    </a:ext>
                  </a:extLst>
                </a:gridCol>
                <a:gridCol w="1081405">
                  <a:extLst>
                    <a:ext uri="{9D8B030D-6E8A-4147-A177-3AD203B41FA5}">
                      <a16:colId xmlns:a16="http://schemas.microsoft.com/office/drawing/2014/main" val="2054585828"/>
                    </a:ext>
                  </a:extLst>
                </a:gridCol>
                <a:gridCol w="1261647">
                  <a:extLst>
                    <a:ext uri="{9D8B030D-6E8A-4147-A177-3AD203B41FA5}">
                      <a16:colId xmlns:a16="http://schemas.microsoft.com/office/drawing/2014/main" val="2532664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상품추천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상품명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대분류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중분류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93990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PD1595</a:t>
                      </a:r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기저귀크림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/</a:t>
                      </a:r>
                      <a:r>
                        <a:rPr lang="ko-KR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파우더</a:t>
                      </a:r>
                      <a:r>
                        <a:rPr lang="en-US" altLang="ko-KR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 </a:t>
                      </a:r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출산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/</a:t>
                      </a:r>
                      <a:r>
                        <a:rPr lang="ko-KR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육아용품</a:t>
                      </a:r>
                      <a:r>
                        <a:rPr lang="en-US" altLang="ko-KR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 </a:t>
                      </a:r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유아스킨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/</a:t>
                      </a:r>
                      <a:r>
                        <a:rPr lang="ko-KR" altLang="ko-KR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바디케어</a:t>
                      </a:r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4322972"/>
                  </a:ext>
                </a:extLst>
              </a:tr>
            </a:tbl>
          </a:graphicData>
        </a:graphic>
      </p:graphicFrame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EA271D4-FEA3-C5DA-9380-F0DB4216F943}"/>
              </a:ext>
            </a:extLst>
          </p:cNvPr>
          <p:cNvCxnSpPr>
            <a:stCxn id="5" idx="1"/>
            <a:endCxn id="31" idx="1"/>
          </p:cNvCxnSpPr>
          <p:nvPr/>
        </p:nvCxnSpPr>
        <p:spPr>
          <a:xfrm>
            <a:off x="7092950" y="3017943"/>
            <a:ext cx="525815" cy="6927"/>
          </a:xfrm>
          <a:prstGeom prst="straightConnector1">
            <a:avLst/>
          </a:prstGeom>
          <a:ln w="28575">
            <a:solidFill>
              <a:srgbClr val="FFCA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4626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9BB844-CDE7-C2A0-E9A4-6037718DE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298" y="6298144"/>
            <a:ext cx="2743200" cy="365125"/>
          </a:xfrm>
        </p:spPr>
        <p:txBody>
          <a:bodyPr/>
          <a:lstStyle/>
          <a:p>
            <a:fld id="{A643E3B8-1D74-4214-AB8A-0B0DA85F9242}" type="slidenum">
              <a:rPr lang="ko-KR" altLang="en-US" sz="2000" smtClean="0">
                <a:solidFill>
                  <a:srgbClr val="FFCA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42</a:t>
            </a:fld>
            <a:endParaRPr lang="ko-KR" altLang="en-US" sz="2000" dirty="0">
              <a:solidFill>
                <a:srgbClr val="FFCA00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62B8E-6845-4CA7-194D-E1ACF6A74ECF}"/>
              </a:ext>
            </a:extLst>
          </p:cNvPr>
          <p:cNvSpPr txBox="1"/>
          <p:nvPr/>
        </p:nvSpPr>
        <p:spPr>
          <a:xfrm>
            <a:off x="190498" y="194731"/>
            <a:ext cx="590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4. </a:t>
            </a:r>
            <a:r>
              <a:rPr lang="ko-KR" altLang="en-US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활용 방안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8AAC7A-1813-C0DC-4064-3E6BD5FA4618}"/>
              </a:ext>
            </a:extLst>
          </p:cNvPr>
          <p:cNvSpPr txBox="1"/>
          <p:nvPr/>
        </p:nvSpPr>
        <p:spPr>
          <a:xfrm>
            <a:off x="6095998" y="194731"/>
            <a:ext cx="590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두번째 활용 방안 </a:t>
            </a:r>
            <a:r>
              <a:rPr lang="en-US" altLang="ko-KR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– </a:t>
            </a:r>
            <a:r>
              <a:rPr lang="ko-KR" altLang="en-US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구독 서비스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FB4535-3993-6B11-4266-D85CBBE374F2}"/>
              </a:ext>
            </a:extLst>
          </p:cNvPr>
          <p:cNvSpPr txBox="1"/>
          <p:nvPr/>
        </p:nvSpPr>
        <p:spPr>
          <a:xfrm>
            <a:off x="6348644" y="2321998"/>
            <a:ext cx="5543516" cy="2867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   고객이 </a:t>
            </a:r>
            <a:r>
              <a:rPr lang="ko-KR" altLang="en-US" dirty="0">
                <a:solidFill>
                  <a:srgbClr val="FF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선택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한 유통사의 구독 추천 서비스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구독 </a:t>
            </a:r>
            <a:r>
              <a:rPr lang="ko-KR" altLang="en-US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유통사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내 추천 상품 </a:t>
            </a:r>
            <a:r>
              <a:rPr lang="en-US" altLang="ko-KR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Lpay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구매 시 할인 혜택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구독 </a:t>
            </a:r>
            <a:r>
              <a:rPr lang="ko-KR" altLang="en-US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유통사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내 추천 상품 구매 시 </a:t>
            </a:r>
            <a:r>
              <a:rPr lang="en-US" altLang="ko-KR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Lpoint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추가 적립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등의 구독 고객 맞춤 혜택 제공 및 모델 기반한 상품 추천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5CBFFC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충성 고객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에 대한 맞춤 혜택 제공 및 상품 추천 가능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7D4EFB-A8FD-E196-5170-4F391A7DB4DE}"/>
              </a:ext>
            </a:extLst>
          </p:cNvPr>
          <p:cNvSpPr txBox="1"/>
          <p:nvPr/>
        </p:nvSpPr>
        <p:spPr>
          <a:xfrm>
            <a:off x="97796" y="1745676"/>
            <a:ext cx="28031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방안 </a:t>
            </a:r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1. </a:t>
            </a:r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비율 기반 </a:t>
            </a:r>
            <a:r>
              <a:rPr lang="ko-KR" altLang="en-US" sz="14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유통사</a:t>
            </a:r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선택 추천</a:t>
            </a:r>
            <a:endParaRPr lang="en-US" altLang="ko-KR" sz="1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algn="ctr"/>
            <a:r>
              <a:rPr lang="ko-KR" altLang="en-US" sz="1200" dirty="0">
                <a:solidFill>
                  <a:srgbClr val="33AFFB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일반 고객 대상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991574D-D846-F682-9F32-EDAC1835168C}"/>
              </a:ext>
            </a:extLst>
          </p:cNvPr>
          <p:cNvGrpSpPr/>
          <p:nvPr/>
        </p:nvGrpSpPr>
        <p:grpSpPr>
          <a:xfrm>
            <a:off x="681723" y="3573136"/>
            <a:ext cx="978590" cy="977650"/>
            <a:chOff x="3975013" y="3169864"/>
            <a:chExt cx="914400" cy="914400"/>
          </a:xfrm>
          <a:solidFill>
            <a:schemeClr val="accent4"/>
          </a:solidFill>
        </p:grpSpPr>
        <p:pic>
          <p:nvPicPr>
            <p:cNvPr id="13" name="그래픽 12" descr="용지 단색으로 채워진">
              <a:extLst>
                <a:ext uri="{FF2B5EF4-FFF2-40B4-BE49-F238E27FC236}">
                  <a16:creationId xmlns:a16="http://schemas.microsoft.com/office/drawing/2014/main" id="{F7522DA6-73A8-4B6D-FB69-C25B7B154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75013" y="3169864"/>
              <a:ext cx="914400" cy="914400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264B26C-19EC-3B2E-BDA4-A202819265B9}"/>
                </a:ext>
              </a:extLst>
            </p:cNvPr>
            <p:cNvSpPr/>
            <p:nvPr/>
          </p:nvSpPr>
          <p:spPr>
            <a:xfrm>
              <a:off x="4144611" y="3494911"/>
              <a:ext cx="575203" cy="369332"/>
            </a:xfrm>
            <a:prstGeom prst="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A03</a:t>
              </a:r>
              <a:endParaRPr lang="ko-KR" altLang="en-US" sz="1400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BBE8DDF-4EC8-69C2-29E7-2A796484F926}"/>
              </a:ext>
            </a:extLst>
          </p:cNvPr>
          <p:cNvGrpSpPr/>
          <p:nvPr/>
        </p:nvGrpSpPr>
        <p:grpSpPr>
          <a:xfrm>
            <a:off x="758615" y="2524102"/>
            <a:ext cx="809142" cy="853990"/>
            <a:chOff x="3975013" y="3169864"/>
            <a:chExt cx="914400" cy="914400"/>
          </a:xfrm>
        </p:grpSpPr>
        <p:pic>
          <p:nvPicPr>
            <p:cNvPr id="16" name="그래픽 15" descr="용지 단색으로 채워진">
              <a:extLst>
                <a:ext uri="{FF2B5EF4-FFF2-40B4-BE49-F238E27FC236}">
                  <a16:creationId xmlns:a16="http://schemas.microsoft.com/office/drawing/2014/main" id="{EA529C50-3635-0B8C-9A9A-6D3D6C076F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975013" y="3169864"/>
              <a:ext cx="914400" cy="914400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F739F23-5FF3-90A7-276F-A643BE34AEE7}"/>
                </a:ext>
              </a:extLst>
            </p:cNvPr>
            <p:cNvSpPr/>
            <p:nvPr/>
          </p:nvSpPr>
          <p:spPr>
            <a:xfrm>
              <a:off x="4144611" y="3494911"/>
              <a:ext cx="575203" cy="369332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A01</a:t>
              </a:r>
              <a:endParaRPr lang="ko-KR" altLang="en-US" sz="14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A1D20C0-5B4A-D1E2-2C1C-34759AE42E12}"/>
              </a:ext>
            </a:extLst>
          </p:cNvPr>
          <p:cNvGrpSpPr/>
          <p:nvPr/>
        </p:nvGrpSpPr>
        <p:grpSpPr>
          <a:xfrm>
            <a:off x="1458418" y="3632799"/>
            <a:ext cx="809142" cy="853990"/>
            <a:chOff x="3975013" y="3169864"/>
            <a:chExt cx="914400" cy="914400"/>
          </a:xfrm>
        </p:grpSpPr>
        <p:pic>
          <p:nvPicPr>
            <p:cNvPr id="19" name="그래픽 18" descr="용지 단색으로 채워진">
              <a:extLst>
                <a:ext uri="{FF2B5EF4-FFF2-40B4-BE49-F238E27FC236}">
                  <a16:creationId xmlns:a16="http://schemas.microsoft.com/office/drawing/2014/main" id="{EB78B575-E11A-8985-AA12-6677B4099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975013" y="3169864"/>
              <a:ext cx="914400" cy="914400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BE256B1-E617-9C43-4579-97BBE631B88B}"/>
                </a:ext>
              </a:extLst>
            </p:cNvPr>
            <p:cNvSpPr/>
            <p:nvPr/>
          </p:nvSpPr>
          <p:spPr>
            <a:xfrm>
              <a:off x="4144611" y="3494911"/>
              <a:ext cx="575203" cy="369332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A04</a:t>
              </a:r>
              <a:endParaRPr lang="ko-KR" altLang="en-US" sz="14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AEBC83A-2D64-F45D-6E64-4BC1FFC87885}"/>
              </a:ext>
            </a:extLst>
          </p:cNvPr>
          <p:cNvGrpSpPr/>
          <p:nvPr/>
        </p:nvGrpSpPr>
        <p:grpSpPr>
          <a:xfrm>
            <a:off x="1471172" y="4762006"/>
            <a:ext cx="809142" cy="853990"/>
            <a:chOff x="3975013" y="3169864"/>
            <a:chExt cx="914400" cy="914400"/>
          </a:xfrm>
        </p:grpSpPr>
        <p:pic>
          <p:nvPicPr>
            <p:cNvPr id="22" name="그래픽 21" descr="용지 단색으로 채워진">
              <a:extLst>
                <a:ext uri="{FF2B5EF4-FFF2-40B4-BE49-F238E27FC236}">
                  <a16:creationId xmlns:a16="http://schemas.microsoft.com/office/drawing/2014/main" id="{57319D8D-6C5E-DB93-596B-1A9D6496C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975013" y="3169864"/>
              <a:ext cx="914400" cy="914400"/>
            </a:xfrm>
            <a:prstGeom prst="rect">
              <a:avLst/>
            </a:prstGeom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2ABCC40-C84B-A836-53B1-69B429188072}"/>
                </a:ext>
              </a:extLst>
            </p:cNvPr>
            <p:cNvSpPr/>
            <p:nvPr/>
          </p:nvSpPr>
          <p:spPr>
            <a:xfrm>
              <a:off x="4144611" y="3494911"/>
              <a:ext cx="575203" cy="369332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A06</a:t>
              </a:r>
              <a:endParaRPr lang="ko-KR" altLang="en-US" sz="14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8239873-F019-BA2C-60BF-E248FE381A5D}"/>
              </a:ext>
            </a:extLst>
          </p:cNvPr>
          <p:cNvGrpSpPr/>
          <p:nvPr/>
        </p:nvGrpSpPr>
        <p:grpSpPr>
          <a:xfrm>
            <a:off x="1450586" y="2524102"/>
            <a:ext cx="809142" cy="853990"/>
            <a:chOff x="3975013" y="3169864"/>
            <a:chExt cx="914400" cy="914400"/>
          </a:xfrm>
        </p:grpSpPr>
        <p:pic>
          <p:nvPicPr>
            <p:cNvPr id="25" name="그래픽 24" descr="용지 단색으로 채워진">
              <a:extLst>
                <a:ext uri="{FF2B5EF4-FFF2-40B4-BE49-F238E27FC236}">
                  <a16:creationId xmlns:a16="http://schemas.microsoft.com/office/drawing/2014/main" id="{379928D4-81D4-8558-649D-8A3A9DFCD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975013" y="3169864"/>
              <a:ext cx="914400" cy="914400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033079D-D6C6-C1C9-2677-3D2E63A45BBA}"/>
                </a:ext>
              </a:extLst>
            </p:cNvPr>
            <p:cNvSpPr/>
            <p:nvPr/>
          </p:nvSpPr>
          <p:spPr>
            <a:xfrm>
              <a:off x="4144611" y="3494911"/>
              <a:ext cx="575203" cy="369332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A02</a:t>
              </a:r>
              <a:endParaRPr lang="ko-KR" altLang="en-US" sz="14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62350A5-DA67-14D5-8645-330BB98B833B}"/>
              </a:ext>
            </a:extLst>
          </p:cNvPr>
          <p:cNvGrpSpPr/>
          <p:nvPr/>
        </p:nvGrpSpPr>
        <p:grpSpPr>
          <a:xfrm>
            <a:off x="786057" y="4741496"/>
            <a:ext cx="809142" cy="853990"/>
            <a:chOff x="3975013" y="3169864"/>
            <a:chExt cx="914400" cy="914400"/>
          </a:xfrm>
        </p:grpSpPr>
        <p:pic>
          <p:nvPicPr>
            <p:cNvPr id="28" name="그래픽 27" descr="용지 단색으로 채워진">
              <a:extLst>
                <a:ext uri="{FF2B5EF4-FFF2-40B4-BE49-F238E27FC236}">
                  <a16:creationId xmlns:a16="http://schemas.microsoft.com/office/drawing/2014/main" id="{0447A842-E855-E882-D6C5-281284445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975013" y="3169864"/>
              <a:ext cx="914400" cy="914400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4C15670-B988-15ED-ACAF-A8A9E4FEA505}"/>
                </a:ext>
              </a:extLst>
            </p:cNvPr>
            <p:cNvSpPr/>
            <p:nvPr/>
          </p:nvSpPr>
          <p:spPr>
            <a:xfrm>
              <a:off x="4144611" y="3494911"/>
              <a:ext cx="575203" cy="369332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A05</a:t>
              </a:r>
              <a:endParaRPr lang="ko-KR" altLang="en-US" sz="14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1A99D6F6-37CE-50FC-4BAA-9FBB697D5387}"/>
              </a:ext>
            </a:extLst>
          </p:cNvPr>
          <p:cNvSpPr txBox="1"/>
          <p:nvPr/>
        </p:nvSpPr>
        <p:spPr>
          <a:xfrm>
            <a:off x="844710" y="3279635"/>
            <a:ext cx="633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0.34</a:t>
            </a:r>
            <a:endParaRPr lang="ko-KR" altLang="en-US" sz="12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AE96F8B-904B-2667-31EA-19B8BBBF11B8}"/>
              </a:ext>
            </a:extLst>
          </p:cNvPr>
          <p:cNvSpPr txBox="1"/>
          <p:nvPr/>
        </p:nvSpPr>
        <p:spPr>
          <a:xfrm>
            <a:off x="1546810" y="3279635"/>
            <a:ext cx="633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0.001</a:t>
            </a:r>
            <a:endParaRPr lang="ko-KR" altLang="en-US" sz="12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5694AE-887A-00C0-B69F-4D7D157C6419}"/>
              </a:ext>
            </a:extLst>
          </p:cNvPr>
          <p:cNvSpPr txBox="1"/>
          <p:nvPr/>
        </p:nvSpPr>
        <p:spPr>
          <a:xfrm>
            <a:off x="844710" y="4412939"/>
            <a:ext cx="633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0.47</a:t>
            </a:r>
            <a:endParaRPr lang="ko-KR" altLang="en-US" sz="12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5D3A81C-C4C0-65C8-88F5-18DA47BDA3D4}"/>
              </a:ext>
            </a:extLst>
          </p:cNvPr>
          <p:cNvSpPr txBox="1"/>
          <p:nvPr/>
        </p:nvSpPr>
        <p:spPr>
          <a:xfrm>
            <a:off x="1546810" y="4401758"/>
            <a:ext cx="633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0.12</a:t>
            </a:r>
            <a:endParaRPr lang="ko-KR" altLang="en-US" sz="12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31AC76F-1801-1D12-ED31-95851425FE19}"/>
              </a:ext>
            </a:extLst>
          </p:cNvPr>
          <p:cNvSpPr txBox="1"/>
          <p:nvPr/>
        </p:nvSpPr>
        <p:spPr>
          <a:xfrm>
            <a:off x="844710" y="5546098"/>
            <a:ext cx="633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0.01</a:t>
            </a:r>
            <a:endParaRPr lang="ko-KR" altLang="en-US" sz="12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A3A1A13-357F-38B8-7455-EE17FDB97E2A}"/>
              </a:ext>
            </a:extLst>
          </p:cNvPr>
          <p:cNvSpPr txBox="1"/>
          <p:nvPr/>
        </p:nvSpPr>
        <p:spPr>
          <a:xfrm>
            <a:off x="1546810" y="5544442"/>
            <a:ext cx="633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0.058</a:t>
            </a:r>
            <a:endParaRPr lang="ko-KR" altLang="en-US" sz="12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A9B996A-6948-89B8-37DC-34C0E58DB220}"/>
              </a:ext>
            </a:extLst>
          </p:cNvPr>
          <p:cNvSpPr/>
          <p:nvPr/>
        </p:nvSpPr>
        <p:spPr>
          <a:xfrm>
            <a:off x="146891" y="1660871"/>
            <a:ext cx="2731694" cy="4241108"/>
          </a:xfrm>
          <a:prstGeom prst="rect">
            <a:avLst/>
          </a:prstGeom>
          <a:noFill/>
          <a:ln w="38100">
            <a:solidFill>
              <a:srgbClr val="33AFF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pic>
        <p:nvPicPr>
          <p:cNvPr id="37" name="그래픽 36" descr="사용자 단색으로 채워진">
            <a:extLst>
              <a:ext uri="{FF2B5EF4-FFF2-40B4-BE49-F238E27FC236}">
                <a16:creationId xmlns:a16="http://schemas.microsoft.com/office/drawing/2014/main" id="{4A08828E-3B64-E223-3643-89FEEF7692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24608" y="2983001"/>
            <a:ext cx="872084" cy="872084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606AD992-907A-D013-028F-69661A0D7E9E}"/>
              </a:ext>
            </a:extLst>
          </p:cNvPr>
          <p:cNvSpPr/>
          <p:nvPr/>
        </p:nvSpPr>
        <p:spPr>
          <a:xfrm>
            <a:off x="6368206" y="2408845"/>
            <a:ext cx="213968" cy="200580"/>
          </a:xfrm>
          <a:prstGeom prst="rect">
            <a:avLst/>
          </a:prstGeom>
          <a:solidFill>
            <a:srgbClr val="33AFFB"/>
          </a:solidFill>
          <a:ln>
            <a:solidFill>
              <a:srgbClr val="33AF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1927C1CF-0EA1-5361-AED5-41817E3FC1BF}"/>
              </a:ext>
            </a:extLst>
          </p:cNvPr>
          <p:cNvCxnSpPr/>
          <p:nvPr/>
        </p:nvCxnSpPr>
        <p:spPr>
          <a:xfrm>
            <a:off x="6095998" y="1038225"/>
            <a:ext cx="0" cy="5343525"/>
          </a:xfrm>
          <a:prstGeom prst="line">
            <a:avLst/>
          </a:prstGeom>
          <a:ln>
            <a:solidFill>
              <a:srgbClr val="5C78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B427018-F784-D1AE-8474-EC84CB339C3C}"/>
              </a:ext>
            </a:extLst>
          </p:cNvPr>
          <p:cNvSpPr txBox="1"/>
          <p:nvPr/>
        </p:nvSpPr>
        <p:spPr>
          <a:xfrm>
            <a:off x="3080163" y="1750779"/>
            <a:ext cx="28324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방안 </a:t>
            </a:r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2. </a:t>
            </a:r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고객 선택형 구독 서비스</a:t>
            </a:r>
          </a:p>
          <a:p>
            <a:pPr algn="ctr"/>
            <a:r>
              <a:rPr lang="ko-KR" altLang="en-US" sz="1200" dirty="0">
                <a:solidFill>
                  <a:srgbClr val="33AFFB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충성 고객 대상</a:t>
            </a:r>
          </a:p>
        </p:txBody>
      </p:sp>
      <p:sp>
        <p:nvSpPr>
          <p:cNvPr id="9" name="순서도: 대체 처리 8">
            <a:extLst>
              <a:ext uri="{FF2B5EF4-FFF2-40B4-BE49-F238E27FC236}">
                <a16:creationId xmlns:a16="http://schemas.microsoft.com/office/drawing/2014/main" id="{F683BE3B-9659-023A-6094-266C41AB8B2D}"/>
              </a:ext>
            </a:extLst>
          </p:cNvPr>
          <p:cNvSpPr/>
          <p:nvPr/>
        </p:nvSpPr>
        <p:spPr>
          <a:xfrm>
            <a:off x="3257367" y="2691743"/>
            <a:ext cx="1206566" cy="291258"/>
          </a:xfrm>
          <a:prstGeom prst="flowChartAlternateProcess">
            <a:avLst/>
          </a:prstGeom>
          <a:noFill/>
          <a:ln w="38100">
            <a:solidFill>
              <a:srgbClr val="3356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A05 </a:t>
            </a:r>
            <a:r>
              <a:rPr lang="ko-KR" altLang="en-US" sz="1100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구독 고객</a:t>
            </a:r>
            <a:endParaRPr lang="en-US" altLang="ko-KR" sz="1100" dirty="0"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10" name="그래픽 9" descr="사용자 단색으로 채워진">
            <a:extLst>
              <a:ext uri="{FF2B5EF4-FFF2-40B4-BE49-F238E27FC236}">
                <a16:creationId xmlns:a16="http://schemas.microsoft.com/office/drawing/2014/main" id="{41522301-5173-7157-115A-FC42EB74CB5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23675" y="3781425"/>
            <a:ext cx="872084" cy="872084"/>
          </a:xfrm>
          <a:prstGeom prst="rect">
            <a:avLst/>
          </a:prstGeom>
        </p:spPr>
      </p:pic>
      <p:sp>
        <p:nvSpPr>
          <p:cNvPr id="42" name="순서도: 대체 처리 41">
            <a:extLst>
              <a:ext uri="{FF2B5EF4-FFF2-40B4-BE49-F238E27FC236}">
                <a16:creationId xmlns:a16="http://schemas.microsoft.com/office/drawing/2014/main" id="{2962166A-ED1A-46FE-2906-F5BCE9DBA0DD}"/>
              </a:ext>
            </a:extLst>
          </p:cNvPr>
          <p:cNvSpPr/>
          <p:nvPr/>
        </p:nvSpPr>
        <p:spPr>
          <a:xfrm>
            <a:off x="4456434" y="3506806"/>
            <a:ext cx="1206566" cy="291258"/>
          </a:xfrm>
          <a:prstGeom prst="flowChartAlternateProcess">
            <a:avLst/>
          </a:prstGeom>
          <a:noFill/>
          <a:ln w="38100">
            <a:solidFill>
              <a:srgbClr val="3356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A01 </a:t>
            </a:r>
            <a:r>
              <a:rPr lang="ko-KR" altLang="en-US" sz="1100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구독 고객</a:t>
            </a:r>
            <a:endParaRPr lang="en-US" altLang="ko-KR" sz="1100" dirty="0"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44" name="그래픽 43" descr="사용자 단색으로 채워진">
            <a:extLst>
              <a:ext uri="{FF2B5EF4-FFF2-40B4-BE49-F238E27FC236}">
                <a16:creationId xmlns:a16="http://schemas.microsoft.com/office/drawing/2014/main" id="{043FB9BB-9765-F2DF-09B4-765C9CF209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96479" y="4863843"/>
            <a:ext cx="872084" cy="872084"/>
          </a:xfrm>
          <a:prstGeom prst="rect">
            <a:avLst/>
          </a:prstGeom>
        </p:spPr>
      </p:pic>
      <p:sp>
        <p:nvSpPr>
          <p:cNvPr id="45" name="순서도: 대체 처리 44">
            <a:extLst>
              <a:ext uri="{FF2B5EF4-FFF2-40B4-BE49-F238E27FC236}">
                <a16:creationId xmlns:a16="http://schemas.microsoft.com/office/drawing/2014/main" id="{45DF7D77-61D3-812B-DC29-D5BD3DFA4955}"/>
              </a:ext>
            </a:extLst>
          </p:cNvPr>
          <p:cNvSpPr/>
          <p:nvPr/>
        </p:nvSpPr>
        <p:spPr>
          <a:xfrm>
            <a:off x="3329238" y="4595867"/>
            <a:ext cx="1206566" cy="291258"/>
          </a:xfrm>
          <a:prstGeom prst="flowChartAlternateProcess">
            <a:avLst/>
          </a:prstGeom>
          <a:noFill/>
          <a:ln w="38100">
            <a:solidFill>
              <a:srgbClr val="3356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A03 </a:t>
            </a:r>
            <a:r>
              <a:rPr lang="ko-KR" altLang="en-US" sz="1100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구독 고객</a:t>
            </a:r>
            <a:endParaRPr lang="en-US" altLang="ko-KR" sz="1100" dirty="0"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500475F-4F49-2F90-C874-7EC268921305}"/>
              </a:ext>
            </a:extLst>
          </p:cNvPr>
          <p:cNvSpPr/>
          <p:nvPr/>
        </p:nvSpPr>
        <p:spPr>
          <a:xfrm>
            <a:off x="3130541" y="1660871"/>
            <a:ext cx="2731694" cy="4241108"/>
          </a:xfrm>
          <a:prstGeom prst="rect">
            <a:avLst/>
          </a:prstGeom>
          <a:noFill/>
          <a:ln w="57150">
            <a:solidFill>
              <a:srgbClr val="33A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03062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AD423758-94DF-148F-0FD2-C4F9115B391C}"/>
              </a:ext>
            </a:extLst>
          </p:cNvPr>
          <p:cNvSpPr/>
          <p:nvPr/>
        </p:nvSpPr>
        <p:spPr>
          <a:xfrm>
            <a:off x="1388619" y="1553146"/>
            <a:ext cx="2820123" cy="4478047"/>
          </a:xfrm>
          <a:prstGeom prst="rect">
            <a:avLst/>
          </a:prstGeom>
          <a:solidFill>
            <a:schemeClr val="bg1"/>
          </a:solidFill>
          <a:ln w="28575">
            <a:solidFill>
              <a:srgbClr val="5CBF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9BB844-CDE7-C2A0-E9A4-6037718DE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298" y="6298144"/>
            <a:ext cx="2743200" cy="365125"/>
          </a:xfrm>
        </p:spPr>
        <p:txBody>
          <a:bodyPr/>
          <a:lstStyle/>
          <a:p>
            <a:fld id="{A643E3B8-1D74-4214-AB8A-0B0DA85F9242}" type="slidenum">
              <a:rPr lang="ko-KR" altLang="en-US" sz="2000" smtClean="0">
                <a:solidFill>
                  <a:srgbClr val="FFCA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43</a:t>
            </a:fld>
            <a:endParaRPr lang="ko-KR" altLang="en-US" sz="2000" dirty="0">
              <a:solidFill>
                <a:srgbClr val="FFCA00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62B8E-6845-4CA7-194D-E1ACF6A74ECF}"/>
              </a:ext>
            </a:extLst>
          </p:cNvPr>
          <p:cNvSpPr txBox="1"/>
          <p:nvPr/>
        </p:nvSpPr>
        <p:spPr>
          <a:xfrm>
            <a:off x="190498" y="194731"/>
            <a:ext cx="590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4. </a:t>
            </a:r>
            <a:r>
              <a:rPr lang="ko-KR" altLang="en-US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활용 방안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8AAC7A-1813-C0DC-4064-3E6BD5FA4618}"/>
              </a:ext>
            </a:extLst>
          </p:cNvPr>
          <p:cNvSpPr txBox="1"/>
          <p:nvPr/>
        </p:nvSpPr>
        <p:spPr>
          <a:xfrm>
            <a:off x="6095998" y="194731"/>
            <a:ext cx="590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두번째 활용 방안 </a:t>
            </a:r>
            <a:r>
              <a:rPr lang="en-US" altLang="ko-KR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– </a:t>
            </a:r>
            <a:r>
              <a:rPr lang="ko-KR" altLang="en-US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구독 서비스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FB4535-3993-6B11-4266-D85CBBE374F2}"/>
              </a:ext>
            </a:extLst>
          </p:cNvPr>
          <p:cNvSpPr txBox="1"/>
          <p:nvPr/>
        </p:nvSpPr>
        <p:spPr>
          <a:xfrm>
            <a:off x="4895882" y="1895626"/>
            <a:ext cx="627398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최근 시작한 </a:t>
            </a:r>
            <a:r>
              <a:rPr lang="ko-KR" altLang="en-US" sz="20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롯데멤버스</a:t>
            </a:r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ko-KR" altLang="en-US" sz="20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엘페이</a:t>
            </a:r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프로모션 확인</a:t>
            </a:r>
            <a:endParaRPr lang="en-US" altLang="ko-KR" sz="2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endParaRPr lang="en-US" altLang="ko-KR" sz="2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온</a:t>
            </a:r>
            <a:r>
              <a:rPr lang="en-US" altLang="ko-KR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·</a:t>
            </a:r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오프라인 전 지점에서 </a:t>
            </a:r>
            <a:r>
              <a:rPr lang="en-US" altLang="ko-KR" sz="20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Lpoint</a:t>
            </a:r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추가 적립 혜택을 받을 수 있는 유료 멤버십 서비스 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“</a:t>
            </a:r>
            <a:r>
              <a:rPr lang="en-US" altLang="ko-KR" sz="20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Lpay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프리미엄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”</a:t>
            </a:r>
            <a:r>
              <a:rPr lang="en-US" altLang="ko-KR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이 존재</a:t>
            </a:r>
            <a:endParaRPr lang="en-US" altLang="ko-KR" sz="2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endParaRPr lang="en-US" altLang="ko-KR" sz="2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endParaRPr lang="en-US" altLang="ko-KR" sz="2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endParaRPr lang="en-US" altLang="ko-KR" sz="2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본 조가 만든 모델을 바탕으로</a:t>
            </a:r>
            <a:endParaRPr lang="en-US" altLang="ko-KR" sz="2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endParaRPr lang="en-US" altLang="ko-KR" sz="2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고객이 </a:t>
            </a:r>
            <a:r>
              <a:rPr lang="ko-KR" altLang="en-US" sz="2000" dirty="0">
                <a:solidFill>
                  <a:srgbClr val="FF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유통사를 선택하여 맞춤형 혜택을 제공</a:t>
            </a:r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받을</a:t>
            </a:r>
            <a:r>
              <a:rPr lang="ko-KR" altLang="en-US" sz="2000" dirty="0">
                <a:solidFill>
                  <a:srgbClr val="FF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수 있는 기회를 제공</a:t>
            </a:r>
            <a:endParaRPr lang="en-US" altLang="ko-KR" sz="2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endParaRPr lang="en-US" altLang="ko-KR" sz="2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예측 점수 기반 상품 추천으로 인한 </a:t>
            </a:r>
            <a:r>
              <a:rPr lang="ko-KR" altLang="en-US" sz="2000" dirty="0">
                <a:solidFill>
                  <a:srgbClr val="5CBFFC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개인화 마케팅</a:t>
            </a:r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가능</a:t>
            </a:r>
            <a:endParaRPr lang="en-US" altLang="ko-KR" sz="2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D990A7E-DEB9-3581-4360-B01DB831A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039" y="1610296"/>
            <a:ext cx="2677281" cy="372106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85586BF-8D30-7149-1F69-BB7A44E20297}"/>
              </a:ext>
            </a:extLst>
          </p:cNvPr>
          <p:cNvSpPr txBox="1"/>
          <p:nvPr/>
        </p:nvSpPr>
        <p:spPr>
          <a:xfrm>
            <a:off x="1388618" y="5419668"/>
            <a:ext cx="2820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롯데멤버스에서</a:t>
            </a:r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진행중인</a:t>
            </a:r>
            <a:endParaRPr lang="en-US" altLang="ko-KR" sz="1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algn="ctr"/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유료 멤버십 서비스</a:t>
            </a:r>
            <a:endParaRPr lang="en-US" altLang="ko-KR" sz="1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DD780323-5BD8-62BB-246D-310BC922142F}"/>
              </a:ext>
            </a:extLst>
          </p:cNvPr>
          <p:cNvSpPr/>
          <p:nvPr/>
        </p:nvSpPr>
        <p:spPr>
          <a:xfrm rot="5400000">
            <a:off x="7912114" y="3504686"/>
            <a:ext cx="520704" cy="369332"/>
          </a:xfrm>
          <a:prstGeom prst="rightArrow">
            <a:avLst/>
          </a:prstGeom>
          <a:solidFill>
            <a:srgbClr val="3356B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15967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래픽 11" descr="사용자 단색으로 채워진">
            <a:extLst>
              <a:ext uri="{FF2B5EF4-FFF2-40B4-BE49-F238E27FC236}">
                <a16:creationId xmlns:a16="http://schemas.microsoft.com/office/drawing/2014/main" id="{D23951AF-0E5A-5B0B-176C-D89870AAB2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5822" y="3435350"/>
            <a:ext cx="1713224" cy="1713224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9BB844-CDE7-C2A0-E9A4-6037718DE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298" y="6298144"/>
            <a:ext cx="2743200" cy="365125"/>
          </a:xfrm>
        </p:spPr>
        <p:txBody>
          <a:bodyPr/>
          <a:lstStyle/>
          <a:p>
            <a:fld id="{A643E3B8-1D74-4214-AB8A-0B0DA85F9242}" type="slidenum">
              <a:rPr lang="ko-KR" altLang="en-US" sz="2000" smtClean="0">
                <a:solidFill>
                  <a:srgbClr val="FFCA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44</a:t>
            </a:fld>
            <a:endParaRPr lang="ko-KR" altLang="en-US" sz="2000" dirty="0">
              <a:solidFill>
                <a:srgbClr val="FFCA00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62B8E-6845-4CA7-194D-E1ACF6A74ECF}"/>
              </a:ext>
            </a:extLst>
          </p:cNvPr>
          <p:cNvSpPr txBox="1"/>
          <p:nvPr/>
        </p:nvSpPr>
        <p:spPr>
          <a:xfrm>
            <a:off x="190498" y="194731"/>
            <a:ext cx="590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4. </a:t>
            </a:r>
            <a:r>
              <a:rPr lang="ko-KR" altLang="en-US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활용 방안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8AAC7A-1813-C0DC-4064-3E6BD5FA4618}"/>
              </a:ext>
            </a:extLst>
          </p:cNvPr>
          <p:cNvSpPr txBox="1"/>
          <p:nvPr/>
        </p:nvSpPr>
        <p:spPr>
          <a:xfrm>
            <a:off x="6095998" y="194731"/>
            <a:ext cx="590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두번째 활용 방안 </a:t>
            </a:r>
            <a:r>
              <a:rPr lang="en-US" altLang="ko-KR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– </a:t>
            </a:r>
            <a:r>
              <a:rPr lang="ko-KR" altLang="en-US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구독 서비스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FD56977-AB03-4614-1D5F-8774517E795D}"/>
              </a:ext>
            </a:extLst>
          </p:cNvPr>
          <p:cNvGrpSpPr/>
          <p:nvPr/>
        </p:nvGrpSpPr>
        <p:grpSpPr>
          <a:xfrm>
            <a:off x="1192230" y="1720180"/>
            <a:ext cx="9807535" cy="584200"/>
            <a:chOff x="1317502" y="1720471"/>
            <a:chExt cx="9807535" cy="584200"/>
          </a:xfrm>
        </p:grpSpPr>
        <p:sp>
          <p:nvSpPr>
            <p:cNvPr id="5" name="순서도: 대체 처리 4">
              <a:extLst>
                <a:ext uri="{FF2B5EF4-FFF2-40B4-BE49-F238E27FC236}">
                  <a16:creationId xmlns:a16="http://schemas.microsoft.com/office/drawing/2014/main" id="{B278361C-F2CC-A298-1C61-CC4F3C48D5F9}"/>
                </a:ext>
              </a:extLst>
            </p:cNvPr>
            <p:cNvSpPr/>
            <p:nvPr/>
          </p:nvSpPr>
          <p:spPr>
            <a:xfrm>
              <a:off x="1317502" y="1720471"/>
              <a:ext cx="933466" cy="584200"/>
            </a:xfrm>
            <a:prstGeom prst="flowChartAlternateProcess">
              <a:avLst/>
            </a:prstGeom>
            <a:noFill/>
            <a:ln w="28575">
              <a:solidFill>
                <a:srgbClr val="3356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소비자</a:t>
              </a:r>
            </a:p>
          </p:txBody>
        </p:sp>
        <p:sp>
          <p:nvSpPr>
            <p:cNvPr id="14" name="순서도: 대체 처리 13">
              <a:extLst>
                <a:ext uri="{FF2B5EF4-FFF2-40B4-BE49-F238E27FC236}">
                  <a16:creationId xmlns:a16="http://schemas.microsoft.com/office/drawing/2014/main" id="{009A4B4E-4ABE-7787-774A-26D1C1D43EAA}"/>
                </a:ext>
              </a:extLst>
            </p:cNvPr>
            <p:cNvSpPr/>
            <p:nvPr/>
          </p:nvSpPr>
          <p:spPr>
            <a:xfrm>
              <a:off x="2826174" y="1720471"/>
              <a:ext cx="1558502" cy="584200"/>
            </a:xfrm>
            <a:prstGeom prst="flowChartAlternateProcess">
              <a:avLst/>
            </a:prstGeom>
            <a:noFill/>
            <a:ln w="28575">
              <a:solidFill>
                <a:srgbClr val="3356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유통사</a:t>
              </a:r>
              <a:r>
                <a:rPr lang="ko-KR" altLang="en-US" sz="1600" dirty="0">
                  <a:solidFill>
                    <a:schemeClr val="tx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 선택</a:t>
              </a:r>
            </a:p>
          </p:txBody>
        </p:sp>
        <p:sp>
          <p:nvSpPr>
            <p:cNvPr id="15" name="순서도: 대체 처리 14">
              <a:extLst>
                <a:ext uri="{FF2B5EF4-FFF2-40B4-BE49-F238E27FC236}">
                  <a16:creationId xmlns:a16="http://schemas.microsoft.com/office/drawing/2014/main" id="{B336CCAA-3F1B-5910-80A5-FD0E986E66C2}"/>
                </a:ext>
              </a:extLst>
            </p:cNvPr>
            <p:cNvSpPr/>
            <p:nvPr/>
          </p:nvSpPr>
          <p:spPr>
            <a:xfrm>
              <a:off x="4955008" y="1720471"/>
              <a:ext cx="3138064" cy="584200"/>
            </a:xfrm>
            <a:prstGeom prst="flowChartAlternateProcess">
              <a:avLst/>
            </a:prstGeom>
            <a:noFill/>
            <a:ln w="28575">
              <a:solidFill>
                <a:srgbClr val="3356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tx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선택 </a:t>
              </a:r>
              <a:r>
                <a:rPr lang="ko-KR" altLang="en-US" sz="1600" dirty="0" err="1">
                  <a:solidFill>
                    <a:schemeClr val="tx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유통사</a:t>
              </a:r>
              <a:r>
                <a:rPr lang="ko-KR" altLang="en-US" sz="1600" dirty="0">
                  <a:solidFill>
                    <a:schemeClr val="tx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 구매 시 </a:t>
              </a:r>
              <a:r>
                <a:rPr lang="en-US" altLang="ko-KR" sz="1600" dirty="0" err="1">
                  <a:solidFill>
                    <a:schemeClr val="tx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Lpay</a:t>
              </a:r>
              <a:r>
                <a:rPr lang="en-US" altLang="ko-KR" sz="1600" dirty="0">
                  <a:solidFill>
                    <a:schemeClr val="tx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 &amp; </a:t>
              </a:r>
              <a:r>
                <a:rPr lang="en-US" altLang="ko-KR" sz="1600" dirty="0" err="1">
                  <a:solidFill>
                    <a:schemeClr val="tx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Lpoint</a:t>
              </a:r>
              <a:r>
                <a:rPr lang="ko-KR" altLang="en-US" sz="1600" dirty="0">
                  <a:solidFill>
                    <a:schemeClr val="tx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 </a:t>
              </a:r>
              <a:endParaRPr lang="en-US" altLang="ko-KR" sz="16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혜택 제공</a:t>
              </a:r>
            </a:p>
          </p:txBody>
        </p:sp>
        <p:sp>
          <p:nvSpPr>
            <p:cNvPr id="16" name="순서도: 대체 처리 15">
              <a:extLst>
                <a:ext uri="{FF2B5EF4-FFF2-40B4-BE49-F238E27FC236}">
                  <a16:creationId xmlns:a16="http://schemas.microsoft.com/office/drawing/2014/main" id="{2638F422-2982-EA73-BD36-DDB4F6C996DD}"/>
                </a:ext>
              </a:extLst>
            </p:cNvPr>
            <p:cNvSpPr/>
            <p:nvPr/>
          </p:nvSpPr>
          <p:spPr>
            <a:xfrm>
              <a:off x="8165725" y="1720471"/>
              <a:ext cx="2959312" cy="584200"/>
            </a:xfrm>
            <a:prstGeom prst="flowChartAlternateProcess">
              <a:avLst/>
            </a:prstGeom>
            <a:noFill/>
            <a:ln w="28575">
              <a:solidFill>
                <a:srgbClr val="3356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유통사</a:t>
              </a:r>
              <a:r>
                <a:rPr lang="ko-KR" altLang="en-US" sz="1600" dirty="0">
                  <a:solidFill>
                    <a:schemeClr val="tx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 예측 모델 </a:t>
              </a:r>
              <a:r>
                <a:rPr lang="en-US" altLang="ko-KR" sz="1600" dirty="0">
                  <a:solidFill>
                    <a:schemeClr val="tx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Output</a:t>
              </a:r>
              <a:r>
                <a:rPr lang="ko-KR" altLang="en-US" sz="1600" dirty="0">
                  <a:solidFill>
                    <a:schemeClr val="tx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을</a:t>
              </a:r>
              <a:endParaRPr lang="en-US" altLang="ko-KR" sz="16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바탕으로 안 사본 상품 추천</a:t>
              </a: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E19F78A5-AB6C-3FF2-B235-CD94FE96B08D}"/>
                </a:ext>
              </a:extLst>
            </p:cNvPr>
            <p:cNvCxnSpPr>
              <a:cxnSpLocks/>
            </p:cNvCxnSpPr>
            <p:nvPr/>
          </p:nvCxnSpPr>
          <p:spPr>
            <a:xfrm>
              <a:off x="2384318" y="2012571"/>
              <a:ext cx="3175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91EC3FB0-85CD-5D86-F336-FEE757A1496B}"/>
                </a:ext>
              </a:extLst>
            </p:cNvPr>
            <p:cNvCxnSpPr>
              <a:cxnSpLocks/>
            </p:cNvCxnSpPr>
            <p:nvPr/>
          </p:nvCxnSpPr>
          <p:spPr>
            <a:xfrm>
              <a:off x="4541546" y="2012571"/>
              <a:ext cx="3175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5AB1021-FC8E-0129-AC60-7B8314C48728}"/>
              </a:ext>
            </a:extLst>
          </p:cNvPr>
          <p:cNvGrpSpPr/>
          <p:nvPr/>
        </p:nvGrpSpPr>
        <p:grpSpPr>
          <a:xfrm>
            <a:off x="4432300" y="2530671"/>
            <a:ext cx="2597197" cy="4045900"/>
            <a:chOff x="4796034" y="2682379"/>
            <a:chExt cx="2340265" cy="3904731"/>
          </a:xfrm>
        </p:grpSpPr>
        <p:sp>
          <p:nvSpPr>
            <p:cNvPr id="25" name="순서도: 대체 처리 24">
              <a:extLst>
                <a:ext uri="{FF2B5EF4-FFF2-40B4-BE49-F238E27FC236}">
                  <a16:creationId xmlns:a16="http://schemas.microsoft.com/office/drawing/2014/main" id="{5273CAF8-09B4-B81C-2922-41087CC3F2D8}"/>
                </a:ext>
              </a:extLst>
            </p:cNvPr>
            <p:cNvSpPr/>
            <p:nvPr/>
          </p:nvSpPr>
          <p:spPr>
            <a:xfrm>
              <a:off x="4796034" y="2682379"/>
              <a:ext cx="2340265" cy="3904731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순서도: 대체 처리 25">
              <a:extLst>
                <a:ext uri="{FF2B5EF4-FFF2-40B4-BE49-F238E27FC236}">
                  <a16:creationId xmlns:a16="http://schemas.microsoft.com/office/drawing/2014/main" id="{25335032-CAA6-15C2-FA84-B9FC6466FA3C}"/>
                </a:ext>
              </a:extLst>
            </p:cNvPr>
            <p:cNvSpPr/>
            <p:nvPr/>
          </p:nvSpPr>
          <p:spPr>
            <a:xfrm>
              <a:off x="4814192" y="2707091"/>
              <a:ext cx="2301789" cy="3855308"/>
            </a:xfrm>
            <a:prstGeom prst="flowChartAlternateProcess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id="{E84F0A0D-B38B-98CF-DDC2-4F564230AF5B}"/>
                </a:ext>
              </a:extLst>
            </p:cNvPr>
            <p:cNvSpPr/>
            <p:nvPr/>
          </p:nvSpPr>
          <p:spPr>
            <a:xfrm>
              <a:off x="4867916" y="2753783"/>
              <a:ext cx="2210123" cy="3761924"/>
            </a:xfrm>
            <a:prstGeom prst="flowChartAlternate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순서도: 대체 처리 35">
              <a:extLst>
                <a:ext uri="{FF2B5EF4-FFF2-40B4-BE49-F238E27FC236}">
                  <a16:creationId xmlns:a16="http://schemas.microsoft.com/office/drawing/2014/main" id="{0326EB9F-6624-6B78-9074-741D24E6BCF3}"/>
                </a:ext>
              </a:extLst>
            </p:cNvPr>
            <p:cNvSpPr/>
            <p:nvPr/>
          </p:nvSpPr>
          <p:spPr>
            <a:xfrm>
              <a:off x="5343453" y="2704361"/>
              <a:ext cx="1225170" cy="242040"/>
            </a:xfrm>
            <a:prstGeom prst="flowChartAlternateProcess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순서도: 대체 처리 34">
              <a:extLst>
                <a:ext uri="{FF2B5EF4-FFF2-40B4-BE49-F238E27FC236}">
                  <a16:creationId xmlns:a16="http://schemas.microsoft.com/office/drawing/2014/main" id="{1BA58FE3-81CC-4D02-C8C2-17E8D0AF3D57}"/>
                </a:ext>
              </a:extLst>
            </p:cNvPr>
            <p:cNvSpPr/>
            <p:nvPr/>
          </p:nvSpPr>
          <p:spPr>
            <a:xfrm>
              <a:off x="5844932" y="2802505"/>
              <a:ext cx="223852" cy="54370"/>
            </a:xfrm>
            <a:prstGeom prst="flowChartAlternate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E585B0DF-07AC-81E3-CD4D-CED18A902128}"/>
                </a:ext>
              </a:extLst>
            </p:cNvPr>
            <p:cNvSpPr/>
            <p:nvPr/>
          </p:nvSpPr>
          <p:spPr>
            <a:xfrm>
              <a:off x="6161051" y="2802505"/>
              <a:ext cx="51464" cy="543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순서도: 대체 처리 30">
              <a:extLst>
                <a:ext uri="{FF2B5EF4-FFF2-40B4-BE49-F238E27FC236}">
                  <a16:creationId xmlns:a16="http://schemas.microsoft.com/office/drawing/2014/main" id="{5D979EF9-B27E-F143-23A9-3799031E7D20}"/>
                </a:ext>
              </a:extLst>
            </p:cNvPr>
            <p:cNvSpPr/>
            <p:nvPr/>
          </p:nvSpPr>
          <p:spPr>
            <a:xfrm flipV="1">
              <a:off x="5431412" y="6396176"/>
              <a:ext cx="1248669" cy="54370"/>
            </a:xfrm>
            <a:prstGeom prst="flowChartAlternateProcess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순서도: 대체 처리 28">
              <a:extLst>
                <a:ext uri="{FF2B5EF4-FFF2-40B4-BE49-F238E27FC236}">
                  <a16:creationId xmlns:a16="http://schemas.microsoft.com/office/drawing/2014/main" id="{E0D07C5E-A470-53D7-F602-345D15DA1230}"/>
                </a:ext>
              </a:extLst>
            </p:cNvPr>
            <p:cNvSpPr/>
            <p:nvPr/>
          </p:nvSpPr>
          <p:spPr>
            <a:xfrm>
              <a:off x="4971742" y="3024962"/>
              <a:ext cx="2032973" cy="494242"/>
            </a:xfrm>
            <a:prstGeom prst="flowChartAlternate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b="1" dirty="0" err="1">
                  <a:solidFill>
                    <a:srgbClr val="3356B0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L.Point</a:t>
              </a:r>
              <a:endParaRPr lang="en-US" altLang="ko-KR" sz="800" b="1" dirty="0">
                <a:solidFill>
                  <a:srgbClr val="3356B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  <a:p>
              <a:r>
                <a:rPr lang="en-US" altLang="ko-KR" sz="1050" dirty="0">
                  <a:solidFill>
                    <a:schemeClr val="tx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OO</a:t>
              </a:r>
              <a:r>
                <a:rPr lang="ko-KR" altLang="en-US" sz="1050" dirty="0" err="1">
                  <a:solidFill>
                    <a:schemeClr val="tx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유통사</a:t>
              </a:r>
              <a:r>
                <a:rPr lang="ko-KR" altLang="en-US" sz="1050" dirty="0">
                  <a:solidFill>
                    <a:schemeClr val="tx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 </a:t>
              </a:r>
              <a:r>
                <a:rPr lang="en-US" altLang="ko-KR" sz="1050" dirty="0">
                  <a:solidFill>
                    <a:schemeClr val="tx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A</a:t>
              </a:r>
              <a:r>
                <a:rPr lang="ko-KR" altLang="en-US" sz="1050" dirty="0">
                  <a:solidFill>
                    <a:schemeClr val="tx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상품 어떠세요</a:t>
              </a:r>
              <a:r>
                <a:rPr lang="en-US" altLang="ko-KR" sz="1050" dirty="0">
                  <a:solidFill>
                    <a:schemeClr val="tx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?</a:t>
              </a:r>
            </a:p>
            <a:p>
              <a:r>
                <a:rPr lang="en-US" altLang="ko-KR" sz="1050" dirty="0">
                  <a:solidFill>
                    <a:schemeClr val="tx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(</a:t>
              </a:r>
              <a:r>
                <a:rPr lang="ko-KR" altLang="en-US" sz="1050" dirty="0">
                  <a:solidFill>
                    <a:schemeClr val="tx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구독 회원</a:t>
              </a:r>
              <a:r>
                <a:rPr lang="en-US" altLang="ko-KR" sz="1050" dirty="0">
                  <a:solidFill>
                    <a:schemeClr val="tx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 LPOINT </a:t>
              </a:r>
              <a:r>
                <a:rPr lang="ko-KR" altLang="en-US" sz="1050" dirty="0">
                  <a:solidFill>
                    <a:schemeClr val="tx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최대 </a:t>
              </a:r>
              <a:r>
                <a:rPr lang="en-US" altLang="ko-KR" sz="1050" dirty="0">
                  <a:solidFill>
                    <a:schemeClr val="tx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5%</a:t>
              </a:r>
              <a:r>
                <a:rPr lang="ko-KR" altLang="en-US" sz="1050" dirty="0">
                  <a:solidFill>
                    <a:schemeClr val="tx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 추가적립</a:t>
              </a:r>
              <a:r>
                <a:rPr lang="en-US" altLang="ko-KR" sz="1050" dirty="0">
                  <a:solidFill>
                    <a:schemeClr val="tx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)</a:t>
              </a:r>
            </a:p>
          </p:txBody>
        </p:sp>
      </p:grpSp>
      <p:sp>
        <p:nvSpPr>
          <p:cNvPr id="2" name="순서도: 대체 처리 1">
            <a:extLst>
              <a:ext uri="{FF2B5EF4-FFF2-40B4-BE49-F238E27FC236}">
                <a16:creationId xmlns:a16="http://schemas.microsoft.com/office/drawing/2014/main" id="{6882A3A4-FB96-D908-596C-6940CF14B11C}"/>
              </a:ext>
            </a:extLst>
          </p:cNvPr>
          <p:cNvSpPr/>
          <p:nvPr/>
        </p:nvSpPr>
        <p:spPr>
          <a:xfrm>
            <a:off x="1991734" y="3340606"/>
            <a:ext cx="582725" cy="279171"/>
          </a:xfrm>
          <a:prstGeom prst="flowChartAlternateProcess">
            <a:avLst/>
          </a:prstGeom>
          <a:noFill/>
          <a:ln w="28575">
            <a:solidFill>
              <a:srgbClr val="3356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백화점</a:t>
            </a:r>
            <a:endParaRPr lang="en-US" altLang="ko-KR" sz="1100" dirty="0">
              <a:solidFill>
                <a:schemeClr val="tx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3" name="순서도: 대체 처리 2">
            <a:extLst>
              <a:ext uri="{FF2B5EF4-FFF2-40B4-BE49-F238E27FC236}">
                <a16:creationId xmlns:a16="http://schemas.microsoft.com/office/drawing/2014/main" id="{B723235E-F67C-2B3C-38C4-B8C4D49ABAB1}"/>
              </a:ext>
            </a:extLst>
          </p:cNvPr>
          <p:cNvSpPr/>
          <p:nvPr/>
        </p:nvSpPr>
        <p:spPr>
          <a:xfrm>
            <a:off x="2667020" y="3340605"/>
            <a:ext cx="482224" cy="279171"/>
          </a:xfrm>
          <a:prstGeom prst="flowChartAlternateProcess">
            <a:avLst/>
          </a:prstGeom>
          <a:noFill/>
          <a:ln w="28575">
            <a:solidFill>
              <a:srgbClr val="3356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마트</a:t>
            </a:r>
            <a:endParaRPr lang="en-US" altLang="ko-KR" sz="1100" dirty="0">
              <a:solidFill>
                <a:schemeClr val="tx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6" name="순서도: 대체 처리 5">
            <a:extLst>
              <a:ext uri="{FF2B5EF4-FFF2-40B4-BE49-F238E27FC236}">
                <a16:creationId xmlns:a16="http://schemas.microsoft.com/office/drawing/2014/main" id="{BABAD6B6-6C5D-CCC0-6784-3BFA9D70BDA0}"/>
              </a:ext>
            </a:extLst>
          </p:cNvPr>
          <p:cNvSpPr/>
          <p:nvPr/>
        </p:nvSpPr>
        <p:spPr>
          <a:xfrm>
            <a:off x="1964369" y="3693326"/>
            <a:ext cx="637456" cy="305390"/>
          </a:xfrm>
          <a:prstGeom prst="flowChartAlternateProcess">
            <a:avLst/>
          </a:prstGeom>
          <a:noFill/>
          <a:ln w="38100">
            <a:solidFill>
              <a:srgbClr val="3356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편의점</a:t>
            </a:r>
            <a:endParaRPr lang="en-US" altLang="ko-KR" sz="1200" dirty="0"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9" name="순서도: 대체 처리 8">
            <a:extLst>
              <a:ext uri="{FF2B5EF4-FFF2-40B4-BE49-F238E27FC236}">
                <a16:creationId xmlns:a16="http://schemas.microsoft.com/office/drawing/2014/main" id="{F994219B-9BC9-CE70-4929-5931E6D4D2CB}"/>
              </a:ext>
            </a:extLst>
          </p:cNvPr>
          <p:cNvSpPr/>
          <p:nvPr/>
        </p:nvSpPr>
        <p:spPr>
          <a:xfrm>
            <a:off x="3248246" y="3340605"/>
            <a:ext cx="714288" cy="279171"/>
          </a:xfrm>
          <a:prstGeom prst="flowChartAlternateProcess">
            <a:avLst/>
          </a:prstGeom>
          <a:noFill/>
          <a:ln w="28575">
            <a:solidFill>
              <a:srgbClr val="3356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전자제품</a:t>
            </a:r>
            <a:endParaRPr lang="en-US" altLang="ko-KR" sz="1100" dirty="0">
              <a:solidFill>
                <a:schemeClr val="tx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0" name="순서도: 대체 처리 9">
            <a:extLst>
              <a:ext uri="{FF2B5EF4-FFF2-40B4-BE49-F238E27FC236}">
                <a16:creationId xmlns:a16="http://schemas.microsoft.com/office/drawing/2014/main" id="{14C51F91-121A-2732-C64A-23BFC440B1EC}"/>
              </a:ext>
            </a:extLst>
          </p:cNvPr>
          <p:cNvSpPr/>
          <p:nvPr/>
        </p:nvSpPr>
        <p:spPr>
          <a:xfrm>
            <a:off x="2663665" y="3706435"/>
            <a:ext cx="582724" cy="279171"/>
          </a:xfrm>
          <a:prstGeom prst="flowChartAlternateProcess">
            <a:avLst/>
          </a:prstGeom>
          <a:noFill/>
          <a:ln w="28575">
            <a:solidFill>
              <a:srgbClr val="3356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온라인</a:t>
            </a:r>
            <a:endParaRPr lang="en-US" altLang="ko-KR" sz="1100" dirty="0">
              <a:solidFill>
                <a:schemeClr val="tx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1" name="순서도: 대체 처리 10">
            <a:extLst>
              <a:ext uri="{FF2B5EF4-FFF2-40B4-BE49-F238E27FC236}">
                <a16:creationId xmlns:a16="http://schemas.microsoft.com/office/drawing/2014/main" id="{359BE5D7-9C60-C995-3823-406F67C11F19}"/>
              </a:ext>
            </a:extLst>
          </p:cNvPr>
          <p:cNvSpPr/>
          <p:nvPr/>
        </p:nvSpPr>
        <p:spPr>
          <a:xfrm>
            <a:off x="3350215" y="3706435"/>
            <a:ext cx="617143" cy="279171"/>
          </a:xfrm>
          <a:prstGeom prst="flowChartAlternateProcess">
            <a:avLst/>
          </a:prstGeom>
          <a:noFill/>
          <a:ln w="28575">
            <a:solidFill>
              <a:srgbClr val="3356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기타</a:t>
            </a:r>
            <a:r>
              <a:rPr lang="en-US" altLang="ko-KR" sz="11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…</a:t>
            </a:r>
          </a:p>
        </p:txBody>
      </p:sp>
      <p:pic>
        <p:nvPicPr>
          <p:cNvPr id="18" name="그래픽 17" descr="오른쪽을 가리키는 검지  단색으로 채워진">
            <a:extLst>
              <a:ext uri="{FF2B5EF4-FFF2-40B4-BE49-F238E27FC236}">
                <a16:creationId xmlns:a16="http://schemas.microsoft.com/office/drawing/2014/main" id="{DB4EC930-6CDD-175B-8A6B-A0623F58CD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1797778" y="3846020"/>
            <a:ext cx="695474" cy="695474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3BD0635E-2584-6E40-6ABA-1DCF65F7C5F1}"/>
              </a:ext>
            </a:extLst>
          </p:cNvPr>
          <p:cNvGrpSpPr/>
          <p:nvPr/>
        </p:nvGrpSpPr>
        <p:grpSpPr>
          <a:xfrm>
            <a:off x="395522" y="1110347"/>
            <a:ext cx="7361627" cy="369332"/>
            <a:chOff x="510913" y="1237193"/>
            <a:chExt cx="7361627" cy="36933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3827361-5FC3-774A-0137-72B5282F91E9}"/>
                </a:ext>
              </a:extLst>
            </p:cNvPr>
            <p:cNvSpPr txBox="1"/>
            <p:nvPr/>
          </p:nvSpPr>
          <p:spPr>
            <a:xfrm>
              <a:off x="789476" y="1237193"/>
              <a:ext cx="7083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마케팅 예시</a:t>
              </a:r>
              <a:r>
                <a:rPr lang="en-US" altLang="ko-KR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 </a:t>
              </a:r>
              <a:endPara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9F80107-FDF9-6A8E-96B6-8146DEF0B55B}"/>
                </a:ext>
              </a:extLst>
            </p:cNvPr>
            <p:cNvSpPr/>
            <p:nvPr/>
          </p:nvSpPr>
          <p:spPr>
            <a:xfrm>
              <a:off x="510913" y="1321569"/>
              <a:ext cx="213968" cy="200580"/>
            </a:xfrm>
            <a:prstGeom prst="rect">
              <a:avLst/>
            </a:prstGeom>
            <a:solidFill>
              <a:srgbClr val="33AFFB"/>
            </a:solidFill>
            <a:ln>
              <a:solidFill>
                <a:srgbClr val="33AF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3CE8A8-47B0-D158-9BCD-3BE7B0D56B76}"/>
              </a:ext>
            </a:extLst>
          </p:cNvPr>
          <p:cNvSpPr/>
          <p:nvPr/>
        </p:nvSpPr>
        <p:spPr>
          <a:xfrm>
            <a:off x="3606204" y="1395303"/>
            <a:ext cx="545344" cy="324877"/>
          </a:xfrm>
          <a:prstGeom prst="rect">
            <a:avLst/>
          </a:prstGeom>
          <a:solidFill>
            <a:srgbClr val="3356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구독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9E3614-5C9F-98FE-2B2A-D93CC023036C}"/>
              </a:ext>
            </a:extLst>
          </p:cNvPr>
          <p:cNvSpPr txBox="1"/>
          <p:nvPr/>
        </p:nvSpPr>
        <p:spPr>
          <a:xfrm>
            <a:off x="8970958" y="1452164"/>
            <a:ext cx="2247638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모델</a:t>
            </a:r>
            <a:r>
              <a:rPr lang="en-US" altLang="ko-KR" sz="11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_</a:t>
            </a:r>
            <a:r>
              <a:rPr lang="ko-KR" altLang="en-US" sz="11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활용</a:t>
            </a:r>
            <a:r>
              <a:rPr lang="en-US" altLang="ko-KR" sz="11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_</a:t>
            </a:r>
            <a:r>
              <a:rPr lang="ko-KR" altLang="en-US" sz="11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방안</a:t>
            </a:r>
            <a:r>
              <a:rPr lang="en-US" altLang="ko-KR" sz="11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</a:t>
            </a:r>
            <a:r>
              <a:rPr lang="en-US" altLang="ko-KR" sz="11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ipynb</a:t>
            </a:r>
            <a:r>
              <a:rPr lang="en-US" altLang="ko-KR" sz="11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| </a:t>
            </a:r>
            <a:r>
              <a:rPr lang="ko-KR" altLang="en-US" sz="11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구현 완료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C1FF28-3E66-8731-B5E0-09CD31249979}"/>
              </a:ext>
            </a:extLst>
          </p:cNvPr>
          <p:cNvSpPr txBox="1"/>
          <p:nvPr/>
        </p:nvSpPr>
        <p:spPr>
          <a:xfrm>
            <a:off x="7243094" y="2802556"/>
            <a:ext cx="4270617" cy="3477875"/>
          </a:xfrm>
          <a:prstGeom prst="rect">
            <a:avLst/>
          </a:prstGeom>
          <a:noFill/>
          <a:ln>
            <a:solidFill>
              <a:srgbClr val="5CBFFC"/>
            </a:solidFill>
          </a:ln>
        </p:spPr>
        <p:txBody>
          <a:bodyPr wrap="square">
            <a:spAutoFit/>
          </a:bodyPr>
          <a:lstStyle/>
          <a:p>
            <a:endParaRPr lang="en-US" altLang="ko-KR" sz="11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ko-KR" altLang="en-US" sz="1100" dirty="0" err="1">
                <a:highlight>
                  <a:srgbClr val="FFFF00"/>
                </a:highlight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level</a:t>
            </a:r>
            <a:r>
              <a:rPr lang="ko-KR" altLang="en-US" sz="1100" dirty="0">
                <a:highlight>
                  <a:srgbClr val="FFFF00"/>
                </a:highlight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1 혜택</a:t>
            </a:r>
          </a:p>
          <a:p>
            <a:r>
              <a:rPr lang="ko-KR" altLang="en-US" sz="11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10% 할인 쿠폰 *3개+매 결제 마다 </a:t>
            </a:r>
            <a:r>
              <a:rPr lang="ko-KR" altLang="en-US" sz="11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lpoint</a:t>
            </a:r>
            <a:r>
              <a:rPr lang="ko-KR" altLang="en-US" sz="11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0.5% 적립  </a:t>
            </a:r>
            <a:endParaRPr lang="en-US" altLang="ko-KR" sz="11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en-US" altLang="ko-KR" sz="11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 </a:t>
            </a:r>
            <a:r>
              <a:rPr lang="ko-KR" altLang="en-US" sz="11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+ 다음 달 </a:t>
            </a:r>
            <a:r>
              <a:rPr lang="ko-KR" altLang="en-US" sz="11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구독비</a:t>
            </a:r>
            <a:r>
              <a:rPr lang="ko-KR" altLang="en-US" sz="11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8,900원</a:t>
            </a:r>
            <a:endParaRPr lang="en-US" altLang="ko-KR" sz="11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endParaRPr lang="ko-KR" altLang="en-US" sz="11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ko-KR" altLang="en-US" sz="1100" dirty="0" err="1">
                <a:highlight>
                  <a:srgbClr val="FFFF00"/>
                </a:highlight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level</a:t>
            </a:r>
            <a:r>
              <a:rPr lang="ko-KR" altLang="en-US" sz="1100" dirty="0">
                <a:highlight>
                  <a:srgbClr val="FFFF00"/>
                </a:highlight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2 혜택</a:t>
            </a:r>
          </a:p>
          <a:p>
            <a:r>
              <a:rPr lang="ko-KR" altLang="en-US" sz="11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10% 할인 쿠폰 *2개, 15% 할인 쿠폰 1개 + 매 결제 마다 </a:t>
            </a:r>
            <a:r>
              <a:rPr lang="ko-KR" altLang="en-US" sz="11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lpoint</a:t>
            </a:r>
            <a:r>
              <a:rPr lang="ko-KR" altLang="en-US" sz="11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1% 적립</a:t>
            </a:r>
            <a:endParaRPr lang="en-US" altLang="ko-KR" sz="11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en-US" altLang="ko-KR" sz="11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ko-KR" altLang="en-US" sz="11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+ 다음 달 </a:t>
            </a:r>
            <a:r>
              <a:rPr lang="ko-KR" altLang="en-US" sz="11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구독비</a:t>
            </a:r>
            <a:r>
              <a:rPr lang="ko-KR" altLang="en-US" sz="11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7,900원</a:t>
            </a:r>
            <a:endParaRPr lang="en-US" altLang="ko-KR" sz="11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endParaRPr lang="ko-KR" altLang="en-US" sz="11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ko-KR" altLang="en-US" sz="1100" dirty="0" err="1">
                <a:highlight>
                  <a:srgbClr val="FFFF00"/>
                </a:highlight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level</a:t>
            </a:r>
            <a:r>
              <a:rPr lang="ko-KR" altLang="en-US" sz="1100" dirty="0">
                <a:highlight>
                  <a:srgbClr val="FFFF00"/>
                </a:highlight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3 혜택</a:t>
            </a:r>
          </a:p>
          <a:p>
            <a:r>
              <a:rPr lang="ko-KR" altLang="en-US" sz="11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10% 할인 쿠폰 1개, 15% 할인 쿠폰 2개 + 매 결제 마다 </a:t>
            </a:r>
            <a:r>
              <a:rPr lang="ko-KR" altLang="en-US" sz="11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lpoint</a:t>
            </a:r>
            <a:r>
              <a:rPr lang="ko-KR" altLang="en-US" sz="11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1.5% 적립 </a:t>
            </a:r>
            <a:endParaRPr lang="en-US" altLang="ko-KR" sz="11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en-US" altLang="ko-KR" sz="11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 </a:t>
            </a:r>
            <a:r>
              <a:rPr lang="ko-KR" altLang="en-US" sz="11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+다음 달 </a:t>
            </a:r>
            <a:r>
              <a:rPr lang="ko-KR" altLang="en-US" sz="11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구독비</a:t>
            </a:r>
            <a:r>
              <a:rPr lang="ko-KR" altLang="en-US" sz="11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7,900원</a:t>
            </a:r>
            <a:endParaRPr lang="en-US" altLang="ko-KR" sz="11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endParaRPr lang="ko-KR" altLang="en-US" sz="11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ko-KR" altLang="en-US" sz="1100" dirty="0" err="1">
                <a:highlight>
                  <a:srgbClr val="FFFF00"/>
                </a:highlight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level</a:t>
            </a:r>
            <a:r>
              <a:rPr lang="ko-KR" altLang="en-US" sz="1100" dirty="0">
                <a:highlight>
                  <a:srgbClr val="FFFF00"/>
                </a:highlight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4 혜택</a:t>
            </a:r>
          </a:p>
          <a:p>
            <a:r>
              <a:rPr lang="ko-KR" altLang="en-US" sz="11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15% 할인 쿠폰 3개 + 매 결제 마다 </a:t>
            </a:r>
            <a:r>
              <a:rPr lang="ko-KR" altLang="en-US" sz="11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lpoint</a:t>
            </a:r>
            <a:r>
              <a:rPr lang="ko-KR" altLang="en-US" sz="11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2% 적립 </a:t>
            </a:r>
            <a:endParaRPr lang="en-US" altLang="ko-KR" sz="11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en-US" altLang="ko-KR" sz="11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 </a:t>
            </a:r>
            <a:r>
              <a:rPr lang="ko-KR" altLang="en-US" sz="11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+ 다음 달 </a:t>
            </a:r>
            <a:r>
              <a:rPr lang="ko-KR" altLang="en-US" sz="11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구독비</a:t>
            </a:r>
            <a:r>
              <a:rPr lang="ko-KR" altLang="en-US" sz="11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5,900원</a:t>
            </a:r>
            <a:endParaRPr lang="en-US" altLang="ko-KR" sz="11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endParaRPr lang="ko-KR" altLang="en-US" sz="11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ko-KR" altLang="en-US" sz="1100" dirty="0" err="1">
                <a:highlight>
                  <a:srgbClr val="FFFF00"/>
                </a:highlight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level</a:t>
            </a:r>
            <a:r>
              <a:rPr lang="ko-KR" altLang="en-US" sz="1100" dirty="0">
                <a:highlight>
                  <a:srgbClr val="FFFF00"/>
                </a:highlight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5 혜택</a:t>
            </a:r>
          </a:p>
          <a:p>
            <a:r>
              <a:rPr lang="ko-KR" altLang="en-US" sz="11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20% 할인 쿠폰 1개, 15% 할인 쿠폰 2개 </a:t>
            </a:r>
            <a:endParaRPr lang="en-US" altLang="ko-KR" sz="11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en-US" altLang="ko-KR" sz="11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 </a:t>
            </a:r>
            <a:r>
              <a:rPr lang="ko-KR" altLang="en-US" sz="11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+ 매 결제마다 </a:t>
            </a:r>
            <a:r>
              <a:rPr lang="ko-KR" altLang="en-US" sz="11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lpoint</a:t>
            </a:r>
            <a:r>
              <a:rPr lang="ko-KR" altLang="en-US" sz="11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최대 5% </a:t>
            </a:r>
            <a:r>
              <a:rPr lang="ko-KR" altLang="en-US" sz="11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적립+다음</a:t>
            </a:r>
            <a:r>
              <a:rPr lang="ko-KR" altLang="en-US" sz="11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달 </a:t>
            </a:r>
            <a:r>
              <a:rPr lang="ko-KR" altLang="en-US" sz="11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구독비</a:t>
            </a:r>
            <a:r>
              <a:rPr lang="ko-KR" altLang="en-US" sz="11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990원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7F51F1-52F0-854B-4F68-0511DFD0856E}"/>
              </a:ext>
            </a:extLst>
          </p:cNvPr>
          <p:cNvSpPr txBox="1"/>
          <p:nvPr/>
        </p:nvSpPr>
        <p:spPr>
          <a:xfrm>
            <a:off x="4607084" y="3808214"/>
            <a:ext cx="2276384" cy="2462213"/>
          </a:xfrm>
          <a:prstGeom prst="rect">
            <a:avLst/>
          </a:prstGeom>
          <a:noFill/>
          <a:ln>
            <a:solidFill>
              <a:srgbClr val="5CBFFC"/>
            </a:solidFill>
          </a:ln>
        </p:spPr>
        <p:txBody>
          <a:bodyPr wrap="square">
            <a:spAutoFit/>
          </a:bodyPr>
          <a:lstStyle/>
          <a:p>
            <a:endParaRPr lang="en-US" altLang="ko-KR" sz="11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ko-KR" altLang="en-US" sz="11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첫 달 구독 =&gt; 무료 + 구독 시 1000p 지급</a:t>
            </a:r>
            <a:endParaRPr lang="en-US" altLang="ko-KR" sz="11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endParaRPr lang="ko-KR" altLang="en-US" sz="11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ko-KR" altLang="en-US" sz="11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두번째 달부터 9,900원</a:t>
            </a:r>
            <a:endParaRPr lang="en-US" altLang="ko-KR" sz="11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endParaRPr lang="en-US" altLang="ko-KR" sz="11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endParaRPr lang="ko-KR" altLang="en-US" sz="11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ko-KR" altLang="en-US" sz="11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구독 이후 한 달 동안 </a:t>
            </a:r>
            <a:r>
              <a:rPr lang="en-US" altLang="ko-KR" sz="11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Lpay</a:t>
            </a:r>
            <a:r>
              <a:rPr lang="ko-KR" altLang="en-US" sz="11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로</a:t>
            </a:r>
            <a:endParaRPr lang="en-US" altLang="ko-KR" sz="11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ko-KR" altLang="en-US" sz="11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endParaRPr lang="en-US" altLang="ko-KR" sz="11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en-US" altLang="ko-KR" sz="11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- 1</a:t>
            </a:r>
            <a:r>
              <a:rPr lang="ko-KR" altLang="en-US" sz="11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0만원 이상 구매 =&gt; </a:t>
            </a:r>
            <a:r>
              <a:rPr lang="ko-KR" altLang="en-US" sz="11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level</a:t>
            </a:r>
            <a:r>
              <a:rPr lang="ko-KR" altLang="en-US" sz="11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1</a:t>
            </a:r>
          </a:p>
          <a:p>
            <a:r>
              <a:rPr lang="en-US" altLang="ko-KR" sz="11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- </a:t>
            </a:r>
            <a:r>
              <a:rPr lang="ko-KR" altLang="en-US" sz="11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20만원 이상 구매 =&gt; </a:t>
            </a:r>
            <a:r>
              <a:rPr lang="ko-KR" altLang="en-US" sz="11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level</a:t>
            </a:r>
            <a:r>
              <a:rPr lang="ko-KR" altLang="en-US" sz="11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2</a:t>
            </a:r>
          </a:p>
          <a:p>
            <a:r>
              <a:rPr lang="en-US" altLang="ko-KR" sz="11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- </a:t>
            </a:r>
            <a:r>
              <a:rPr lang="ko-KR" altLang="en-US" sz="11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30만원 이상 구매 =&gt; </a:t>
            </a:r>
            <a:r>
              <a:rPr lang="ko-KR" altLang="en-US" sz="11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level</a:t>
            </a:r>
            <a:r>
              <a:rPr lang="ko-KR" altLang="en-US" sz="11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3</a:t>
            </a:r>
          </a:p>
          <a:p>
            <a:r>
              <a:rPr lang="en-US" altLang="ko-KR" sz="11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- </a:t>
            </a:r>
            <a:r>
              <a:rPr lang="ko-KR" altLang="en-US" sz="11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50만원 이상 구매 =&gt; </a:t>
            </a:r>
            <a:r>
              <a:rPr lang="ko-KR" altLang="en-US" sz="11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level</a:t>
            </a:r>
            <a:r>
              <a:rPr lang="ko-KR" altLang="en-US" sz="11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4</a:t>
            </a:r>
          </a:p>
          <a:p>
            <a:r>
              <a:rPr lang="en-US" altLang="ko-KR" sz="11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- </a:t>
            </a:r>
            <a:r>
              <a:rPr lang="ko-KR" altLang="en-US" sz="11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100만원 이상 구매 =&gt; </a:t>
            </a:r>
            <a:r>
              <a:rPr lang="ko-KR" altLang="en-US" sz="11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level</a:t>
            </a:r>
            <a:r>
              <a:rPr lang="ko-KR" altLang="en-US" sz="11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5</a:t>
            </a:r>
            <a:endParaRPr lang="en-US" altLang="ko-KR" sz="11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52D9FBF-9D79-5E3F-49B0-F38A0EFA21AF}"/>
              </a:ext>
            </a:extLst>
          </p:cNvPr>
          <p:cNvSpPr txBox="1"/>
          <p:nvPr/>
        </p:nvSpPr>
        <p:spPr>
          <a:xfrm>
            <a:off x="7276770" y="2679445"/>
            <a:ext cx="1142311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1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단계별 혜택 예시</a:t>
            </a:r>
            <a:endParaRPr lang="en-US" altLang="ko-KR" sz="10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9BD56B6-FCE0-A137-D78C-82724252F2DF}"/>
              </a:ext>
            </a:extLst>
          </p:cNvPr>
          <p:cNvSpPr txBox="1"/>
          <p:nvPr/>
        </p:nvSpPr>
        <p:spPr>
          <a:xfrm>
            <a:off x="4747713" y="3685103"/>
            <a:ext cx="968976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1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구독 체계 예시</a:t>
            </a:r>
            <a:endParaRPr lang="en-US" altLang="ko-KR" sz="10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8845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9BB844-CDE7-C2A0-E9A4-6037718DE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298" y="6298144"/>
            <a:ext cx="2743200" cy="365125"/>
          </a:xfrm>
        </p:spPr>
        <p:txBody>
          <a:bodyPr/>
          <a:lstStyle/>
          <a:p>
            <a:fld id="{A643E3B8-1D74-4214-AB8A-0B0DA85F9242}" type="slidenum">
              <a:rPr lang="ko-KR" altLang="en-US" sz="2000" smtClean="0">
                <a:solidFill>
                  <a:srgbClr val="FFCA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45</a:t>
            </a:fld>
            <a:endParaRPr lang="ko-KR" altLang="en-US" sz="2000" dirty="0">
              <a:solidFill>
                <a:srgbClr val="FFCA00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62B8E-6845-4CA7-194D-E1ACF6A74ECF}"/>
              </a:ext>
            </a:extLst>
          </p:cNvPr>
          <p:cNvSpPr txBox="1"/>
          <p:nvPr/>
        </p:nvSpPr>
        <p:spPr>
          <a:xfrm>
            <a:off x="190498" y="194731"/>
            <a:ext cx="590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4. </a:t>
            </a:r>
            <a:r>
              <a:rPr lang="ko-KR" altLang="en-US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활용 방안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8AAC7A-1813-C0DC-4064-3E6BD5FA4618}"/>
              </a:ext>
            </a:extLst>
          </p:cNvPr>
          <p:cNvSpPr txBox="1"/>
          <p:nvPr/>
        </p:nvSpPr>
        <p:spPr>
          <a:xfrm>
            <a:off x="6095998" y="194731"/>
            <a:ext cx="590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두번째 활용 방안 </a:t>
            </a:r>
            <a:r>
              <a:rPr lang="en-US" altLang="ko-KR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– </a:t>
            </a:r>
            <a:r>
              <a:rPr lang="ko-KR" altLang="en-US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구독 서비스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F65E40-CF0B-7C12-3794-5CE771300D3C}"/>
              </a:ext>
            </a:extLst>
          </p:cNvPr>
          <p:cNvSpPr txBox="1"/>
          <p:nvPr/>
        </p:nvSpPr>
        <p:spPr>
          <a:xfrm>
            <a:off x="674085" y="1110347"/>
            <a:ext cx="708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개발 시스템 실제 실행 결과 예시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219A29B-AE65-A01E-7157-202958C2F075}"/>
              </a:ext>
            </a:extLst>
          </p:cNvPr>
          <p:cNvSpPr/>
          <p:nvPr/>
        </p:nvSpPr>
        <p:spPr>
          <a:xfrm>
            <a:off x="395522" y="1194723"/>
            <a:ext cx="213968" cy="200580"/>
          </a:xfrm>
          <a:prstGeom prst="rect">
            <a:avLst/>
          </a:prstGeom>
          <a:solidFill>
            <a:srgbClr val="33AFFB"/>
          </a:solidFill>
          <a:ln>
            <a:solidFill>
              <a:srgbClr val="33AF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A8624C9-41AD-9EB5-1F4A-8F95E49174AB}"/>
              </a:ext>
            </a:extLst>
          </p:cNvPr>
          <p:cNvSpPr txBox="1"/>
          <p:nvPr/>
        </p:nvSpPr>
        <p:spPr>
          <a:xfrm>
            <a:off x="9125306" y="5942384"/>
            <a:ext cx="224763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모델</a:t>
            </a:r>
            <a:r>
              <a:rPr lang="en-US" altLang="ko-KR" sz="11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_</a:t>
            </a:r>
            <a:r>
              <a:rPr lang="ko-KR" altLang="en-US" sz="1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활용</a:t>
            </a:r>
            <a:r>
              <a:rPr lang="en-US" altLang="ko-KR" sz="11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_</a:t>
            </a:r>
            <a:r>
              <a:rPr lang="ko-KR" altLang="en-US" sz="11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방안</a:t>
            </a:r>
            <a:r>
              <a:rPr lang="en-US" altLang="ko-KR" sz="11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</a:t>
            </a:r>
            <a:r>
              <a:rPr lang="en-US" altLang="ko-KR" sz="11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ipynb</a:t>
            </a:r>
            <a:r>
              <a:rPr lang="ko-KR" altLang="en-US" sz="11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내 실행 결과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9D4E0D-E34C-42EC-C290-B40F713BB19B}"/>
              </a:ext>
            </a:extLst>
          </p:cNvPr>
          <p:cNvSpPr txBox="1"/>
          <p:nvPr/>
        </p:nvSpPr>
        <p:spPr>
          <a:xfrm>
            <a:off x="346216" y="3650885"/>
            <a:ext cx="2294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M430112881 (label:4038)</a:t>
            </a:r>
            <a:endParaRPr lang="ko-KR" altLang="en-US" sz="1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32052985-70F1-F2D3-4F2F-E4090D5EC3AA}"/>
              </a:ext>
            </a:extLst>
          </p:cNvPr>
          <p:cNvSpPr/>
          <p:nvPr/>
        </p:nvSpPr>
        <p:spPr>
          <a:xfrm>
            <a:off x="2745890" y="4015324"/>
            <a:ext cx="520704" cy="369332"/>
          </a:xfrm>
          <a:prstGeom prst="rightArrow">
            <a:avLst/>
          </a:prstGeom>
          <a:solidFill>
            <a:srgbClr val="3356B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22">
            <a:extLst>
              <a:ext uri="{FF2B5EF4-FFF2-40B4-BE49-F238E27FC236}">
                <a16:creationId xmlns:a16="http://schemas.microsoft.com/office/drawing/2014/main" id="{5A60DE85-1669-A9C1-E4A7-87380C3648DC}"/>
              </a:ext>
            </a:extLst>
          </p:cNvPr>
          <p:cNvGraphicFramePr>
            <a:graphicFrameLocks noGrp="1"/>
          </p:cNvGraphicFramePr>
          <p:nvPr/>
        </p:nvGraphicFramePr>
        <p:xfrm>
          <a:off x="3534184" y="2410093"/>
          <a:ext cx="33579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591">
                  <a:extLst>
                    <a:ext uri="{9D8B030D-6E8A-4147-A177-3AD203B41FA5}">
                      <a16:colId xmlns:a16="http://schemas.microsoft.com/office/drawing/2014/main" val="756232860"/>
                    </a:ext>
                  </a:extLst>
                </a:gridCol>
                <a:gridCol w="849591">
                  <a:extLst>
                    <a:ext uri="{9D8B030D-6E8A-4147-A177-3AD203B41FA5}">
                      <a16:colId xmlns:a16="http://schemas.microsoft.com/office/drawing/2014/main" val="4098267635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525631982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1453059357"/>
                    </a:ext>
                  </a:extLst>
                </a:gridCol>
                <a:gridCol w="721458">
                  <a:extLst>
                    <a:ext uri="{9D8B030D-6E8A-4147-A177-3AD203B41FA5}">
                      <a16:colId xmlns:a16="http://schemas.microsoft.com/office/drawing/2014/main" val="486723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고객</a:t>
                      </a:r>
                      <a:r>
                        <a:rPr lang="en-US" altLang="ko-KR" sz="1100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_label</a:t>
                      </a:r>
                      <a:endParaRPr lang="ko-KR" altLang="en-US" sz="1100" dirty="0">
                        <a:latin typeface="12롯데마트드림Bold" panose="02020603020101020101" pitchFamily="18" charset="-127"/>
                        <a:ea typeface="12롯데마트드림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상품</a:t>
                      </a:r>
                      <a:r>
                        <a:rPr lang="en-US" altLang="ko-KR" sz="1100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_label</a:t>
                      </a:r>
                      <a:endParaRPr lang="ko-KR" altLang="en-US" sz="1100" dirty="0">
                        <a:latin typeface="12롯데마트드림Bold" panose="02020603020101020101" pitchFamily="18" charset="-127"/>
                        <a:ea typeface="12롯데마트드림Bold" panose="02020603020101020101" pitchFamily="18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나이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성별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예측점수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991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4038</a:t>
                      </a:r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666</a:t>
                      </a:r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50</a:t>
                      </a:r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1</a:t>
                      </a:r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2.899</a:t>
                      </a:r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350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4038</a:t>
                      </a:r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200</a:t>
                      </a:r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50</a:t>
                      </a:r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1</a:t>
                      </a:r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2.894</a:t>
                      </a:r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778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59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4038</a:t>
                      </a:r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551</a:t>
                      </a:r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50</a:t>
                      </a:r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1</a:t>
                      </a:r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2.477</a:t>
                      </a:r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822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4038</a:t>
                      </a:r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623</a:t>
                      </a:r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50</a:t>
                      </a:r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1</a:t>
                      </a:r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2.472</a:t>
                      </a:r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226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5908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06122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749089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5837C4F-9C1B-C88E-A02A-62C4E077F8EF}"/>
              </a:ext>
            </a:extLst>
          </p:cNvPr>
          <p:cNvSpPr txBox="1"/>
          <p:nvPr/>
        </p:nvSpPr>
        <p:spPr>
          <a:xfrm>
            <a:off x="3478823" y="2031047"/>
            <a:ext cx="2889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&lt;A02 Output&gt;</a:t>
            </a:r>
            <a:endParaRPr lang="ko-KR" altLang="en-US" sz="1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DFD15E8D-2708-E7D5-8A6D-07982F2C9312}"/>
              </a:ext>
            </a:extLst>
          </p:cNvPr>
          <p:cNvSpPr/>
          <p:nvPr/>
        </p:nvSpPr>
        <p:spPr>
          <a:xfrm rot="5400000">
            <a:off x="9333927" y="3570306"/>
            <a:ext cx="520704" cy="369332"/>
          </a:xfrm>
          <a:prstGeom prst="rightArrow">
            <a:avLst/>
          </a:prstGeom>
          <a:solidFill>
            <a:srgbClr val="3356B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C37D90-7FF2-A942-9847-D8178E9453DC}"/>
              </a:ext>
            </a:extLst>
          </p:cNvPr>
          <p:cNvSpPr txBox="1"/>
          <p:nvPr/>
        </p:nvSpPr>
        <p:spPr>
          <a:xfrm>
            <a:off x="7618765" y="2855593"/>
            <a:ext cx="3951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상위 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30</a:t>
            </a: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개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상품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예측점수 기반 가중 샘플링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AED89118-C388-96A2-B733-E5694C29EF62}"/>
                  </a:ext>
                </a:extLst>
              </p14:cNvPr>
              <p14:cNvContentPartPr/>
              <p14:nvPr/>
            </p14:nvContentPartPr>
            <p14:xfrm>
              <a:off x="7431050" y="4832879"/>
              <a:ext cx="491200" cy="36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AED89118-C388-96A2-B733-E5694C29EF6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77072" y="4724879"/>
                <a:ext cx="598796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CFA1A4F-4B91-F71B-A8C2-1C73590AD555}"/>
              </a:ext>
            </a:extLst>
          </p:cNvPr>
          <p:cNvSpPr txBox="1"/>
          <p:nvPr/>
        </p:nvSpPr>
        <p:spPr>
          <a:xfrm>
            <a:off x="9125306" y="5942384"/>
            <a:ext cx="2247638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모델</a:t>
            </a:r>
            <a:r>
              <a:rPr lang="en-US" altLang="ko-KR" sz="11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_</a:t>
            </a:r>
            <a:r>
              <a:rPr lang="ko-KR" altLang="en-US" sz="11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활용</a:t>
            </a:r>
            <a:r>
              <a:rPr lang="en-US" altLang="ko-KR" sz="11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_</a:t>
            </a:r>
            <a:r>
              <a:rPr lang="ko-KR" altLang="en-US" sz="11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방안</a:t>
            </a:r>
            <a:r>
              <a:rPr lang="en-US" altLang="ko-KR" sz="11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</a:t>
            </a:r>
            <a:r>
              <a:rPr lang="en-US" altLang="ko-KR" sz="11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ipynb</a:t>
            </a:r>
            <a:r>
              <a:rPr lang="ko-KR" altLang="en-US" sz="11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내 실행 결과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3CB04E-3CDF-FDD8-22EA-A194A3AC0EDD}"/>
              </a:ext>
            </a:extLst>
          </p:cNvPr>
          <p:cNvSpPr txBox="1"/>
          <p:nvPr/>
        </p:nvSpPr>
        <p:spPr>
          <a:xfrm>
            <a:off x="1102568" y="2738962"/>
            <a:ext cx="781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고객</a:t>
            </a:r>
          </a:p>
        </p:txBody>
      </p:sp>
      <p:pic>
        <p:nvPicPr>
          <p:cNvPr id="24" name="그래픽 23" descr="사용자 단색으로 채워진">
            <a:extLst>
              <a:ext uri="{FF2B5EF4-FFF2-40B4-BE49-F238E27FC236}">
                <a16:creationId xmlns:a16="http://schemas.microsoft.com/office/drawing/2014/main" id="{BB79670B-515A-66BA-B8C1-B43054E35E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7193" y="2908774"/>
            <a:ext cx="872084" cy="872084"/>
          </a:xfrm>
          <a:prstGeom prst="rect">
            <a:avLst/>
          </a:prstGeom>
        </p:spPr>
      </p:pic>
      <p:sp>
        <p:nvSpPr>
          <p:cNvPr id="25" name="오른쪽 중괄호 24">
            <a:extLst>
              <a:ext uri="{FF2B5EF4-FFF2-40B4-BE49-F238E27FC236}">
                <a16:creationId xmlns:a16="http://schemas.microsoft.com/office/drawing/2014/main" id="{D9FCEDE9-B45D-FCA6-C6A2-40C02A269EFF}"/>
              </a:ext>
            </a:extLst>
          </p:cNvPr>
          <p:cNvSpPr/>
          <p:nvPr/>
        </p:nvSpPr>
        <p:spPr>
          <a:xfrm>
            <a:off x="6907787" y="2795490"/>
            <a:ext cx="185163" cy="1826683"/>
          </a:xfrm>
          <a:prstGeom prst="rightBrace">
            <a:avLst>
              <a:gd name="adj1" fmla="val 11581"/>
              <a:gd name="adj2" fmla="val 12178"/>
            </a:avLst>
          </a:prstGeom>
          <a:ln w="28575">
            <a:solidFill>
              <a:srgbClr val="FFC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AEE199F7-AFE5-2826-0541-D68A44AAF127}"/>
              </a:ext>
            </a:extLst>
          </p:cNvPr>
          <p:cNvGraphicFramePr>
            <a:graphicFrameLocks noGrp="1"/>
          </p:cNvGraphicFramePr>
          <p:nvPr/>
        </p:nvGraphicFramePr>
        <p:xfrm>
          <a:off x="7314929" y="4272989"/>
          <a:ext cx="4394737" cy="7460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5805">
                  <a:extLst>
                    <a:ext uri="{9D8B030D-6E8A-4147-A177-3AD203B41FA5}">
                      <a16:colId xmlns:a16="http://schemas.microsoft.com/office/drawing/2014/main" val="690559955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303380824"/>
                    </a:ext>
                  </a:extLst>
                </a:gridCol>
                <a:gridCol w="1081405">
                  <a:extLst>
                    <a:ext uri="{9D8B030D-6E8A-4147-A177-3AD203B41FA5}">
                      <a16:colId xmlns:a16="http://schemas.microsoft.com/office/drawing/2014/main" val="2054585828"/>
                    </a:ext>
                  </a:extLst>
                </a:gridCol>
                <a:gridCol w="1261647">
                  <a:extLst>
                    <a:ext uri="{9D8B030D-6E8A-4147-A177-3AD203B41FA5}">
                      <a16:colId xmlns:a16="http://schemas.microsoft.com/office/drawing/2014/main" val="2532664715"/>
                    </a:ext>
                  </a:extLst>
                </a:gridCol>
              </a:tblGrid>
              <a:tr h="3752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상품추천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상품명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대분류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중분류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93990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PD1153</a:t>
                      </a:r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dirty="0" err="1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일반요구르트</a:t>
                      </a:r>
                      <a:endParaRPr lang="ko-KR" altLang="en-US" sz="1100" dirty="0">
                        <a:effectLst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유제품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요구르트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4322972"/>
                  </a:ext>
                </a:extLst>
              </a:tr>
            </a:tbl>
          </a:graphicData>
        </a:graphic>
      </p:graphicFrame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E611F42-6BFD-4BD6-9D5E-C44E4EED7EFD}"/>
              </a:ext>
            </a:extLst>
          </p:cNvPr>
          <p:cNvCxnSpPr>
            <a:stCxn id="25" idx="1"/>
            <a:endCxn id="17" idx="1"/>
          </p:cNvCxnSpPr>
          <p:nvPr/>
        </p:nvCxnSpPr>
        <p:spPr>
          <a:xfrm>
            <a:off x="7092950" y="3017943"/>
            <a:ext cx="525815" cy="6927"/>
          </a:xfrm>
          <a:prstGeom prst="straightConnector1">
            <a:avLst/>
          </a:prstGeom>
          <a:ln w="28575">
            <a:solidFill>
              <a:srgbClr val="FFCA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3DA508B-AC6C-902C-A24D-64F3A88151B6}"/>
              </a:ext>
            </a:extLst>
          </p:cNvPr>
          <p:cNvSpPr txBox="1"/>
          <p:nvPr/>
        </p:nvSpPr>
        <p:spPr>
          <a:xfrm>
            <a:off x="346216" y="4336052"/>
            <a:ext cx="2294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A02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구독 선택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!</a:t>
            </a:r>
            <a:endParaRPr lang="ko-KR" altLang="en-US" sz="20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01771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9BB844-CDE7-C2A0-E9A4-6037718DE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298" y="6298144"/>
            <a:ext cx="2743200" cy="365125"/>
          </a:xfrm>
        </p:spPr>
        <p:txBody>
          <a:bodyPr/>
          <a:lstStyle/>
          <a:p>
            <a:fld id="{A643E3B8-1D74-4214-AB8A-0B0DA85F9242}" type="slidenum">
              <a:rPr lang="ko-KR" altLang="en-US" sz="2000" smtClean="0">
                <a:solidFill>
                  <a:srgbClr val="FFCA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46</a:t>
            </a:fld>
            <a:endParaRPr lang="ko-KR" altLang="en-US" sz="2000" dirty="0">
              <a:solidFill>
                <a:srgbClr val="FFCA00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62B8E-6845-4CA7-194D-E1ACF6A74ECF}"/>
              </a:ext>
            </a:extLst>
          </p:cNvPr>
          <p:cNvSpPr txBox="1"/>
          <p:nvPr/>
        </p:nvSpPr>
        <p:spPr>
          <a:xfrm>
            <a:off x="190498" y="194731"/>
            <a:ext cx="590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4. </a:t>
            </a:r>
            <a:r>
              <a:rPr lang="ko-KR" altLang="en-US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활용 방안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8AAC7A-1813-C0DC-4064-3E6BD5FA4618}"/>
              </a:ext>
            </a:extLst>
          </p:cNvPr>
          <p:cNvSpPr txBox="1"/>
          <p:nvPr/>
        </p:nvSpPr>
        <p:spPr>
          <a:xfrm>
            <a:off x="6095998" y="194731"/>
            <a:ext cx="590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세번째 활용 방안 </a:t>
            </a:r>
            <a:r>
              <a:rPr lang="en-US" altLang="ko-KR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– </a:t>
            </a:r>
            <a:r>
              <a:rPr lang="ko-KR" altLang="en-US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추천 상품</a:t>
            </a:r>
            <a:r>
              <a:rPr lang="en-US" altLang="ko-KR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스탬프</a:t>
            </a:r>
          </a:p>
        </p:txBody>
      </p:sp>
      <p:sp>
        <p:nvSpPr>
          <p:cNvPr id="5" name="순서도: 대체 처리 4">
            <a:extLst>
              <a:ext uri="{FF2B5EF4-FFF2-40B4-BE49-F238E27FC236}">
                <a16:creationId xmlns:a16="http://schemas.microsoft.com/office/drawing/2014/main" id="{B278361C-F2CC-A298-1C61-CC4F3C48D5F9}"/>
              </a:ext>
            </a:extLst>
          </p:cNvPr>
          <p:cNvSpPr/>
          <p:nvPr/>
        </p:nvSpPr>
        <p:spPr>
          <a:xfrm>
            <a:off x="2066139" y="1720180"/>
            <a:ext cx="933466" cy="584200"/>
          </a:xfrm>
          <a:prstGeom prst="flowChartAlternateProcess">
            <a:avLst/>
          </a:prstGeom>
          <a:noFill/>
          <a:ln w="28575">
            <a:solidFill>
              <a:srgbClr val="3356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소비자</a:t>
            </a:r>
          </a:p>
        </p:txBody>
      </p:sp>
      <p:sp>
        <p:nvSpPr>
          <p:cNvPr id="14" name="순서도: 대체 처리 13">
            <a:extLst>
              <a:ext uri="{FF2B5EF4-FFF2-40B4-BE49-F238E27FC236}">
                <a16:creationId xmlns:a16="http://schemas.microsoft.com/office/drawing/2014/main" id="{009A4B4E-4ABE-7787-774A-26D1C1D43EAA}"/>
              </a:ext>
            </a:extLst>
          </p:cNvPr>
          <p:cNvSpPr/>
          <p:nvPr/>
        </p:nvSpPr>
        <p:spPr>
          <a:xfrm>
            <a:off x="3454248" y="1720180"/>
            <a:ext cx="3006717" cy="584200"/>
          </a:xfrm>
          <a:prstGeom prst="flowChartAlternateProcess">
            <a:avLst/>
          </a:prstGeom>
          <a:noFill/>
          <a:ln w="28575">
            <a:solidFill>
              <a:srgbClr val="3356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평균 예측 점수 상위 </a:t>
            </a:r>
            <a:r>
              <a:rPr lang="en-US" altLang="ko-KR" sz="16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5</a:t>
            </a:r>
            <a:r>
              <a:rPr lang="ko-KR" altLang="en-US" sz="16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개 대분류를</a:t>
            </a:r>
            <a:endParaRPr lang="en-US" altLang="ko-KR" sz="1600" dirty="0">
              <a:solidFill>
                <a:schemeClr val="tx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스탬프 목록으로 선정</a:t>
            </a:r>
          </a:p>
        </p:txBody>
      </p:sp>
      <p:sp>
        <p:nvSpPr>
          <p:cNvPr id="16" name="순서도: 대체 처리 15">
            <a:extLst>
              <a:ext uri="{FF2B5EF4-FFF2-40B4-BE49-F238E27FC236}">
                <a16:creationId xmlns:a16="http://schemas.microsoft.com/office/drawing/2014/main" id="{2638F422-2982-EA73-BD36-DDB4F6C996DD}"/>
              </a:ext>
            </a:extLst>
          </p:cNvPr>
          <p:cNvSpPr/>
          <p:nvPr/>
        </p:nvSpPr>
        <p:spPr>
          <a:xfrm>
            <a:off x="6982449" y="1720180"/>
            <a:ext cx="4918563" cy="584200"/>
          </a:xfrm>
          <a:prstGeom prst="flowChartAlternateProcess">
            <a:avLst/>
          </a:prstGeom>
          <a:noFill/>
          <a:ln w="28575">
            <a:solidFill>
              <a:srgbClr val="3356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대분류 하단에 안 사본 상품들을 예측 점수 기반으로 추천</a:t>
            </a:r>
            <a:endParaRPr lang="en-US" altLang="ko-KR" sz="1600" dirty="0">
              <a:solidFill>
                <a:schemeClr val="tx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스탬프 찍기 미션 진행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19F78A5-AB6C-3FF2-B235-CD94FE96B08D}"/>
              </a:ext>
            </a:extLst>
          </p:cNvPr>
          <p:cNvCxnSpPr>
            <a:cxnSpLocks/>
          </p:cNvCxnSpPr>
          <p:nvPr/>
        </p:nvCxnSpPr>
        <p:spPr>
          <a:xfrm>
            <a:off x="3079377" y="2012280"/>
            <a:ext cx="3175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3BD0635E-2584-6E40-6ABA-1DCF65F7C5F1}"/>
              </a:ext>
            </a:extLst>
          </p:cNvPr>
          <p:cNvGrpSpPr/>
          <p:nvPr/>
        </p:nvGrpSpPr>
        <p:grpSpPr>
          <a:xfrm>
            <a:off x="395522" y="1110347"/>
            <a:ext cx="7361627" cy="369332"/>
            <a:chOff x="510913" y="1237193"/>
            <a:chExt cx="7361627" cy="36933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3827361-5FC3-774A-0137-72B5282F91E9}"/>
                </a:ext>
              </a:extLst>
            </p:cNvPr>
            <p:cNvSpPr txBox="1"/>
            <p:nvPr/>
          </p:nvSpPr>
          <p:spPr>
            <a:xfrm>
              <a:off x="789476" y="1237193"/>
              <a:ext cx="7083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마케팅 예시</a:t>
              </a:r>
              <a:r>
                <a:rPr lang="en-US" altLang="ko-KR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 </a:t>
              </a:r>
              <a:endPara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9F80107-FDF9-6A8E-96B6-8146DEF0B55B}"/>
                </a:ext>
              </a:extLst>
            </p:cNvPr>
            <p:cNvSpPr/>
            <p:nvPr/>
          </p:nvSpPr>
          <p:spPr>
            <a:xfrm>
              <a:off x="510913" y="1321569"/>
              <a:ext cx="213968" cy="200580"/>
            </a:xfrm>
            <a:prstGeom prst="rect">
              <a:avLst/>
            </a:prstGeom>
            <a:solidFill>
              <a:srgbClr val="33AFFB"/>
            </a:solidFill>
            <a:ln>
              <a:solidFill>
                <a:srgbClr val="33AF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69E3614-5C9F-98FE-2B2A-D93CC023036C}"/>
              </a:ext>
            </a:extLst>
          </p:cNvPr>
          <p:cNvSpPr txBox="1"/>
          <p:nvPr/>
        </p:nvSpPr>
        <p:spPr>
          <a:xfrm>
            <a:off x="9753860" y="1395303"/>
            <a:ext cx="2247638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모델</a:t>
            </a:r>
            <a:r>
              <a:rPr lang="en-US" altLang="ko-KR" sz="11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_</a:t>
            </a:r>
            <a:r>
              <a:rPr lang="ko-KR" altLang="en-US" sz="11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활용</a:t>
            </a:r>
            <a:r>
              <a:rPr lang="en-US" altLang="ko-KR" sz="11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_</a:t>
            </a:r>
            <a:r>
              <a:rPr lang="ko-KR" altLang="en-US" sz="11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방안</a:t>
            </a:r>
            <a:r>
              <a:rPr lang="en-US" altLang="ko-KR" sz="11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</a:t>
            </a:r>
            <a:r>
              <a:rPr lang="en-US" altLang="ko-KR" sz="11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ipynb</a:t>
            </a:r>
            <a:r>
              <a:rPr lang="en-US" altLang="ko-KR" sz="11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| </a:t>
            </a:r>
            <a:r>
              <a:rPr lang="ko-KR" altLang="en-US" sz="11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구현 완료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0DF9DD79-79D5-C74F-8FCD-67933DEAD36C}"/>
              </a:ext>
            </a:extLst>
          </p:cNvPr>
          <p:cNvGrpSpPr/>
          <p:nvPr/>
        </p:nvGrpSpPr>
        <p:grpSpPr>
          <a:xfrm>
            <a:off x="4957607" y="2674819"/>
            <a:ext cx="2340265" cy="3904731"/>
            <a:chOff x="4796034" y="2682379"/>
            <a:chExt cx="2340265" cy="3904731"/>
          </a:xfrm>
        </p:grpSpPr>
        <p:sp>
          <p:nvSpPr>
            <p:cNvPr id="47" name="순서도: 대체 처리 46">
              <a:extLst>
                <a:ext uri="{FF2B5EF4-FFF2-40B4-BE49-F238E27FC236}">
                  <a16:creationId xmlns:a16="http://schemas.microsoft.com/office/drawing/2014/main" id="{70A00E51-735A-D98F-F337-498B6717E6A8}"/>
                </a:ext>
              </a:extLst>
            </p:cNvPr>
            <p:cNvSpPr/>
            <p:nvPr/>
          </p:nvSpPr>
          <p:spPr>
            <a:xfrm>
              <a:off x="4796034" y="2682379"/>
              <a:ext cx="2340265" cy="3904731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id="{D9B8A193-53C4-7737-4326-A5010DF3E330}"/>
                </a:ext>
              </a:extLst>
            </p:cNvPr>
            <p:cNvSpPr/>
            <p:nvPr/>
          </p:nvSpPr>
          <p:spPr>
            <a:xfrm>
              <a:off x="4814192" y="2707091"/>
              <a:ext cx="2301789" cy="3855308"/>
            </a:xfrm>
            <a:prstGeom prst="flowChartAlternateProcess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순서도: 대체 처리 48">
              <a:extLst>
                <a:ext uri="{FF2B5EF4-FFF2-40B4-BE49-F238E27FC236}">
                  <a16:creationId xmlns:a16="http://schemas.microsoft.com/office/drawing/2014/main" id="{150486EC-EB61-4F3B-0199-2CBD538B6973}"/>
                </a:ext>
              </a:extLst>
            </p:cNvPr>
            <p:cNvSpPr/>
            <p:nvPr/>
          </p:nvSpPr>
          <p:spPr>
            <a:xfrm>
              <a:off x="4867916" y="2753783"/>
              <a:ext cx="2210123" cy="3761924"/>
            </a:xfrm>
            <a:prstGeom prst="flowChartAlternate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순서도: 대체 처리 49">
              <a:extLst>
                <a:ext uri="{FF2B5EF4-FFF2-40B4-BE49-F238E27FC236}">
                  <a16:creationId xmlns:a16="http://schemas.microsoft.com/office/drawing/2014/main" id="{AA0A83EB-5190-069B-1BA2-82FA100AFB39}"/>
                </a:ext>
              </a:extLst>
            </p:cNvPr>
            <p:cNvSpPr/>
            <p:nvPr/>
          </p:nvSpPr>
          <p:spPr>
            <a:xfrm>
              <a:off x="5343453" y="2704361"/>
              <a:ext cx="1225170" cy="242040"/>
            </a:xfrm>
            <a:prstGeom prst="flowChartAlternateProcess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순서도: 대체 처리 50">
              <a:extLst>
                <a:ext uri="{FF2B5EF4-FFF2-40B4-BE49-F238E27FC236}">
                  <a16:creationId xmlns:a16="http://schemas.microsoft.com/office/drawing/2014/main" id="{2FC82322-6A18-7DA3-8E82-3393402D21D0}"/>
                </a:ext>
              </a:extLst>
            </p:cNvPr>
            <p:cNvSpPr/>
            <p:nvPr/>
          </p:nvSpPr>
          <p:spPr>
            <a:xfrm>
              <a:off x="5844932" y="2802505"/>
              <a:ext cx="223852" cy="54370"/>
            </a:xfrm>
            <a:prstGeom prst="flowChartAlternate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E73D5E58-6CC8-0699-7B3D-10A1247427DE}"/>
                </a:ext>
              </a:extLst>
            </p:cNvPr>
            <p:cNvSpPr/>
            <p:nvPr/>
          </p:nvSpPr>
          <p:spPr>
            <a:xfrm>
              <a:off x="6161051" y="2802505"/>
              <a:ext cx="51464" cy="543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순서도: 대체 처리 52">
              <a:extLst>
                <a:ext uri="{FF2B5EF4-FFF2-40B4-BE49-F238E27FC236}">
                  <a16:creationId xmlns:a16="http://schemas.microsoft.com/office/drawing/2014/main" id="{89B475A3-3B4D-4909-FF3D-D38B7CF0428C}"/>
                </a:ext>
              </a:extLst>
            </p:cNvPr>
            <p:cNvSpPr/>
            <p:nvPr/>
          </p:nvSpPr>
          <p:spPr>
            <a:xfrm flipV="1">
              <a:off x="5431412" y="6396176"/>
              <a:ext cx="1248669" cy="54370"/>
            </a:xfrm>
            <a:prstGeom prst="flowChartAlternateProcess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타원 54">
            <a:extLst>
              <a:ext uri="{FF2B5EF4-FFF2-40B4-BE49-F238E27FC236}">
                <a16:creationId xmlns:a16="http://schemas.microsoft.com/office/drawing/2014/main" id="{D0682617-94B8-71B3-5D86-75A1DBFAE8AF}"/>
              </a:ext>
            </a:extLst>
          </p:cNvPr>
          <p:cNvSpPr/>
          <p:nvPr/>
        </p:nvSpPr>
        <p:spPr>
          <a:xfrm>
            <a:off x="5194276" y="3372381"/>
            <a:ext cx="484565" cy="484565"/>
          </a:xfrm>
          <a:prstGeom prst="ellipse">
            <a:avLst/>
          </a:prstGeom>
          <a:noFill/>
          <a:ln w="28575">
            <a:solidFill>
              <a:srgbClr val="33AF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3BDE4F92-3CB9-2F23-B77C-7E09427017C2}"/>
              </a:ext>
            </a:extLst>
          </p:cNvPr>
          <p:cNvSpPr/>
          <p:nvPr/>
        </p:nvSpPr>
        <p:spPr>
          <a:xfrm>
            <a:off x="5873275" y="3372381"/>
            <a:ext cx="484565" cy="484565"/>
          </a:xfrm>
          <a:prstGeom prst="ellipse">
            <a:avLst/>
          </a:prstGeom>
          <a:noFill/>
          <a:ln w="28575">
            <a:solidFill>
              <a:srgbClr val="33AF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FE21347E-C1CA-9C60-1ABE-0BD9F42CBF75}"/>
              </a:ext>
            </a:extLst>
          </p:cNvPr>
          <p:cNvSpPr/>
          <p:nvPr/>
        </p:nvSpPr>
        <p:spPr>
          <a:xfrm>
            <a:off x="6561514" y="3372381"/>
            <a:ext cx="484565" cy="48456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33AF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02E800DF-45C5-891A-FB3E-C60115229F40}"/>
              </a:ext>
            </a:extLst>
          </p:cNvPr>
          <p:cNvSpPr/>
          <p:nvPr/>
        </p:nvSpPr>
        <p:spPr>
          <a:xfrm>
            <a:off x="5520860" y="3880944"/>
            <a:ext cx="484565" cy="484565"/>
          </a:xfrm>
          <a:prstGeom prst="ellipse">
            <a:avLst/>
          </a:prstGeom>
          <a:noFill/>
          <a:ln w="28575">
            <a:solidFill>
              <a:srgbClr val="33AF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EB26863D-87DF-975A-759D-70240EFC7CA3}"/>
              </a:ext>
            </a:extLst>
          </p:cNvPr>
          <p:cNvSpPr/>
          <p:nvPr/>
        </p:nvSpPr>
        <p:spPr>
          <a:xfrm>
            <a:off x="6205919" y="3880944"/>
            <a:ext cx="484565" cy="484565"/>
          </a:xfrm>
          <a:prstGeom prst="ellipse">
            <a:avLst/>
          </a:prstGeom>
          <a:noFill/>
          <a:ln w="28575">
            <a:solidFill>
              <a:srgbClr val="33AF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E824BA1-7E9E-5959-A358-DCE6ED1C9B6E}"/>
              </a:ext>
            </a:extLst>
          </p:cNvPr>
          <p:cNvSpPr txBox="1"/>
          <p:nvPr/>
        </p:nvSpPr>
        <p:spPr>
          <a:xfrm>
            <a:off x="5173189" y="3478662"/>
            <a:ext cx="5162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음료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7EC96E5-589B-FF71-CBF3-BC463BEDAE56}"/>
              </a:ext>
            </a:extLst>
          </p:cNvPr>
          <p:cNvSpPr txBox="1"/>
          <p:nvPr/>
        </p:nvSpPr>
        <p:spPr>
          <a:xfrm>
            <a:off x="5862177" y="3401386"/>
            <a:ext cx="5162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조리식품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F041465-2300-647D-DAEB-82E6008B20AB}"/>
              </a:ext>
            </a:extLst>
          </p:cNvPr>
          <p:cNvSpPr txBox="1"/>
          <p:nvPr/>
        </p:nvSpPr>
        <p:spPr>
          <a:xfrm>
            <a:off x="5211046" y="4675807"/>
            <a:ext cx="14939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과자 추천 상품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5927A28-C2C6-463E-FA17-078C76D6E6C3}"/>
              </a:ext>
            </a:extLst>
          </p:cNvPr>
          <p:cNvSpPr txBox="1"/>
          <p:nvPr/>
        </p:nvSpPr>
        <p:spPr>
          <a:xfrm>
            <a:off x="6192500" y="3974937"/>
            <a:ext cx="5162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…</a:t>
            </a:r>
            <a:endParaRPr lang="ko-KR" altLang="en-US" sz="11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7DDAC67-8FDF-90FA-C675-95252F5C4DB6}"/>
              </a:ext>
            </a:extLst>
          </p:cNvPr>
          <p:cNvSpPr txBox="1"/>
          <p:nvPr/>
        </p:nvSpPr>
        <p:spPr>
          <a:xfrm>
            <a:off x="5505012" y="3974937"/>
            <a:ext cx="5162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…</a:t>
            </a:r>
            <a:endParaRPr lang="ko-KR" altLang="en-US" sz="11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pic>
        <p:nvPicPr>
          <p:cNvPr id="68" name="그래픽 67" descr="오른쪽을 가리키는 검지  단색으로 채워진">
            <a:extLst>
              <a:ext uri="{FF2B5EF4-FFF2-40B4-BE49-F238E27FC236}">
                <a16:creationId xmlns:a16="http://schemas.microsoft.com/office/drawing/2014/main" id="{69AC4754-C01A-24B8-6E3B-498C216C6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6599819" y="3688396"/>
            <a:ext cx="695474" cy="695474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4341B61-8E6F-041D-E12A-D4D6D901E9AA}"/>
              </a:ext>
            </a:extLst>
          </p:cNvPr>
          <p:cNvCxnSpPr>
            <a:cxnSpLocks/>
          </p:cNvCxnSpPr>
          <p:nvPr/>
        </p:nvCxnSpPr>
        <p:spPr>
          <a:xfrm>
            <a:off x="6562576" y="2012280"/>
            <a:ext cx="3175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순서도: 대체 처리 22">
            <a:extLst>
              <a:ext uri="{FF2B5EF4-FFF2-40B4-BE49-F238E27FC236}">
                <a16:creationId xmlns:a16="http://schemas.microsoft.com/office/drawing/2014/main" id="{6B4087E7-7076-B94B-6071-4D880C8FBE35}"/>
              </a:ext>
            </a:extLst>
          </p:cNvPr>
          <p:cNvSpPr/>
          <p:nvPr/>
        </p:nvSpPr>
        <p:spPr>
          <a:xfrm>
            <a:off x="5099050" y="4645480"/>
            <a:ext cx="2070100" cy="1626461"/>
          </a:xfrm>
          <a:prstGeom prst="flowChartAlternateProcess">
            <a:avLst/>
          </a:prstGeom>
          <a:noFill/>
          <a:ln w="28575">
            <a:solidFill>
              <a:srgbClr val="3356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graphicFrame>
        <p:nvGraphicFramePr>
          <p:cNvPr id="27" name="표 27">
            <a:extLst>
              <a:ext uri="{FF2B5EF4-FFF2-40B4-BE49-F238E27FC236}">
                <a16:creationId xmlns:a16="http://schemas.microsoft.com/office/drawing/2014/main" id="{816D7E4B-0AAB-9D2A-1778-8009C5E885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560174"/>
              </p:ext>
            </p:extLst>
          </p:nvPr>
        </p:nvGraphicFramePr>
        <p:xfrm>
          <a:off x="5315318" y="4959758"/>
          <a:ext cx="1676032" cy="12233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016">
                  <a:extLst>
                    <a:ext uri="{9D8B030D-6E8A-4147-A177-3AD203B41FA5}">
                      <a16:colId xmlns:a16="http://schemas.microsoft.com/office/drawing/2014/main" val="518249712"/>
                    </a:ext>
                  </a:extLst>
                </a:gridCol>
                <a:gridCol w="838016">
                  <a:extLst>
                    <a:ext uri="{9D8B030D-6E8A-4147-A177-3AD203B41FA5}">
                      <a16:colId xmlns:a16="http://schemas.microsoft.com/office/drawing/2014/main" val="790139997"/>
                    </a:ext>
                  </a:extLst>
                </a:gridCol>
              </a:tblGrid>
              <a:tr h="4077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A</a:t>
                      </a:r>
                      <a:r>
                        <a:rPr lang="ko-KR" altLang="en-US" sz="16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상품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B</a:t>
                      </a:r>
                      <a:r>
                        <a:rPr lang="ko-KR" altLang="en-US" sz="16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상품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526351"/>
                  </a:ext>
                </a:extLst>
              </a:tr>
              <a:tr h="4077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C</a:t>
                      </a:r>
                      <a:r>
                        <a:rPr lang="ko-KR" altLang="en-US" sz="16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상품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D</a:t>
                      </a:r>
                      <a:r>
                        <a:rPr lang="ko-KR" altLang="en-US" sz="16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상품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7915549"/>
                  </a:ext>
                </a:extLst>
              </a:tr>
              <a:tr h="4077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6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6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0606458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260F1851-63A8-01C9-183B-74C17D8EA453}"/>
              </a:ext>
            </a:extLst>
          </p:cNvPr>
          <p:cNvSpPr txBox="1"/>
          <p:nvPr/>
        </p:nvSpPr>
        <p:spPr>
          <a:xfrm>
            <a:off x="6543670" y="3459722"/>
            <a:ext cx="5162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과자</a:t>
            </a:r>
            <a:endParaRPr lang="ko-KR" altLang="en-US" sz="11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9" name="순서도: 대체 처리 38">
            <a:extLst>
              <a:ext uri="{FF2B5EF4-FFF2-40B4-BE49-F238E27FC236}">
                <a16:creationId xmlns:a16="http://schemas.microsoft.com/office/drawing/2014/main" id="{451B7BF1-AAEC-5B85-403F-80581B05B9A2}"/>
              </a:ext>
            </a:extLst>
          </p:cNvPr>
          <p:cNvSpPr/>
          <p:nvPr/>
        </p:nvSpPr>
        <p:spPr>
          <a:xfrm>
            <a:off x="424308" y="1720180"/>
            <a:ext cx="1245742" cy="584200"/>
          </a:xfrm>
          <a:prstGeom prst="flowChartAlternateProcess">
            <a:avLst/>
          </a:prstGeom>
          <a:noFill/>
          <a:ln w="28575">
            <a:solidFill>
              <a:srgbClr val="5CBF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프로모션 </a:t>
            </a:r>
            <a:endParaRPr lang="en-US" altLang="ko-KR" sz="1600" dirty="0">
              <a:solidFill>
                <a:schemeClr val="tx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진행 </a:t>
            </a:r>
            <a:r>
              <a:rPr lang="ko-KR" altLang="en-US" sz="1600" dirty="0" err="1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유통사</a:t>
            </a:r>
            <a:endParaRPr lang="ko-KR" altLang="en-US" sz="1600" dirty="0">
              <a:solidFill>
                <a:schemeClr val="tx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4536E73-FCF5-B19F-BFD3-718E46B44ECB}"/>
              </a:ext>
            </a:extLst>
          </p:cNvPr>
          <p:cNvSpPr txBox="1"/>
          <p:nvPr/>
        </p:nvSpPr>
        <p:spPr>
          <a:xfrm>
            <a:off x="7455880" y="4962032"/>
            <a:ext cx="3028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예측 점수 기반 상품 추천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2EF4378-4039-5978-F646-4218BC03EF0E}"/>
              </a:ext>
            </a:extLst>
          </p:cNvPr>
          <p:cNvSpPr txBox="1"/>
          <p:nvPr/>
        </p:nvSpPr>
        <p:spPr>
          <a:xfrm>
            <a:off x="5065454" y="2938841"/>
            <a:ext cx="18821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스탬프 목록 </a:t>
            </a:r>
            <a:r>
              <a:rPr lang="en-US" altLang="ko-KR" sz="11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(0/5)</a:t>
            </a:r>
            <a:endParaRPr lang="ko-KR" altLang="en-US" sz="11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96691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9BB844-CDE7-C2A0-E9A4-6037718DE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298" y="6298144"/>
            <a:ext cx="2743200" cy="365125"/>
          </a:xfrm>
        </p:spPr>
        <p:txBody>
          <a:bodyPr/>
          <a:lstStyle/>
          <a:p>
            <a:fld id="{A643E3B8-1D74-4214-AB8A-0B0DA85F9242}" type="slidenum">
              <a:rPr lang="ko-KR" altLang="en-US" sz="2000" smtClean="0">
                <a:solidFill>
                  <a:srgbClr val="FFCA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47</a:t>
            </a:fld>
            <a:endParaRPr lang="ko-KR" altLang="en-US" sz="2000" dirty="0">
              <a:solidFill>
                <a:srgbClr val="FFCA00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62B8E-6845-4CA7-194D-E1ACF6A74ECF}"/>
              </a:ext>
            </a:extLst>
          </p:cNvPr>
          <p:cNvSpPr txBox="1"/>
          <p:nvPr/>
        </p:nvSpPr>
        <p:spPr>
          <a:xfrm>
            <a:off x="190498" y="194731"/>
            <a:ext cx="590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4. </a:t>
            </a:r>
            <a:r>
              <a:rPr lang="ko-KR" altLang="en-US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활용 방안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F65E40-CF0B-7C12-3794-5CE771300D3C}"/>
              </a:ext>
            </a:extLst>
          </p:cNvPr>
          <p:cNvSpPr txBox="1"/>
          <p:nvPr/>
        </p:nvSpPr>
        <p:spPr>
          <a:xfrm>
            <a:off x="674085" y="1110347"/>
            <a:ext cx="708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개발 시스템 실제 실행 결과 예시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219A29B-AE65-A01E-7157-202958C2F075}"/>
              </a:ext>
            </a:extLst>
          </p:cNvPr>
          <p:cNvSpPr/>
          <p:nvPr/>
        </p:nvSpPr>
        <p:spPr>
          <a:xfrm>
            <a:off x="395522" y="1194723"/>
            <a:ext cx="213968" cy="200580"/>
          </a:xfrm>
          <a:prstGeom prst="rect">
            <a:avLst/>
          </a:prstGeom>
          <a:solidFill>
            <a:srgbClr val="33AFFB"/>
          </a:solidFill>
          <a:ln>
            <a:solidFill>
              <a:srgbClr val="33AF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A8624C9-41AD-9EB5-1F4A-8F95E49174AB}"/>
              </a:ext>
            </a:extLst>
          </p:cNvPr>
          <p:cNvSpPr txBox="1"/>
          <p:nvPr/>
        </p:nvSpPr>
        <p:spPr>
          <a:xfrm>
            <a:off x="9125306" y="5942384"/>
            <a:ext cx="224763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모델</a:t>
            </a:r>
            <a:r>
              <a:rPr lang="en-US" altLang="ko-KR" sz="11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_</a:t>
            </a:r>
            <a:r>
              <a:rPr lang="ko-KR" altLang="en-US" sz="1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활용</a:t>
            </a:r>
            <a:r>
              <a:rPr lang="en-US" altLang="ko-KR" sz="11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_</a:t>
            </a:r>
            <a:r>
              <a:rPr lang="ko-KR" altLang="en-US" sz="11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방안</a:t>
            </a:r>
            <a:r>
              <a:rPr lang="en-US" altLang="ko-KR" sz="11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</a:t>
            </a:r>
            <a:r>
              <a:rPr lang="en-US" altLang="ko-KR" sz="11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ipynb</a:t>
            </a:r>
            <a:r>
              <a:rPr lang="ko-KR" altLang="en-US" sz="11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내 실행 결과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9D4E0D-E34C-42EC-C290-B40F713BB19B}"/>
              </a:ext>
            </a:extLst>
          </p:cNvPr>
          <p:cNvSpPr txBox="1"/>
          <p:nvPr/>
        </p:nvSpPr>
        <p:spPr>
          <a:xfrm>
            <a:off x="346216" y="4340923"/>
            <a:ext cx="2294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M430112881 (label:4038)</a:t>
            </a:r>
            <a:endParaRPr lang="ko-KR" altLang="en-US" sz="1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32052985-70F1-F2D3-4F2F-E4090D5EC3AA}"/>
              </a:ext>
            </a:extLst>
          </p:cNvPr>
          <p:cNvSpPr/>
          <p:nvPr/>
        </p:nvSpPr>
        <p:spPr>
          <a:xfrm>
            <a:off x="2264833" y="3830658"/>
            <a:ext cx="520704" cy="369332"/>
          </a:xfrm>
          <a:prstGeom prst="rightArrow">
            <a:avLst/>
          </a:prstGeom>
          <a:solidFill>
            <a:srgbClr val="3356B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22">
            <a:extLst>
              <a:ext uri="{FF2B5EF4-FFF2-40B4-BE49-F238E27FC236}">
                <a16:creationId xmlns:a16="http://schemas.microsoft.com/office/drawing/2014/main" id="{5A60DE85-1669-A9C1-E4A7-87380C3648DC}"/>
              </a:ext>
            </a:extLst>
          </p:cNvPr>
          <p:cNvGraphicFramePr>
            <a:graphicFrameLocks noGrp="1"/>
          </p:cNvGraphicFramePr>
          <p:nvPr/>
        </p:nvGraphicFramePr>
        <p:xfrm>
          <a:off x="3032288" y="2410093"/>
          <a:ext cx="3859794" cy="361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864">
                  <a:extLst>
                    <a:ext uri="{9D8B030D-6E8A-4147-A177-3AD203B41FA5}">
                      <a16:colId xmlns:a16="http://schemas.microsoft.com/office/drawing/2014/main" val="756232860"/>
                    </a:ext>
                  </a:extLst>
                </a:gridCol>
                <a:gridCol w="803864">
                  <a:extLst>
                    <a:ext uri="{9D8B030D-6E8A-4147-A177-3AD203B41FA5}">
                      <a16:colId xmlns:a16="http://schemas.microsoft.com/office/drawing/2014/main" val="4098267635"/>
                    </a:ext>
                  </a:extLst>
                </a:gridCol>
                <a:gridCol w="443406">
                  <a:extLst>
                    <a:ext uri="{9D8B030D-6E8A-4147-A177-3AD203B41FA5}">
                      <a16:colId xmlns:a16="http://schemas.microsoft.com/office/drawing/2014/main" val="525631982"/>
                    </a:ext>
                  </a:extLst>
                </a:gridCol>
                <a:gridCol w="443406">
                  <a:extLst>
                    <a:ext uri="{9D8B030D-6E8A-4147-A177-3AD203B41FA5}">
                      <a16:colId xmlns:a16="http://schemas.microsoft.com/office/drawing/2014/main" val="1453059357"/>
                    </a:ext>
                  </a:extLst>
                </a:gridCol>
                <a:gridCol w="682627">
                  <a:extLst>
                    <a:ext uri="{9D8B030D-6E8A-4147-A177-3AD203B41FA5}">
                      <a16:colId xmlns:a16="http://schemas.microsoft.com/office/drawing/2014/main" val="4195351653"/>
                    </a:ext>
                  </a:extLst>
                </a:gridCol>
                <a:gridCol w="682627">
                  <a:extLst>
                    <a:ext uri="{9D8B030D-6E8A-4147-A177-3AD203B41FA5}">
                      <a16:colId xmlns:a16="http://schemas.microsoft.com/office/drawing/2014/main" val="486723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고객</a:t>
                      </a:r>
                      <a:r>
                        <a:rPr lang="en-US" altLang="ko-KR" sz="1100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_label</a:t>
                      </a:r>
                      <a:endParaRPr lang="ko-KR" altLang="en-US" sz="1100" dirty="0">
                        <a:latin typeface="12롯데마트드림Bold" panose="02020603020101020101" pitchFamily="18" charset="-127"/>
                        <a:ea typeface="12롯데마트드림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상품</a:t>
                      </a:r>
                      <a:r>
                        <a:rPr lang="en-US" altLang="ko-KR" sz="1100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_label</a:t>
                      </a:r>
                      <a:endParaRPr lang="ko-KR" altLang="en-US" sz="1100" dirty="0">
                        <a:latin typeface="12롯데마트드림Bold" panose="02020603020101020101" pitchFamily="18" charset="-127"/>
                        <a:ea typeface="12롯데마트드림Bold" panose="02020603020101020101" pitchFamily="18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나이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성별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상품</a:t>
                      </a:r>
                      <a:endParaRPr lang="en-US" altLang="ko-KR" sz="1100" dirty="0">
                        <a:latin typeface="12롯데마트드림Bold" panose="02020603020101020101" pitchFamily="18" charset="-127"/>
                        <a:ea typeface="12롯데마트드림Bold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100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대분류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예측점수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991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4038</a:t>
                      </a:r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666</a:t>
                      </a:r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50</a:t>
                      </a:r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1</a:t>
                      </a:r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생활</a:t>
                      </a:r>
                      <a:r>
                        <a:rPr lang="en-US" altLang="ko-KR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1100" dirty="0" err="1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렌탈</a:t>
                      </a:r>
                      <a:endParaRPr lang="en-US" altLang="ko-KR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서비스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2.899</a:t>
                      </a:r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7350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059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4038</a:t>
                      </a:r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200</a:t>
                      </a:r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50</a:t>
                      </a:r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1</a:t>
                      </a:r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음료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2.894</a:t>
                      </a:r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1558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2036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4038</a:t>
                      </a:r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551</a:t>
                      </a:r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50</a:t>
                      </a:r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1</a:t>
                      </a:r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조리식품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2.477</a:t>
                      </a:r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2822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431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4038</a:t>
                      </a:r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623</a:t>
                      </a:r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50</a:t>
                      </a:r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1</a:t>
                      </a:r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음료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2.472</a:t>
                      </a:r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2226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590817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5837C4F-9C1B-C88E-A02A-62C4E077F8EF}"/>
              </a:ext>
            </a:extLst>
          </p:cNvPr>
          <p:cNvSpPr txBox="1"/>
          <p:nvPr/>
        </p:nvSpPr>
        <p:spPr>
          <a:xfrm>
            <a:off x="3478823" y="2031047"/>
            <a:ext cx="2889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&lt;A04 Output&gt;</a:t>
            </a:r>
            <a:endParaRPr lang="ko-KR" altLang="en-US" sz="1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DFD15E8D-2708-E7D5-8A6D-07982F2C9312}"/>
              </a:ext>
            </a:extLst>
          </p:cNvPr>
          <p:cNvSpPr/>
          <p:nvPr/>
        </p:nvSpPr>
        <p:spPr>
          <a:xfrm rot="5400000">
            <a:off x="9712820" y="2402894"/>
            <a:ext cx="424909" cy="301385"/>
          </a:xfrm>
          <a:prstGeom prst="rightArrow">
            <a:avLst/>
          </a:prstGeom>
          <a:solidFill>
            <a:srgbClr val="3356B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C37D90-7FF2-A942-9847-D8178E9453DC}"/>
              </a:ext>
            </a:extLst>
          </p:cNvPr>
          <p:cNvSpPr txBox="1"/>
          <p:nvPr/>
        </p:nvSpPr>
        <p:spPr>
          <a:xfrm>
            <a:off x="7618765" y="1953583"/>
            <a:ext cx="3028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평균 예측 점수 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TOP5 </a:t>
            </a: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대분류 선정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FA1A4F-4B91-F71B-A8C2-1C73590AD555}"/>
              </a:ext>
            </a:extLst>
          </p:cNvPr>
          <p:cNvSpPr txBox="1"/>
          <p:nvPr/>
        </p:nvSpPr>
        <p:spPr>
          <a:xfrm>
            <a:off x="9125306" y="5942384"/>
            <a:ext cx="2247638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모델</a:t>
            </a:r>
            <a:r>
              <a:rPr lang="en-US" altLang="ko-KR" sz="11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_</a:t>
            </a:r>
            <a:r>
              <a:rPr lang="ko-KR" altLang="en-US" sz="11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활용</a:t>
            </a:r>
            <a:r>
              <a:rPr lang="en-US" altLang="ko-KR" sz="11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_</a:t>
            </a:r>
            <a:r>
              <a:rPr lang="ko-KR" altLang="en-US" sz="11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방안</a:t>
            </a:r>
            <a:r>
              <a:rPr lang="en-US" altLang="ko-KR" sz="11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</a:t>
            </a:r>
            <a:r>
              <a:rPr lang="en-US" altLang="ko-KR" sz="11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ipynb</a:t>
            </a:r>
            <a:r>
              <a:rPr lang="ko-KR" altLang="en-US" sz="11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내 실행 결과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3CB04E-3CDF-FDD8-22EA-A194A3AC0EDD}"/>
              </a:ext>
            </a:extLst>
          </p:cNvPr>
          <p:cNvSpPr txBox="1"/>
          <p:nvPr/>
        </p:nvSpPr>
        <p:spPr>
          <a:xfrm>
            <a:off x="1102568" y="3429000"/>
            <a:ext cx="781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고객</a:t>
            </a:r>
          </a:p>
        </p:txBody>
      </p:sp>
      <p:pic>
        <p:nvPicPr>
          <p:cNvPr id="24" name="그래픽 23" descr="사용자 단색으로 채워진">
            <a:extLst>
              <a:ext uri="{FF2B5EF4-FFF2-40B4-BE49-F238E27FC236}">
                <a16:creationId xmlns:a16="http://schemas.microsoft.com/office/drawing/2014/main" id="{BB79670B-515A-66BA-B8C1-B43054E35E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7193" y="3598812"/>
            <a:ext cx="872084" cy="872084"/>
          </a:xfrm>
          <a:prstGeom prst="rect">
            <a:avLst/>
          </a:prstGeom>
        </p:spPr>
      </p:pic>
      <p:sp>
        <p:nvSpPr>
          <p:cNvPr id="25" name="오른쪽 중괄호 24">
            <a:extLst>
              <a:ext uri="{FF2B5EF4-FFF2-40B4-BE49-F238E27FC236}">
                <a16:creationId xmlns:a16="http://schemas.microsoft.com/office/drawing/2014/main" id="{D9FCEDE9-B45D-FCA6-C6A2-40C02A269EFF}"/>
              </a:ext>
            </a:extLst>
          </p:cNvPr>
          <p:cNvSpPr/>
          <p:nvPr/>
        </p:nvSpPr>
        <p:spPr>
          <a:xfrm>
            <a:off x="6907787" y="2855594"/>
            <a:ext cx="209387" cy="881184"/>
          </a:xfrm>
          <a:prstGeom prst="rightBrace">
            <a:avLst>
              <a:gd name="adj1" fmla="val 11581"/>
              <a:gd name="adj2" fmla="val 50371"/>
            </a:avLst>
          </a:prstGeom>
          <a:ln w="28575">
            <a:solidFill>
              <a:srgbClr val="FFC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AEE199F7-AFE5-2826-0541-D68A44AAF127}"/>
              </a:ext>
            </a:extLst>
          </p:cNvPr>
          <p:cNvGraphicFramePr>
            <a:graphicFrameLocks noGrp="1"/>
          </p:cNvGraphicFramePr>
          <p:nvPr/>
        </p:nvGraphicFramePr>
        <p:xfrm>
          <a:off x="7503222" y="2998184"/>
          <a:ext cx="2552434" cy="228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1218">
                  <a:extLst>
                    <a:ext uri="{9D8B030D-6E8A-4147-A177-3AD203B41FA5}">
                      <a16:colId xmlns:a16="http://schemas.microsoft.com/office/drawing/2014/main" val="690559955"/>
                    </a:ext>
                  </a:extLst>
                </a:gridCol>
                <a:gridCol w="621030">
                  <a:extLst>
                    <a:ext uri="{9D8B030D-6E8A-4147-A177-3AD203B41FA5}">
                      <a16:colId xmlns:a16="http://schemas.microsoft.com/office/drawing/2014/main" val="2303380824"/>
                    </a:ext>
                  </a:extLst>
                </a:gridCol>
                <a:gridCol w="725805">
                  <a:extLst>
                    <a:ext uri="{9D8B030D-6E8A-4147-A177-3AD203B41FA5}">
                      <a16:colId xmlns:a16="http://schemas.microsoft.com/office/drawing/2014/main" val="2054585828"/>
                    </a:ext>
                  </a:extLst>
                </a:gridCol>
                <a:gridCol w="354381">
                  <a:extLst>
                    <a:ext uri="{9D8B030D-6E8A-4147-A177-3AD203B41FA5}">
                      <a16:colId xmlns:a16="http://schemas.microsoft.com/office/drawing/2014/main" val="4207334549"/>
                    </a:ext>
                  </a:extLst>
                </a:gridCol>
              </a:tblGrid>
              <a:tr h="3752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생활</a:t>
                      </a:r>
                      <a:r>
                        <a:rPr lang="en-US" altLang="ko-KR" sz="1100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1100" dirty="0" err="1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렌탈서비스</a:t>
                      </a:r>
                      <a:endParaRPr lang="ko-KR" altLang="en-US" sz="1100" dirty="0">
                        <a:latin typeface="12롯데마트드림Bold" panose="02020603020101020101" pitchFamily="18" charset="-127"/>
                        <a:ea typeface="12롯데마트드림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음료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조리식품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anchor="ctr"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93990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A1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상품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B1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상품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C1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상품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4322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A2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상품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B2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상품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C2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상품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527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A3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상품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B3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상품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C3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상품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27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A4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상품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B4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상품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B4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상품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2918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…</a:t>
                      </a:r>
                      <a:endParaRPr lang="ko-KR" altLang="en-US" sz="11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dirty="0">
                          <a:effectLst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100" dirty="0">
                        <a:effectLst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739340"/>
                  </a:ext>
                </a:extLst>
              </a:tr>
            </a:tbl>
          </a:graphicData>
        </a:graphic>
      </p:graphicFrame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E611F42-6BFD-4BD6-9D5E-C44E4EED7EFD}"/>
              </a:ext>
            </a:extLst>
          </p:cNvPr>
          <p:cNvCxnSpPr>
            <a:cxnSpLocks/>
            <a:stCxn id="25" idx="1"/>
          </p:cNvCxnSpPr>
          <p:nvPr/>
        </p:nvCxnSpPr>
        <p:spPr>
          <a:xfrm flipV="1">
            <a:off x="7117174" y="2182172"/>
            <a:ext cx="501591" cy="1117283"/>
          </a:xfrm>
          <a:prstGeom prst="straightConnector1">
            <a:avLst/>
          </a:prstGeom>
          <a:ln w="28575">
            <a:solidFill>
              <a:srgbClr val="FFCA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3DA508B-AC6C-902C-A24D-64F3A88151B6}"/>
              </a:ext>
            </a:extLst>
          </p:cNvPr>
          <p:cNvSpPr txBox="1"/>
          <p:nvPr/>
        </p:nvSpPr>
        <p:spPr>
          <a:xfrm>
            <a:off x="68444" y="1811650"/>
            <a:ext cx="2987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rgbClr val="33AFFB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이번달</a:t>
            </a:r>
            <a:r>
              <a:rPr lang="ko-KR" altLang="en-US" dirty="0">
                <a:solidFill>
                  <a:srgbClr val="33AFFB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스탬프는 </a:t>
            </a:r>
            <a:endParaRPr lang="en-US" altLang="ko-KR" dirty="0">
              <a:solidFill>
                <a:srgbClr val="33AFFB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/>
            <a:r>
              <a:rPr lang="en-US" altLang="ko-KR" dirty="0">
                <a:solidFill>
                  <a:srgbClr val="33AFFB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A04</a:t>
            </a:r>
            <a:r>
              <a:rPr lang="ko-KR" altLang="en-US" dirty="0">
                <a:solidFill>
                  <a:srgbClr val="33AFFB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에서 진행</a:t>
            </a:r>
            <a:r>
              <a:rPr lang="en-US" altLang="ko-KR" dirty="0">
                <a:solidFill>
                  <a:srgbClr val="33AFFB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!</a:t>
            </a:r>
            <a:endParaRPr lang="ko-KR" altLang="en-US" dirty="0">
              <a:solidFill>
                <a:srgbClr val="33AFFB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01F144-DEA8-E753-FB80-7ADB8E8CAB41}"/>
              </a:ext>
            </a:extLst>
          </p:cNvPr>
          <p:cNvSpPr txBox="1"/>
          <p:nvPr/>
        </p:nvSpPr>
        <p:spPr>
          <a:xfrm>
            <a:off x="6095998" y="194731"/>
            <a:ext cx="590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세번째 활용 방안 </a:t>
            </a:r>
            <a:r>
              <a:rPr lang="en-US" altLang="ko-KR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– </a:t>
            </a:r>
            <a:r>
              <a:rPr lang="ko-KR" altLang="en-US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추천 상품</a:t>
            </a:r>
            <a:r>
              <a:rPr lang="en-US" altLang="ko-KR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스탬프</a:t>
            </a:r>
          </a:p>
        </p:txBody>
      </p:sp>
      <p:sp>
        <p:nvSpPr>
          <p:cNvPr id="30" name="오른쪽 중괄호 29">
            <a:extLst>
              <a:ext uri="{FF2B5EF4-FFF2-40B4-BE49-F238E27FC236}">
                <a16:creationId xmlns:a16="http://schemas.microsoft.com/office/drawing/2014/main" id="{61DBCD79-4E05-48BB-291F-C9E5B71128B1}"/>
              </a:ext>
            </a:extLst>
          </p:cNvPr>
          <p:cNvSpPr/>
          <p:nvPr/>
        </p:nvSpPr>
        <p:spPr>
          <a:xfrm>
            <a:off x="6907787" y="4593197"/>
            <a:ext cx="209387" cy="626807"/>
          </a:xfrm>
          <a:prstGeom prst="rightBrace">
            <a:avLst>
              <a:gd name="adj1" fmla="val 11581"/>
              <a:gd name="adj2" fmla="val 45027"/>
            </a:avLst>
          </a:prstGeom>
          <a:ln w="28575">
            <a:solidFill>
              <a:srgbClr val="FFC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른쪽 중괄호 30">
            <a:extLst>
              <a:ext uri="{FF2B5EF4-FFF2-40B4-BE49-F238E27FC236}">
                <a16:creationId xmlns:a16="http://schemas.microsoft.com/office/drawing/2014/main" id="{3875725F-95B4-D000-138E-800A596D5FB7}"/>
              </a:ext>
            </a:extLst>
          </p:cNvPr>
          <p:cNvSpPr/>
          <p:nvPr/>
        </p:nvSpPr>
        <p:spPr>
          <a:xfrm>
            <a:off x="6907787" y="5342305"/>
            <a:ext cx="209387" cy="626807"/>
          </a:xfrm>
          <a:prstGeom prst="rightBrace">
            <a:avLst>
              <a:gd name="adj1" fmla="val 11581"/>
              <a:gd name="adj2" fmla="val 45027"/>
            </a:avLst>
          </a:prstGeom>
          <a:ln w="28575">
            <a:solidFill>
              <a:srgbClr val="FFC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오른쪽 중괄호 37">
            <a:extLst>
              <a:ext uri="{FF2B5EF4-FFF2-40B4-BE49-F238E27FC236}">
                <a16:creationId xmlns:a16="http://schemas.microsoft.com/office/drawing/2014/main" id="{2808A01F-DA6A-4386-9868-DE53DC35C6FE}"/>
              </a:ext>
            </a:extLst>
          </p:cNvPr>
          <p:cNvSpPr/>
          <p:nvPr/>
        </p:nvSpPr>
        <p:spPr>
          <a:xfrm>
            <a:off x="6907787" y="3851584"/>
            <a:ext cx="209387" cy="626807"/>
          </a:xfrm>
          <a:prstGeom prst="rightBrace">
            <a:avLst>
              <a:gd name="adj1" fmla="val 11581"/>
              <a:gd name="adj2" fmla="val 45027"/>
            </a:avLst>
          </a:prstGeom>
          <a:ln w="28575">
            <a:solidFill>
              <a:srgbClr val="FFC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A9793B8-E581-3BE5-16AF-66C39FCE4F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925161"/>
              </p:ext>
            </p:extLst>
          </p:nvPr>
        </p:nvGraphicFramePr>
        <p:xfrm>
          <a:off x="10316764" y="3042686"/>
          <a:ext cx="1056180" cy="22294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6180">
                  <a:extLst>
                    <a:ext uri="{9D8B030D-6E8A-4147-A177-3AD203B41FA5}">
                      <a16:colId xmlns:a16="http://schemas.microsoft.com/office/drawing/2014/main" val="907517772"/>
                    </a:ext>
                  </a:extLst>
                </a:gridCol>
              </a:tblGrid>
              <a:tr h="3752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스탬프 대분류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7262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추천상품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1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18699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추천상품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2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3109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추천상품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3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6333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추천상품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4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6363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  <a:cs typeface="+mn-cs"/>
                        </a:rPr>
                        <a:t>…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7464894"/>
                  </a:ext>
                </a:extLst>
              </a:tr>
            </a:tbl>
          </a:graphicData>
        </a:graphic>
      </p:graphicFrame>
      <p:sp>
        <p:nvSpPr>
          <p:cNvPr id="14" name="십자형 13">
            <a:extLst>
              <a:ext uri="{FF2B5EF4-FFF2-40B4-BE49-F238E27FC236}">
                <a16:creationId xmlns:a16="http://schemas.microsoft.com/office/drawing/2014/main" id="{54EFFF33-F1F2-3AA3-4947-38E8C0B28EA1}"/>
              </a:ext>
            </a:extLst>
          </p:cNvPr>
          <p:cNvSpPr/>
          <p:nvPr/>
        </p:nvSpPr>
        <p:spPr>
          <a:xfrm rot="18900000">
            <a:off x="11587930" y="4031327"/>
            <a:ext cx="132224" cy="132224"/>
          </a:xfrm>
          <a:prstGeom prst="plus">
            <a:avLst>
              <a:gd name="adj" fmla="val 42381"/>
            </a:avLst>
          </a:prstGeom>
          <a:solidFill>
            <a:srgbClr val="5C7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A6D879-02ED-679C-223B-7048BE7D2371}"/>
              </a:ext>
            </a:extLst>
          </p:cNvPr>
          <p:cNvSpPr txBox="1"/>
          <p:nvPr/>
        </p:nvSpPr>
        <p:spPr>
          <a:xfrm>
            <a:off x="11582850" y="3937684"/>
            <a:ext cx="609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5C78C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5</a:t>
            </a:r>
            <a:r>
              <a:rPr lang="ko-KR" altLang="en-US" sz="1400" dirty="0">
                <a:solidFill>
                  <a:srgbClr val="5C78C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개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F17B53F-B0D6-1F59-CF5D-02DDE3D3656C}"/>
              </a:ext>
            </a:extLst>
          </p:cNvPr>
          <p:cNvSpPr/>
          <p:nvPr/>
        </p:nvSpPr>
        <p:spPr>
          <a:xfrm>
            <a:off x="10316761" y="2962424"/>
            <a:ext cx="1056184" cy="2309673"/>
          </a:xfrm>
          <a:prstGeom prst="roundRect">
            <a:avLst/>
          </a:prstGeom>
          <a:noFill/>
          <a:ln w="19050">
            <a:solidFill>
              <a:srgbClr val="5C78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71237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9BB844-CDE7-C2A0-E9A4-6037718DE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298" y="6298144"/>
            <a:ext cx="2743200" cy="365125"/>
          </a:xfrm>
        </p:spPr>
        <p:txBody>
          <a:bodyPr/>
          <a:lstStyle/>
          <a:p>
            <a:fld id="{A643E3B8-1D74-4214-AB8A-0B0DA85F9242}" type="slidenum">
              <a:rPr lang="ko-KR" altLang="en-US" sz="2000" smtClean="0">
                <a:solidFill>
                  <a:srgbClr val="FFCA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48</a:t>
            </a:fld>
            <a:endParaRPr lang="ko-KR" altLang="en-US" sz="2000" dirty="0">
              <a:solidFill>
                <a:srgbClr val="FFCA00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62B8E-6845-4CA7-194D-E1ACF6A74ECF}"/>
              </a:ext>
            </a:extLst>
          </p:cNvPr>
          <p:cNvSpPr txBox="1"/>
          <p:nvPr/>
        </p:nvSpPr>
        <p:spPr>
          <a:xfrm>
            <a:off x="190498" y="194731"/>
            <a:ext cx="590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4. </a:t>
            </a:r>
            <a:r>
              <a:rPr lang="ko-KR" altLang="en-US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활용 방안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8AAC7A-1813-C0DC-4064-3E6BD5FA4618}"/>
              </a:ext>
            </a:extLst>
          </p:cNvPr>
          <p:cNvSpPr txBox="1"/>
          <p:nvPr/>
        </p:nvSpPr>
        <p:spPr>
          <a:xfrm>
            <a:off x="6095998" y="194731"/>
            <a:ext cx="590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결론</a:t>
            </a:r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457C0E60-3EA1-8803-EBCE-4055DFC75F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646455"/>
              </p:ext>
            </p:extLst>
          </p:nvPr>
        </p:nvGraphicFramePr>
        <p:xfrm>
          <a:off x="1280467" y="1024890"/>
          <a:ext cx="9631062" cy="54227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0354">
                  <a:extLst>
                    <a:ext uri="{9D8B030D-6E8A-4147-A177-3AD203B41FA5}">
                      <a16:colId xmlns:a16="http://schemas.microsoft.com/office/drawing/2014/main" val="3821382544"/>
                    </a:ext>
                  </a:extLst>
                </a:gridCol>
                <a:gridCol w="3210354">
                  <a:extLst>
                    <a:ext uri="{9D8B030D-6E8A-4147-A177-3AD203B41FA5}">
                      <a16:colId xmlns:a16="http://schemas.microsoft.com/office/drawing/2014/main" val="3667955339"/>
                    </a:ext>
                  </a:extLst>
                </a:gridCol>
                <a:gridCol w="3210354">
                  <a:extLst>
                    <a:ext uri="{9D8B030D-6E8A-4147-A177-3AD203B41FA5}">
                      <a16:colId xmlns:a16="http://schemas.microsoft.com/office/drawing/2014/main" val="719461903"/>
                    </a:ext>
                  </a:extLst>
                </a:gridCol>
              </a:tblGrid>
              <a:tr h="649836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활용 방안 </a:t>
                      </a:r>
                      <a:r>
                        <a:rPr lang="en-US" altLang="ko-KR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1. </a:t>
                      </a:r>
                      <a:r>
                        <a:rPr lang="ko-KR" altLang="en-US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비율 기반 </a:t>
                      </a:r>
                      <a:r>
                        <a:rPr lang="ko-KR" altLang="en-US" dirty="0" err="1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유통사</a:t>
                      </a:r>
                      <a:r>
                        <a:rPr lang="ko-KR" altLang="en-US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 선택 추천</a:t>
                      </a:r>
                      <a:endParaRPr lang="en-US" altLang="ko-KR" dirty="0">
                        <a:latin typeface="12롯데마트드림Bold" panose="02020603020101020101" pitchFamily="18" charset="-127"/>
                        <a:ea typeface="12롯데마트드림Bold" panose="02020603020101020101" pitchFamily="18" charset="-127"/>
                      </a:endParaRPr>
                    </a:p>
                    <a:p>
                      <a:pPr algn="ctr"/>
                      <a:r>
                        <a:rPr lang="ko-KR" alt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일반 고객 대상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CA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활용 방안 </a:t>
                      </a:r>
                      <a:r>
                        <a:rPr lang="en-US" altLang="ko-KR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2. </a:t>
                      </a:r>
                      <a:r>
                        <a:rPr lang="ko-KR" altLang="en-US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고객 선택형 구독 서비스</a:t>
                      </a:r>
                    </a:p>
                    <a:p>
                      <a:pPr algn="ctr"/>
                      <a:r>
                        <a:rPr lang="ko-KR" altLang="en-US" sz="1600" dirty="0">
                          <a:solidFill>
                            <a:srgbClr val="33AFFB"/>
                          </a:solidFill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충성 고객 대상</a:t>
                      </a:r>
                    </a:p>
                  </a:txBody>
                  <a:tcPr>
                    <a:lnL w="3175" cap="flat" cmpd="sng" algn="ctr">
                      <a:solidFill>
                        <a:srgbClr val="FFCA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CA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  <a:cs typeface="+mn-cs"/>
                        </a:rPr>
                        <a:t>활용 방안 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  <a:cs typeface="+mn-cs"/>
                        </a:rPr>
                        <a:t>3. </a:t>
                      </a: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  <a:cs typeface="+mn-cs"/>
                        </a:rPr>
                        <a:t>스탬프 미션 </a:t>
                      </a:r>
                      <a:endParaRPr kumimoji="0" lang="en-US" altLang="ko-K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12롯데마트드림Bold" panose="02020603020101020101" pitchFamily="18" charset="-127"/>
                        <a:ea typeface="12롯데마트드림Bold" panose="02020603020101020101" pitchFamily="18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  <a:cs typeface="+mn-cs"/>
                        </a:rPr>
                        <a:t>챌린지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AFFB"/>
                        </a:solidFill>
                        <a:effectLst/>
                        <a:uLnTx/>
                        <a:uFillTx/>
                        <a:latin typeface="12롯데마트드림Bold" panose="02020603020101020101" pitchFamily="18" charset="-127"/>
                        <a:ea typeface="12롯데마트드림Bold" panose="02020603020101020101" pitchFamily="18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C78C0"/>
                          </a:solidFill>
                          <a:effectLst/>
                          <a:uLnTx/>
                          <a:uFillTx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  <a:cs typeface="+mn-cs"/>
                        </a:rPr>
                        <a:t>전체 고객 대상</a:t>
                      </a:r>
                    </a:p>
                  </a:txBody>
                  <a:tcPr>
                    <a:lnL w="3175" cap="flat" cmpd="sng" algn="ctr">
                      <a:solidFill>
                        <a:srgbClr val="FFCA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383977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solidFill>
                          <a:srgbClr val="33AFFB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solidFill>
                          <a:srgbClr val="33AFFB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solidFill>
                          <a:srgbClr val="33AFFB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7556735"/>
                  </a:ext>
                </a:extLst>
              </a:tr>
              <a:tr h="1193724">
                <a:tc gridSpan="3">
                  <a:txBody>
                    <a:bodyPr/>
                    <a:lstStyle/>
                    <a:p>
                      <a:pPr marL="285750" indent="-285750" algn="ctr">
                        <a:lnSpc>
                          <a:spcPct val="12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무분별하고 일괄적인 광고를 효율적으로 변경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, 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광고비용 절감 및 소비자 피로도 감소</a:t>
                      </a:r>
                    </a:p>
                    <a:p>
                      <a:pPr algn="ctr">
                        <a:lnSpc>
                          <a:spcPct val="120000"/>
                        </a:lnSpc>
                      </a:pPr>
                      <a:endParaRPr lang="en-US" altLang="ko-KR" sz="1600" dirty="0">
                        <a:solidFill>
                          <a:schemeClr val="tx1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  <a:p>
                      <a:pPr marL="285750" indent="-285750" algn="ctr">
                        <a:lnSpc>
                          <a:spcPct val="12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Lpay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결제를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조건으로 둔다면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Lpay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홍보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or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촉진 효과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  <a:p>
                      <a:pPr marL="285750" indent="-285750" algn="ctr">
                        <a:lnSpc>
                          <a:spcPct val="120000"/>
                        </a:lnSpc>
                        <a:buFont typeface="Wingdings" panose="05000000000000000000" pitchFamily="2" charset="2"/>
                        <a:buChar char="ü"/>
                      </a:pPr>
                      <a:endParaRPr lang="en-US" altLang="ko-KR" sz="1600" dirty="0">
                        <a:solidFill>
                          <a:schemeClr val="tx1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상품 추천을 통한 구매 범위 확장 및 직접적 이윤 창출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  <a:p>
                      <a:pPr algn="ctr" latinLnBrk="1"/>
                      <a:endParaRPr lang="en-US" altLang="ko-KR" sz="16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  <a:p>
                      <a:pPr algn="ctr" latinLnBrk="1"/>
                      <a:endParaRPr lang="en-US" altLang="ko-KR" sz="16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60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6044540"/>
                  </a:ext>
                </a:extLst>
              </a:tr>
              <a:tr h="1117524">
                <a:tc>
                  <a:txBody>
                    <a:bodyPr/>
                    <a:lstStyle/>
                    <a:p>
                      <a:pPr marL="285750" indent="-285750" algn="ctr">
                        <a:lnSpc>
                          <a:spcPct val="12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고객 맞춤 추천을 통해 기업 추천 서비스 신뢰 상승</a:t>
                      </a:r>
                      <a:r>
                        <a:rPr lang="en-US" altLang="ko-KR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일반 고객을 충성 고객으로 유도 가능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CA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600" dirty="0">
                          <a:solidFill>
                            <a:srgbClr val="33AFFB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구독 비용을 통한 이윤 창출</a:t>
                      </a:r>
                      <a:endParaRPr lang="en-US" altLang="ko-KR" sz="1600" dirty="0">
                        <a:solidFill>
                          <a:srgbClr val="33AFFB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endParaRPr lang="en-US" altLang="ko-KR" sz="1600" dirty="0">
                        <a:solidFill>
                          <a:srgbClr val="33AFFB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  <a:p>
                      <a:pPr marL="285750" indent="-285750" algn="ctr">
                        <a:lnSpc>
                          <a:spcPct val="12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600" dirty="0">
                          <a:solidFill>
                            <a:srgbClr val="33AFFB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실제 소비자가 원하는 유통사에 맞춰서 예측 가능</a:t>
                      </a:r>
                      <a:endParaRPr lang="en-US" altLang="ko-KR" sz="1600" dirty="0">
                        <a:solidFill>
                          <a:srgbClr val="33AFFB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endParaRPr lang="en-US" altLang="ko-KR" sz="1600" dirty="0">
                        <a:solidFill>
                          <a:srgbClr val="33AFFB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  <a:p>
                      <a:pPr marL="285750" indent="-285750" algn="ctr">
                        <a:lnSpc>
                          <a:spcPct val="12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600" dirty="0">
                          <a:solidFill>
                            <a:srgbClr val="33AFFB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혜택 및 추천에 대한 만족</a:t>
                      </a:r>
                      <a:r>
                        <a:rPr lang="en-US" altLang="ko-KR" sz="1600" dirty="0">
                          <a:solidFill>
                            <a:srgbClr val="33AFFB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rgbClr val="33AFFB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충성 고객 이탈 방지</a:t>
                      </a:r>
                    </a:p>
                  </a:txBody>
                  <a:tcPr>
                    <a:lnL w="3175" cap="flat" cmpd="sng" algn="ctr">
                      <a:solidFill>
                        <a:srgbClr val="FFCA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CA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lnSpc>
                          <a:spcPct val="12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600" dirty="0" err="1">
                          <a:solidFill>
                            <a:srgbClr val="5C78C0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챌린지</a:t>
                      </a:r>
                      <a:r>
                        <a:rPr lang="ko-KR" altLang="en-US" sz="1600" dirty="0">
                          <a:solidFill>
                            <a:srgbClr val="5C78C0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 진행을 통한 소비자의   </a:t>
                      </a:r>
                      <a:r>
                        <a:rPr lang="en-US" altLang="ko-KR" sz="1600" dirty="0">
                          <a:solidFill>
                            <a:srgbClr val="5C78C0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rgbClr val="5C78C0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흥미 유도</a:t>
                      </a:r>
                      <a:endParaRPr lang="en-US" altLang="ko-KR" sz="1600" dirty="0">
                        <a:solidFill>
                          <a:srgbClr val="5C78C0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endParaRPr lang="en-US" altLang="ko-KR" sz="900" dirty="0">
                        <a:solidFill>
                          <a:srgbClr val="5C78C0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  <a:p>
                      <a:pPr marL="285750" indent="-285750" algn="ctr">
                        <a:lnSpc>
                          <a:spcPct val="12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600" dirty="0">
                          <a:solidFill>
                            <a:srgbClr val="5C78C0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스탬프 대분류 해당 상품</a:t>
                      </a:r>
                      <a:endParaRPr lang="en-US" altLang="ko-KR" sz="1600" dirty="0">
                        <a:solidFill>
                          <a:srgbClr val="5C78C0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  <a:p>
                      <a:pPr marL="0" indent="0" algn="ctr">
                        <a:lnSpc>
                          <a:spcPct val="12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1600" dirty="0">
                          <a:solidFill>
                            <a:srgbClr val="5C78C0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 구매 유도 가능</a:t>
                      </a:r>
                      <a:endParaRPr lang="en-US" altLang="ko-KR" sz="1600" dirty="0">
                        <a:solidFill>
                          <a:srgbClr val="5C78C0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endParaRPr lang="en-US" altLang="ko-KR" sz="900" dirty="0">
                        <a:solidFill>
                          <a:srgbClr val="5C78C0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  <a:p>
                      <a:pPr marL="285750" indent="-285750" algn="ctr">
                        <a:lnSpc>
                          <a:spcPct val="12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600" dirty="0">
                          <a:solidFill>
                            <a:srgbClr val="5C78C0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신규 고객 유입 증가</a:t>
                      </a:r>
                    </a:p>
                  </a:txBody>
                  <a:tcPr>
                    <a:lnL w="3175" cap="flat" cmpd="sng" algn="ctr">
                      <a:solidFill>
                        <a:srgbClr val="FFCA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2765818"/>
                  </a:ext>
                </a:extLst>
              </a:tr>
            </a:tbl>
          </a:graphicData>
        </a:graphic>
      </p:graphicFrame>
      <p:sp>
        <p:nvSpPr>
          <p:cNvPr id="6" name="순서도: 대체 처리 5">
            <a:extLst>
              <a:ext uri="{FF2B5EF4-FFF2-40B4-BE49-F238E27FC236}">
                <a16:creationId xmlns:a16="http://schemas.microsoft.com/office/drawing/2014/main" id="{F266282C-2957-FB23-20F6-7317ABAE80B6}"/>
              </a:ext>
            </a:extLst>
          </p:cNvPr>
          <p:cNvSpPr/>
          <p:nvPr/>
        </p:nvSpPr>
        <p:spPr>
          <a:xfrm>
            <a:off x="9048748" y="2999638"/>
            <a:ext cx="1736023" cy="539747"/>
          </a:xfrm>
          <a:prstGeom prst="flowChartAlternateProcess">
            <a:avLst/>
          </a:prstGeom>
          <a:noFill/>
          <a:ln w="28575">
            <a:solidFill>
              <a:srgbClr val="3356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21P </a:t>
            </a:r>
            <a:r>
              <a:rPr lang="en-US" altLang="ko-KR" sz="1100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| A04 </a:t>
            </a:r>
            <a:r>
              <a:rPr lang="en-US" altLang="ko-KR" sz="1100" dirty="0" err="1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Lpay</a:t>
            </a:r>
            <a:r>
              <a:rPr lang="ko-KR" altLang="en-US" sz="1100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사용량 </a:t>
            </a:r>
            <a:endParaRPr lang="en-US" altLang="ko-KR" sz="1100" dirty="0"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증가 프로모션을 근거로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BF90A65-0FD7-24BB-9096-303F89ED0FBC}"/>
              </a:ext>
            </a:extLst>
          </p:cNvPr>
          <p:cNvCxnSpPr>
            <a:cxnSpLocks/>
          </p:cNvCxnSpPr>
          <p:nvPr/>
        </p:nvCxnSpPr>
        <p:spPr>
          <a:xfrm flipH="1">
            <a:off x="8654723" y="3269511"/>
            <a:ext cx="394025" cy="0"/>
          </a:xfrm>
          <a:prstGeom prst="straightConnector1">
            <a:avLst/>
          </a:prstGeom>
          <a:ln w="28575">
            <a:solidFill>
              <a:srgbClr val="3356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D6D8BF8-6180-DC98-8EA7-ABF059DE951F}"/>
              </a:ext>
            </a:extLst>
          </p:cNvPr>
          <p:cNvSpPr txBox="1"/>
          <p:nvPr/>
        </p:nvSpPr>
        <p:spPr>
          <a:xfrm>
            <a:off x="5316950" y="2131663"/>
            <a:ext cx="15580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&lt;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기대 효과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&gt;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79685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9BB844-CDE7-C2A0-E9A4-6037718DE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298" y="6298144"/>
            <a:ext cx="2743200" cy="365125"/>
          </a:xfrm>
        </p:spPr>
        <p:txBody>
          <a:bodyPr/>
          <a:lstStyle/>
          <a:p>
            <a:fld id="{A643E3B8-1D74-4214-AB8A-0B0DA85F9242}" type="slidenum">
              <a:rPr lang="ko-KR" altLang="en-US" sz="2000" smtClean="0">
                <a:solidFill>
                  <a:srgbClr val="FFCA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49</a:t>
            </a:fld>
            <a:endParaRPr lang="ko-KR" altLang="en-US" sz="2000" dirty="0">
              <a:solidFill>
                <a:srgbClr val="FFCA00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FC24A4-52E4-6CD9-2A65-AA195B38357D}"/>
              </a:ext>
            </a:extLst>
          </p:cNvPr>
          <p:cNvSpPr txBox="1"/>
          <p:nvPr/>
        </p:nvSpPr>
        <p:spPr>
          <a:xfrm>
            <a:off x="3143247" y="3198167"/>
            <a:ext cx="5905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부록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B15299-E07C-4538-E834-9632E92172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143" y="-60727"/>
            <a:ext cx="677709" cy="71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709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5662B8E-6845-4CA7-194D-E1ACF6A74ECF}"/>
              </a:ext>
            </a:extLst>
          </p:cNvPr>
          <p:cNvSpPr txBox="1"/>
          <p:nvPr/>
        </p:nvSpPr>
        <p:spPr>
          <a:xfrm>
            <a:off x="190500" y="194731"/>
            <a:ext cx="590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1. </a:t>
            </a:r>
            <a:r>
              <a:rPr lang="ko-KR" altLang="en-US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프로젝트 개요</a:t>
            </a:r>
            <a:endParaRPr lang="en-US" altLang="ko-KR" sz="24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8AAC7A-1813-C0DC-4064-3E6BD5FA4618}"/>
              </a:ext>
            </a:extLst>
          </p:cNvPr>
          <p:cNvSpPr txBox="1"/>
          <p:nvPr/>
        </p:nvSpPr>
        <p:spPr>
          <a:xfrm>
            <a:off x="6095998" y="194731"/>
            <a:ext cx="590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프로젝트 주제 선정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7E411CC-5115-16FF-E36E-2464CED59C6E}"/>
              </a:ext>
            </a:extLst>
          </p:cNvPr>
          <p:cNvGrpSpPr/>
          <p:nvPr/>
        </p:nvGrpSpPr>
        <p:grpSpPr>
          <a:xfrm>
            <a:off x="486191" y="3915470"/>
            <a:ext cx="914400" cy="914400"/>
            <a:chOff x="486191" y="3915470"/>
            <a:chExt cx="914400" cy="914400"/>
          </a:xfrm>
        </p:grpSpPr>
        <p:pic>
          <p:nvPicPr>
            <p:cNvPr id="3" name="그래픽 2" descr="데이터베이스 윤곽선">
              <a:extLst>
                <a:ext uri="{FF2B5EF4-FFF2-40B4-BE49-F238E27FC236}">
                  <a16:creationId xmlns:a16="http://schemas.microsoft.com/office/drawing/2014/main" id="{12CA6B98-D83C-F1BD-FC56-20618AB13D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86191" y="3915470"/>
              <a:ext cx="914400" cy="91440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374B631-63BB-044A-97D4-42456063DE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636" y="4411786"/>
              <a:ext cx="384276" cy="40662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13E9569-2DF7-9644-F964-B0FC302A3D9A}"/>
              </a:ext>
            </a:extLst>
          </p:cNvPr>
          <p:cNvSpPr txBox="1"/>
          <p:nvPr/>
        </p:nvSpPr>
        <p:spPr>
          <a:xfrm>
            <a:off x="289909" y="4829870"/>
            <a:ext cx="1306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제공 데이터</a:t>
            </a: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88090361-5412-90A9-6E40-BA1C32447B86}"/>
              </a:ext>
            </a:extLst>
          </p:cNvPr>
          <p:cNvSpPr/>
          <p:nvPr/>
        </p:nvSpPr>
        <p:spPr>
          <a:xfrm rot="19478726">
            <a:off x="1599623" y="3700034"/>
            <a:ext cx="342900" cy="369332"/>
          </a:xfrm>
          <a:prstGeom prst="rightArrow">
            <a:avLst/>
          </a:prstGeom>
          <a:solidFill>
            <a:srgbClr val="33A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E7CC32BA-D81F-D26F-4F0F-345833BEC6F6}"/>
              </a:ext>
            </a:extLst>
          </p:cNvPr>
          <p:cNvSpPr/>
          <p:nvPr/>
        </p:nvSpPr>
        <p:spPr>
          <a:xfrm rot="2147659">
            <a:off x="1595129" y="4789922"/>
            <a:ext cx="342900" cy="3693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E974A9F-D11F-6814-2261-791AE4AFB162}"/>
              </a:ext>
            </a:extLst>
          </p:cNvPr>
          <p:cNvGrpSpPr/>
          <p:nvPr/>
        </p:nvGrpSpPr>
        <p:grpSpPr>
          <a:xfrm>
            <a:off x="2184070" y="3059419"/>
            <a:ext cx="1171809" cy="914400"/>
            <a:chOff x="2184070" y="3059419"/>
            <a:chExt cx="1171809" cy="914400"/>
          </a:xfrm>
        </p:grpSpPr>
        <p:pic>
          <p:nvPicPr>
            <p:cNvPr id="17" name="그래픽 16" descr="트럭 윤곽선">
              <a:extLst>
                <a:ext uri="{FF2B5EF4-FFF2-40B4-BE49-F238E27FC236}">
                  <a16:creationId xmlns:a16="http://schemas.microsoft.com/office/drawing/2014/main" id="{E82C270D-C67E-FF92-84B2-BC6715366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441479" y="3059419"/>
              <a:ext cx="914400" cy="914400"/>
            </a:xfrm>
            <a:prstGeom prst="rect">
              <a:avLst/>
            </a:prstGeom>
          </p:spPr>
        </p:pic>
        <p:pic>
          <p:nvPicPr>
            <p:cNvPr id="18" name="그래픽 17" descr="재고 단색으로 채워진">
              <a:extLst>
                <a:ext uri="{FF2B5EF4-FFF2-40B4-BE49-F238E27FC236}">
                  <a16:creationId xmlns:a16="http://schemas.microsoft.com/office/drawing/2014/main" id="{218886AB-6671-44B4-2B23-EBF4CE48F46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184070" y="3290049"/>
              <a:ext cx="581259" cy="581259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C7C6F3E-475C-A08E-E685-0D00EC9FBBA9}"/>
              </a:ext>
            </a:extLst>
          </p:cNvPr>
          <p:cNvSpPr txBox="1"/>
          <p:nvPr/>
        </p:nvSpPr>
        <p:spPr>
          <a:xfrm>
            <a:off x="2341609" y="3870533"/>
            <a:ext cx="84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유통사</a:t>
            </a:r>
            <a:endParaRPr lang="ko-KR" altLang="en-US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D9E4FC1-7485-33C8-66B6-7B48F1DE2E02}"/>
              </a:ext>
            </a:extLst>
          </p:cNvPr>
          <p:cNvGrpSpPr/>
          <p:nvPr/>
        </p:nvGrpSpPr>
        <p:grpSpPr>
          <a:xfrm>
            <a:off x="2117538" y="4991629"/>
            <a:ext cx="1236343" cy="1067715"/>
            <a:chOff x="2117538" y="4991629"/>
            <a:chExt cx="1236343" cy="1067715"/>
          </a:xfrm>
        </p:grpSpPr>
        <p:pic>
          <p:nvPicPr>
            <p:cNvPr id="19" name="그래픽 18" descr="필름 릴 단색으로 채워진">
              <a:extLst>
                <a:ext uri="{FF2B5EF4-FFF2-40B4-BE49-F238E27FC236}">
                  <a16:creationId xmlns:a16="http://schemas.microsoft.com/office/drawing/2014/main" id="{9582D8ED-0B8A-180A-14E4-90EA7B717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120668" y="4991629"/>
              <a:ext cx="581259" cy="581259"/>
            </a:xfrm>
            <a:prstGeom prst="rect">
              <a:avLst/>
            </a:prstGeom>
          </p:spPr>
        </p:pic>
        <p:pic>
          <p:nvPicPr>
            <p:cNvPr id="21" name="그래픽 20" descr="수면 단색으로 채워진">
              <a:extLst>
                <a:ext uri="{FF2B5EF4-FFF2-40B4-BE49-F238E27FC236}">
                  <a16:creationId xmlns:a16="http://schemas.microsoft.com/office/drawing/2014/main" id="{0875CBCF-2D1E-0CF7-9AF3-492CFBCAF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772622" y="4991629"/>
              <a:ext cx="581259" cy="581259"/>
            </a:xfrm>
            <a:prstGeom prst="rect">
              <a:avLst/>
            </a:prstGeom>
          </p:spPr>
        </p:pic>
        <p:pic>
          <p:nvPicPr>
            <p:cNvPr id="22" name="그래픽 21" descr="자동차 단색으로 채워진">
              <a:extLst>
                <a:ext uri="{FF2B5EF4-FFF2-40B4-BE49-F238E27FC236}">
                  <a16:creationId xmlns:a16="http://schemas.microsoft.com/office/drawing/2014/main" id="{711D3BC3-84F0-7059-3867-32BB912FA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117538" y="5471825"/>
              <a:ext cx="587519" cy="587519"/>
            </a:xfrm>
            <a:prstGeom prst="rect">
              <a:avLst/>
            </a:prstGeom>
          </p:spPr>
        </p:pic>
        <p:pic>
          <p:nvPicPr>
            <p:cNvPr id="23" name="그래픽 22" descr="국수 윤곽선">
              <a:extLst>
                <a:ext uri="{FF2B5EF4-FFF2-40B4-BE49-F238E27FC236}">
                  <a16:creationId xmlns:a16="http://schemas.microsoft.com/office/drawing/2014/main" id="{870A4812-BC15-CCEC-7B09-F5F600A323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821131" y="5523464"/>
              <a:ext cx="484241" cy="484241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34523275-CA9A-7BC6-89FF-CC3BC4757F2C}"/>
              </a:ext>
            </a:extLst>
          </p:cNvPr>
          <p:cNvSpPr txBox="1"/>
          <p:nvPr/>
        </p:nvSpPr>
        <p:spPr>
          <a:xfrm>
            <a:off x="2341609" y="6056819"/>
            <a:ext cx="84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제휴사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27E2C3-7A00-E3CB-0C7B-77D9C959A50B}"/>
              </a:ext>
            </a:extLst>
          </p:cNvPr>
          <p:cNvSpPr txBox="1"/>
          <p:nvPr/>
        </p:nvSpPr>
        <p:spPr>
          <a:xfrm>
            <a:off x="3658097" y="2561576"/>
            <a:ext cx="2965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예상 개인화 마케팅 방법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8948FC-D4F8-181E-0344-88FD529D7AD2}"/>
              </a:ext>
            </a:extLst>
          </p:cNvPr>
          <p:cNvSpPr txBox="1"/>
          <p:nvPr/>
        </p:nvSpPr>
        <p:spPr>
          <a:xfrm>
            <a:off x="3604737" y="3151137"/>
            <a:ext cx="30725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고객별 상품 구매 성향 파악 및 미래 </a:t>
            </a:r>
            <a:r>
              <a:rPr lang="ko-KR" altLang="en-US" dirty="0">
                <a:solidFill>
                  <a:srgbClr val="33AFFB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구매 예측 모델 개발</a:t>
            </a:r>
            <a:endParaRPr lang="en-US" altLang="ko-KR" dirty="0">
              <a:solidFill>
                <a:srgbClr val="33AFFB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endParaRPr lang="en-US" altLang="ko-KR" sz="800" dirty="0">
              <a:solidFill>
                <a:srgbClr val="33AFFB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고객별</a:t>
            </a:r>
            <a:r>
              <a:rPr lang="ko-KR" altLang="en-US" dirty="0">
                <a:solidFill>
                  <a:srgbClr val="FF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ko-KR" altLang="en-US" dirty="0">
                <a:solidFill>
                  <a:srgbClr val="33AFFB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차별화된 상품 추천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을 통한 마케팅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36330AA-4029-566A-4470-614776FAF482}"/>
              </a:ext>
            </a:extLst>
          </p:cNvPr>
          <p:cNvSpPr txBox="1"/>
          <p:nvPr/>
        </p:nvSpPr>
        <p:spPr>
          <a:xfrm>
            <a:off x="3604737" y="5094014"/>
            <a:ext cx="307253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각 고객의 추가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지속적 소비 가능성 활용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endParaRPr lang="en-US" altLang="ko-KR" sz="9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고객별 혜택 차별화를 통한 마케팅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64F581-9367-4C4D-49FC-51805D6A0665}"/>
              </a:ext>
            </a:extLst>
          </p:cNvPr>
          <p:cNvSpPr txBox="1"/>
          <p:nvPr/>
        </p:nvSpPr>
        <p:spPr>
          <a:xfrm>
            <a:off x="6843804" y="3489691"/>
            <a:ext cx="1778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예측 모델 활용한 추천 시스템 개발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674740-A8A5-EFF5-D6BE-2428571A1207}"/>
              </a:ext>
            </a:extLst>
          </p:cNvPr>
          <p:cNvSpPr txBox="1"/>
          <p:nvPr/>
        </p:nvSpPr>
        <p:spPr>
          <a:xfrm>
            <a:off x="6892709" y="2561315"/>
            <a:ext cx="1680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목표 달성 방식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674CE6-CFCD-A8E9-8A61-87AF11B12BA0}"/>
              </a:ext>
            </a:extLst>
          </p:cNvPr>
          <p:cNvSpPr txBox="1"/>
          <p:nvPr/>
        </p:nvSpPr>
        <p:spPr>
          <a:xfrm>
            <a:off x="6753727" y="5301763"/>
            <a:ext cx="19588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기존의 간단한 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algn="ctr"/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VIP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시스템 존재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algn="ctr"/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예측 모델 필요성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X)</a:t>
            </a:r>
            <a:endParaRPr lang="ko-KR" altLang="en-US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2F4C809-AE64-4AE2-D365-A445480201FB}"/>
              </a:ext>
            </a:extLst>
          </p:cNvPr>
          <p:cNvSpPr txBox="1"/>
          <p:nvPr/>
        </p:nvSpPr>
        <p:spPr>
          <a:xfrm>
            <a:off x="9196175" y="3074192"/>
            <a:ext cx="2507189" cy="1477328"/>
          </a:xfrm>
          <a:prstGeom prst="rect">
            <a:avLst/>
          </a:prstGeom>
          <a:noFill/>
          <a:ln w="28575">
            <a:solidFill>
              <a:srgbClr val="33AFFB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데이터를 활용해 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유의미한 모델 개발 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개인화 마케팅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을 위하여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ko-KR" altLang="en-US" dirty="0">
                <a:solidFill>
                  <a:srgbClr val="33AFFB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유통사로 한정하여 진행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3B421B-B026-26E4-BC07-BCDE435D4876}"/>
              </a:ext>
            </a:extLst>
          </p:cNvPr>
          <p:cNvSpPr txBox="1"/>
          <p:nvPr/>
        </p:nvSpPr>
        <p:spPr>
          <a:xfrm>
            <a:off x="1643399" y="1850729"/>
            <a:ext cx="8905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t" latinLnBrk="0"/>
            <a:r>
              <a:rPr lang="en-US" altLang="ko-KR" i="0" dirty="0">
                <a:solidFill>
                  <a:srgbClr val="222222"/>
                </a:solidFill>
                <a:effectLst/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“</a:t>
            </a:r>
            <a:r>
              <a:rPr lang="ko-KR" altLang="en-US" i="0" dirty="0">
                <a:solidFill>
                  <a:srgbClr val="222222"/>
                </a:solidFill>
                <a:effectLst/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고객 구매 </a:t>
            </a:r>
            <a:r>
              <a:rPr lang="ko-KR" altLang="en-US" i="0" dirty="0">
                <a:solidFill>
                  <a:srgbClr val="33AFFB"/>
                </a:solidFill>
                <a:effectLst/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데이터에 기반한 예측 모델 개발 </a:t>
            </a:r>
            <a:r>
              <a:rPr lang="ko-KR" altLang="en-US" i="0" dirty="0">
                <a:solidFill>
                  <a:srgbClr val="222222"/>
                </a:solidFill>
                <a:effectLst/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및 </a:t>
            </a:r>
            <a:r>
              <a:rPr lang="ko-KR" altLang="en-US" i="0" dirty="0">
                <a:solidFill>
                  <a:srgbClr val="33AFFB"/>
                </a:solidFill>
                <a:effectLst/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개인화 마케팅 </a:t>
            </a:r>
            <a:r>
              <a:rPr lang="ko-KR" altLang="en-US" i="0" dirty="0">
                <a:solidFill>
                  <a:srgbClr val="222222"/>
                </a:solidFill>
                <a:effectLst/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전략 제안</a:t>
            </a:r>
            <a:r>
              <a:rPr lang="en-US" altLang="ko-KR" i="0" dirty="0">
                <a:solidFill>
                  <a:srgbClr val="222222"/>
                </a:solidFill>
                <a:effectLst/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”</a:t>
            </a:r>
            <a:endParaRPr lang="ko-KR" altLang="en-US" i="0" dirty="0">
              <a:solidFill>
                <a:srgbClr val="222222"/>
              </a:solidFill>
              <a:effectLst/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BC63744E-8AA6-7162-0C13-90264588D53B}"/>
              </a:ext>
            </a:extLst>
          </p:cNvPr>
          <p:cNvSpPr/>
          <p:nvPr/>
        </p:nvSpPr>
        <p:spPr>
          <a:xfrm>
            <a:off x="3816539" y="2561048"/>
            <a:ext cx="2648932" cy="366985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33AF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FBEE2C64-0CFE-E3D2-0F52-08D29916EAD0}"/>
              </a:ext>
            </a:extLst>
          </p:cNvPr>
          <p:cNvSpPr/>
          <p:nvPr/>
        </p:nvSpPr>
        <p:spPr>
          <a:xfrm>
            <a:off x="6902136" y="2570475"/>
            <a:ext cx="1662034" cy="366985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33AF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E30BFDD0-F5A5-D70D-4491-47F2B399A267}"/>
              </a:ext>
            </a:extLst>
          </p:cNvPr>
          <p:cNvSpPr/>
          <p:nvPr/>
        </p:nvSpPr>
        <p:spPr>
          <a:xfrm>
            <a:off x="8684465" y="3628190"/>
            <a:ext cx="342900" cy="369332"/>
          </a:xfrm>
          <a:prstGeom prst="rightArrow">
            <a:avLst/>
          </a:prstGeom>
          <a:solidFill>
            <a:srgbClr val="33A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F767F6-CE10-8F39-9AC8-7C1F4B8C6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298" y="6298144"/>
            <a:ext cx="2743200" cy="365125"/>
          </a:xfrm>
        </p:spPr>
        <p:txBody>
          <a:bodyPr/>
          <a:lstStyle/>
          <a:p>
            <a:fld id="{A643E3B8-1D74-4214-AB8A-0B0DA85F9242}" type="slidenum">
              <a:rPr lang="ko-KR" altLang="en-US" sz="2000" smtClean="0">
                <a:solidFill>
                  <a:srgbClr val="FFCA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5</a:t>
            </a:fld>
            <a:endParaRPr lang="ko-KR" altLang="en-US" sz="2000" dirty="0">
              <a:solidFill>
                <a:srgbClr val="FFCA00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C4EF70B-C3CE-EAC1-FF14-2FD9564B4E8A}"/>
              </a:ext>
            </a:extLst>
          </p:cNvPr>
          <p:cNvGrpSpPr/>
          <p:nvPr/>
        </p:nvGrpSpPr>
        <p:grpSpPr>
          <a:xfrm>
            <a:off x="395522" y="1110347"/>
            <a:ext cx="7361627" cy="369332"/>
            <a:chOff x="510913" y="1237193"/>
            <a:chExt cx="7361627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674D24A-B0D8-11A0-FFB2-9D06199D1BF9}"/>
                </a:ext>
              </a:extLst>
            </p:cNvPr>
            <p:cNvSpPr txBox="1"/>
            <p:nvPr/>
          </p:nvSpPr>
          <p:spPr>
            <a:xfrm>
              <a:off x="789476" y="1237193"/>
              <a:ext cx="7083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데이터 활용 범위 </a:t>
              </a:r>
              <a:r>
                <a:rPr lang="en-US" altLang="ko-KR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&amp; </a:t>
              </a:r>
              <a:r>
                <a:rPr lang="ko-KR" altLang="en-US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목표 구체화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EC1A76D-BB88-E533-BEDD-4F2E399A0CCE}"/>
                </a:ext>
              </a:extLst>
            </p:cNvPr>
            <p:cNvSpPr/>
            <p:nvPr/>
          </p:nvSpPr>
          <p:spPr>
            <a:xfrm>
              <a:off x="510913" y="1321569"/>
              <a:ext cx="213968" cy="200580"/>
            </a:xfrm>
            <a:prstGeom prst="rect">
              <a:avLst/>
            </a:prstGeom>
            <a:solidFill>
              <a:srgbClr val="33AFFB"/>
            </a:solidFill>
            <a:ln>
              <a:solidFill>
                <a:srgbClr val="33AF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39544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9BB844-CDE7-C2A0-E9A4-6037718DE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298" y="6298144"/>
            <a:ext cx="2743200" cy="365125"/>
          </a:xfrm>
        </p:spPr>
        <p:txBody>
          <a:bodyPr/>
          <a:lstStyle/>
          <a:p>
            <a:fld id="{A643E3B8-1D74-4214-AB8A-0B0DA85F9242}" type="slidenum">
              <a:rPr lang="ko-KR" altLang="en-US" sz="2000" smtClean="0">
                <a:solidFill>
                  <a:srgbClr val="FFCA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50</a:t>
            </a:fld>
            <a:endParaRPr lang="ko-KR" altLang="en-US" sz="2000" dirty="0">
              <a:solidFill>
                <a:srgbClr val="FFCA00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62B8E-6845-4CA7-194D-E1ACF6A74ECF}"/>
              </a:ext>
            </a:extLst>
          </p:cNvPr>
          <p:cNvSpPr txBox="1"/>
          <p:nvPr/>
        </p:nvSpPr>
        <p:spPr>
          <a:xfrm>
            <a:off x="190498" y="194731"/>
            <a:ext cx="590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[</a:t>
            </a:r>
            <a:r>
              <a:rPr lang="ko-KR" altLang="en-US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부록</a:t>
            </a:r>
            <a:r>
              <a:rPr lang="en-US" altLang="ko-KR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]</a:t>
            </a:r>
            <a:endParaRPr lang="ko-KR" altLang="en-US" sz="24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8AAC7A-1813-C0DC-4064-3E6BD5FA4618}"/>
              </a:ext>
            </a:extLst>
          </p:cNvPr>
          <p:cNvSpPr txBox="1"/>
          <p:nvPr/>
        </p:nvSpPr>
        <p:spPr>
          <a:xfrm>
            <a:off x="6095998" y="194731"/>
            <a:ext cx="590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점수 예측 모델 학습</a:t>
            </a:r>
            <a:r>
              <a:rPr lang="en-US" altLang="ko-KR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결과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03B4CE96-D27F-1AE9-1B30-BE9958F96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29891" y="1934600"/>
            <a:ext cx="5089673" cy="3393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0250D492-9C22-BD92-2C1B-E42E8A649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713461" y="1004638"/>
            <a:ext cx="5089673" cy="5089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0A6E18A-B1A7-3359-C1CA-A578292CD874}"/>
              </a:ext>
            </a:extLst>
          </p:cNvPr>
          <p:cNvSpPr txBox="1"/>
          <p:nvPr/>
        </p:nvSpPr>
        <p:spPr>
          <a:xfrm>
            <a:off x="8745218" y="5642125"/>
            <a:ext cx="1432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Valid_score</a:t>
            </a:r>
            <a:endParaRPr lang="ko-KR" altLang="en-US" sz="1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1DFF4A-7D6D-5DEA-D2C3-BA7C7C77C1C5}"/>
              </a:ext>
            </a:extLst>
          </p:cNvPr>
          <p:cNvSpPr txBox="1"/>
          <p:nvPr/>
        </p:nvSpPr>
        <p:spPr>
          <a:xfrm>
            <a:off x="6559670" y="3154103"/>
            <a:ext cx="400110" cy="95410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예측 점수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6691DBD-730A-2CE1-E719-6E9010ECF4C2}"/>
              </a:ext>
            </a:extLst>
          </p:cNvPr>
          <p:cNvGrpSpPr/>
          <p:nvPr/>
        </p:nvGrpSpPr>
        <p:grpSpPr>
          <a:xfrm>
            <a:off x="395522" y="1110347"/>
            <a:ext cx="7361627" cy="369332"/>
            <a:chOff x="510913" y="1237193"/>
            <a:chExt cx="7361627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C65A7B2-87F2-F644-AA23-B76FA884F033}"/>
                </a:ext>
              </a:extLst>
            </p:cNvPr>
            <p:cNvSpPr txBox="1"/>
            <p:nvPr/>
          </p:nvSpPr>
          <p:spPr>
            <a:xfrm>
              <a:off x="789476" y="1237193"/>
              <a:ext cx="7083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A02 </a:t>
              </a:r>
              <a:r>
                <a:rPr lang="ko-KR" altLang="en-US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점수 예측 모델 성능 검증</a:t>
              </a:r>
              <a:r>
                <a:rPr lang="en-US" altLang="ko-KR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 </a:t>
              </a:r>
              <a:endPara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CE627C8-C473-CCD9-2D7A-0C9F669DACD2}"/>
                </a:ext>
              </a:extLst>
            </p:cNvPr>
            <p:cNvSpPr/>
            <p:nvPr/>
          </p:nvSpPr>
          <p:spPr>
            <a:xfrm>
              <a:off x="510913" y="1321569"/>
              <a:ext cx="213968" cy="200580"/>
            </a:xfrm>
            <a:prstGeom prst="rect">
              <a:avLst/>
            </a:prstGeom>
            <a:solidFill>
              <a:srgbClr val="33AFFB"/>
            </a:solidFill>
            <a:ln>
              <a:solidFill>
                <a:srgbClr val="33AF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97061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9BB844-CDE7-C2A0-E9A4-6037718DE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298" y="6298144"/>
            <a:ext cx="2743200" cy="365125"/>
          </a:xfrm>
        </p:spPr>
        <p:txBody>
          <a:bodyPr/>
          <a:lstStyle/>
          <a:p>
            <a:fld id="{A643E3B8-1D74-4214-AB8A-0B0DA85F9242}" type="slidenum">
              <a:rPr lang="ko-KR" altLang="en-US" sz="2000" smtClean="0">
                <a:solidFill>
                  <a:srgbClr val="FFCA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51</a:t>
            </a:fld>
            <a:endParaRPr lang="ko-KR" altLang="en-US" sz="2000" dirty="0">
              <a:solidFill>
                <a:srgbClr val="FFCA00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62B8E-6845-4CA7-194D-E1ACF6A74ECF}"/>
              </a:ext>
            </a:extLst>
          </p:cNvPr>
          <p:cNvSpPr txBox="1"/>
          <p:nvPr/>
        </p:nvSpPr>
        <p:spPr>
          <a:xfrm>
            <a:off x="190498" y="194731"/>
            <a:ext cx="590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[</a:t>
            </a:r>
            <a:r>
              <a:rPr lang="ko-KR" altLang="en-US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부록</a:t>
            </a:r>
            <a:r>
              <a:rPr lang="en-US" altLang="ko-KR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]</a:t>
            </a:r>
            <a:endParaRPr lang="ko-KR" altLang="en-US" sz="24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8AAC7A-1813-C0DC-4064-3E6BD5FA4618}"/>
              </a:ext>
            </a:extLst>
          </p:cNvPr>
          <p:cNvSpPr txBox="1"/>
          <p:nvPr/>
        </p:nvSpPr>
        <p:spPr>
          <a:xfrm>
            <a:off x="6095998" y="194731"/>
            <a:ext cx="590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점수 예측 모델 학습</a:t>
            </a:r>
            <a:r>
              <a:rPr lang="en-US" altLang="ko-KR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결과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03B4CE96-D27F-1AE9-1B30-BE9958F96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29891" y="1934600"/>
            <a:ext cx="5089672" cy="3393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0250D492-9C22-BD92-2C1B-E42E8A649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713461" y="1004638"/>
            <a:ext cx="5089673" cy="5089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0A6E18A-B1A7-3359-C1CA-A578292CD874}"/>
              </a:ext>
            </a:extLst>
          </p:cNvPr>
          <p:cNvSpPr txBox="1"/>
          <p:nvPr/>
        </p:nvSpPr>
        <p:spPr>
          <a:xfrm>
            <a:off x="8745218" y="5642125"/>
            <a:ext cx="1432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Valid_score</a:t>
            </a:r>
            <a:endParaRPr lang="ko-KR" altLang="en-US" sz="1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34E3BE1-59B4-17F0-9386-981EAF3A9767}"/>
              </a:ext>
            </a:extLst>
          </p:cNvPr>
          <p:cNvGrpSpPr/>
          <p:nvPr/>
        </p:nvGrpSpPr>
        <p:grpSpPr>
          <a:xfrm>
            <a:off x="395522" y="1110347"/>
            <a:ext cx="7361627" cy="369332"/>
            <a:chOff x="510913" y="1237193"/>
            <a:chExt cx="7361627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E839FFA-F730-EFD5-F6AF-05484888E800}"/>
                </a:ext>
              </a:extLst>
            </p:cNvPr>
            <p:cNvSpPr txBox="1"/>
            <p:nvPr/>
          </p:nvSpPr>
          <p:spPr>
            <a:xfrm>
              <a:off x="789476" y="1237193"/>
              <a:ext cx="7083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A03 </a:t>
              </a:r>
              <a:r>
                <a:rPr lang="ko-KR" altLang="en-US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점수 예측 모델 성능 검증</a:t>
              </a:r>
              <a:r>
                <a:rPr lang="en-US" altLang="ko-KR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 </a:t>
              </a:r>
              <a:endPara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CB95C3B-0231-4914-0064-14EBC7BE05D2}"/>
                </a:ext>
              </a:extLst>
            </p:cNvPr>
            <p:cNvSpPr/>
            <p:nvPr/>
          </p:nvSpPr>
          <p:spPr>
            <a:xfrm>
              <a:off x="510913" y="1321569"/>
              <a:ext cx="213968" cy="200580"/>
            </a:xfrm>
            <a:prstGeom prst="rect">
              <a:avLst/>
            </a:prstGeom>
            <a:solidFill>
              <a:srgbClr val="33AFFB"/>
            </a:solidFill>
            <a:ln>
              <a:solidFill>
                <a:srgbClr val="33AF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3ABFB88-76A3-CAC6-C19A-1AA3AD28E30F}"/>
              </a:ext>
            </a:extLst>
          </p:cNvPr>
          <p:cNvSpPr txBox="1"/>
          <p:nvPr/>
        </p:nvSpPr>
        <p:spPr>
          <a:xfrm>
            <a:off x="6559670" y="3154103"/>
            <a:ext cx="400110" cy="95410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예측 점수</a:t>
            </a:r>
          </a:p>
        </p:txBody>
      </p:sp>
    </p:spTree>
    <p:extLst>
      <p:ext uri="{BB962C8B-B14F-4D97-AF65-F5344CB8AC3E}">
        <p14:creationId xmlns:p14="http://schemas.microsoft.com/office/powerpoint/2010/main" val="12037800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9BB844-CDE7-C2A0-E9A4-6037718DE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298" y="6298144"/>
            <a:ext cx="2743200" cy="365125"/>
          </a:xfrm>
        </p:spPr>
        <p:txBody>
          <a:bodyPr/>
          <a:lstStyle/>
          <a:p>
            <a:fld id="{A643E3B8-1D74-4214-AB8A-0B0DA85F9242}" type="slidenum">
              <a:rPr lang="ko-KR" altLang="en-US" sz="2000" smtClean="0">
                <a:solidFill>
                  <a:srgbClr val="FFCA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52</a:t>
            </a:fld>
            <a:endParaRPr lang="ko-KR" altLang="en-US" sz="2000" dirty="0">
              <a:solidFill>
                <a:srgbClr val="FFCA00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62B8E-6845-4CA7-194D-E1ACF6A74ECF}"/>
              </a:ext>
            </a:extLst>
          </p:cNvPr>
          <p:cNvSpPr txBox="1"/>
          <p:nvPr/>
        </p:nvSpPr>
        <p:spPr>
          <a:xfrm>
            <a:off x="190498" y="194731"/>
            <a:ext cx="590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[</a:t>
            </a:r>
            <a:r>
              <a:rPr lang="ko-KR" altLang="en-US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부록</a:t>
            </a:r>
            <a:r>
              <a:rPr lang="en-US" altLang="ko-KR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]</a:t>
            </a:r>
            <a:endParaRPr lang="ko-KR" altLang="en-US" sz="24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8AAC7A-1813-C0DC-4064-3E6BD5FA4618}"/>
              </a:ext>
            </a:extLst>
          </p:cNvPr>
          <p:cNvSpPr txBox="1"/>
          <p:nvPr/>
        </p:nvSpPr>
        <p:spPr>
          <a:xfrm>
            <a:off x="6095998" y="194731"/>
            <a:ext cx="590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점수 예측 모델 학습</a:t>
            </a:r>
            <a:r>
              <a:rPr lang="en-US" altLang="ko-KR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결과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03B4CE96-D27F-1AE9-1B30-BE9958F96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29891" y="1934600"/>
            <a:ext cx="5089672" cy="3393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0250D492-9C22-BD92-2C1B-E42E8A649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713461" y="1004638"/>
            <a:ext cx="5089673" cy="5089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0A6E18A-B1A7-3359-C1CA-A578292CD874}"/>
              </a:ext>
            </a:extLst>
          </p:cNvPr>
          <p:cNvSpPr txBox="1"/>
          <p:nvPr/>
        </p:nvSpPr>
        <p:spPr>
          <a:xfrm>
            <a:off x="8745218" y="5642125"/>
            <a:ext cx="1432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Valid_score</a:t>
            </a:r>
            <a:endParaRPr lang="ko-KR" altLang="en-US" sz="1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4635B6F-A601-E28C-F9ED-ED1EF67A430B}"/>
              </a:ext>
            </a:extLst>
          </p:cNvPr>
          <p:cNvGrpSpPr/>
          <p:nvPr/>
        </p:nvGrpSpPr>
        <p:grpSpPr>
          <a:xfrm>
            <a:off x="395522" y="1110347"/>
            <a:ext cx="7361627" cy="369332"/>
            <a:chOff x="510913" y="1237193"/>
            <a:chExt cx="7361627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3046643-A285-F9DD-5D6A-6C83B087EFC1}"/>
                </a:ext>
              </a:extLst>
            </p:cNvPr>
            <p:cNvSpPr txBox="1"/>
            <p:nvPr/>
          </p:nvSpPr>
          <p:spPr>
            <a:xfrm>
              <a:off x="789476" y="1237193"/>
              <a:ext cx="7083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A04 </a:t>
              </a:r>
              <a:r>
                <a:rPr lang="ko-KR" altLang="en-US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점수 예측 모델 성능 검증</a:t>
              </a:r>
              <a:r>
                <a:rPr lang="en-US" altLang="ko-KR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 </a:t>
              </a:r>
              <a:endPara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0CE49CC-CC0E-C266-8C91-52025FC537EA}"/>
                </a:ext>
              </a:extLst>
            </p:cNvPr>
            <p:cNvSpPr/>
            <p:nvPr/>
          </p:nvSpPr>
          <p:spPr>
            <a:xfrm>
              <a:off x="510913" y="1321569"/>
              <a:ext cx="213968" cy="200580"/>
            </a:xfrm>
            <a:prstGeom prst="rect">
              <a:avLst/>
            </a:prstGeom>
            <a:solidFill>
              <a:srgbClr val="33AFFB"/>
            </a:solidFill>
            <a:ln>
              <a:solidFill>
                <a:srgbClr val="33AF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4CEB7B9-0648-54E9-CAC1-260A7D2A329E}"/>
              </a:ext>
            </a:extLst>
          </p:cNvPr>
          <p:cNvSpPr txBox="1"/>
          <p:nvPr/>
        </p:nvSpPr>
        <p:spPr>
          <a:xfrm>
            <a:off x="6559670" y="3154103"/>
            <a:ext cx="400110" cy="95410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예측 점수</a:t>
            </a:r>
          </a:p>
        </p:txBody>
      </p:sp>
    </p:spTree>
    <p:extLst>
      <p:ext uri="{BB962C8B-B14F-4D97-AF65-F5344CB8AC3E}">
        <p14:creationId xmlns:p14="http://schemas.microsoft.com/office/powerpoint/2010/main" val="12590001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9BB844-CDE7-C2A0-E9A4-6037718DE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298" y="6298144"/>
            <a:ext cx="2743200" cy="365125"/>
          </a:xfrm>
        </p:spPr>
        <p:txBody>
          <a:bodyPr/>
          <a:lstStyle/>
          <a:p>
            <a:fld id="{A643E3B8-1D74-4214-AB8A-0B0DA85F9242}" type="slidenum">
              <a:rPr lang="ko-KR" altLang="en-US" sz="2000" smtClean="0">
                <a:solidFill>
                  <a:srgbClr val="FFCA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53</a:t>
            </a:fld>
            <a:endParaRPr lang="ko-KR" altLang="en-US" sz="2000" dirty="0">
              <a:solidFill>
                <a:srgbClr val="FFCA00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62B8E-6845-4CA7-194D-E1ACF6A74ECF}"/>
              </a:ext>
            </a:extLst>
          </p:cNvPr>
          <p:cNvSpPr txBox="1"/>
          <p:nvPr/>
        </p:nvSpPr>
        <p:spPr>
          <a:xfrm>
            <a:off x="190498" y="194731"/>
            <a:ext cx="590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[</a:t>
            </a:r>
            <a:r>
              <a:rPr lang="ko-KR" altLang="en-US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부록</a:t>
            </a:r>
            <a:r>
              <a:rPr lang="en-US" altLang="ko-KR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]</a:t>
            </a:r>
            <a:endParaRPr lang="ko-KR" altLang="en-US" sz="24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8AAC7A-1813-C0DC-4064-3E6BD5FA4618}"/>
              </a:ext>
            </a:extLst>
          </p:cNvPr>
          <p:cNvSpPr txBox="1"/>
          <p:nvPr/>
        </p:nvSpPr>
        <p:spPr>
          <a:xfrm>
            <a:off x="6095998" y="194731"/>
            <a:ext cx="590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점수 예측 모델 학습</a:t>
            </a:r>
            <a:r>
              <a:rPr lang="en-US" altLang="ko-KR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결과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03B4CE96-D27F-1AE9-1B30-BE9958F96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29891" y="1934600"/>
            <a:ext cx="5089672" cy="3393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0250D492-9C22-BD92-2C1B-E42E8A649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713461" y="1004638"/>
            <a:ext cx="5089673" cy="5089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0A6E18A-B1A7-3359-C1CA-A578292CD874}"/>
              </a:ext>
            </a:extLst>
          </p:cNvPr>
          <p:cNvSpPr txBox="1"/>
          <p:nvPr/>
        </p:nvSpPr>
        <p:spPr>
          <a:xfrm>
            <a:off x="8745218" y="5642125"/>
            <a:ext cx="1432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Valid_score</a:t>
            </a:r>
            <a:endParaRPr lang="ko-KR" altLang="en-US" sz="1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CFAEEAC-34B9-1901-FDCA-EFDEDFD7D355}"/>
              </a:ext>
            </a:extLst>
          </p:cNvPr>
          <p:cNvGrpSpPr/>
          <p:nvPr/>
        </p:nvGrpSpPr>
        <p:grpSpPr>
          <a:xfrm>
            <a:off x="395522" y="1110347"/>
            <a:ext cx="7361627" cy="369332"/>
            <a:chOff x="510913" y="1237193"/>
            <a:chExt cx="7361627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19EC585-6AC0-28FF-96FC-8FA014BECB78}"/>
                </a:ext>
              </a:extLst>
            </p:cNvPr>
            <p:cNvSpPr txBox="1"/>
            <p:nvPr/>
          </p:nvSpPr>
          <p:spPr>
            <a:xfrm>
              <a:off x="789476" y="1237193"/>
              <a:ext cx="7083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A05 </a:t>
              </a:r>
              <a:r>
                <a:rPr lang="ko-KR" altLang="en-US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점수 예측 모델 성능 검증</a:t>
              </a:r>
              <a:r>
                <a:rPr lang="en-US" altLang="ko-KR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 </a:t>
              </a:r>
              <a:endPara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A383A72-2F7A-F573-9B4D-C9D333C86EBE}"/>
                </a:ext>
              </a:extLst>
            </p:cNvPr>
            <p:cNvSpPr/>
            <p:nvPr/>
          </p:nvSpPr>
          <p:spPr>
            <a:xfrm>
              <a:off x="510913" y="1321569"/>
              <a:ext cx="213968" cy="200580"/>
            </a:xfrm>
            <a:prstGeom prst="rect">
              <a:avLst/>
            </a:prstGeom>
            <a:solidFill>
              <a:srgbClr val="33AFFB"/>
            </a:solidFill>
            <a:ln>
              <a:solidFill>
                <a:srgbClr val="33AF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439FC24-C30D-60C4-63AB-B6E9AA6146FC}"/>
              </a:ext>
            </a:extLst>
          </p:cNvPr>
          <p:cNvSpPr txBox="1"/>
          <p:nvPr/>
        </p:nvSpPr>
        <p:spPr>
          <a:xfrm>
            <a:off x="6559670" y="3154103"/>
            <a:ext cx="400110" cy="95410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예측 점수</a:t>
            </a:r>
          </a:p>
        </p:txBody>
      </p:sp>
    </p:spTree>
    <p:extLst>
      <p:ext uri="{BB962C8B-B14F-4D97-AF65-F5344CB8AC3E}">
        <p14:creationId xmlns:p14="http://schemas.microsoft.com/office/powerpoint/2010/main" val="20469192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9BB844-CDE7-C2A0-E9A4-6037718DE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298" y="6298144"/>
            <a:ext cx="2743200" cy="365125"/>
          </a:xfrm>
        </p:spPr>
        <p:txBody>
          <a:bodyPr/>
          <a:lstStyle/>
          <a:p>
            <a:fld id="{A643E3B8-1D74-4214-AB8A-0B0DA85F9242}" type="slidenum">
              <a:rPr lang="ko-KR" altLang="en-US" sz="2000" smtClean="0">
                <a:solidFill>
                  <a:srgbClr val="FFCA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54</a:t>
            </a:fld>
            <a:endParaRPr lang="ko-KR" altLang="en-US" sz="2000" dirty="0">
              <a:solidFill>
                <a:srgbClr val="FFCA00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62B8E-6845-4CA7-194D-E1ACF6A74ECF}"/>
              </a:ext>
            </a:extLst>
          </p:cNvPr>
          <p:cNvSpPr txBox="1"/>
          <p:nvPr/>
        </p:nvSpPr>
        <p:spPr>
          <a:xfrm>
            <a:off x="190498" y="194731"/>
            <a:ext cx="590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[</a:t>
            </a:r>
            <a:r>
              <a:rPr lang="ko-KR" altLang="en-US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부록</a:t>
            </a:r>
            <a:r>
              <a:rPr lang="en-US" altLang="ko-KR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]</a:t>
            </a:r>
            <a:endParaRPr lang="ko-KR" altLang="en-US" sz="24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8AAC7A-1813-C0DC-4064-3E6BD5FA4618}"/>
              </a:ext>
            </a:extLst>
          </p:cNvPr>
          <p:cNvSpPr txBox="1"/>
          <p:nvPr/>
        </p:nvSpPr>
        <p:spPr>
          <a:xfrm>
            <a:off x="6095998" y="194731"/>
            <a:ext cx="590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점수 예측 모델 학습</a:t>
            </a:r>
            <a:r>
              <a:rPr lang="en-US" altLang="ko-KR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결과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03B4CE96-D27F-1AE9-1B30-BE9958F96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29891" y="1934600"/>
            <a:ext cx="5089672" cy="3393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0250D492-9C22-BD92-2C1B-E42E8A649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713461" y="1004638"/>
            <a:ext cx="5089673" cy="5089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0A6E18A-B1A7-3359-C1CA-A578292CD874}"/>
              </a:ext>
            </a:extLst>
          </p:cNvPr>
          <p:cNvSpPr txBox="1"/>
          <p:nvPr/>
        </p:nvSpPr>
        <p:spPr>
          <a:xfrm>
            <a:off x="8745218" y="5642125"/>
            <a:ext cx="1432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Valid_score</a:t>
            </a:r>
            <a:endParaRPr lang="ko-KR" altLang="en-US" sz="1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3493199-1B5B-1A8A-D9AD-931C04FBDBE9}"/>
              </a:ext>
            </a:extLst>
          </p:cNvPr>
          <p:cNvGrpSpPr/>
          <p:nvPr/>
        </p:nvGrpSpPr>
        <p:grpSpPr>
          <a:xfrm>
            <a:off x="395522" y="1110347"/>
            <a:ext cx="7361627" cy="369332"/>
            <a:chOff x="510913" y="1237193"/>
            <a:chExt cx="7361627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053F9FF-B2BD-E043-D5CA-284D6FF5C4CD}"/>
                </a:ext>
              </a:extLst>
            </p:cNvPr>
            <p:cNvSpPr txBox="1"/>
            <p:nvPr/>
          </p:nvSpPr>
          <p:spPr>
            <a:xfrm>
              <a:off x="789476" y="1237193"/>
              <a:ext cx="7083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A06 </a:t>
              </a:r>
              <a:r>
                <a:rPr lang="ko-KR" altLang="en-US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점수 예측 모델 성능 검증</a:t>
              </a:r>
              <a:r>
                <a:rPr lang="en-US" altLang="ko-KR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 </a:t>
              </a:r>
              <a:endPara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E03EEE7-AF96-8591-A976-A20740D68A28}"/>
                </a:ext>
              </a:extLst>
            </p:cNvPr>
            <p:cNvSpPr/>
            <p:nvPr/>
          </p:nvSpPr>
          <p:spPr>
            <a:xfrm>
              <a:off x="510913" y="1321569"/>
              <a:ext cx="213968" cy="200580"/>
            </a:xfrm>
            <a:prstGeom prst="rect">
              <a:avLst/>
            </a:prstGeom>
            <a:solidFill>
              <a:srgbClr val="33AFFB"/>
            </a:solidFill>
            <a:ln>
              <a:solidFill>
                <a:srgbClr val="33AF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3A5C410-3D67-FF8D-F45D-20F975C30159}"/>
              </a:ext>
            </a:extLst>
          </p:cNvPr>
          <p:cNvSpPr txBox="1"/>
          <p:nvPr/>
        </p:nvSpPr>
        <p:spPr>
          <a:xfrm>
            <a:off x="6559670" y="3154103"/>
            <a:ext cx="400110" cy="95410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예측 점수</a:t>
            </a:r>
          </a:p>
        </p:txBody>
      </p:sp>
    </p:spTree>
    <p:extLst>
      <p:ext uri="{BB962C8B-B14F-4D97-AF65-F5344CB8AC3E}">
        <p14:creationId xmlns:p14="http://schemas.microsoft.com/office/powerpoint/2010/main" val="27411649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팔각형 5">
            <a:extLst>
              <a:ext uri="{FF2B5EF4-FFF2-40B4-BE49-F238E27FC236}">
                <a16:creationId xmlns:a16="http://schemas.microsoft.com/office/drawing/2014/main" id="{368CCE3C-E3D7-4578-4761-EE92B9088BC5}"/>
              </a:ext>
            </a:extLst>
          </p:cNvPr>
          <p:cNvSpPr/>
          <p:nvPr/>
        </p:nvSpPr>
        <p:spPr>
          <a:xfrm>
            <a:off x="-319596" y="0"/>
            <a:ext cx="1642369" cy="6858000"/>
          </a:xfrm>
          <a:prstGeom prst="octagon">
            <a:avLst>
              <a:gd name="adj" fmla="val 20100"/>
            </a:avLst>
          </a:prstGeom>
          <a:solidFill>
            <a:srgbClr val="33A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팔각형 7">
            <a:extLst>
              <a:ext uri="{FF2B5EF4-FFF2-40B4-BE49-F238E27FC236}">
                <a16:creationId xmlns:a16="http://schemas.microsoft.com/office/drawing/2014/main" id="{B00D7EA1-E816-7AB4-B305-B13D935D4E6F}"/>
              </a:ext>
            </a:extLst>
          </p:cNvPr>
          <p:cNvSpPr/>
          <p:nvPr/>
        </p:nvSpPr>
        <p:spPr>
          <a:xfrm rot="5400000">
            <a:off x="4249" y="2963343"/>
            <a:ext cx="1642369" cy="6858000"/>
          </a:xfrm>
          <a:prstGeom prst="octagon">
            <a:avLst>
              <a:gd name="adj" fmla="val 20100"/>
            </a:avLst>
          </a:prstGeom>
          <a:solidFill>
            <a:srgbClr val="33A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FDBB70F7-9ACE-D0D7-DE8F-F9AEC8A68F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6873" y="2221625"/>
            <a:ext cx="8858254" cy="1739610"/>
          </a:xfrm>
        </p:spPr>
        <p:txBody>
          <a:bodyPr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감사합니다</a:t>
            </a:r>
          </a:p>
        </p:txBody>
      </p:sp>
      <p:sp>
        <p:nvSpPr>
          <p:cNvPr id="16" name="부제목 2">
            <a:extLst>
              <a:ext uri="{FF2B5EF4-FFF2-40B4-BE49-F238E27FC236}">
                <a16:creationId xmlns:a16="http://schemas.microsoft.com/office/drawing/2014/main" id="{CAA759B3-2FBC-1486-117D-D8AC321C5E69}"/>
              </a:ext>
            </a:extLst>
          </p:cNvPr>
          <p:cNvSpPr txBox="1">
            <a:spLocks/>
          </p:cNvSpPr>
          <p:nvPr/>
        </p:nvSpPr>
        <p:spPr>
          <a:xfrm>
            <a:off x="9114503" y="5749813"/>
            <a:ext cx="2351298" cy="466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 </a:t>
            </a:r>
            <a:r>
              <a:rPr lang="en-US" altLang="ko-KR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Team</a:t>
            </a:r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ko-KR" altLang="en-US" sz="20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비타플</a:t>
            </a:r>
            <a:endParaRPr lang="en-US" altLang="ko-KR" sz="2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7" name="팔각형 16">
            <a:extLst>
              <a:ext uri="{FF2B5EF4-FFF2-40B4-BE49-F238E27FC236}">
                <a16:creationId xmlns:a16="http://schemas.microsoft.com/office/drawing/2014/main" id="{CCBCF9AE-228F-752A-2DAF-7A3B925282BB}"/>
              </a:ext>
            </a:extLst>
          </p:cNvPr>
          <p:cNvSpPr/>
          <p:nvPr/>
        </p:nvSpPr>
        <p:spPr>
          <a:xfrm>
            <a:off x="4606834" y="5573106"/>
            <a:ext cx="1288868" cy="1286842"/>
          </a:xfrm>
          <a:prstGeom prst="octagon">
            <a:avLst>
              <a:gd name="adj" fmla="val 25906"/>
            </a:avLst>
          </a:prstGeom>
          <a:solidFill>
            <a:srgbClr val="FFC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742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5662B8E-6845-4CA7-194D-E1ACF6A74ECF}"/>
              </a:ext>
            </a:extLst>
          </p:cNvPr>
          <p:cNvSpPr txBox="1"/>
          <p:nvPr/>
        </p:nvSpPr>
        <p:spPr>
          <a:xfrm>
            <a:off x="190500" y="194731"/>
            <a:ext cx="590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1. </a:t>
            </a:r>
            <a:r>
              <a:rPr lang="ko-KR" altLang="en-US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프로젝트 개요</a:t>
            </a:r>
            <a:endParaRPr lang="en-US" altLang="ko-KR" sz="24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8AAC7A-1813-C0DC-4064-3E6BD5FA4618}"/>
              </a:ext>
            </a:extLst>
          </p:cNvPr>
          <p:cNvSpPr txBox="1"/>
          <p:nvPr/>
        </p:nvSpPr>
        <p:spPr>
          <a:xfrm>
            <a:off x="6095998" y="194731"/>
            <a:ext cx="590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프로젝트 주제 선정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3D09A5-5C14-BA0B-0BAC-DB10242ED361}"/>
              </a:ext>
            </a:extLst>
          </p:cNvPr>
          <p:cNvSpPr txBox="1"/>
          <p:nvPr/>
        </p:nvSpPr>
        <p:spPr>
          <a:xfrm>
            <a:off x="1566625" y="2295650"/>
            <a:ext cx="6945859" cy="400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 latinLnBrk="0">
              <a:lnSpc>
                <a:spcPct val="120000"/>
              </a:lnSpc>
            </a:pPr>
            <a:r>
              <a:rPr lang="en-US" altLang="ko-KR" dirty="0">
                <a:solidFill>
                  <a:srgbClr val="222222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&lt;</a:t>
            </a:r>
            <a:r>
              <a:rPr lang="ko-KR" altLang="en-US" dirty="0">
                <a:solidFill>
                  <a:srgbClr val="222222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분석 목표</a:t>
            </a:r>
            <a:r>
              <a:rPr lang="en-US" altLang="ko-KR" dirty="0">
                <a:solidFill>
                  <a:srgbClr val="222222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&gt;</a:t>
            </a:r>
          </a:p>
          <a:p>
            <a:pPr fontAlgn="t" latinLnBrk="0">
              <a:lnSpc>
                <a:spcPct val="120000"/>
              </a:lnSpc>
            </a:pPr>
            <a:endParaRPr lang="en-US" altLang="ko-KR" sz="1200" dirty="0">
              <a:solidFill>
                <a:srgbClr val="222222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fontAlgn="t" latinLnBrk="0">
              <a:lnSpc>
                <a:spcPct val="120000"/>
              </a:lnSpc>
            </a:pPr>
            <a:r>
              <a:rPr lang="en-US" altLang="ko-KR" dirty="0">
                <a:solidFill>
                  <a:srgbClr val="222222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1. </a:t>
            </a:r>
            <a:r>
              <a:rPr lang="ko-KR" altLang="en-US" dirty="0">
                <a:solidFill>
                  <a:srgbClr val="222222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데이터 </a:t>
            </a:r>
            <a:r>
              <a:rPr lang="ko-KR" altLang="en-US" i="0" dirty="0">
                <a:solidFill>
                  <a:srgbClr val="222222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활용해 자체적으로 고안</a:t>
            </a:r>
            <a:r>
              <a:rPr lang="ko-KR" altLang="en-US" dirty="0">
                <a:solidFill>
                  <a:srgbClr val="222222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한</a:t>
            </a:r>
            <a:r>
              <a:rPr lang="ko-KR" altLang="en-US" i="0" dirty="0">
                <a:solidFill>
                  <a:srgbClr val="222222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ko-KR" altLang="en-US" i="0" dirty="0">
                <a:solidFill>
                  <a:srgbClr val="33AFFB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선호도</a:t>
            </a:r>
            <a:r>
              <a:rPr lang="en-US" altLang="ko-KR" i="0" dirty="0">
                <a:solidFill>
                  <a:srgbClr val="33AFFB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</a:t>
            </a:r>
            <a:r>
              <a:rPr lang="ko-KR" altLang="en-US" i="0" dirty="0">
                <a:solidFill>
                  <a:srgbClr val="33AFFB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구매 가능성</a:t>
            </a:r>
            <a:r>
              <a:rPr lang="en-US" altLang="ko-KR" i="0" dirty="0">
                <a:solidFill>
                  <a:srgbClr val="33AFFB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 </a:t>
            </a:r>
            <a:r>
              <a:rPr lang="ko-KR" altLang="en-US" i="0" dirty="0">
                <a:solidFill>
                  <a:srgbClr val="33AFFB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점수</a:t>
            </a:r>
            <a:r>
              <a:rPr lang="ko-KR" altLang="en-US" i="0" dirty="0">
                <a:solidFill>
                  <a:srgbClr val="222222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산출</a:t>
            </a:r>
            <a:endParaRPr lang="en-US" altLang="ko-KR" dirty="0">
              <a:solidFill>
                <a:srgbClr val="222222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fontAlgn="t" latinLnBrk="0">
              <a:lnSpc>
                <a:spcPct val="120000"/>
              </a:lnSpc>
            </a:pPr>
            <a:endParaRPr lang="en-US" altLang="ko-KR" sz="1400" dirty="0">
              <a:solidFill>
                <a:srgbClr val="222222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fontAlgn="t" latinLnBrk="0">
              <a:lnSpc>
                <a:spcPct val="120000"/>
              </a:lnSpc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2. </a:t>
            </a:r>
            <a:r>
              <a:rPr lang="ko-KR" altLang="en-US" dirty="0">
                <a:solidFill>
                  <a:srgbClr val="33AFFB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점수 예측 딥러닝 모델 </a:t>
            </a:r>
            <a:r>
              <a:rPr lang="ko-KR" altLang="en-US" dirty="0">
                <a:solidFill>
                  <a:srgbClr val="222222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개발</a:t>
            </a:r>
            <a:endParaRPr lang="en-US" altLang="ko-KR" dirty="0">
              <a:solidFill>
                <a:srgbClr val="222222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fontAlgn="t" latinLnBrk="0">
              <a:lnSpc>
                <a:spcPct val="120000"/>
              </a:lnSpc>
            </a:pPr>
            <a:endParaRPr lang="en-US" altLang="ko-KR" sz="1400" dirty="0">
              <a:solidFill>
                <a:srgbClr val="222222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fontAlgn="t" latinLnBrk="0">
              <a:lnSpc>
                <a:spcPct val="120000"/>
              </a:lnSpc>
            </a:pPr>
            <a:r>
              <a:rPr lang="en-US" altLang="ko-KR" i="0" dirty="0">
                <a:solidFill>
                  <a:srgbClr val="222222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3. </a:t>
            </a:r>
            <a:r>
              <a:rPr lang="ko-KR" altLang="en-US" i="0" dirty="0">
                <a:solidFill>
                  <a:srgbClr val="222222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예측 모델을 이용한 </a:t>
            </a:r>
            <a:r>
              <a:rPr lang="ko-KR" altLang="en-US" i="0" dirty="0">
                <a:solidFill>
                  <a:srgbClr val="33AFFB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상품 추천 시스템 개발</a:t>
            </a:r>
            <a:endParaRPr lang="en-US" altLang="ko-KR" i="0" dirty="0">
              <a:solidFill>
                <a:srgbClr val="33AFFB"/>
              </a:solidFill>
              <a:effectLst/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fontAlgn="t" latinLnBrk="0">
              <a:lnSpc>
                <a:spcPct val="120000"/>
              </a:lnSpc>
            </a:pPr>
            <a:endParaRPr lang="en-US" altLang="ko-KR" sz="2400" dirty="0">
              <a:solidFill>
                <a:srgbClr val="33AFFB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fontAlgn="t" latinLnBrk="0">
              <a:lnSpc>
                <a:spcPct val="120000"/>
              </a:lnSpc>
            </a:pPr>
            <a:r>
              <a:rPr lang="en-US" altLang="ko-KR" i="0" dirty="0">
                <a:effectLst/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&lt;</a:t>
            </a:r>
            <a:r>
              <a:rPr lang="ko-KR" altLang="en-US" i="0" dirty="0">
                <a:effectLst/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마케팅 목표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&gt;</a:t>
            </a:r>
            <a:endParaRPr lang="en-US" altLang="ko-KR" i="0" dirty="0">
              <a:effectLst/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fontAlgn="t" latinLnBrk="0">
              <a:lnSpc>
                <a:spcPct val="120000"/>
              </a:lnSpc>
            </a:pPr>
            <a:endParaRPr lang="en-US" altLang="ko-KR" sz="1200" dirty="0">
              <a:solidFill>
                <a:srgbClr val="222222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fontAlgn="t" latinLnBrk="0">
              <a:lnSpc>
                <a:spcPct val="120000"/>
              </a:lnSpc>
            </a:pPr>
            <a:r>
              <a:rPr lang="en-US" altLang="ko-KR" dirty="0">
                <a:solidFill>
                  <a:srgbClr val="222222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1. </a:t>
            </a:r>
            <a:r>
              <a:rPr lang="ko-KR" altLang="en-US" dirty="0">
                <a:solidFill>
                  <a:srgbClr val="222222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추천시스템 기반</a:t>
            </a:r>
            <a:r>
              <a:rPr lang="en-US" altLang="ko-KR" dirty="0">
                <a:solidFill>
                  <a:srgbClr val="222222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dirty="0">
                <a:solidFill>
                  <a:srgbClr val="222222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고객 구매 기록 없는 상품 추천</a:t>
            </a:r>
            <a:r>
              <a:rPr lang="en-US" altLang="ko-KR" dirty="0">
                <a:solidFill>
                  <a:srgbClr val="222222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 </a:t>
            </a:r>
            <a:r>
              <a:rPr lang="ko-KR" altLang="en-US" dirty="0">
                <a:solidFill>
                  <a:srgbClr val="33AFFB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구매 범위 확장 유도</a:t>
            </a:r>
            <a:endParaRPr lang="en-US" altLang="ko-KR" dirty="0">
              <a:solidFill>
                <a:srgbClr val="33AFFB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fontAlgn="t" latinLnBrk="0">
              <a:lnSpc>
                <a:spcPct val="120000"/>
              </a:lnSpc>
            </a:pPr>
            <a:endParaRPr lang="en-US" altLang="ko-KR" sz="1400" dirty="0">
              <a:solidFill>
                <a:srgbClr val="33AFFB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2.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개인화 상품 추천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dirty="0">
                <a:solidFill>
                  <a:srgbClr val="33AFFB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with </a:t>
            </a:r>
            <a:r>
              <a:rPr lang="en-US" altLang="ko-KR" dirty="0" err="1">
                <a:solidFill>
                  <a:srgbClr val="33AFFB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Lpay</a:t>
            </a:r>
            <a:r>
              <a:rPr lang="ko-KR" altLang="en-US" dirty="0">
                <a:solidFill>
                  <a:srgbClr val="33AFFB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dirty="0">
                <a:solidFill>
                  <a:srgbClr val="33AFFB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&amp; </a:t>
            </a:r>
            <a:r>
              <a:rPr lang="en-US" altLang="ko-KR" dirty="0" err="1">
                <a:solidFill>
                  <a:srgbClr val="33AFFB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Lpoint</a:t>
            </a:r>
            <a:r>
              <a:rPr lang="ko-KR" altLang="en-US" dirty="0">
                <a:solidFill>
                  <a:srgbClr val="33AFFB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마케팅전략</a:t>
            </a:r>
            <a:endParaRPr lang="en-US" altLang="ko-KR" dirty="0">
              <a:solidFill>
                <a:srgbClr val="33AFFB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2" name="슬라이드 번호 개체 틀 3">
            <a:extLst>
              <a:ext uri="{FF2B5EF4-FFF2-40B4-BE49-F238E27FC236}">
                <a16:creationId xmlns:a16="http://schemas.microsoft.com/office/drawing/2014/main" id="{4CCADC1E-AEF2-021A-F088-0B7D061DC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298" y="6298144"/>
            <a:ext cx="2743200" cy="365125"/>
          </a:xfrm>
        </p:spPr>
        <p:txBody>
          <a:bodyPr/>
          <a:lstStyle/>
          <a:p>
            <a:fld id="{A643E3B8-1D74-4214-AB8A-0B0DA85F9242}" type="slidenum">
              <a:rPr lang="ko-KR" altLang="en-US" sz="2000" smtClean="0">
                <a:solidFill>
                  <a:srgbClr val="FFCA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6</a:t>
            </a:fld>
            <a:endParaRPr lang="ko-KR" altLang="en-US" sz="2000" dirty="0">
              <a:solidFill>
                <a:srgbClr val="FFCA00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1A6401C-6E88-5C09-1622-AF6DD49544B9}"/>
              </a:ext>
            </a:extLst>
          </p:cNvPr>
          <p:cNvGrpSpPr/>
          <p:nvPr/>
        </p:nvGrpSpPr>
        <p:grpSpPr>
          <a:xfrm>
            <a:off x="395522" y="1110347"/>
            <a:ext cx="7361627" cy="369332"/>
            <a:chOff x="510913" y="1237193"/>
            <a:chExt cx="7361627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C09E47F-ADD5-CA0E-A910-302813B89ADA}"/>
                </a:ext>
              </a:extLst>
            </p:cNvPr>
            <p:cNvSpPr txBox="1"/>
            <p:nvPr/>
          </p:nvSpPr>
          <p:spPr>
            <a:xfrm>
              <a:off x="789476" y="1237193"/>
              <a:ext cx="7083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데이터 활용 범위 </a:t>
              </a:r>
              <a:r>
                <a:rPr lang="en-US" altLang="ko-KR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&amp; </a:t>
              </a:r>
              <a:r>
                <a:rPr lang="ko-KR" altLang="en-US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목표 구체화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2A4F6E4-16C4-68A9-C274-B00656006AC1}"/>
                </a:ext>
              </a:extLst>
            </p:cNvPr>
            <p:cNvSpPr/>
            <p:nvPr/>
          </p:nvSpPr>
          <p:spPr>
            <a:xfrm>
              <a:off x="510913" y="1321569"/>
              <a:ext cx="213968" cy="200580"/>
            </a:xfrm>
            <a:prstGeom prst="rect">
              <a:avLst/>
            </a:prstGeom>
            <a:solidFill>
              <a:srgbClr val="33AFFB"/>
            </a:solidFill>
            <a:ln>
              <a:solidFill>
                <a:srgbClr val="33AF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D412E87-ACBB-F8B4-BB28-E6A0632316BA}"/>
              </a:ext>
            </a:extLst>
          </p:cNvPr>
          <p:cNvSpPr txBox="1"/>
          <p:nvPr/>
        </p:nvSpPr>
        <p:spPr>
          <a:xfrm>
            <a:off x="0" y="185072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t" latinLnBrk="0"/>
            <a:r>
              <a:rPr lang="ko-KR" altLang="en-US" dirty="0">
                <a:solidFill>
                  <a:srgbClr val="222222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프로젝트 최종 주제 </a:t>
            </a:r>
            <a:r>
              <a:rPr lang="en-US" altLang="ko-KR" dirty="0">
                <a:solidFill>
                  <a:srgbClr val="222222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:</a:t>
            </a:r>
            <a:r>
              <a:rPr lang="ko-KR" altLang="en-US" dirty="0">
                <a:solidFill>
                  <a:srgbClr val="222222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사용자</a:t>
            </a:r>
            <a:r>
              <a:rPr lang="en-US" altLang="ko-KR" dirty="0">
                <a:solidFill>
                  <a:srgbClr val="222222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-</a:t>
            </a:r>
            <a:r>
              <a:rPr lang="ko-KR" altLang="en-US" dirty="0">
                <a:solidFill>
                  <a:srgbClr val="222222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상품 간 선호도</a:t>
            </a:r>
            <a:r>
              <a:rPr lang="en-US" altLang="ko-KR" dirty="0">
                <a:solidFill>
                  <a:srgbClr val="222222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</a:t>
            </a:r>
            <a:r>
              <a:rPr lang="ko-KR" altLang="en-US" dirty="0">
                <a:solidFill>
                  <a:srgbClr val="222222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구매가능성</a:t>
            </a:r>
            <a:r>
              <a:rPr lang="en-US" altLang="ko-KR" dirty="0">
                <a:solidFill>
                  <a:srgbClr val="222222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 </a:t>
            </a:r>
            <a:r>
              <a:rPr lang="ko-KR" altLang="en-US" dirty="0">
                <a:solidFill>
                  <a:srgbClr val="222222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점수예측 모델 개발 및 추천시스템을 통한 개인화 마케팅</a:t>
            </a:r>
            <a:endParaRPr lang="ko-KR" altLang="en-US" i="0" dirty="0">
              <a:solidFill>
                <a:srgbClr val="222222"/>
              </a:solidFill>
              <a:effectLst/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4025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5662B8E-6845-4CA7-194D-E1ACF6A74ECF}"/>
              </a:ext>
            </a:extLst>
          </p:cNvPr>
          <p:cNvSpPr txBox="1"/>
          <p:nvPr/>
        </p:nvSpPr>
        <p:spPr>
          <a:xfrm>
            <a:off x="190500" y="194731"/>
            <a:ext cx="590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1. </a:t>
            </a:r>
            <a:r>
              <a:rPr lang="ko-KR" altLang="en-US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프로젝트 개요</a:t>
            </a:r>
            <a:endParaRPr lang="en-US" altLang="ko-KR" sz="24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8AAC7A-1813-C0DC-4064-3E6BD5FA4618}"/>
              </a:ext>
            </a:extLst>
          </p:cNvPr>
          <p:cNvSpPr txBox="1"/>
          <p:nvPr/>
        </p:nvSpPr>
        <p:spPr>
          <a:xfrm>
            <a:off x="6095998" y="194731"/>
            <a:ext cx="590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구현 계획</a:t>
            </a:r>
          </a:p>
        </p:txBody>
      </p:sp>
      <p:sp>
        <p:nvSpPr>
          <p:cNvPr id="2" name="슬라이드 번호 개체 틀 3">
            <a:extLst>
              <a:ext uri="{FF2B5EF4-FFF2-40B4-BE49-F238E27FC236}">
                <a16:creationId xmlns:a16="http://schemas.microsoft.com/office/drawing/2014/main" id="{4CCADC1E-AEF2-021A-F088-0B7D061DC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298" y="6298144"/>
            <a:ext cx="2743200" cy="365125"/>
          </a:xfrm>
        </p:spPr>
        <p:txBody>
          <a:bodyPr/>
          <a:lstStyle/>
          <a:p>
            <a:fld id="{A643E3B8-1D74-4214-AB8A-0B0DA85F9242}" type="slidenum">
              <a:rPr lang="ko-KR" altLang="en-US" sz="2000" smtClean="0">
                <a:solidFill>
                  <a:srgbClr val="FFCA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7</a:t>
            </a:fld>
            <a:endParaRPr lang="ko-KR" altLang="en-US" sz="2000" dirty="0">
              <a:solidFill>
                <a:srgbClr val="FFCA00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1A6401C-6E88-5C09-1622-AF6DD49544B9}"/>
              </a:ext>
            </a:extLst>
          </p:cNvPr>
          <p:cNvGrpSpPr/>
          <p:nvPr/>
        </p:nvGrpSpPr>
        <p:grpSpPr>
          <a:xfrm>
            <a:off x="395522" y="1110347"/>
            <a:ext cx="7361627" cy="369332"/>
            <a:chOff x="510913" y="1237193"/>
            <a:chExt cx="7361627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C09E47F-ADD5-CA0E-A910-302813B89ADA}"/>
                </a:ext>
              </a:extLst>
            </p:cNvPr>
            <p:cNvSpPr txBox="1"/>
            <p:nvPr/>
          </p:nvSpPr>
          <p:spPr>
            <a:xfrm>
              <a:off x="789476" y="1237193"/>
              <a:ext cx="7083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데이터 분석 프레임워크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2A4F6E4-16C4-68A9-C274-B00656006AC1}"/>
                </a:ext>
              </a:extLst>
            </p:cNvPr>
            <p:cNvSpPr/>
            <p:nvPr/>
          </p:nvSpPr>
          <p:spPr>
            <a:xfrm>
              <a:off x="510913" y="1321569"/>
              <a:ext cx="213968" cy="200580"/>
            </a:xfrm>
            <a:prstGeom prst="rect">
              <a:avLst/>
            </a:prstGeom>
            <a:solidFill>
              <a:srgbClr val="33AFFB"/>
            </a:solidFill>
            <a:ln>
              <a:solidFill>
                <a:srgbClr val="33AF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5C732D87-1A8B-13CE-30AA-6EB198821D02}"/>
              </a:ext>
            </a:extLst>
          </p:cNvPr>
          <p:cNvSpPr/>
          <p:nvPr/>
        </p:nvSpPr>
        <p:spPr>
          <a:xfrm>
            <a:off x="1049682" y="1852652"/>
            <a:ext cx="2250104" cy="787179"/>
          </a:xfrm>
          <a:prstGeom prst="rect">
            <a:avLst/>
          </a:prstGeom>
          <a:noFill/>
          <a:ln w="28575">
            <a:solidFill>
              <a:srgbClr val="5C78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데이터 탐색 및 </a:t>
            </a:r>
            <a:r>
              <a:rPr lang="ko-KR" altLang="en-US" dirty="0" err="1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전처리</a:t>
            </a:r>
            <a:endParaRPr lang="ko-KR" altLang="en-US" dirty="0">
              <a:solidFill>
                <a:schemeClr val="tx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5B3B38-D158-4E03-0305-003DD1B26C39}"/>
              </a:ext>
            </a:extLst>
          </p:cNvPr>
          <p:cNvSpPr/>
          <p:nvPr/>
        </p:nvSpPr>
        <p:spPr>
          <a:xfrm>
            <a:off x="6260440" y="1852653"/>
            <a:ext cx="2250104" cy="787179"/>
          </a:xfrm>
          <a:prstGeom prst="rect">
            <a:avLst/>
          </a:prstGeom>
          <a:noFill/>
          <a:ln w="28575">
            <a:solidFill>
              <a:srgbClr val="5C78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데이터 병합 및 </a:t>
            </a:r>
            <a:r>
              <a:rPr lang="en-US" altLang="ko-KR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EDA</a:t>
            </a:r>
            <a:endParaRPr lang="ko-KR" altLang="en-US" dirty="0">
              <a:solidFill>
                <a:schemeClr val="tx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1CB8BF3-D153-2B33-2680-8246B14A0D99}"/>
              </a:ext>
            </a:extLst>
          </p:cNvPr>
          <p:cNvSpPr/>
          <p:nvPr/>
        </p:nvSpPr>
        <p:spPr>
          <a:xfrm>
            <a:off x="3655061" y="1852653"/>
            <a:ext cx="2250104" cy="787179"/>
          </a:xfrm>
          <a:prstGeom prst="rect">
            <a:avLst/>
          </a:prstGeom>
          <a:noFill/>
          <a:ln w="28575">
            <a:solidFill>
              <a:srgbClr val="5C78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점수체계 생성 및 검증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221DCB7-38D4-2ACF-DE7A-052F697D3157}"/>
              </a:ext>
            </a:extLst>
          </p:cNvPr>
          <p:cNvCxnSpPr/>
          <p:nvPr/>
        </p:nvCxnSpPr>
        <p:spPr>
          <a:xfrm flipH="1">
            <a:off x="5905165" y="2246243"/>
            <a:ext cx="355275" cy="0"/>
          </a:xfrm>
          <a:prstGeom prst="straightConnector1">
            <a:avLst/>
          </a:prstGeom>
          <a:ln w="12700">
            <a:solidFill>
              <a:srgbClr val="5C78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A744EE0-E130-DFE4-AA48-7837DB6D1CB1}"/>
              </a:ext>
            </a:extLst>
          </p:cNvPr>
          <p:cNvCxnSpPr/>
          <p:nvPr/>
        </p:nvCxnSpPr>
        <p:spPr>
          <a:xfrm flipH="1">
            <a:off x="3299786" y="2246243"/>
            <a:ext cx="355275" cy="0"/>
          </a:xfrm>
          <a:prstGeom prst="straightConnector1">
            <a:avLst/>
          </a:prstGeom>
          <a:ln w="12700">
            <a:solidFill>
              <a:srgbClr val="5C78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F006206-E249-3804-2235-8F8588D70F6C}"/>
              </a:ext>
            </a:extLst>
          </p:cNvPr>
          <p:cNvSpPr/>
          <p:nvPr/>
        </p:nvSpPr>
        <p:spPr>
          <a:xfrm>
            <a:off x="1049682" y="3035410"/>
            <a:ext cx="2250104" cy="787179"/>
          </a:xfrm>
          <a:prstGeom prst="rect">
            <a:avLst/>
          </a:prstGeom>
          <a:noFill/>
          <a:ln w="28575">
            <a:solidFill>
              <a:srgbClr val="5C78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점수 예측 </a:t>
            </a:r>
            <a:endParaRPr lang="en-US" altLang="ko-KR" dirty="0">
              <a:solidFill>
                <a:schemeClr val="tx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딥러닝 모델 개발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42607C3-D811-2FD0-51E5-B28B77697450}"/>
              </a:ext>
            </a:extLst>
          </p:cNvPr>
          <p:cNvSpPr/>
          <p:nvPr/>
        </p:nvSpPr>
        <p:spPr>
          <a:xfrm>
            <a:off x="8865819" y="3036357"/>
            <a:ext cx="2250104" cy="787179"/>
          </a:xfrm>
          <a:prstGeom prst="rect">
            <a:avLst/>
          </a:prstGeom>
          <a:noFill/>
          <a:ln w="28575">
            <a:solidFill>
              <a:srgbClr val="5C78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Keras</a:t>
            </a:r>
            <a:r>
              <a:rPr lang="ko-KR" altLang="en-US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모델 사용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E733EF3-8D79-E388-3495-5174023E347E}"/>
              </a:ext>
            </a:extLst>
          </p:cNvPr>
          <p:cNvSpPr/>
          <p:nvPr/>
        </p:nvSpPr>
        <p:spPr>
          <a:xfrm>
            <a:off x="6260440" y="3036357"/>
            <a:ext cx="2250104" cy="787179"/>
          </a:xfrm>
          <a:prstGeom prst="rect">
            <a:avLst/>
          </a:prstGeom>
          <a:noFill/>
          <a:ln w="28575">
            <a:solidFill>
              <a:srgbClr val="5C78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2048x256x1(node)</a:t>
            </a:r>
            <a:r>
              <a:rPr lang="ko-KR" altLang="en-US" sz="16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endParaRPr lang="en-US" altLang="ko-KR" sz="1600" dirty="0">
              <a:solidFill>
                <a:schemeClr val="tx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신경망 구조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9982CF2-AEEA-7B24-1C40-E07B4316BA45}"/>
              </a:ext>
            </a:extLst>
          </p:cNvPr>
          <p:cNvSpPr/>
          <p:nvPr/>
        </p:nvSpPr>
        <p:spPr>
          <a:xfrm>
            <a:off x="3655061" y="3036357"/>
            <a:ext cx="2250104" cy="787179"/>
          </a:xfrm>
          <a:prstGeom prst="rect">
            <a:avLst/>
          </a:prstGeom>
          <a:noFill/>
          <a:ln w="28575">
            <a:solidFill>
              <a:srgbClr val="5C78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target:</a:t>
            </a:r>
            <a:r>
              <a:rPr lang="ko-KR" altLang="en-US" sz="14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점수</a:t>
            </a:r>
            <a:endParaRPr lang="en-US" altLang="ko-KR" sz="1400" dirty="0">
              <a:solidFill>
                <a:schemeClr val="tx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임베딩</a:t>
            </a:r>
            <a:r>
              <a:rPr lang="ko-KR" altLang="en-US" sz="14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레이어</a:t>
            </a:r>
            <a:r>
              <a:rPr lang="en-US" altLang="ko-KR" sz="14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변수</a:t>
            </a:r>
            <a:r>
              <a:rPr lang="en-US" altLang="ko-KR" sz="14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): 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고객</a:t>
            </a:r>
            <a:r>
              <a:rPr lang="en-US" altLang="ko-KR" sz="14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나이</a:t>
            </a:r>
            <a:r>
              <a:rPr lang="en-US" altLang="ko-KR" sz="14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성별</a:t>
            </a:r>
            <a:r>
              <a:rPr lang="en-US" altLang="ko-KR" sz="14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상품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F2F3EFA-F8AD-C583-1083-B1616AF12802}"/>
              </a:ext>
            </a:extLst>
          </p:cNvPr>
          <p:cNvCxnSpPr>
            <a:stCxn id="19" idx="1"/>
            <a:endCxn id="20" idx="3"/>
          </p:cNvCxnSpPr>
          <p:nvPr/>
        </p:nvCxnSpPr>
        <p:spPr>
          <a:xfrm flipH="1">
            <a:off x="8510544" y="3429947"/>
            <a:ext cx="355275" cy="0"/>
          </a:xfrm>
          <a:prstGeom prst="straightConnector1">
            <a:avLst/>
          </a:prstGeom>
          <a:ln w="12700">
            <a:solidFill>
              <a:srgbClr val="5C78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8712578-6716-9F4C-A7D9-B2188CB58E7D}"/>
              </a:ext>
            </a:extLst>
          </p:cNvPr>
          <p:cNvCxnSpPr/>
          <p:nvPr/>
        </p:nvCxnSpPr>
        <p:spPr>
          <a:xfrm flipH="1">
            <a:off x="5905165" y="3429947"/>
            <a:ext cx="355275" cy="0"/>
          </a:xfrm>
          <a:prstGeom prst="straightConnector1">
            <a:avLst/>
          </a:prstGeom>
          <a:ln w="12700">
            <a:solidFill>
              <a:srgbClr val="5C78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EFCD453-7BBF-23B3-75E3-6B531854C554}"/>
              </a:ext>
            </a:extLst>
          </p:cNvPr>
          <p:cNvCxnSpPr/>
          <p:nvPr/>
        </p:nvCxnSpPr>
        <p:spPr>
          <a:xfrm flipH="1">
            <a:off x="3299786" y="3425024"/>
            <a:ext cx="355275" cy="0"/>
          </a:xfrm>
          <a:prstGeom prst="straightConnector1">
            <a:avLst/>
          </a:prstGeom>
          <a:ln w="12700">
            <a:solidFill>
              <a:srgbClr val="5C78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1D4E111E-1C19-B174-8992-5A29D28F1500}"/>
              </a:ext>
            </a:extLst>
          </p:cNvPr>
          <p:cNvSpPr/>
          <p:nvPr/>
        </p:nvSpPr>
        <p:spPr>
          <a:xfrm>
            <a:off x="1049682" y="4879790"/>
            <a:ext cx="2250104" cy="787179"/>
          </a:xfrm>
          <a:prstGeom prst="rect">
            <a:avLst/>
          </a:prstGeom>
          <a:noFill/>
          <a:ln w="28575">
            <a:solidFill>
              <a:srgbClr val="5C78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상품 추천 시스템 개발</a:t>
            </a:r>
            <a:endParaRPr lang="en-US" altLang="ko-KR" dirty="0">
              <a:solidFill>
                <a:schemeClr val="tx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&amp;</a:t>
            </a:r>
            <a:r>
              <a:rPr lang="ko-KR" altLang="en-US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활용 마케팅 방안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70A66A5-78C8-7337-68A0-C40DF977B375}"/>
              </a:ext>
            </a:extLst>
          </p:cNvPr>
          <p:cNvSpPr/>
          <p:nvPr/>
        </p:nvSpPr>
        <p:spPr>
          <a:xfrm>
            <a:off x="8865819" y="4253230"/>
            <a:ext cx="2250104" cy="787179"/>
          </a:xfrm>
          <a:prstGeom prst="rect">
            <a:avLst/>
          </a:prstGeom>
          <a:noFill/>
          <a:ln w="28575">
            <a:solidFill>
              <a:srgbClr val="5C78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점수 예측 모델 통해</a:t>
            </a:r>
            <a:r>
              <a:rPr lang="en-US" altLang="ko-KR" sz="14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비구매</a:t>
            </a:r>
            <a:r>
              <a:rPr lang="ko-KR" altLang="en-US" sz="14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상품 예상 점수 산출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173AD58-E58B-C980-CDF4-566CC70187EF}"/>
              </a:ext>
            </a:extLst>
          </p:cNvPr>
          <p:cNvSpPr/>
          <p:nvPr/>
        </p:nvSpPr>
        <p:spPr>
          <a:xfrm>
            <a:off x="6286837" y="4254593"/>
            <a:ext cx="2250104" cy="323092"/>
          </a:xfrm>
          <a:prstGeom prst="rect">
            <a:avLst/>
          </a:prstGeom>
          <a:noFill/>
          <a:ln w="28575">
            <a:solidFill>
              <a:srgbClr val="5C78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데이터 기반 </a:t>
            </a:r>
            <a:r>
              <a:rPr lang="ko-KR" altLang="en-US" sz="1400" dirty="0" err="1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유통사</a:t>
            </a:r>
            <a:r>
              <a:rPr lang="ko-KR" altLang="en-US" sz="14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선정</a:t>
            </a:r>
            <a:endParaRPr lang="en-US" altLang="ko-KR" sz="1400" dirty="0">
              <a:solidFill>
                <a:schemeClr val="tx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BF373A6-BB25-B580-8382-C683A3C680AD}"/>
              </a:ext>
            </a:extLst>
          </p:cNvPr>
          <p:cNvSpPr/>
          <p:nvPr/>
        </p:nvSpPr>
        <p:spPr>
          <a:xfrm>
            <a:off x="3655061" y="4253230"/>
            <a:ext cx="2250104" cy="787179"/>
          </a:xfrm>
          <a:prstGeom prst="rect">
            <a:avLst/>
          </a:prstGeom>
          <a:noFill/>
          <a:ln w="28575">
            <a:solidFill>
              <a:srgbClr val="5C78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유통사</a:t>
            </a:r>
            <a:r>
              <a:rPr lang="ko-KR" altLang="en-US" sz="14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내 해당 고객의 </a:t>
            </a:r>
            <a:endParaRPr lang="en-US" altLang="ko-KR" sz="1400" dirty="0">
              <a:solidFill>
                <a:schemeClr val="tx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상위 예측 상품 중 추천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ED80E01-5FAE-300D-AE37-3CFC4F494B4D}"/>
              </a:ext>
            </a:extLst>
          </p:cNvPr>
          <p:cNvCxnSpPr>
            <a:cxnSpLocks/>
            <a:stCxn id="14" idx="1"/>
            <a:endCxn id="25" idx="3"/>
          </p:cNvCxnSpPr>
          <p:nvPr/>
        </p:nvCxnSpPr>
        <p:spPr>
          <a:xfrm flipH="1" flipV="1">
            <a:off x="8536941" y="4416139"/>
            <a:ext cx="328878" cy="230681"/>
          </a:xfrm>
          <a:prstGeom prst="straightConnector1">
            <a:avLst/>
          </a:prstGeom>
          <a:ln w="12700">
            <a:solidFill>
              <a:srgbClr val="5C78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E5C8201-D9D5-6FB2-B286-48BB30CDD686}"/>
              </a:ext>
            </a:extLst>
          </p:cNvPr>
          <p:cNvCxnSpPr>
            <a:cxnSpLocks/>
            <a:stCxn id="25" idx="1"/>
            <a:endCxn id="26" idx="3"/>
          </p:cNvCxnSpPr>
          <p:nvPr/>
        </p:nvCxnSpPr>
        <p:spPr>
          <a:xfrm flipH="1">
            <a:off x="5905165" y="4416139"/>
            <a:ext cx="381672" cy="230681"/>
          </a:xfrm>
          <a:prstGeom prst="straightConnector1">
            <a:avLst/>
          </a:prstGeom>
          <a:ln w="12700">
            <a:solidFill>
              <a:srgbClr val="5C78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0C694A1-EB32-A111-5388-74B4D2845146}"/>
              </a:ext>
            </a:extLst>
          </p:cNvPr>
          <p:cNvCxnSpPr>
            <a:cxnSpLocks/>
            <a:stCxn id="26" idx="1"/>
            <a:endCxn id="4" idx="3"/>
          </p:cNvCxnSpPr>
          <p:nvPr/>
        </p:nvCxnSpPr>
        <p:spPr>
          <a:xfrm flipH="1">
            <a:off x="3299786" y="4646820"/>
            <a:ext cx="355275" cy="626560"/>
          </a:xfrm>
          <a:prstGeom prst="straightConnector1">
            <a:avLst/>
          </a:prstGeom>
          <a:ln w="12700">
            <a:solidFill>
              <a:srgbClr val="5C78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D315286-C8F1-2DC5-9A07-BF8FAA0636F2}"/>
              </a:ext>
            </a:extLst>
          </p:cNvPr>
          <p:cNvSpPr/>
          <p:nvPr/>
        </p:nvSpPr>
        <p:spPr>
          <a:xfrm>
            <a:off x="3655061" y="5463839"/>
            <a:ext cx="2250104" cy="787179"/>
          </a:xfrm>
          <a:prstGeom prst="rect">
            <a:avLst/>
          </a:prstGeom>
          <a:noFill/>
          <a:ln w="28575">
            <a:solidFill>
              <a:srgbClr val="5C78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엘페이</a:t>
            </a:r>
            <a:r>
              <a:rPr lang="en-US" altLang="ko-KR" sz="14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&amp; </a:t>
            </a:r>
            <a:r>
              <a:rPr lang="ko-KR" altLang="en-US" sz="1400" dirty="0" err="1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엘포인트</a:t>
            </a:r>
            <a:r>
              <a:rPr lang="ko-KR" altLang="en-US" sz="14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endParaRPr lang="en-US" altLang="ko-KR" sz="1400" dirty="0">
              <a:solidFill>
                <a:schemeClr val="tx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연계 마케팅 방안 제시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F57EE37-BE84-6CC1-3EAB-8F26019206DF}"/>
              </a:ext>
            </a:extLst>
          </p:cNvPr>
          <p:cNvCxnSpPr>
            <a:cxnSpLocks/>
            <a:stCxn id="32" idx="1"/>
            <a:endCxn id="4" idx="3"/>
          </p:cNvCxnSpPr>
          <p:nvPr/>
        </p:nvCxnSpPr>
        <p:spPr>
          <a:xfrm flipH="1" flipV="1">
            <a:off x="3299786" y="5273380"/>
            <a:ext cx="355275" cy="584049"/>
          </a:xfrm>
          <a:prstGeom prst="straightConnector1">
            <a:avLst/>
          </a:prstGeom>
          <a:ln w="12700">
            <a:solidFill>
              <a:srgbClr val="5C78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화살표: 아래쪽 37">
            <a:extLst>
              <a:ext uri="{FF2B5EF4-FFF2-40B4-BE49-F238E27FC236}">
                <a16:creationId xmlns:a16="http://schemas.microsoft.com/office/drawing/2014/main" id="{375E13AC-0630-FD11-7900-7C97302B2536}"/>
              </a:ext>
            </a:extLst>
          </p:cNvPr>
          <p:cNvSpPr/>
          <p:nvPr/>
        </p:nvSpPr>
        <p:spPr>
          <a:xfrm>
            <a:off x="1975951" y="2702818"/>
            <a:ext cx="397565" cy="269604"/>
          </a:xfrm>
          <a:prstGeom prst="downArrow">
            <a:avLst/>
          </a:prstGeom>
          <a:gradFill flip="none" rotWithShape="1">
            <a:gsLst>
              <a:gs pos="0">
                <a:srgbClr val="5C78C0">
                  <a:tint val="66000"/>
                  <a:satMod val="160000"/>
                </a:srgbClr>
              </a:gs>
              <a:gs pos="50000">
                <a:srgbClr val="5C78C0">
                  <a:tint val="44500"/>
                  <a:satMod val="160000"/>
                </a:srgbClr>
              </a:gs>
              <a:gs pos="100000">
                <a:srgbClr val="5C78C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화살표: 아래쪽 38">
            <a:extLst>
              <a:ext uri="{FF2B5EF4-FFF2-40B4-BE49-F238E27FC236}">
                <a16:creationId xmlns:a16="http://schemas.microsoft.com/office/drawing/2014/main" id="{93FEFAA6-34B1-4745-5753-C205062AEB8E}"/>
              </a:ext>
            </a:extLst>
          </p:cNvPr>
          <p:cNvSpPr/>
          <p:nvPr/>
        </p:nvSpPr>
        <p:spPr>
          <a:xfrm>
            <a:off x="1975950" y="4215669"/>
            <a:ext cx="397565" cy="269604"/>
          </a:xfrm>
          <a:prstGeom prst="downArrow">
            <a:avLst/>
          </a:prstGeom>
          <a:gradFill flip="none" rotWithShape="1">
            <a:gsLst>
              <a:gs pos="0">
                <a:srgbClr val="5C78C0">
                  <a:tint val="66000"/>
                  <a:satMod val="160000"/>
                </a:srgbClr>
              </a:gs>
              <a:gs pos="50000">
                <a:srgbClr val="5C78C0">
                  <a:tint val="44500"/>
                  <a:satMod val="160000"/>
                </a:srgbClr>
              </a:gs>
              <a:gs pos="100000">
                <a:srgbClr val="5C78C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BBC7A1B-BD99-A296-C6AA-DE8A99CCBE58}"/>
              </a:ext>
            </a:extLst>
          </p:cNvPr>
          <p:cNvSpPr/>
          <p:nvPr/>
        </p:nvSpPr>
        <p:spPr>
          <a:xfrm>
            <a:off x="6286837" y="4712662"/>
            <a:ext cx="2250104" cy="334256"/>
          </a:xfrm>
          <a:prstGeom prst="rect">
            <a:avLst/>
          </a:prstGeom>
          <a:noFill/>
          <a:ln w="28575">
            <a:solidFill>
              <a:srgbClr val="5C78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사용자 선택형 </a:t>
            </a:r>
            <a:r>
              <a:rPr lang="ko-KR" altLang="en-US" sz="1400" dirty="0" err="1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유통사</a:t>
            </a:r>
            <a:r>
              <a:rPr lang="ko-KR" altLang="en-US" sz="14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선정</a:t>
            </a:r>
            <a:endParaRPr lang="en-US" altLang="ko-KR" sz="1400" dirty="0">
              <a:solidFill>
                <a:schemeClr val="tx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8E55887-F1BD-96A6-CC24-CDF879155ACF}"/>
              </a:ext>
            </a:extLst>
          </p:cNvPr>
          <p:cNvCxnSpPr>
            <a:cxnSpLocks/>
            <a:stCxn id="14" idx="1"/>
            <a:endCxn id="41" idx="3"/>
          </p:cNvCxnSpPr>
          <p:nvPr/>
        </p:nvCxnSpPr>
        <p:spPr>
          <a:xfrm flipH="1">
            <a:off x="8536941" y="4646820"/>
            <a:ext cx="328878" cy="232970"/>
          </a:xfrm>
          <a:prstGeom prst="straightConnector1">
            <a:avLst/>
          </a:prstGeom>
          <a:ln w="12700">
            <a:solidFill>
              <a:srgbClr val="5C78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61C91EFF-8D27-39CC-771E-30D9C287376A}"/>
              </a:ext>
            </a:extLst>
          </p:cNvPr>
          <p:cNvCxnSpPr>
            <a:cxnSpLocks/>
            <a:stCxn id="41" idx="1"/>
            <a:endCxn id="26" idx="3"/>
          </p:cNvCxnSpPr>
          <p:nvPr/>
        </p:nvCxnSpPr>
        <p:spPr>
          <a:xfrm flipH="1" flipV="1">
            <a:off x="5905165" y="4646820"/>
            <a:ext cx="381672" cy="232970"/>
          </a:xfrm>
          <a:prstGeom prst="straightConnector1">
            <a:avLst/>
          </a:prstGeom>
          <a:ln w="12700">
            <a:solidFill>
              <a:srgbClr val="5C78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096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5662B8E-6845-4CA7-194D-E1ACF6A74ECF}"/>
              </a:ext>
            </a:extLst>
          </p:cNvPr>
          <p:cNvSpPr txBox="1"/>
          <p:nvPr/>
        </p:nvSpPr>
        <p:spPr>
          <a:xfrm>
            <a:off x="190500" y="194731"/>
            <a:ext cx="590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1. </a:t>
            </a:r>
            <a:r>
              <a:rPr lang="ko-KR" altLang="en-US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프로젝트 개요</a:t>
            </a:r>
            <a:endParaRPr lang="en-US" altLang="ko-KR" sz="24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8AAC7A-1813-C0DC-4064-3E6BD5FA4618}"/>
              </a:ext>
            </a:extLst>
          </p:cNvPr>
          <p:cNvSpPr txBox="1"/>
          <p:nvPr/>
        </p:nvSpPr>
        <p:spPr>
          <a:xfrm>
            <a:off x="6095998" y="194731"/>
            <a:ext cx="590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구현 계획</a:t>
            </a:r>
          </a:p>
        </p:txBody>
      </p:sp>
      <p:sp>
        <p:nvSpPr>
          <p:cNvPr id="2" name="슬라이드 번호 개체 틀 3">
            <a:extLst>
              <a:ext uri="{FF2B5EF4-FFF2-40B4-BE49-F238E27FC236}">
                <a16:creationId xmlns:a16="http://schemas.microsoft.com/office/drawing/2014/main" id="{20279D1A-8D30-3864-6E7C-8A21E5ADD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298" y="6298144"/>
            <a:ext cx="2743200" cy="365125"/>
          </a:xfrm>
        </p:spPr>
        <p:txBody>
          <a:bodyPr/>
          <a:lstStyle/>
          <a:p>
            <a:fld id="{A643E3B8-1D74-4214-AB8A-0B0DA85F9242}" type="slidenum">
              <a:rPr lang="ko-KR" altLang="en-US" sz="2000" smtClean="0">
                <a:solidFill>
                  <a:srgbClr val="FFCA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8</a:t>
            </a:fld>
            <a:endParaRPr lang="ko-KR" altLang="en-US" sz="2000" dirty="0">
              <a:solidFill>
                <a:srgbClr val="FFCA00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118F298-299D-D707-CE97-84F924CB3124}"/>
              </a:ext>
            </a:extLst>
          </p:cNvPr>
          <p:cNvSpPr/>
          <p:nvPr/>
        </p:nvSpPr>
        <p:spPr>
          <a:xfrm>
            <a:off x="386442" y="1808624"/>
            <a:ext cx="1612039" cy="369332"/>
          </a:xfrm>
          <a:prstGeom prst="rect">
            <a:avLst/>
          </a:prstGeom>
          <a:noFill/>
          <a:ln w="38100">
            <a:solidFill>
              <a:srgbClr val="33AF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ex: A01 </a:t>
            </a:r>
            <a:r>
              <a:rPr lang="ko-KR" altLang="en-US" sz="1600" dirty="0" err="1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유통사</a:t>
            </a:r>
            <a:endParaRPr lang="ko-KR" altLang="en-US" sz="1600" dirty="0">
              <a:solidFill>
                <a:schemeClr val="tx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graphicFrame>
        <p:nvGraphicFramePr>
          <p:cNvPr id="4" name="표 15">
            <a:extLst>
              <a:ext uri="{FF2B5EF4-FFF2-40B4-BE49-F238E27FC236}">
                <a16:creationId xmlns:a16="http://schemas.microsoft.com/office/drawing/2014/main" id="{E8EE134A-F10B-AE20-8F81-8C4688312D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799878"/>
              </p:ext>
            </p:extLst>
          </p:nvPr>
        </p:nvGraphicFramePr>
        <p:xfrm>
          <a:off x="3503019" y="3514260"/>
          <a:ext cx="2846073" cy="23347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8691">
                  <a:extLst>
                    <a:ext uri="{9D8B030D-6E8A-4147-A177-3AD203B41FA5}">
                      <a16:colId xmlns:a16="http://schemas.microsoft.com/office/drawing/2014/main" val="1332355010"/>
                    </a:ext>
                  </a:extLst>
                </a:gridCol>
                <a:gridCol w="948691">
                  <a:extLst>
                    <a:ext uri="{9D8B030D-6E8A-4147-A177-3AD203B41FA5}">
                      <a16:colId xmlns:a16="http://schemas.microsoft.com/office/drawing/2014/main" val="3133154147"/>
                    </a:ext>
                  </a:extLst>
                </a:gridCol>
                <a:gridCol w="948691">
                  <a:extLst>
                    <a:ext uri="{9D8B030D-6E8A-4147-A177-3AD203B41FA5}">
                      <a16:colId xmlns:a16="http://schemas.microsoft.com/office/drawing/2014/main" val="1397824548"/>
                    </a:ext>
                  </a:extLst>
                </a:gridCol>
              </a:tblGrid>
              <a:tr h="3787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고객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상품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점수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789364"/>
                  </a:ext>
                </a:extLst>
              </a:tr>
              <a:tr h="4354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A</a:t>
                      </a:r>
                      <a:endParaRPr lang="ko-KR" altLang="en-US" b="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ㄱ</a:t>
                      </a:r>
                      <a:endParaRPr lang="ko-KR" altLang="en-US" b="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3.56</a:t>
                      </a:r>
                      <a:endParaRPr lang="ko-KR" altLang="en-US" b="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663131"/>
                  </a:ext>
                </a:extLst>
              </a:tr>
              <a:tr h="10668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b="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b="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b="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820722"/>
                  </a:ext>
                </a:extLst>
              </a:tr>
              <a:tr h="4536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Z</a:t>
                      </a:r>
                      <a:endParaRPr lang="ko-KR" altLang="en-US" b="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ㅎ</a:t>
                      </a:r>
                      <a:endParaRPr lang="ko-KR" altLang="en-US" b="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2.37</a:t>
                      </a:r>
                      <a:endParaRPr lang="ko-KR" altLang="en-US" b="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88388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E013273-F763-3FFD-2013-FD99B54C724D}"/>
              </a:ext>
            </a:extLst>
          </p:cNvPr>
          <p:cNvSpPr txBox="1"/>
          <p:nvPr/>
        </p:nvSpPr>
        <p:spPr>
          <a:xfrm>
            <a:off x="3415932" y="5849074"/>
            <a:ext cx="3020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구매 기록 존재하는</a:t>
            </a:r>
            <a:endParaRPr lang="en-US" altLang="ko-KR" sz="16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algn="ctr"/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고객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-</a:t>
            </a: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상품 선호도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</a:t>
            </a: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구매 가능성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 </a:t>
            </a:r>
          </a:p>
          <a:p>
            <a:pPr algn="ctr"/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점수 데이터셋</a:t>
            </a:r>
          </a:p>
        </p:txBody>
      </p:sp>
      <p:pic>
        <p:nvPicPr>
          <p:cNvPr id="6" name="그래픽 5" descr="데이터베이스 단색으로 채워진">
            <a:extLst>
              <a:ext uri="{FF2B5EF4-FFF2-40B4-BE49-F238E27FC236}">
                <a16:creationId xmlns:a16="http://schemas.microsoft.com/office/drawing/2014/main" id="{B97F22C5-13E1-C098-4782-61634812F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0500" y="2758645"/>
            <a:ext cx="914400" cy="914400"/>
          </a:xfrm>
          <a:prstGeom prst="rect">
            <a:avLst/>
          </a:prstGeom>
        </p:spPr>
      </p:pic>
      <p:pic>
        <p:nvPicPr>
          <p:cNvPr id="9" name="그래픽 8" descr="데이터베이스 단색으로 채워진">
            <a:extLst>
              <a:ext uri="{FF2B5EF4-FFF2-40B4-BE49-F238E27FC236}">
                <a16:creationId xmlns:a16="http://schemas.microsoft.com/office/drawing/2014/main" id="{F94B05C6-422C-7560-3E86-EA25ACFFB8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0500" y="3869213"/>
            <a:ext cx="914400" cy="914400"/>
          </a:xfrm>
          <a:prstGeom prst="rect">
            <a:avLst/>
          </a:prstGeom>
        </p:spPr>
      </p:pic>
      <p:pic>
        <p:nvPicPr>
          <p:cNvPr id="10" name="그래픽 9" descr="데이터베이스 단색으로 채워진">
            <a:extLst>
              <a:ext uri="{FF2B5EF4-FFF2-40B4-BE49-F238E27FC236}">
                <a16:creationId xmlns:a16="http://schemas.microsoft.com/office/drawing/2014/main" id="{454D9E8F-551C-A54E-C065-A3AC1353AA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0500" y="4979782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156E347-E9C7-8261-F270-B019E443C1F5}"/>
              </a:ext>
            </a:extLst>
          </p:cNvPr>
          <p:cNvSpPr txBox="1"/>
          <p:nvPr/>
        </p:nvSpPr>
        <p:spPr>
          <a:xfrm>
            <a:off x="950862" y="3055826"/>
            <a:ext cx="20797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Demo(</a:t>
            </a: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고객 정보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</a:t>
            </a:r>
            <a:endParaRPr lang="ko-KR" altLang="en-US" sz="16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659711-BF4C-CA88-DB79-DAFE6EACEB68}"/>
              </a:ext>
            </a:extLst>
          </p:cNvPr>
          <p:cNvSpPr txBox="1"/>
          <p:nvPr/>
        </p:nvSpPr>
        <p:spPr>
          <a:xfrm>
            <a:off x="968280" y="4164748"/>
            <a:ext cx="1907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상품 분류 정보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F0AC8-8177-1DED-85AB-EA81C5532BFA}"/>
              </a:ext>
            </a:extLst>
          </p:cNvPr>
          <p:cNvSpPr txBox="1"/>
          <p:nvPr/>
        </p:nvSpPr>
        <p:spPr>
          <a:xfrm>
            <a:off x="950862" y="5267705"/>
            <a:ext cx="20797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상품 구매 정보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</a:t>
            </a:r>
            <a:r>
              <a:rPr lang="ko-KR" altLang="en-US" sz="16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유통사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214901F5-7460-1E08-815E-F815E30B5396}"/>
              </a:ext>
            </a:extLst>
          </p:cNvPr>
          <p:cNvSpPr/>
          <p:nvPr/>
        </p:nvSpPr>
        <p:spPr>
          <a:xfrm>
            <a:off x="3030583" y="3799534"/>
            <a:ext cx="303172" cy="472716"/>
          </a:xfrm>
          <a:prstGeom prst="rightArrow">
            <a:avLst/>
          </a:prstGeom>
          <a:solidFill>
            <a:srgbClr val="33AFFB"/>
          </a:solidFill>
          <a:ln>
            <a:solidFill>
              <a:srgbClr val="33AF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CD1D5709-45F9-66EF-5081-D7B91F1C5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368819"/>
              </p:ext>
            </p:extLst>
          </p:nvPr>
        </p:nvGraphicFramePr>
        <p:xfrm>
          <a:off x="3546863" y="1921435"/>
          <a:ext cx="2758384" cy="8372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6731">
                  <a:extLst>
                    <a:ext uri="{9D8B030D-6E8A-4147-A177-3AD203B41FA5}">
                      <a16:colId xmlns:a16="http://schemas.microsoft.com/office/drawing/2014/main" val="1332355010"/>
                    </a:ext>
                  </a:extLst>
                </a:gridCol>
                <a:gridCol w="785627">
                  <a:extLst>
                    <a:ext uri="{9D8B030D-6E8A-4147-A177-3AD203B41FA5}">
                      <a16:colId xmlns:a16="http://schemas.microsoft.com/office/drawing/2014/main" val="3133154147"/>
                    </a:ext>
                  </a:extLst>
                </a:gridCol>
                <a:gridCol w="772998">
                  <a:extLst>
                    <a:ext uri="{9D8B030D-6E8A-4147-A177-3AD203B41FA5}">
                      <a16:colId xmlns:a16="http://schemas.microsoft.com/office/drawing/2014/main" val="1397824548"/>
                    </a:ext>
                  </a:extLst>
                </a:gridCol>
                <a:gridCol w="643028">
                  <a:extLst>
                    <a:ext uri="{9D8B030D-6E8A-4147-A177-3AD203B41FA5}">
                      <a16:colId xmlns:a16="http://schemas.microsoft.com/office/drawing/2014/main" val="117294868"/>
                    </a:ext>
                  </a:extLst>
                </a:gridCol>
              </a:tblGrid>
              <a:tr h="432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고객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정보</a:t>
                      </a:r>
                      <a:r>
                        <a:rPr lang="en-US" altLang="ko-KR" sz="1600" b="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 A</a:t>
                      </a:r>
                      <a:endParaRPr lang="ko-KR" altLang="en-US" sz="1600" b="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정보 </a:t>
                      </a:r>
                      <a:r>
                        <a:rPr lang="en-US" altLang="ko-KR" sz="1600" b="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B</a:t>
                      </a:r>
                      <a:endParaRPr lang="ko-KR" altLang="en-US" sz="1600" b="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600" b="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789364"/>
                  </a:ext>
                </a:extLst>
              </a:tr>
              <a:tr h="4050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A</a:t>
                      </a:r>
                      <a:endParaRPr lang="ko-KR" altLang="en-US" sz="1600" b="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600" b="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600" b="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600" b="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663131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75CA142-4511-FEBC-FF17-FD2EAF53A713}"/>
              </a:ext>
            </a:extLst>
          </p:cNvPr>
          <p:cNvSpPr txBox="1"/>
          <p:nvPr/>
        </p:nvSpPr>
        <p:spPr>
          <a:xfrm>
            <a:off x="3415932" y="2758645"/>
            <a:ext cx="3020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고객 정보</a:t>
            </a:r>
          </a:p>
        </p:txBody>
      </p:sp>
      <p:pic>
        <p:nvPicPr>
          <p:cNvPr id="19" name="그래픽 18" descr="용지 단색으로 채워진">
            <a:extLst>
              <a:ext uri="{FF2B5EF4-FFF2-40B4-BE49-F238E27FC236}">
                <a16:creationId xmlns:a16="http://schemas.microsoft.com/office/drawing/2014/main" id="{9D5061CA-90A8-D06B-CD5E-CAC84F9C59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15340" y="3115633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A6C45BB-B7FB-C691-829B-977DBA37B383}"/>
              </a:ext>
            </a:extLst>
          </p:cNvPr>
          <p:cNvSpPr txBox="1"/>
          <p:nvPr/>
        </p:nvSpPr>
        <p:spPr>
          <a:xfrm>
            <a:off x="7058693" y="3964189"/>
            <a:ext cx="1627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점수 예측 </a:t>
            </a:r>
            <a:endParaRPr lang="en-US" altLang="ko-KR" sz="16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algn="ctr"/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딥러닝 모델 적합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810AD53-77B9-8037-2CDF-B9558E42413F}"/>
              </a:ext>
            </a:extLst>
          </p:cNvPr>
          <p:cNvSpPr/>
          <p:nvPr/>
        </p:nvSpPr>
        <p:spPr>
          <a:xfrm>
            <a:off x="7584938" y="3440680"/>
            <a:ext cx="575203" cy="36933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A01</a:t>
            </a:r>
            <a:endParaRPr lang="ko-KR" altLang="en-US" sz="1600" dirty="0">
              <a:solidFill>
                <a:schemeClr val="tx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graphicFrame>
        <p:nvGraphicFramePr>
          <p:cNvPr id="22" name="표 12">
            <a:extLst>
              <a:ext uri="{FF2B5EF4-FFF2-40B4-BE49-F238E27FC236}">
                <a16:creationId xmlns:a16="http://schemas.microsoft.com/office/drawing/2014/main" id="{AC71DC4A-7E0E-A581-C61D-FDB6BC377A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465329"/>
              </p:ext>
            </p:extLst>
          </p:nvPr>
        </p:nvGraphicFramePr>
        <p:xfrm>
          <a:off x="7500181" y="1923163"/>
          <a:ext cx="4430616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487">
                  <a:extLst>
                    <a:ext uri="{9D8B030D-6E8A-4147-A177-3AD203B41FA5}">
                      <a16:colId xmlns:a16="http://schemas.microsoft.com/office/drawing/2014/main" val="3648974290"/>
                    </a:ext>
                  </a:extLst>
                </a:gridCol>
                <a:gridCol w="719785">
                  <a:extLst>
                    <a:ext uri="{9D8B030D-6E8A-4147-A177-3AD203B41FA5}">
                      <a16:colId xmlns:a16="http://schemas.microsoft.com/office/drawing/2014/main" val="3965929650"/>
                    </a:ext>
                  </a:extLst>
                </a:gridCol>
                <a:gridCol w="1176514">
                  <a:extLst>
                    <a:ext uri="{9D8B030D-6E8A-4147-A177-3AD203B41FA5}">
                      <a16:colId xmlns:a16="http://schemas.microsoft.com/office/drawing/2014/main" val="230404121"/>
                    </a:ext>
                  </a:extLst>
                </a:gridCol>
                <a:gridCol w="1159497">
                  <a:extLst>
                    <a:ext uri="{9D8B030D-6E8A-4147-A177-3AD203B41FA5}">
                      <a16:colId xmlns:a16="http://schemas.microsoft.com/office/drawing/2014/main" val="2095554426"/>
                    </a:ext>
                  </a:extLst>
                </a:gridCol>
                <a:gridCol w="689333">
                  <a:extLst>
                    <a:ext uri="{9D8B030D-6E8A-4147-A177-3AD203B41FA5}">
                      <a16:colId xmlns:a16="http://schemas.microsoft.com/office/drawing/2014/main" val="2858247646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고객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상품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고객정보</a:t>
                      </a:r>
                      <a:r>
                        <a:rPr lang="en-US" altLang="ko-KR" sz="1600" b="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A</a:t>
                      </a:r>
                      <a:endParaRPr lang="ko-KR" altLang="en-US" sz="1600" b="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고객정보</a:t>
                      </a:r>
                      <a:r>
                        <a:rPr lang="en-US" altLang="ko-KR" sz="1600" b="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B </a:t>
                      </a:r>
                      <a:endParaRPr lang="ko-KR" altLang="en-US" sz="1600" b="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점수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409759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A</a:t>
                      </a:r>
                      <a:endParaRPr lang="ko-KR" altLang="en-US" sz="1600" b="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ㄹ</a:t>
                      </a:r>
                      <a:endParaRPr lang="ko-KR" altLang="en-US" sz="1600" b="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600" b="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600" b="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NA</a:t>
                      </a:r>
                      <a:endParaRPr lang="ko-KR" altLang="en-US" sz="1600" b="0" dirty="0">
                        <a:solidFill>
                          <a:srgbClr val="FF0000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833970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67827044-8AAD-CB1B-812E-3E2F5BFF9B14}"/>
              </a:ext>
            </a:extLst>
          </p:cNvPr>
          <p:cNvSpPr txBox="1"/>
          <p:nvPr/>
        </p:nvSpPr>
        <p:spPr>
          <a:xfrm>
            <a:off x="7415340" y="1533865"/>
            <a:ext cx="19784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&lt;</a:t>
            </a: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구매 기록 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X&gt;</a:t>
            </a:r>
            <a:endParaRPr lang="ko-KR" altLang="en-US" sz="16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53C5A268-BC32-5F7A-1BCD-D4914015D55D}"/>
              </a:ext>
            </a:extLst>
          </p:cNvPr>
          <p:cNvSpPr/>
          <p:nvPr/>
        </p:nvSpPr>
        <p:spPr>
          <a:xfrm rot="5400000">
            <a:off x="7719781" y="2813942"/>
            <a:ext cx="220915" cy="223628"/>
          </a:xfrm>
          <a:prstGeom prst="rightArrow">
            <a:avLst/>
          </a:prstGeom>
          <a:solidFill>
            <a:srgbClr val="33AFFB"/>
          </a:solidFill>
          <a:ln>
            <a:solidFill>
              <a:srgbClr val="33AF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0F82EF2-F3F8-1429-DCC4-369FFCF23643}"/>
              </a:ext>
            </a:extLst>
          </p:cNvPr>
          <p:cNvSpPr/>
          <p:nvPr/>
        </p:nvSpPr>
        <p:spPr>
          <a:xfrm>
            <a:off x="190500" y="1677971"/>
            <a:ext cx="6335159" cy="5002100"/>
          </a:xfrm>
          <a:prstGeom prst="rect">
            <a:avLst/>
          </a:prstGeom>
          <a:noFill/>
          <a:ln w="38100">
            <a:solidFill>
              <a:srgbClr val="33AFF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29B8985-484D-9007-3ABF-C7667D82C7BE}"/>
              </a:ext>
            </a:extLst>
          </p:cNvPr>
          <p:cNvCxnSpPr>
            <a:cxnSpLocks/>
          </p:cNvCxnSpPr>
          <p:nvPr/>
        </p:nvCxnSpPr>
        <p:spPr>
          <a:xfrm>
            <a:off x="6539955" y="3571080"/>
            <a:ext cx="1037476" cy="0"/>
          </a:xfrm>
          <a:prstGeom prst="line">
            <a:avLst/>
          </a:prstGeom>
          <a:ln w="28575">
            <a:solidFill>
              <a:srgbClr val="33AFFB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표 12">
            <a:extLst>
              <a:ext uri="{FF2B5EF4-FFF2-40B4-BE49-F238E27FC236}">
                <a16:creationId xmlns:a16="http://schemas.microsoft.com/office/drawing/2014/main" id="{0BB4AA5E-6AA8-F3A3-C6D1-0107D3BB24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586238"/>
              </p:ext>
            </p:extLst>
          </p:nvPr>
        </p:nvGraphicFramePr>
        <p:xfrm>
          <a:off x="7500181" y="5270979"/>
          <a:ext cx="4430616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487">
                  <a:extLst>
                    <a:ext uri="{9D8B030D-6E8A-4147-A177-3AD203B41FA5}">
                      <a16:colId xmlns:a16="http://schemas.microsoft.com/office/drawing/2014/main" val="3648974290"/>
                    </a:ext>
                  </a:extLst>
                </a:gridCol>
                <a:gridCol w="719785">
                  <a:extLst>
                    <a:ext uri="{9D8B030D-6E8A-4147-A177-3AD203B41FA5}">
                      <a16:colId xmlns:a16="http://schemas.microsoft.com/office/drawing/2014/main" val="3965929650"/>
                    </a:ext>
                  </a:extLst>
                </a:gridCol>
                <a:gridCol w="1176514">
                  <a:extLst>
                    <a:ext uri="{9D8B030D-6E8A-4147-A177-3AD203B41FA5}">
                      <a16:colId xmlns:a16="http://schemas.microsoft.com/office/drawing/2014/main" val="230404121"/>
                    </a:ext>
                  </a:extLst>
                </a:gridCol>
                <a:gridCol w="1159497">
                  <a:extLst>
                    <a:ext uri="{9D8B030D-6E8A-4147-A177-3AD203B41FA5}">
                      <a16:colId xmlns:a16="http://schemas.microsoft.com/office/drawing/2014/main" val="2095554426"/>
                    </a:ext>
                  </a:extLst>
                </a:gridCol>
                <a:gridCol w="689333">
                  <a:extLst>
                    <a:ext uri="{9D8B030D-6E8A-4147-A177-3AD203B41FA5}">
                      <a16:colId xmlns:a16="http://schemas.microsoft.com/office/drawing/2014/main" val="2858247646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고객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상품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고객정보</a:t>
                      </a:r>
                      <a:r>
                        <a:rPr lang="en-US" altLang="ko-KR" sz="1600" b="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A</a:t>
                      </a:r>
                      <a:endParaRPr lang="ko-KR" altLang="en-US" sz="1600" b="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고객정보</a:t>
                      </a:r>
                      <a:r>
                        <a:rPr lang="en-US" altLang="ko-KR" sz="1600" b="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B </a:t>
                      </a:r>
                      <a:endParaRPr lang="ko-KR" altLang="en-US" sz="1600" b="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점수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409759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A</a:t>
                      </a:r>
                      <a:endParaRPr lang="ko-KR" altLang="en-US" sz="1600" b="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ㄹ</a:t>
                      </a:r>
                      <a:endParaRPr lang="ko-KR" altLang="en-US" sz="1600" b="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600" b="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sz="1600" b="0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4.12</a:t>
                      </a:r>
                      <a:endParaRPr lang="ko-KR" altLang="en-US" sz="1600" b="0" dirty="0">
                        <a:solidFill>
                          <a:srgbClr val="FF0000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833970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96F4CA32-4FA2-ED96-0B74-36C8958E453A}"/>
              </a:ext>
            </a:extLst>
          </p:cNvPr>
          <p:cNvSpPr txBox="1"/>
          <p:nvPr/>
        </p:nvSpPr>
        <p:spPr>
          <a:xfrm>
            <a:off x="7415340" y="4867057"/>
            <a:ext cx="19784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&lt;</a:t>
            </a:r>
            <a:r>
              <a:rPr lang="ko-KR" altLang="en-US" sz="1600" dirty="0">
                <a:solidFill>
                  <a:srgbClr val="33AFFB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예측 점수 산출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&gt;</a:t>
            </a:r>
            <a:endParaRPr lang="ko-KR" altLang="en-US" sz="16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E03D37FF-EBDA-777D-AA01-3DD26ACCC7B4}"/>
              </a:ext>
            </a:extLst>
          </p:cNvPr>
          <p:cNvSpPr/>
          <p:nvPr/>
        </p:nvSpPr>
        <p:spPr>
          <a:xfrm rot="5400000">
            <a:off x="7719781" y="4631291"/>
            <a:ext cx="220915" cy="223628"/>
          </a:xfrm>
          <a:prstGeom prst="rightArrow">
            <a:avLst/>
          </a:prstGeom>
          <a:solidFill>
            <a:srgbClr val="33AFFB"/>
          </a:solidFill>
          <a:ln>
            <a:solidFill>
              <a:srgbClr val="33AF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FF507FB-4F50-891E-02FB-A589D12E3C08}"/>
              </a:ext>
            </a:extLst>
          </p:cNvPr>
          <p:cNvGrpSpPr/>
          <p:nvPr/>
        </p:nvGrpSpPr>
        <p:grpSpPr>
          <a:xfrm>
            <a:off x="395522" y="1110347"/>
            <a:ext cx="7361627" cy="369332"/>
            <a:chOff x="510913" y="1237193"/>
            <a:chExt cx="7361627" cy="36933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1E1507A-5DF9-4835-7906-5A56A291A8C5}"/>
                </a:ext>
              </a:extLst>
            </p:cNvPr>
            <p:cNvSpPr txBox="1"/>
            <p:nvPr/>
          </p:nvSpPr>
          <p:spPr>
            <a:xfrm>
              <a:off x="789476" y="1237193"/>
              <a:ext cx="7083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데이터 활용 계획 </a:t>
              </a:r>
              <a:r>
                <a:rPr lang="en-US" altLang="ko-KR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(</a:t>
              </a:r>
              <a:r>
                <a:rPr lang="ko-KR" altLang="en-US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예측 모델 개발</a:t>
              </a:r>
              <a:r>
                <a:rPr lang="en-US" altLang="ko-KR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)</a:t>
              </a:r>
              <a:endPara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A4E1D379-9A97-22AD-0C2C-B98FD045B01B}"/>
                </a:ext>
              </a:extLst>
            </p:cNvPr>
            <p:cNvSpPr/>
            <p:nvPr/>
          </p:nvSpPr>
          <p:spPr>
            <a:xfrm>
              <a:off x="510913" y="1321569"/>
              <a:ext cx="213968" cy="200580"/>
            </a:xfrm>
            <a:prstGeom prst="rect">
              <a:avLst/>
            </a:prstGeom>
            <a:solidFill>
              <a:srgbClr val="33AFFB"/>
            </a:solidFill>
            <a:ln>
              <a:solidFill>
                <a:srgbClr val="33AF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51474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5662B8E-6845-4CA7-194D-E1ACF6A74ECF}"/>
              </a:ext>
            </a:extLst>
          </p:cNvPr>
          <p:cNvSpPr txBox="1"/>
          <p:nvPr/>
        </p:nvSpPr>
        <p:spPr>
          <a:xfrm>
            <a:off x="190500" y="194731"/>
            <a:ext cx="590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1. </a:t>
            </a:r>
            <a:r>
              <a:rPr lang="ko-KR" altLang="en-US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프로젝트 개요</a:t>
            </a:r>
            <a:endParaRPr lang="en-US" altLang="ko-KR" sz="24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8AAC7A-1813-C0DC-4064-3E6BD5FA4618}"/>
              </a:ext>
            </a:extLst>
          </p:cNvPr>
          <p:cNvSpPr txBox="1"/>
          <p:nvPr/>
        </p:nvSpPr>
        <p:spPr>
          <a:xfrm>
            <a:off x="6095998" y="194731"/>
            <a:ext cx="590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구현 계획</a:t>
            </a:r>
          </a:p>
        </p:txBody>
      </p:sp>
      <p:pic>
        <p:nvPicPr>
          <p:cNvPr id="4" name="그래픽 3" descr="사용자 단색으로 채워진">
            <a:extLst>
              <a:ext uri="{FF2B5EF4-FFF2-40B4-BE49-F238E27FC236}">
                <a16:creationId xmlns:a16="http://schemas.microsoft.com/office/drawing/2014/main" id="{E00241F3-1FFB-55D1-8199-7456EB8FB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6804" y="2825263"/>
            <a:ext cx="914400" cy="914400"/>
          </a:xfrm>
          <a:prstGeom prst="rect">
            <a:avLst/>
          </a:prstGeom>
        </p:spPr>
      </p:pic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3269EC28-941B-6A59-604D-DF6D514C93E3}"/>
              </a:ext>
            </a:extLst>
          </p:cNvPr>
          <p:cNvSpPr/>
          <p:nvPr/>
        </p:nvSpPr>
        <p:spPr>
          <a:xfrm>
            <a:off x="3701741" y="3097797"/>
            <a:ext cx="342900" cy="369332"/>
          </a:xfrm>
          <a:prstGeom prst="rightArrow">
            <a:avLst/>
          </a:prstGeom>
          <a:solidFill>
            <a:srgbClr val="33A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F41BF54-5DD8-A482-9A47-E435A5169803}"/>
              </a:ext>
            </a:extLst>
          </p:cNvPr>
          <p:cNvGrpSpPr/>
          <p:nvPr/>
        </p:nvGrpSpPr>
        <p:grpSpPr>
          <a:xfrm>
            <a:off x="4151273" y="2825263"/>
            <a:ext cx="914400" cy="914400"/>
            <a:chOff x="3975013" y="3169864"/>
            <a:chExt cx="914400" cy="914400"/>
          </a:xfrm>
        </p:grpSpPr>
        <p:pic>
          <p:nvPicPr>
            <p:cNvPr id="34" name="그래픽 33" descr="용지 단색으로 채워진">
              <a:extLst>
                <a:ext uri="{FF2B5EF4-FFF2-40B4-BE49-F238E27FC236}">
                  <a16:creationId xmlns:a16="http://schemas.microsoft.com/office/drawing/2014/main" id="{B7C18D80-948C-BDAD-2027-3F81B431E1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975013" y="3169864"/>
              <a:ext cx="914400" cy="914400"/>
            </a:xfrm>
            <a:prstGeom prst="rect">
              <a:avLst/>
            </a:prstGeom>
          </p:spPr>
        </p:pic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E55D2B7D-8B4D-B9E6-0267-2461E45C4D92}"/>
                </a:ext>
              </a:extLst>
            </p:cNvPr>
            <p:cNvSpPr/>
            <p:nvPr/>
          </p:nvSpPr>
          <p:spPr>
            <a:xfrm>
              <a:off x="4144611" y="3494911"/>
              <a:ext cx="575203" cy="369332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A01</a:t>
              </a:r>
              <a:endParaRPr lang="ko-KR" altLang="en-US" sz="16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7B779813-6FA5-CA47-554E-B090874F2240}"/>
              </a:ext>
            </a:extLst>
          </p:cNvPr>
          <p:cNvSpPr txBox="1"/>
          <p:nvPr/>
        </p:nvSpPr>
        <p:spPr>
          <a:xfrm>
            <a:off x="2735902" y="3570386"/>
            <a:ext cx="716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고객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A</a:t>
            </a:r>
            <a:endParaRPr lang="ko-KR" altLang="en-US" sz="1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8F8D4D6D-0CD2-46D6-0EA4-3AC8FC90A56F}"/>
              </a:ext>
            </a:extLst>
          </p:cNvPr>
          <p:cNvSpPr/>
          <p:nvPr/>
        </p:nvSpPr>
        <p:spPr>
          <a:xfrm>
            <a:off x="5063821" y="3097797"/>
            <a:ext cx="342900" cy="369332"/>
          </a:xfrm>
          <a:prstGeom prst="rightArrow">
            <a:avLst/>
          </a:prstGeom>
          <a:solidFill>
            <a:srgbClr val="33A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0" name="표 15">
            <a:extLst>
              <a:ext uri="{FF2B5EF4-FFF2-40B4-BE49-F238E27FC236}">
                <a16:creationId xmlns:a16="http://schemas.microsoft.com/office/drawing/2014/main" id="{CA78E130-799D-8862-CB15-8357B2326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885510"/>
              </p:ext>
            </p:extLst>
          </p:nvPr>
        </p:nvGraphicFramePr>
        <p:xfrm>
          <a:off x="5646564" y="2395773"/>
          <a:ext cx="2413602" cy="29809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4534">
                  <a:extLst>
                    <a:ext uri="{9D8B030D-6E8A-4147-A177-3AD203B41FA5}">
                      <a16:colId xmlns:a16="http://schemas.microsoft.com/office/drawing/2014/main" val="1332355010"/>
                    </a:ext>
                  </a:extLst>
                </a:gridCol>
                <a:gridCol w="804534">
                  <a:extLst>
                    <a:ext uri="{9D8B030D-6E8A-4147-A177-3AD203B41FA5}">
                      <a16:colId xmlns:a16="http://schemas.microsoft.com/office/drawing/2014/main" val="3133154147"/>
                    </a:ext>
                  </a:extLst>
                </a:gridCol>
                <a:gridCol w="804534">
                  <a:extLst>
                    <a:ext uri="{9D8B030D-6E8A-4147-A177-3AD203B41FA5}">
                      <a16:colId xmlns:a16="http://schemas.microsoft.com/office/drawing/2014/main" val="1397824548"/>
                    </a:ext>
                  </a:extLst>
                </a:gridCol>
              </a:tblGrid>
              <a:tr h="3956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고객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상품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점수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789364"/>
                  </a:ext>
                </a:extLst>
              </a:tr>
              <a:tr h="199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A</a:t>
                      </a:r>
                      <a:endParaRPr lang="ko-KR" altLang="en-US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0042</a:t>
                      </a:r>
                      <a:endParaRPr lang="ko-KR" altLang="en-US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4.32</a:t>
                      </a:r>
                      <a:endParaRPr lang="ko-KR" altLang="en-US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663131"/>
                  </a:ext>
                </a:extLst>
              </a:tr>
              <a:tr h="199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A</a:t>
                      </a:r>
                      <a:endParaRPr lang="ko-KR" altLang="en-US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0139</a:t>
                      </a:r>
                      <a:endParaRPr lang="ko-KR" altLang="en-US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4.11</a:t>
                      </a:r>
                      <a:endParaRPr lang="ko-KR" altLang="en-US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503671"/>
                  </a:ext>
                </a:extLst>
              </a:tr>
              <a:tr h="199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A</a:t>
                      </a:r>
                      <a:endParaRPr lang="ko-KR" altLang="en-US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0003</a:t>
                      </a:r>
                      <a:endParaRPr lang="ko-KR" altLang="en-US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3.94</a:t>
                      </a:r>
                      <a:endParaRPr lang="ko-KR" altLang="en-US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322664"/>
                  </a:ext>
                </a:extLst>
              </a:tr>
              <a:tr h="199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A</a:t>
                      </a:r>
                      <a:endParaRPr lang="ko-KR" altLang="en-US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0837</a:t>
                      </a:r>
                      <a:endParaRPr lang="ko-KR" altLang="en-US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3.94</a:t>
                      </a:r>
                      <a:endParaRPr lang="ko-KR" altLang="en-US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456305"/>
                  </a:ext>
                </a:extLst>
              </a:tr>
              <a:tr h="11222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…</a:t>
                      </a:r>
                      <a:endParaRPr lang="ko-KR" altLang="en-US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820722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:a16="http://schemas.microsoft.com/office/drawing/2014/main" id="{79234D2E-C9FF-D44E-082A-57ADD6C34A99}"/>
              </a:ext>
            </a:extLst>
          </p:cNvPr>
          <p:cNvSpPr/>
          <p:nvPr/>
        </p:nvSpPr>
        <p:spPr>
          <a:xfrm>
            <a:off x="5621158" y="2778961"/>
            <a:ext cx="2464414" cy="1129979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3C0274CD-9FCE-E2D2-CB82-A59768D5EBFB}"/>
              </a:ext>
            </a:extLst>
          </p:cNvPr>
          <p:cNvSpPr/>
          <p:nvPr/>
        </p:nvSpPr>
        <p:spPr>
          <a:xfrm>
            <a:off x="8300009" y="3097797"/>
            <a:ext cx="342900" cy="369332"/>
          </a:xfrm>
          <a:prstGeom prst="rightArrow">
            <a:avLst/>
          </a:prstGeom>
          <a:solidFill>
            <a:srgbClr val="33A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6095FEA-C171-EA0B-0D18-6EB0D7BC9DAE}"/>
              </a:ext>
            </a:extLst>
          </p:cNvPr>
          <p:cNvSpPr txBox="1"/>
          <p:nvPr/>
        </p:nvSpPr>
        <p:spPr>
          <a:xfrm>
            <a:off x="8690000" y="3082408"/>
            <a:ext cx="1292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33AFFB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상품 추천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C073E67-5C8F-CA1B-8436-E8F6FC465473}"/>
              </a:ext>
            </a:extLst>
          </p:cNvPr>
          <p:cNvSpPr/>
          <p:nvPr/>
        </p:nvSpPr>
        <p:spPr>
          <a:xfrm>
            <a:off x="386442" y="1808624"/>
            <a:ext cx="1612039" cy="369332"/>
          </a:xfrm>
          <a:prstGeom prst="rect">
            <a:avLst/>
          </a:prstGeom>
          <a:noFill/>
          <a:ln w="38100">
            <a:solidFill>
              <a:srgbClr val="33AF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ex: A01 </a:t>
            </a:r>
            <a:r>
              <a:rPr lang="ko-KR" altLang="en-US" sz="1600" dirty="0" err="1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유통사</a:t>
            </a:r>
            <a:endParaRPr lang="ko-KR" altLang="en-US" sz="1600" dirty="0">
              <a:solidFill>
                <a:schemeClr val="tx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58B9041-833E-29E2-5F05-545F7E6C7432}"/>
              </a:ext>
            </a:extLst>
          </p:cNvPr>
          <p:cNvSpPr/>
          <p:nvPr/>
        </p:nvSpPr>
        <p:spPr>
          <a:xfrm>
            <a:off x="2636804" y="5884199"/>
            <a:ext cx="6917366" cy="36933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점수 예측 모델 이용해 상위 점수 상품 추천</a:t>
            </a:r>
          </a:p>
        </p:txBody>
      </p: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A483E11F-7581-3DDA-7337-6269356E9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298" y="6322208"/>
            <a:ext cx="2743200" cy="365125"/>
          </a:xfrm>
        </p:spPr>
        <p:txBody>
          <a:bodyPr/>
          <a:lstStyle/>
          <a:p>
            <a:fld id="{A643E3B8-1D74-4214-AB8A-0B0DA85F9242}" type="slidenum">
              <a:rPr lang="ko-KR" altLang="en-US" sz="2000" smtClean="0">
                <a:solidFill>
                  <a:srgbClr val="FFCA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9</a:t>
            </a:fld>
            <a:endParaRPr lang="ko-KR" altLang="en-US" sz="2000" dirty="0">
              <a:solidFill>
                <a:srgbClr val="FFCA00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0CF5DDD-71DB-16E3-8D38-518B12AAC9E4}"/>
              </a:ext>
            </a:extLst>
          </p:cNvPr>
          <p:cNvGrpSpPr/>
          <p:nvPr/>
        </p:nvGrpSpPr>
        <p:grpSpPr>
          <a:xfrm>
            <a:off x="395522" y="1110347"/>
            <a:ext cx="7361627" cy="369332"/>
            <a:chOff x="510913" y="1237193"/>
            <a:chExt cx="7361627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73A228F-9865-FDFF-6C49-4F5A1E67F80F}"/>
                </a:ext>
              </a:extLst>
            </p:cNvPr>
            <p:cNvSpPr txBox="1"/>
            <p:nvPr/>
          </p:nvSpPr>
          <p:spPr>
            <a:xfrm>
              <a:off x="789476" y="1237193"/>
              <a:ext cx="7083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점수 예측 모델 활용한 추천시스템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EE98249-F603-BF6B-2419-4C46657ADBCF}"/>
                </a:ext>
              </a:extLst>
            </p:cNvPr>
            <p:cNvSpPr/>
            <p:nvPr/>
          </p:nvSpPr>
          <p:spPr>
            <a:xfrm>
              <a:off x="510913" y="1321569"/>
              <a:ext cx="213968" cy="200580"/>
            </a:xfrm>
            <a:prstGeom prst="rect">
              <a:avLst/>
            </a:prstGeom>
            <a:solidFill>
              <a:srgbClr val="33AFFB"/>
            </a:solidFill>
            <a:ln>
              <a:solidFill>
                <a:srgbClr val="33AF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8411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1867</TotalTime>
  <Words>4804</Words>
  <Application>Microsoft Office PowerPoint</Application>
  <PresentationFormat>와이드스크린</PresentationFormat>
  <Paragraphs>1798</Paragraphs>
  <Slides>55</Slides>
  <Notes>36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62" baseType="lpstr">
      <vt:lpstr>12LotteMartDreamMedium</vt:lpstr>
      <vt:lpstr>12롯데마트드림Bold</vt:lpstr>
      <vt:lpstr>12롯데마트드림Medium</vt:lpstr>
      <vt:lpstr>Arial</vt:lpstr>
      <vt:lpstr>Wingdings</vt:lpstr>
      <vt:lpstr>맑은 고딕</vt:lpstr>
      <vt:lpstr>Office 테마</vt:lpstr>
      <vt:lpstr>개인화 상품 추천,  효율적 마케팅의 시작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롯데멤버스</dc:title>
  <dc:creator>이승준</dc:creator>
  <cp:lastModifiedBy>이승준</cp:lastModifiedBy>
  <cp:revision>173</cp:revision>
  <dcterms:created xsi:type="dcterms:W3CDTF">2022-08-06T09:07:45Z</dcterms:created>
  <dcterms:modified xsi:type="dcterms:W3CDTF">2022-08-12T05:57:40Z</dcterms:modified>
</cp:coreProperties>
</file>