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BDFF"/>
    <a:srgbClr val="FF137B"/>
    <a:srgbClr val="FFB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/>
    <p:restoredTop sz="94719"/>
  </p:normalViewPr>
  <p:slideViewPr>
    <p:cSldViewPr snapToGrid="0" snapToObjects="1">
      <p:cViewPr varScale="1">
        <p:scale>
          <a:sx n="144" d="100"/>
          <a:sy n="144" d="100"/>
        </p:scale>
        <p:origin x="21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8C03F-EC9E-A345-AFD8-1C0A7BAA88C7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D9742-D4A8-624B-8770-AAB76564D9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1946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D9742-D4A8-624B-8770-AAB76564D956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8799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D9742-D4A8-624B-8770-AAB76564D956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9419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28E3B-4CFD-BC54-D197-F4528D9C6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E684D0-0BBA-87DB-EDBF-8B1392A44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20C26-6C41-190C-F565-C0768B310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C1E2-C14A-4749-AEED-1706BB376CAA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EADC8-EF09-08F6-BB48-EBA49E20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472E2F-C6DF-6300-CD3F-CFE57D4B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627B-42B6-EB47-BFFA-848032C6EF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874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65635-9028-F22A-6AA8-16BAD040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0FBE9D-AC86-04D5-5AE1-57DAF6652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4494D5-65A9-0071-6759-44B6356A6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C1E2-C14A-4749-AEED-1706BB376CAA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C324D4-CCAD-0DDC-A86B-ABDE8F28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E2F36-C550-B4D7-CD7D-3000ED3E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627B-42B6-EB47-BFFA-848032C6EF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637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F71BE6-FAC4-CBA1-AB0B-FCEBE7031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D94FD9-A428-13A9-8364-8E774958D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D467E9-B5B3-2E6A-088C-9E493E900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C1E2-C14A-4749-AEED-1706BB376CAA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5A6EEC-8349-2F33-A1ED-6EE7BA50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EAB812-1008-77F1-3AB9-C696234F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627B-42B6-EB47-BFFA-848032C6EF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4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73C73-3367-8FF6-DE18-549AB9678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5BC81-78AF-EA38-F013-081DF7FD4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884F3-F97C-C678-A8B8-0158F1EB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C1E2-C14A-4749-AEED-1706BB376CAA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C6C3A6-EE01-CB3B-997B-A13E3BA87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6A94E5-99ED-881A-8C21-6F0E28E36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627B-42B6-EB47-BFFA-848032C6EF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613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9347D-93EB-BCEA-CFF4-2332148D4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71EF02-D631-8C94-DB3D-E656D952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99AEE9-F374-3DA7-E6FB-D0940D3C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C1E2-C14A-4749-AEED-1706BB376CAA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A921F-2D55-5E7D-EF4D-74034905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08B7C-E54C-6960-37D7-0D4016A6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627B-42B6-EB47-BFFA-848032C6EF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828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BCA5F-8148-4ED1-E9E2-6B9A8D0E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990AB-85DF-B764-2658-735A21439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6BB149-3F2C-BF12-D84F-F70DC91C8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B85CA7-B9F4-CDB1-3DE0-D90EB479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C1E2-C14A-4749-AEED-1706BB376CAA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0CBF38-33DF-2D06-73BF-CCAEEDAB1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871862-6F7E-7988-9361-42C36F9B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627B-42B6-EB47-BFFA-848032C6EF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252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8F2A4-2674-C710-1506-D549BEE2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75B17-1934-B289-0971-0B292CEB9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14E7A1-7437-4EBC-F86F-F9583C3A4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D0C6A0-51ED-3545-6AC9-011610E06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BEC6CC-3E99-EE80-B7C0-839F7936C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3566BD-AA1E-9415-7600-9A743335B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C1E2-C14A-4749-AEED-1706BB376CAA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7206EA-9982-C3D8-557E-88D0C73B1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A9AB6C-09DC-4F26-9512-1982770E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627B-42B6-EB47-BFFA-848032C6EF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322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A1B2E-9447-7ADD-C5C2-A80AADD9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02AF3-67CF-C3FE-5DAC-BD196FF5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C1E2-C14A-4749-AEED-1706BB376CAA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C9FBA3-C479-20E5-93E6-764DFBF8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1E0D24-447A-1839-B50D-A9FA2DF03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627B-42B6-EB47-BFFA-848032C6EF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74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51E452-366F-034C-E9E5-993C1D08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C1E2-C14A-4749-AEED-1706BB376CAA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DCE3A7-667D-28EC-7677-DBE64F25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B2B8BE-9FB0-3316-DC97-EF9AF5BB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627B-42B6-EB47-BFFA-848032C6EF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280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6BBCD-5463-A7CA-1890-6F9017360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ACA3D5-52BA-C2AD-4234-B895437C7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32A9ED-A5BF-AA74-9BF4-0A71CF15F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A933B0-8EDF-D674-E5A1-16859164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C1E2-C14A-4749-AEED-1706BB376CAA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8971CD-9C03-71DA-48E6-74C49A1A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DA58D1-87BF-C1C0-441A-1F9DE997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627B-42B6-EB47-BFFA-848032C6EF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0666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391DF-665F-6B2C-48A0-EE3BDFDFF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B4BC15-8828-BD66-F2A0-8D1627D47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A27891-4683-9BA3-9966-09A4AF150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7F4190-54A3-918E-F3FD-54F274124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C1E2-C14A-4749-AEED-1706BB376CAA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DE40D5-C9D7-8841-7364-D4BA8A484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FF3EB9-8A45-708D-682A-7E5461F7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627B-42B6-EB47-BFFA-848032C6EF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365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EFBEAA-A4A0-3C6F-B116-D5D8DB83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1FE4EC-4088-27D4-6F61-53922CF1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CC40C7-9B74-1C87-6268-AE1F1C9D8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5C1E2-C14A-4749-AEED-1706BB376CAA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383181-1C1B-7FBF-A2D7-8DAA8D6B9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2FF43C-4C91-AF2F-2395-204C96B10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3627B-42B6-EB47-BFFA-848032C6EF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007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04A088-B0E3-94FC-B84C-FFC417D93165}"/>
              </a:ext>
            </a:extLst>
          </p:cNvPr>
          <p:cNvSpPr txBox="1"/>
          <p:nvPr/>
        </p:nvSpPr>
        <p:spPr>
          <a:xfrm>
            <a:off x="3154390" y="2072519"/>
            <a:ext cx="58832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5000" dirty="0">
                <a:solidFill>
                  <a:schemeClr val="bg1"/>
                </a:solidFill>
                <a:latin typeface="+mj-ea"/>
                <a:ea typeface="+mj-ea"/>
              </a:rPr>
              <a:t>도메인</a:t>
            </a:r>
            <a:r>
              <a:rPr kumimoji="1" lang="ko-KR" altLang="en-US" sz="5000" dirty="0">
                <a:solidFill>
                  <a:schemeClr val="bg1"/>
                </a:solidFill>
                <a:latin typeface="+mj-ea"/>
                <a:ea typeface="+mj-ea"/>
              </a:rPr>
              <a:t> 주도 설계</a:t>
            </a:r>
            <a:endParaRPr kumimoji="1" lang="ko-Kore-KR" altLang="en-US" sz="5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28BE33-1F19-8F28-6D7E-0A0C289EDA0F}"/>
              </a:ext>
            </a:extLst>
          </p:cNvPr>
          <p:cNvSpPr txBox="1"/>
          <p:nvPr/>
        </p:nvSpPr>
        <p:spPr>
          <a:xfrm>
            <a:off x="2012829" y="3923707"/>
            <a:ext cx="81663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5000" dirty="0">
                <a:solidFill>
                  <a:schemeClr val="bg1"/>
                </a:solidFill>
                <a:latin typeface="+mj-ea"/>
                <a:ea typeface="+mj-ea"/>
              </a:rPr>
              <a:t>(Domain-Driven-Design)</a:t>
            </a:r>
            <a:endParaRPr kumimoji="1" lang="ko-Kore-KR" altLang="en-US" sz="5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7328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85D184-D964-9E7B-A44E-F389C2FE27AC}"/>
              </a:ext>
            </a:extLst>
          </p:cNvPr>
          <p:cNvSpPr txBox="1"/>
          <p:nvPr/>
        </p:nvSpPr>
        <p:spPr>
          <a:xfrm>
            <a:off x="540325" y="381574"/>
            <a:ext cx="8672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200" dirty="0">
                <a:solidFill>
                  <a:schemeClr val="bg1"/>
                </a:solidFill>
                <a:latin typeface="+mj-ea"/>
                <a:ea typeface="+mj-ea"/>
              </a:rPr>
              <a:t>이벤트</a:t>
            </a:r>
            <a:r>
              <a:rPr kumimoji="1"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ko-KR" altLang="en-US" sz="3200" dirty="0" err="1">
                <a:solidFill>
                  <a:schemeClr val="bg1"/>
                </a:solidFill>
                <a:latin typeface="+mj-ea"/>
                <a:ea typeface="+mj-ea"/>
              </a:rPr>
              <a:t>스토밍</a:t>
            </a:r>
            <a:endParaRPr kumimoji="1" lang="ko-Kore-KR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A5D003-2D5A-8296-6978-0443E697395F}"/>
              </a:ext>
            </a:extLst>
          </p:cNvPr>
          <p:cNvSpPr txBox="1"/>
          <p:nvPr/>
        </p:nvSpPr>
        <p:spPr>
          <a:xfrm>
            <a:off x="540325" y="1135626"/>
            <a:ext cx="97997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</a:rPr>
              <a:t>도메인</a:t>
            </a:r>
            <a:r>
              <a:rPr kumimoji="1" lang="ko-KR" altLang="en-US" dirty="0">
                <a:solidFill>
                  <a:schemeClr val="bg1"/>
                </a:solidFill>
              </a:rPr>
              <a:t> 전문가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개발자가 같이 참여하여 전략적으로 어떻게 설계를 더 효율적으로 할 것인지에 대한 방법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  <a:p>
            <a:endParaRPr kumimoji="1" lang="en-US" altLang="ko-Kore-KR" dirty="0">
              <a:solidFill>
                <a:schemeClr val="bg1"/>
              </a:solidFill>
            </a:endParaRPr>
          </a:p>
          <a:p>
            <a:r>
              <a:rPr kumimoji="1" lang="ko-KR" altLang="en-US" dirty="0">
                <a:solidFill>
                  <a:schemeClr val="bg1"/>
                </a:solidFill>
              </a:rPr>
              <a:t>이 </a:t>
            </a:r>
            <a:r>
              <a:rPr kumimoji="1" lang="ko-KR" altLang="en-US" dirty="0" err="1">
                <a:solidFill>
                  <a:schemeClr val="bg1"/>
                </a:solidFill>
              </a:rPr>
              <a:t>스토밍은</a:t>
            </a:r>
            <a:r>
              <a:rPr kumimoji="1" lang="ko-KR" altLang="en-US" dirty="0">
                <a:solidFill>
                  <a:schemeClr val="bg1"/>
                </a:solidFill>
              </a:rPr>
              <a:t> 서비스에 필요한 모든 사람들이 한데 모여 진행을 하는게 필요하다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  <a:p>
            <a:endParaRPr kumimoji="1" lang="en-US" altLang="ko-Kore-KR" dirty="0">
              <a:solidFill>
                <a:schemeClr val="bg1"/>
              </a:solidFill>
            </a:endParaRPr>
          </a:p>
          <a:p>
            <a:r>
              <a:rPr kumimoji="1" lang="ko-KR" altLang="en-US" dirty="0">
                <a:solidFill>
                  <a:schemeClr val="bg1"/>
                </a:solidFill>
              </a:rPr>
              <a:t>개발 요소가 아니라 오로지 비즈니스 프로세스에만 집중을 한다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  <a:p>
            <a:endParaRPr kumimoji="1" lang="en-US" altLang="ko-Kore-KR" dirty="0">
              <a:solidFill>
                <a:schemeClr val="bg1"/>
              </a:solidFill>
            </a:endParaRPr>
          </a:p>
          <a:p>
            <a:r>
              <a:rPr kumimoji="1" lang="ko-KR" altLang="en-US" dirty="0">
                <a:solidFill>
                  <a:srgbClr val="FFFF00"/>
                </a:solidFill>
              </a:rPr>
              <a:t>팀 구성원 전체의 서비스 이해도가 올라가고</a:t>
            </a:r>
            <a:r>
              <a:rPr kumimoji="1" lang="en-US" altLang="ko-KR" dirty="0">
                <a:solidFill>
                  <a:srgbClr val="FFFF00"/>
                </a:solidFill>
              </a:rPr>
              <a:t>,</a:t>
            </a:r>
            <a:r>
              <a:rPr kumimoji="1" lang="ko-KR" altLang="en-US" dirty="0">
                <a:solidFill>
                  <a:srgbClr val="FFFF00"/>
                </a:solidFill>
              </a:rPr>
              <a:t> 보이지 않던 기능이나 이해의 폭이 넓어지고 통찰력을 기를 수 있다</a:t>
            </a:r>
            <a:r>
              <a:rPr kumimoji="1" lang="en-US" altLang="ko-KR" dirty="0">
                <a:solidFill>
                  <a:srgbClr val="FFFF00"/>
                </a:solidFill>
              </a:rPr>
              <a:t>.</a:t>
            </a:r>
            <a:endParaRPr kumimoji="1" lang="ko-Kore-KR" altLang="en-US" dirty="0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C92CAD-E229-9362-E6A4-CAD7536FAF22}"/>
              </a:ext>
            </a:extLst>
          </p:cNvPr>
          <p:cNvSpPr txBox="1"/>
          <p:nvPr/>
        </p:nvSpPr>
        <p:spPr>
          <a:xfrm>
            <a:off x="540325" y="3968048"/>
            <a:ext cx="109127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ore-KR" altLang="en-US" dirty="0">
                <a:solidFill>
                  <a:srgbClr val="FFC000"/>
                </a:solidFill>
              </a:rPr>
              <a:t>도메인</a:t>
            </a:r>
            <a:r>
              <a:rPr kumimoji="1" lang="ko-KR" altLang="en-US" dirty="0">
                <a:solidFill>
                  <a:srgbClr val="FFC000"/>
                </a:solidFill>
              </a:rPr>
              <a:t> 이벤트 작성 </a:t>
            </a:r>
            <a:r>
              <a:rPr kumimoji="1" lang="en-US" altLang="ko-KR" dirty="0">
                <a:solidFill>
                  <a:srgbClr val="FFC000"/>
                </a:solidFill>
              </a:rPr>
              <a:t>-&gt;</a:t>
            </a:r>
            <a:r>
              <a:rPr kumimoji="1" lang="ko-KR" altLang="en-US" dirty="0">
                <a:solidFill>
                  <a:srgbClr val="FFC000"/>
                </a:solidFill>
              </a:rPr>
              <a:t> 주황</a:t>
            </a:r>
            <a:r>
              <a:rPr kumimoji="1" lang="en-US" altLang="ko-KR" dirty="0">
                <a:solidFill>
                  <a:srgbClr val="FFC000"/>
                </a:solidFill>
              </a:rPr>
              <a:t>,</a:t>
            </a:r>
            <a:r>
              <a:rPr kumimoji="1" lang="ko-KR" altLang="en-US" dirty="0">
                <a:solidFill>
                  <a:srgbClr val="FFC000"/>
                </a:solidFill>
              </a:rPr>
              <a:t> 일어날 일들을 </a:t>
            </a:r>
            <a:r>
              <a:rPr kumimoji="1" lang="ko-KR" altLang="en-US" b="1" dirty="0">
                <a:solidFill>
                  <a:srgbClr val="FFC000"/>
                </a:solidFill>
              </a:rPr>
              <a:t>과거시제</a:t>
            </a:r>
            <a:r>
              <a:rPr kumimoji="1" lang="ko-KR" altLang="en-US" dirty="0">
                <a:solidFill>
                  <a:srgbClr val="FFC000"/>
                </a:solidFill>
              </a:rPr>
              <a:t>로 사건을 나열한다</a:t>
            </a:r>
            <a:endParaRPr kumimoji="1" lang="en-US" altLang="ko-KR" dirty="0">
              <a:solidFill>
                <a:srgbClr val="FFC000"/>
              </a:solidFill>
            </a:endParaRPr>
          </a:p>
          <a:p>
            <a:pPr marL="342900" indent="-342900">
              <a:buAutoNum type="arabicPeriod"/>
            </a:pPr>
            <a:r>
              <a:rPr kumimoji="1" lang="ko-KR" altLang="en-US" dirty="0">
                <a:solidFill>
                  <a:schemeClr val="bg1"/>
                </a:solidFill>
              </a:rPr>
              <a:t>타임라인 정렬 후 중복 이벤트 제거 </a:t>
            </a:r>
            <a:r>
              <a:rPr kumimoji="1" lang="en-US" altLang="ko-KR" dirty="0">
                <a:solidFill>
                  <a:schemeClr val="bg1"/>
                </a:solidFill>
              </a:rPr>
              <a:t>(</a:t>
            </a:r>
            <a:r>
              <a:rPr kumimoji="1" lang="ko-KR" altLang="en-US" dirty="0">
                <a:solidFill>
                  <a:schemeClr val="bg1"/>
                </a:solidFill>
              </a:rPr>
              <a:t>좌에서 우로 흐르며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위 아래로 평행한 시간</a:t>
            </a:r>
            <a:r>
              <a:rPr kumimoji="1" lang="en-US" altLang="ko-KR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kumimoji="1" lang="ko-KR" altLang="en-US" dirty="0">
                <a:solidFill>
                  <a:srgbClr val="FF137B"/>
                </a:solidFill>
              </a:rPr>
              <a:t>핫 </a:t>
            </a:r>
            <a:r>
              <a:rPr kumimoji="1" lang="ko-KR" altLang="en-US" dirty="0" err="1">
                <a:solidFill>
                  <a:srgbClr val="FF137B"/>
                </a:solidFill>
              </a:rPr>
              <a:t>스팟</a:t>
            </a:r>
            <a:r>
              <a:rPr kumimoji="1" lang="ko-KR" altLang="en-US" dirty="0">
                <a:solidFill>
                  <a:srgbClr val="FF137B"/>
                </a:solidFill>
              </a:rPr>
              <a:t> </a:t>
            </a:r>
            <a:r>
              <a:rPr kumimoji="1" lang="en-US" altLang="ko-KR" dirty="0">
                <a:solidFill>
                  <a:srgbClr val="FF137B"/>
                </a:solidFill>
              </a:rPr>
              <a:t>-&gt;</a:t>
            </a:r>
            <a:r>
              <a:rPr kumimoji="1" lang="ko-KR" altLang="en-US" dirty="0">
                <a:solidFill>
                  <a:srgbClr val="FF137B"/>
                </a:solidFill>
              </a:rPr>
              <a:t> 자주색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rgbClr val="FF137B"/>
                </a:solidFill>
              </a:rPr>
              <a:t>2</a:t>
            </a:r>
            <a:r>
              <a:rPr kumimoji="1" lang="ko-KR" altLang="en-US" dirty="0">
                <a:solidFill>
                  <a:srgbClr val="FF137B"/>
                </a:solidFill>
              </a:rPr>
              <a:t>단계서의 발생한 갈등 시각화</a:t>
            </a:r>
            <a:r>
              <a:rPr kumimoji="1" lang="en-US" altLang="ko-KR" dirty="0">
                <a:solidFill>
                  <a:srgbClr val="FF137B"/>
                </a:solidFill>
              </a:rPr>
              <a:t>(</a:t>
            </a:r>
            <a:r>
              <a:rPr kumimoji="1" lang="ko-KR" altLang="en-US" dirty="0">
                <a:solidFill>
                  <a:srgbClr val="FF137B"/>
                </a:solidFill>
              </a:rPr>
              <a:t>당장 토론하지 않으며 문제 </a:t>
            </a:r>
            <a:r>
              <a:rPr kumimoji="1" lang="ko-KR" altLang="en-US" dirty="0" err="1">
                <a:solidFill>
                  <a:srgbClr val="FF137B"/>
                </a:solidFill>
              </a:rPr>
              <a:t>해결시</a:t>
            </a:r>
            <a:r>
              <a:rPr kumimoji="1" lang="ko-KR" altLang="en-US" dirty="0">
                <a:solidFill>
                  <a:srgbClr val="FF137B"/>
                </a:solidFill>
              </a:rPr>
              <a:t> 제거</a:t>
            </a:r>
            <a:r>
              <a:rPr kumimoji="1" lang="en-US" altLang="ko-KR" dirty="0">
                <a:solidFill>
                  <a:srgbClr val="FF137B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kumimoji="1" lang="ko-KR" altLang="en-US" dirty="0" err="1">
                <a:solidFill>
                  <a:srgbClr val="FFB1FE"/>
                </a:solidFill>
              </a:rPr>
              <a:t>액터와</a:t>
            </a:r>
            <a:r>
              <a:rPr kumimoji="1" lang="ko-KR" altLang="en-US" dirty="0">
                <a:solidFill>
                  <a:srgbClr val="FFB1FE"/>
                </a:solidFill>
              </a:rPr>
              <a:t> 시스템 정의 </a:t>
            </a:r>
            <a:r>
              <a:rPr kumimoji="1" lang="en-US" altLang="ko-KR" dirty="0">
                <a:solidFill>
                  <a:srgbClr val="FFB1FE"/>
                </a:solidFill>
              </a:rPr>
              <a:t>-&gt;</a:t>
            </a:r>
            <a:r>
              <a:rPr kumimoji="1" lang="ko-KR" altLang="en-US" dirty="0">
                <a:solidFill>
                  <a:srgbClr val="FFB1FE"/>
                </a:solidFill>
              </a:rPr>
              <a:t> </a:t>
            </a:r>
            <a:r>
              <a:rPr kumimoji="1" lang="ko-KR" altLang="en-US" dirty="0">
                <a:solidFill>
                  <a:srgbClr val="FFFF00"/>
                </a:solidFill>
              </a:rPr>
              <a:t>노랑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ko-KR" altLang="en-US" dirty="0">
                <a:solidFill>
                  <a:srgbClr val="FFB1FE"/>
                </a:solidFill>
              </a:rPr>
              <a:t>분홍색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ko-KR" altLang="en-US" dirty="0">
                <a:solidFill>
                  <a:srgbClr val="FFFF00"/>
                </a:solidFill>
              </a:rPr>
              <a:t>구체적 페르소나 설정</a:t>
            </a:r>
            <a:endParaRPr kumimoji="1" lang="en-US" altLang="ko-KR" dirty="0">
              <a:solidFill>
                <a:srgbClr val="FFFF00"/>
              </a:solidFill>
            </a:endParaRPr>
          </a:p>
          <a:p>
            <a:pPr marL="342900" indent="-342900">
              <a:buAutoNum type="arabicPeriod"/>
            </a:pPr>
            <a:r>
              <a:rPr kumimoji="1" lang="ko-KR" altLang="en-US" dirty="0" err="1">
                <a:solidFill>
                  <a:schemeClr val="bg1"/>
                </a:solidFill>
              </a:rPr>
              <a:t>바운디드</a:t>
            </a:r>
            <a:r>
              <a:rPr kumimoji="1" lang="ko-KR" altLang="en-US" dirty="0">
                <a:solidFill>
                  <a:schemeClr val="bg1"/>
                </a:solidFill>
              </a:rPr>
              <a:t> 컨텍스트 정의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kumimoji="1" lang="ko-KR" altLang="en-US" dirty="0">
                <a:solidFill>
                  <a:srgbClr val="00B0F0"/>
                </a:solidFill>
              </a:rPr>
              <a:t>커맨드 </a:t>
            </a:r>
            <a:r>
              <a:rPr kumimoji="1" lang="en-US" altLang="ko-KR" dirty="0">
                <a:solidFill>
                  <a:srgbClr val="00B0F0"/>
                </a:solidFill>
              </a:rPr>
              <a:t>or </a:t>
            </a:r>
            <a:r>
              <a:rPr kumimoji="1" lang="ko-KR" altLang="en-US" dirty="0">
                <a:solidFill>
                  <a:srgbClr val="00B0F0"/>
                </a:solidFill>
              </a:rPr>
              <a:t>액션 </a:t>
            </a:r>
            <a:r>
              <a:rPr kumimoji="1" lang="en-US" altLang="ko-KR" dirty="0">
                <a:solidFill>
                  <a:srgbClr val="00B0F0"/>
                </a:solidFill>
              </a:rPr>
              <a:t>-&gt;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ko-KR" altLang="en-US" dirty="0">
                <a:solidFill>
                  <a:srgbClr val="00B0F0"/>
                </a:solidFill>
              </a:rPr>
              <a:t>하늘색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ko-KR" altLang="en-US" dirty="0">
                <a:solidFill>
                  <a:srgbClr val="00B0F0"/>
                </a:solidFill>
              </a:rPr>
              <a:t>도메인 이벤트가 발생하는 원인</a:t>
            </a:r>
            <a:endParaRPr kumimoji="1" lang="en-US" altLang="ko-KR" dirty="0">
              <a:solidFill>
                <a:srgbClr val="00B0F0"/>
              </a:solidFill>
            </a:endParaRPr>
          </a:p>
          <a:p>
            <a:pPr marL="342900" indent="-342900">
              <a:buAutoNum type="arabicPeriod"/>
            </a:pPr>
            <a:r>
              <a:rPr kumimoji="1" lang="ko-KR" altLang="en-US" dirty="0">
                <a:solidFill>
                  <a:srgbClr val="00B050"/>
                </a:solidFill>
              </a:rPr>
              <a:t>리드 모델 </a:t>
            </a:r>
            <a:r>
              <a:rPr kumimoji="1" lang="en-US" altLang="ko-KR" dirty="0">
                <a:solidFill>
                  <a:srgbClr val="00B050"/>
                </a:solidFill>
              </a:rPr>
              <a:t>or </a:t>
            </a:r>
            <a:r>
              <a:rPr kumimoji="1" lang="ko-KR" altLang="en-US" dirty="0">
                <a:solidFill>
                  <a:srgbClr val="00B050"/>
                </a:solidFill>
              </a:rPr>
              <a:t>정보 </a:t>
            </a:r>
            <a:r>
              <a:rPr kumimoji="1" lang="en-US" altLang="ko-KR" dirty="0">
                <a:solidFill>
                  <a:srgbClr val="00B050"/>
                </a:solidFill>
              </a:rPr>
              <a:t>-&gt;</a:t>
            </a:r>
            <a:r>
              <a:rPr kumimoji="1" lang="ko-KR" altLang="en-US" dirty="0">
                <a:solidFill>
                  <a:srgbClr val="00B050"/>
                </a:solidFill>
              </a:rPr>
              <a:t> 초록색</a:t>
            </a:r>
            <a:r>
              <a:rPr kumimoji="1" lang="en-US" altLang="ko-KR" dirty="0">
                <a:solidFill>
                  <a:srgbClr val="00B050"/>
                </a:solidFill>
              </a:rPr>
              <a:t>,</a:t>
            </a:r>
            <a:r>
              <a:rPr kumimoji="1" lang="ko-KR" altLang="en-US" dirty="0">
                <a:solidFill>
                  <a:srgbClr val="00B050"/>
                </a:solidFill>
              </a:rPr>
              <a:t> 결정을 내리는데 필요한 정보</a:t>
            </a:r>
            <a:endParaRPr kumimoji="1" lang="en-US" altLang="ko-KR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r>
              <a:rPr kumimoji="1" lang="ko-KR" altLang="en-US" dirty="0">
                <a:solidFill>
                  <a:srgbClr val="DDBDFF"/>
                </a:solidFill>
              </a:rPr>
              <a:t>정책</a:t>
            </a:r>
            <a:r>
              <a:rPr kumimoji="1" lang="ko-KR" altLang="en-US" dirty="0">
                <a:solidFill>
                  <a:srgbClr val="DDBDFF"/>
                </a:solidFill>
                <a:sym typeface="Wingdings" pitchFamily="2" charset="2"/>
              </a:rPr>
              <a:t> </a:t>
            </a:r>
            <a:r>
              <a:rPr kumimoji="1" lang="en-US" altLang="ko-KR" dirty="0">
                <a:solidFill>
                  <a:srgbClr val="DDBDFF"/>
                </a:solidFill>
                <a:sym typeface="Wingdings" pitchFamily="2" charset="2"/>
              </a:rPr>
              <a:t>-&gt;</a:t>
            </a:r>
            <a:r>
              <a:rPr kumimoji="1" lang="ko-KR" altLang="en-US" dirty="0">
                <a:solidFill>
                  <a:srgbClr val="DDBDFF"/>
                </a:solidFill>
                <a:sym typeface="Wingdings" pitchFamily="2" charset="2"/>
              </a:rPr>
              <a:t> 도메인 이벤트와 커맨드 사이에 위치</a:t>
            </a:r>
            <a:endParaRPr kumimoji="1" lang="en-US" altLang="ko-KR" dirty="0">
              <a:solidFill>
                <a:srgbClr val="DDBDFF"/>
              </a:solidFill>
            </a:endParaRPr>
          </a:p>
          <a:p>
            <a:pPr marL="342900" indent="-342900">
              <a:buAutoNum type="arabicPeriod"/>
            </a:pPr>
            <a:r>
              <a:rPr kumimoji="1" lang="ko-KR" altLang="en-US" dirty="0" err="1">
                <a:solidFill>
                  <a:schemeClr val="bg1"/>
                </a:solidFill>
              </a:rPr>
              <a:t>애그리게이트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or </a:t>
            </a:r>
            <a:r>
              <a:rPr kumimoji="1" lang="ko-KR" altLang="en-US" dirty="0">
                <a:solidFill>
                  <a:schemeClr val="bg1"/>
                </a:solidFill>
              </a:rPr>
              <a:t>비즈니스 규칙</a:t>
            </a:r>
            <a:endParaRPr kumimoji="1"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284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, 주차장, 측정기, 스크린샷이(가) 표시된 사진&#10;&#10;자동 생성된 설명">
            <a:extLst>
              <a:ext uri="{FF2B5EF4-FFF2-40B4-BE49-F238E27FC236}">
                <a16:creationId xmlns:a16="http://schemas.microsoft.com/office/drawing/2014/main" id="{CB0E6C1A-CEC9-4C18-F18F-FC86F039A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86" y="295182"/>
            <a:ext cx="11781028" cy="626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79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3024DB-1389-0983-F168-4633919587F4}"/>
              </a:ext>
            </a:extLst>
          </p:cNvPr>
          <p:cNvSpPr txBox="1"/>
          <p:nvPr/>
        </p:nvSpPr>
        <p:spPr>
          <a:xfrm>
            <a:off x="540325" y="381574"/>
            <a:ext cx="8672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200" dirty="0">
                <a:solidFill>
                  <a:schemeClr val="bg1"/>
                </a:solidFill>
                <a:latin typeface="+mj-ea"/>
                <a:ea typeface="+mj-ea"/>
              </a:rPr>
              <a:t>이벤트</a:t>
            </a:r>
            <a:r>
              <a:rPr kumimoji="1"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ko-KR" altLang="en-US" sz="3200" dirty="0" err="1">
                <a:solidFill>
                  <a:schemeClr val="bg1"/>
                </a:solidFill>
                <a:latin typeface="+mj-ea"/>
                <a:ea typeface="+mj-ea"/>
              </a:rPr>
              <a:t>스토밍</a:t>
            </a:r>
            <a:endParaRPr kumimoji="1" lang="ko-Kore-KR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9F6AB6-CDCA-EC13-74F5-FC7B34DB9B8C}"/>
              </a:ext>
            </a:extLst>
          </p:cNvPr>
          <p:cNvSpPr txBox="1"/>
          <p:nvPr/>
        </p:nvSpPr>
        <p:spPr>
          <a:xfrm>
            <a:off x="754602" y="1438183"/>
            <a:ext cx="80165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b="1" dirty="0">
                <a:solidFill>
                  <a:schemeClr val="bg1"/>
                </a:solidFill>
                <a:latin typeface="+mn-ea"/>
              </a:rPr>
              <a:t>이벤트</a:t>
            </a:r>
            <a:r>
              <a:rPr kumimoji="1" lang="ko-KR" altLang="en-US" b="1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ko-KR" altLang="en-US" b="1" dirty="0" err="1">
                <a:solidFill>
                  <a:schemeClr val="bg1"/>
                </a:solidFill>
                <a:latin typeface="+mn-ea"/>
              </a:rPr>
              <a:t>스토밍을</a:t>
            </a:r>
            <a:r>
              <a:rPr kumimoji="1" lang="ko-KR" altLang="en-US" b="1" dirty="0">
                <a:solidFill>
                  <a:schemeClr val="bg1"/>
                </a:solidFill>
                <a:latin typeface="+mn-ea"/>
              </a:rPr>
              <a:t> 통해 얻는 이점</a:t>
            </a:r>
            <a:endParaRPr kumimoji="1" lang="en-US" altLang="ko-KR" b="1" dirty="0">
              <a:solidFill>
                <a:schemeClr val="bg1"/>
              </a:solidFill>
              <a:latin typeface="+mn-ea"/>
            </a:endParaRPr>
          </a:p>
          <a:p>
            <a:endParaRPr kumimoji="1" lang="en-US" altLang="ko-Kore-KR" dirty="0">
              <a:solidFill>
                <a:schemeClr val="bg1"/>
              </a:solidFill>
              <a:latin typeface="+mn-ea"/>
            </a:endParaRPr>
          </a:p>
          <a:p>
            <a:r>
              <a:rPr kumimoji="1" lang="en-US" altLang="ko-KR" dirty="0">
                <a:solidFill>
                  <a:schemeClr val="bg1"/>
                </a:solidFill>
                <a:latin typeface="+mn-ea"/>
              </a:rPr>
              <a:t>-</a:t>
            </a:r>
            <a:r>
              <a:rPr kumimoji="1" lang="ko-KR" altLang="en-US" dirty="0">
                <a:solidFill>
                  <a:srgbClr val="FFFF00"/>
                </a:solidFill>
                <a:latin typeface="+mn-ea"/>
              </a:rPr>
              <a:t> 모두</a:t>
            </a:r>
            <a:r>
              <a:rPr kumimoji="1" lang="ko-KR" altLang="en-US" dirty="0">
                <a:solidFill>
                  <a:schemeClr val="bg1"/>
                </a:solidFill>
                <a:latin typeface="+mn-ea"/>
              </a:rPr>
              <a:t>가 서로에게 배운다</a:t>
            </a:r>
            <a:r>
              <a:rPr kumimoji="1" lang="en-US" altLang="ko-KR" dirty="0">
                <a:solidFill>
                  <a:schemeClr val="bg1"/>
                </a:solidFill>
                <a:latin typeface="+mn-ea"/>
              </a:rPr>
              <a:t>.</a:t>
            </a:r>
          </a:p>
          <a:p>
            <a:endParaRPr kumimoji="1"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kumimoji="1" lang="en-US" altLang="ko-KR" dirty="0">
                <a:solidFill>
                  <a:schemeClr val="bg1"/>
                </a:solidFill>
                <a:latin typeface="+mn-ea"/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ko-KR" altLang="en-US" dirty="0">
                <a:solidFill>
                  <a:srgbClr val="FFFF00"/>
                </a:solidFill>
                <a:latin typeface="+mn-ea"/>
              </a:rPr>
              <a:t>모두</a:t>
            </a:r>
            <a:r>
              <a:rPr kumimoji="1" lang="ko-KR" altLang="en-US" dirty="0">
                <a:solidFill>
                  <a:schemeClr val="bg1"/>
                </a:solidFill>
                <a:latin typeface="+mn-ea"/>
              </a:rPr>
              <a:t>가 서로 소통한다</a:t>
            </a:r>
            <a:r>
              <a:rPr kumimoji="1" lang="en-US" altLang="ko-KR" dirty="0">
                <a:solidFill>
                  <a:schemeClr val="bg1"/>
                </a:solidFill>
                <a:latin typeface="+mn-ea"/>
              </a:rPr>
              <a:t>.</a:t>
            </a:r>
          </a:p>
          <a:p>
            <a:endParaRPr kumimoji="1"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kumimoji="1" lang="en-US" altLang="ko-KR" dirty="0">
                <a:solidFill>
                  <a:schemeClr val="bg1"/>
                </a:solidFill>
                <a:latin typeface="+mn-ea"/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  <a:latin typeface="+mn-ea"/>
              </a:rPr>
              <a:t> 자신의 관점에서 문제를 발견하게 되면 누구나 말할 수 있다</a:t>
            </a:r>
            <a:r>
              <a:rPr kumimoji="1" lang="en-US" altLang="ko-KR" dirty="0">
                <a:solidFill>
                  <a:schemeClr val="bg1"/>
                </a:solidFill>
                <a:latin typeface="+mn-ea"/>
              </a:rPr>
              <a:t>.</a:t>
            </a:r>
          </a:p>
          <a:p>
            <a:endParaRPr kumimoji="1"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kumimoji="1" lang="en-US" altLang="ko-KR" dirty="0">
                <a:solidFill>
                  <a:schemeClr val="bg1"/>
                </a:solidFill>
                <a:latin typeface="+mn-ea"/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  <a:latin typeface="+mn-ea"/>
              </a:rPr>
              <a:t> 모두가 문제를 해결하는 방법에 대한 자신의 아이디어를 제공한다</a:t>
            </a:r>
            <a:r>
              <a:rPr kumimoji="1" lang="en-US" altLang="ko-KR" dirty="0">
                <a:solidFill>
                  <a:schemeClr val="bg1"/>
                </a:solidFill>
                <a:latin typeface="+mn-ea"/>
              </a:rPr>
              <a:t>.</a:t>
            </a:r>
          </a:p>
          <a:p>
            <a:endParaRPr kumimoji="1"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kumimoji="1" lang="en-US" altLang="ko-KR" dirty="0">
                <a:solidFill>
                  <a:schemeClr val="bg1"/>
                </a:solidFill>
                <a:latin typeface="+mn-ea"/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  <a:latin typeface="+mn-ea"/>
              </a:rPr>
              <a:t> 끝난 후에 </a:t>
            </a:r>
            <a:r>
              <a:rPr kumimoji="1" lang="ko-KR" altLang="en-US" dirty="0">
                <a:solidFill>
                  <a:srgbClr val="FFFF00"/>
                </a:solidFill>
                <a:latin typeface="+mn-ea"/>
              </a:rPr>
              <a:t>모두가 같은 사실을 </a:t>
            </a:r>
            <a:r>
              <a:rPr kumimoji="1" lang="ko-KR" altLang="en-US" dirty="0" err="1">
                <a:solidFill>
                  <a:srgbClr val="FFFF00"/>
                </a:solidFill>
                <a:latin typeface="+mn-ea"/>
              </a:rPr>
              <a:t>알게된다</a:t>
            </a:r>
            <a:r>
              <a:rPr kumimoji="1" lang="en-US" altLang="ko-KR" dirty="0">
                <a:solidFill>
                  <a:srgbClr val="FFFF00"/>
                </a:solidFill>
                <a:latin typeface="+mn-ea"/>
              </a:rPr>
              <a:t>.</a:t>
            </a:r>
            <a:endParaRPr kumimoji="1" lang="ko-Kore-KR" altLang="en-US" dirty="0">
              <a:solidFill>
                <a:srgbClr val="FFFF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271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518A42-6288-9E88-E149-01EEEF933790}"/>
              </a:ext>
            </a:extLst>
          </p:cNvPr>
          <p:cNvSpPr txBox="1"/>
          <p:nvPr/>
        </p:nvSpPr>
        <p:spPr>
          <a:xfrm>
            <a:off x="997527" y="517236"/>
            <a:ext cx="2927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0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E8580-D3E3-9F70-8999-B1AB982CF29B}"/>
              </a:ext>
            </a:extLst>
          </p:cNvPr>
          <p:cNvSpPr txBox="1"/>
          <p:nvPr/>
        </p:nvSpPr>
        <p:spPr>
          <a:xfrm>
            <a:off x="997527" y="1551709"/>
            <a:ext cx="660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sz="2500" dirty="0">
                <a:solidFill>
                  <a:schemeClr val="bg1"/>
                </a:solidFill>
              </a:rPr>
              <a:t>도메인이란</a:t>
            </a:r>
            <a:r>
              <a:rPr kumimoji="1" lang="en-US" altLang="ko-KR" sz="2500" dirty="0">
                <a:solidFill>
                  <a:schemeClr val="bg1"/>
                </a:solidFill>
              </a:rPr>
              <a:t>?</a:t>
            </a:r>
          </a:p>
          <a:p>
            <a:pPr marL="342900" indent="-342900">
              <a:buAutoNum type="arabicPeriod"/>
            </a:pPr>
            <a:r>
              <a:rPr kumimoji="1" lang="ko-KR" altLang="en-US" sz="2500" dirty="0">
                <a:solidFill>
                  <a:schemeClr val="bg1"/>
                </a:solidFill>
              </a:rPr>
              <a:t>도메인 주도 설계</a:t>
            </a:r>
            <a:r>
              <a:rPr kumimoji="1" lang="en-US" altLang="ko-KR" sz="2500" dirty="0">
                <a:solidFill>
                  <a:schemeClr val="bg1"/>
                </a:solidFill>
              </a:rPr>
              <a:t>(DDD)</a:t>
            </a:r>
            <a:r>
              <a:rPr kumimoji="1" lang="ko-KR" altLang="en-US" sz="2500" dirty="0">
                <a:solidFill>
                  <a:schemeClr val="bg1"/>
                </a:solidFill>
              </a:rPr>
              <a:t>란</a:t>
            </a:r>
            <a:r>
              <a:rPr kumimoji="1" lang="en-US" altLang="ko-KR" sz="2500" dirty="0">
                <a:solidFill>
                  <a:schemeClr val="bg1"/>
                </a:solidFill>
              </a:rPr>
              <a:t>?</a:t>
            </a:r>
          </a:p>
          <a:p>
            <a:pPr marL="342900" indent="-342900">
              <a:buAutoNum type="arabicPeriod"/>
            </a:pPr>
            <a:r>
              <a:rPr kumimoji="1" lang="en-US" altLang="ko-KR" sz="2500" dirty="0">
                <a:solidFill>
                  <a:schemeClr val="bg1"/>
                </a:solidFill>
              </a:rPr>
              <a:t>DDD</a:t>
            </a:r>
            <a:r>
              <a:rPr kumimoji="1" lang="ko-KR" altLang="en-US" sz="2500" dirty="0">
                <a:solidFill>
                  <a:schemeClr val="bg1"/>
                </a:solidFill>
              </a:rPr>
              <a:t>의 아키텍처</a:t>
            </a:r>
            <a:endParaRPr kumimoji="1" lang="en-US" altLang="ko-KR" sz="25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kumimoji="1" lang="en-US" altLang="ko-KR" sz="2500" dirty="0">
                <a:solidFill>
                  <a:schemeClr val="bg1"/>
                </a:solidFill>
              </a:rPr>
              <a:t>Bounded  Context</a:t>
            </a:r>
          </a:p>
          <a:p>
            <a:pPr marL="342900" indent="-342900">
              <a:buAutoNum type="arabicPeriod"/>
            </a:pPr>
            <a:r>
              <a:rPr kumimoji="1" lang="en-US" altLang="ko-KR" sz="2500" dirty="0">
                <a:solidFill>
                  <a:schemeClr val="bg1"/>
                </a:solidFill>
              </a:rPr>
              <a:t>CQRS </a:t>
            </a:r>
            <a:r>
              <a:rPr kumimoji="1" lang="ko-KR" altLang="en-US" sz="2500" dirty="0">
                <a:solidFill>
                  <a:schemeClr val="bg1"/>
                </a:solidFill>
              </a:rPr>
              <a:t>패턴</a:t>
            </a:r>
            <a:endParaRPr kumimoji="1" lang="en-US" altLang="ko-KR" sz="25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kumimoji="1" lang="ko-KR" altLang="en-US" sz="2500" dirty="0">
                <a:solidFill>
                  <a:schemeClr val="bg1"/>
                </a:solidFill>
              </a:rPr>
              <a:t>이벤트 </a:t>
            </a:r>
            <a:r>
              <a:rPr kumimoji="1" lang="ko-KR" altLang="en-US" sz="2500" dirty="0" err="1">
                <a:solidFill>
                  <a:schemeClr val="bg1"/>
                </a:solidFill>
              </a:rPr>
              <a:t>스토밍</a:t>
            </a:r>
            <a:endParaRPr kumimoji="1" lang="en-US" altLang="ko-KR" sz="25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75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AA3701-F4DF-6EA5-EFEA-2BFF9CE83D65}"/>
              </a:ext>
            </a:extLst>
          </p:cNvPr>
          <p:cNvSpPr txBox="1"/>
          <p:nvPr/>
        </p:nvSpPr>
        <p:spPr>
          <a:xfrm>
            <a:off x="628073" y="748146"/>
            <a:ext cx="477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도메인</a:t>
            </a:r>
            <a:r>
              <a:rPr kumimoji="1" lang="en-US" altLang="ko-KR" sz="320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kumimoji="1" lang="en-US" altLang="ko-Kore-KR" sz="3200" dirty="0">
                <a:solidFill>
                  <a:schemeClr val="bg1"/>
                </a:solidFill>
                <a:latin typeface="+mj-ea"/>
                <a:ea typeface="+mj-ea"/>
              </a:rPr>
              <a:t>Domain</a:t>
            </a:r>
            <a:r>
              <a:rPr kumimoji="1" lang="en-US" altLang="ko-KR" sz="320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kumimoji="1" lang="ko-Kore-KR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AF686-A842-9A3E-C48F-54C29B2C5E9D}"/>
              </a:ext>
            </a:extLst>
          </p:cNvPr>
          <p:cNvSpPr txBox="1"/>
          <p:nvPr/>
        </p:nvSpPr>
        <p:spPr>
          <a:xfrm>
            <a:off x="628072" y="1717962"/>
            <a:ext cx="104555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도메인의 사전적 정의 </a:t>
            </a:r>
            <a:endParaRPr kumimoji="1" lang="en-US" altLang="ko-KR" dirty="0">
              <a:solidFill>
                <a:schemeClr val="bg1"/>
              </a:solidFill>
            </a:endParaRPr>
          </a:p>
          <a:p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en-US" altLang="ko-KR" dirty="0">
                <a:solidFill>
                  <a:schemeClr val="bg1"/>
                </a:solidFill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</a:rPr>
              <a:t> 영역 또는 집합을 의미</a:t>
            </a:r>
            <a:endParaRPr kumimoji="1" lang="en-US" altLang="ko-KR" dirty="0">
              <a:solidFill>
                <a:schemeClr val="bg1"/>
              </a:solidFill>
            </a:endParaRPr>
          </a:p>
          <a:p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ko-KR" altLang="en-US" dirty="0">
                <a:solidFill>
                  <a:srgbClr val="FFFF00"/>
                </a:solidFill>
              </a:rPr>
              <a:t>소프트웨어에서 말하는 도메인 </a:t>
            </a:r>
            <a:endParaRPr kumimoji="1" lang="en-US" altLang="ko-KR" dirty="0">
              <a:solidFill>
                <a:srgbClr val="FFFF00"/>
              </a:solidFill>
            </a:endParaRPr>
          </a:p>
          <a:p>
            <a:endParaRPr kumimoji="1" lang="en-US" altLang="ko-KR" dirty="0">
              <a:solidFill>
                <a:srgbClr val="FFFF00"/>
              </a:solidFill>
            </a:endParaRPr>
          </a:p>
          <a:p>
            <a:r>
              <a:rPr kumimoji="1" lang="en-US" altLang="ko-KR" dirty="0">
                <a:solidFill>
                  <a:srgbClr val="FFFF00"/>
                </a:solidFill>
              </a:rPr>
              <a:t>-</a:t>
            </a:r>
            <a:r>
              <a:rPr kumimoji="1" lang="ko-KR" altLang="en-US" dirty="0">
                <a:solidFill>
                  <a:srgbClr val="FFFF00"/>
                </a:solidFill>
              </a:rPr>
              <a:t> 비즈니스 영역</a:t>
            </a:r>
            <a:r>
              <a:rPr kumimoji="1" lang="en-US" altLang="ko-KR" dirty="0">
                <a:solidFill>
                  <a:srgbClr val="FFFF00"/>
                </a:solidFill>
              </a:rPr>
              <a:t>,</a:t>
            </a:r>
            <a:r>
              <a:rPr kumimoji="1" lang="ko-KR" altLang="en-US" dirty="0">
                <a:solidFill>
                  <a:srgbClr val="FFFF00"/>
                </a:solidFill>
              </a:rPr>
              <a:t> 구현해야 할 소프트웨어의 대상</a:t>
            </a:r>
            <a:endParaRPr kumimoji="1" lang="en-US" altLang="ko-KR" dirty="0">
              <a:solidFill>
                <a:srgbClr val="FFFF00"/>
              </a:solidFill>
            </a:endParaRPr>
          </a:p>
          <a:p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en-US" altLang="ko-KR" dirty="0">
                <a:solidFill>
                  <a:schemeClr val="bg1"/>
                </a:solidFill>
              </a:rPr>
              <a:t>Ex) </a:t>
            </a:r>
            <a:r>
              <a:rPr kumimoji="1" lang="ko-KR" altLang="en-US" dirty="0" err="1">
                <a:solidFill>
                  <a:schemeClr val="bg1"/>
                </a:solidFill>
              </a:rPr>
              <a:t>푸드</a:t>
            </a:r>
            <a:r>
              <a:rPr kumimoji="1" lang="ko-KR" altLang="en-US" dirty="0">
                <a:solidFill>
                  <a:schemeClr val="bg1"/>
                </a:solidFill>
              </a:rPr>
              <a:t> 앱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주문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상품 조회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결제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배송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회원 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기타 등등</a:t>
            </a:r>
            <a:endParaRPr kumimoji="1" lang="en-US" altLang="ko-Kore-KR" dirty="0">
              <a:solidFill>
                <a:schemeClr val="bg1"/>
              </a:solidFill>
            </a:endParaRPr>
          </a:p>
          <a:p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27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AA3701-F4DF-6EA5-EFEA-2BFF9CE83D65}"/>
              </a:ext>
            </a:extLst>
          </p:cNvPr>
          <p:cNvSpPr txBox="1"/>
          <p:nvPr/>
        </p:nvSpPr>
        <p:spPr>
          <a:xfrm>
            <a:off x="628072" y="748146"/>
            <a:ext cx="8672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도메인 주도 설계</a:t>
            </a:r>
            <a:r>
              <a:rPr kumimoji="1" lang="en-US" altLang="ko-KR" sz="3200" dirty="0">
                <a:solidFill>
                  <a:schemeClr val="bg1"/>
                </a:solidFill>
                <a:latin typeface="+mj-ea"/>
                <a:ea typeface="+mj-ea"/>
              </a:rPr>
              <a:t>(DDD)</a:t>
            </a:r>
            <a:r>
              <a:rPr kumimoji="1"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란</a:t>
            </a:r>
            <a:r>
              <a:rPr kumimoji="1" lang="en-US" altLang="ko-KR" sz="3200" dirty="0">
                <a:solidFill>
                  <a:schemeClr val="bg1"/>
                </a:solidFill>
                <a:latin typeface="+mj-ea"/>
                <a:ea typeface="+mj-ea"/>
              </a:rPr>
              <a:t>?</a:t>
            </a:r>
            <a:endParaRPr kumimoji="1" lang="ko-Kore-KR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AF686-A842-9A3E-C48F-54C29B2C5E9D}"/>
              </a:ext>
            </a:extLst>
          </p:cNvPr>
          <p:cNvSpPr txBox="1"/>
          <p:nvPr/>
        </p:nvSpPr>
        <p:spPr>
          <a:xfrm>
            <a:off x="628072" y="1717962"/>
            <a:ext cx="1045556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비즈니스 도메인 별로 나누어 설계를 하는 방식</a:t>
            </a:r>
            <a:endParaRPr kumimoji="1" lang="en-US" altLang="ko-KR" dirty="0">
              <a:solidFill>
                <a:schemeClr val="bg1"/>
              </a:solidFill>
            </a:endParaRPr>
          </a:p>
          <a:p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ko-KR" altLang="en-US" sz="2400" dirty="0">
                <a:solidFill>
                  <a:schemeClr val="bg1"/>
                </a:solidFill>
              </a:rPr>
              <a:t>특징</a:t>
            </a:r>
            <a:endParaRPr kumimoji="1" lang="en-US" altLang="ko-KR" sz="2400" dirty="0">
              <a:solidFill>
                <a:schemeClr val="bg1"/>
              </a:solidFill>
            </a:endParaRPr>
          </a:p>
          <a:p>
            <a:endParaRPr kumimoji="1"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kumimoji="1" lang="ko-KR" altLang="en-US" sz="1600" dirty="0">
                <a:solidFill>
                  <a:schemeClr val="bg1"/>
                </a:solidFill>
              </a:rPr>
              <a:t>도메인 그 자체와 도메인 로직에 초점을 맞춘다</a:t>
            </a:r>
            <a:r>
              <a:rPr kumimoji="1" lang="en-US" altLang="ko-KR" sz="1600" dirty="0">
                <a:solidFill>
                  <a:schemeClr val="bg1"/>
                </a:solidFill>
              </a:rPr>
              <a:t>.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중심 접근법을 탈피하여 객체인 이 도메인의 모델</a:t>
            </a:r>
            <a:r>
              <a:rPr kumimoji="1" lang="en-US" altLang="ko-KR" sz="1600" dirty="0">
                <a:solidFill>
                  <a:schemeClr val="bg1"/>
                </a:solidFill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</a:rPr>
              <a:t> 그리고 비즈니스 로직에만 집중한다</a:t>
            </a:r>
            <a:r>
              <a:rPr kumimoji="1" lang="en-US" altLang="ko-KR" sz="16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kumimoji="1" lang="ko-KR" altLang="en-US" sz="1600" dirty="0">
                <a:solidFill>
                  <a:schemeClr val="bg1"/>
                </a:solidFill>
              </a:rPr>
              <a:t>유비쿼터스 언어를 사용하여 도메인 전문가와 개발자 간의 소통에 대한 문제를 없애고 서로가 동일한 표현과 단어를 사용하도록 구축해 나가는 과정을 말함</a:t>
            </a:r>
            <a:r>
              <a:rPr kumimoji="1" lang="en-US" altLang="ko-KR" sz="16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kumimoji="1" lang="ko-KR" altLang="en-US" sz="1600" dirty="0">
                <a:solidFill>
                  <a:schemeClr val="bg1"/>
                </a:solidFill>
              </a:rPr>
              <a:t>소프트웨어의 엔티티와 도메인을 가능한 일치시키는 것</a:t>
            </a:r>
            <a:endParaRPr kumimoji="1"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708F3-9DBD-1551-7B7D-E3E6E4C6929C}"/>
              </a:ext>
            </a:extLst>
          </p:cNvPr>
          <p:cNvSpPr txBox="1"/>
          <p:nvPr/>
        </p:nvSpPr>
        <p:spPr>
          <a:xfrm>
            <a:off x="628072" y="4516582"/>
            <a:ext cx="104555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rgbClr val="FFFF00"/>
                </a:solidFill>
              </a:rPr>
              <a:t>그렇다면 왜 </a:t>
            </a:r>
            <a:r>
              <a:rPr kumimoji="1" lang="en-US" altLang="ko-KR" sz="2000" dirty="0">
                <a:solidFill>
                  <a:srgbClr val="FFFF00"/>
                </a:solidFill>
              </a:rPr>
              <a:t>DDD</a:t>
            </a:r>
            <a:r>
              <a:rPr kumimoji="1" lang="ko-KR" altLang="en-US" sz="2000" dirty="0" err="1">
                <a:solidFill>
                  <a:srgbClr val="FFFF00"/>
                </a:solidFill>
              </a:rPr>
              <a:t>를</a:t>
            </a:r>
            <a:r>
              <a:rPr kumimoji="1" lang="ko-KR" altLang="en-US" sz="2000" dirty="0">
                <a:solidFill>
                  <a:srgbClr val="FFFF00"/>
                </a:solidFill>
              </a:rPr>
              <a:t> 사용해야 하는가</a:t>
            </a:r>
            <a:r>
              <a:rPr kumimoji="1" lang="en-US" altLang="ko-KR" sz="2000" dirty="0">
                <a:solidFill>
                  <a:srgbClr val="FFFF00"/>
                </a:solidFill>
              </a:rPr>
              <a:t>?</a:t>
            </a:r>
          </a:p>
          <a:p>
            <a:endParaRPr kumimoji="1" lang="en-US" altLang="ko-Kore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기존 방식에서는 흔히 사용하고 있는 데이터 주도 설계는 데이터에 초점을 두고 설계를 하기 때문에</a:t>
            </a:r>
            <a:r>
              <a:rPr kumimoji="1" lang="en-US" altLang="ko-KR" sz="1600" dirty="0">
                <a:solidFill>
                  <a:schemeClr val="bg1"/>
                </a:solidFill>
              </a:rPr>
              <a:t>,</a:t>
            </a:r>
          </a:p>
          <a:p>
            <a:endParaRPr kumimoji="1" lang="en-US" altLang="ko-Kore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객체 자신이 포함하고 있는 데이터들을 조작하는 기능들을 정의함</a:t>
            </a:r>
            <a:r>
              <a:rPr kumimoji="1"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kumimoji="1" lang="en-US" altLang="ko-Kore-KR" sz="1600" dirty="0">
              <a:solidFill>
                <a:schemeClr val="bg1"/>
              </a:solidFill>
            </a:endParaRPr>
          </a:p>
          <a:p>
            <a:r>
              <a:rPr kumimoji="1" lang="ko-KR" altLang="en-US" sz="1600" b="1" dirty="0">
                <a:solidFill>
                  <a:srgbClr val="FFFF00"/>
                </a:solidFill>
              </a:rPr>
              <a:t>의존성이 얽히고 응집도가 낮아지며 강결합</a:t>
            </a:r>
            <a:r>
              <a:rPr kumimoji="1" lang="ko-KR" altLang="en-US" sz="1600" dirty="0">
                <a:solidFill>
                  <a:schemeClr val="bg1"/>
                </a:solidFill>
              </a:rPr>
              <a:t>으로 모든 객체들이 함께 변경되는 </a:t>
            </a:r>
            <a:r>
              <a:rPr kumimoji="1" lang="ko-KR" altLang="en-US" sz="1600" dirty="0">
                <a:solidFill>
                  <a:srgbClr val="FFFF00"/>
                </a:solidFill>
              </a:rPr>
              <a:t>단점</a:t>
            </a:r>
            <a:r>
              <a:rPr kumimoji="1" lang="ko-KR" altLang="en-US" sz="1600" dirty="0">
                <a:solidFill>
                  <a:schemeClr val="bg1"/>
                </a:solidFill>
              </a:rPr>
              <a:t>이 존재</a:t>
            </a:r>
            <a:endParaRPr kumimoji="1" lang="en-US" altLang="ko-Kore-KR" sz="1600" dirty="0">
              <a:solidFill>
                <a:schemeClr val="bg1"/>
              </a:solidFill>
            </a:endParaRPr>
          </a:p>
          <a:p>
            <a:endParaRPr kumimoji="1" lang="ko-Kore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16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81311B-C530-459A-11E2-ACB56013C8B3}"/>
              </a:ext>
            </a:extLst>
          </p:cNvPr>
          <p:cNvSpPr txBox="1"/>
          <p:nvPr/>
        </p:nvSpPr>
        <p:spPr>
          <a:xfrm>
            <a:off x="572654" y="378690"/>
            <a:ext cx="459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>
                <a:solidFill>
                  <a:schemeClr val="bg1"/>
                </a:solidFill>
                <a:latin typeface="+mj-ea"/>
                <a:ea typeface="+mj-ea"/>
              </a:rPr>
              <a:t>기존</a:t>
            </a:r>
            <a:r>
              <a:rPr kumimoji="1" lang="ko-KR" altLang="en-US" sz="2400" dirty="0">
                <a:solidFill>
                  <a:schemeClr val="bg1"/>
                </a:solidFill>
                <a:latin typeface="+mj-ea"/>
                <a:ea typeface="+mj-ea"/>
              </a:rPr>
              <a:t> 스프링의 계층형 아키텍처</a:t>
            </a:r>
            <a:endParaRPr kumimoji="1" lang="ko-Kore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24B362-47C3-2F85-7E7A-F3356DE60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1301750"/>
            <a:ext cx="9385300" cy="4254500"/>
          </a:xfrm>
          <a:prstGeom prst="rect">
            <a:avLst/>
          </a:prstGeom>
        </p:spPr>
      </p:pic>
      <p:sp>
        <p:nvSpPr>
          <p:cNvPr id="7" name="아래쪽 화살표[D] 6">
            <a:extLst>
              <a:ext uri="{FF2B5EF4-FFF2-40B4-BE49-F238E27FC236}">
                <a16:creationId xmlns:a16="http://schemas.microsoft.com/office/drawing/2014/main" id="{D0D730C1-B34E-D273-EA3D-C81EB8596760}"/>
              </a:ext>
            </a:extLst>
          </p:cNvPr>
          <p:cNvSpPr/>
          <p:nvPr/>
        </p:nvSpPr>
        <p:spPr>
          <a:xfrm>
            <a:off x="10825019" y="295563"/>
            <a:ext cx="794327" cy="6114473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의</a:t>
            </a:r>
            <a:br>
              <a:rPr kumimoji="1" lang="en-US" altLang="ko-Kore-KR" dirty="0"/>
            </a:br>
            <a:r>
              <a:rPr kumimoji="1" lang="ko-KR" altLang="en-US" dirty="0"/>
              <a:t>존</a:t>
            </a:r>
            <a:br>
              <a:rPr kumimoji="1" lang="en-US" altLang="ko-KR" dirty="0"/>
            </a:br>
            <a:r>
              <a:rPr kumimoji="1" lang="ko-KR" altLang="en-US" dirty="0"/>
              <a:t>성</a:t>
            </a:r>
            <a:br>
              <a:rPr kumimoji="1" lang="en-US" altLang="ko-KR" dirty="0"/>
            </a:br>
            <a:r>
              <a:rPr kumimoji="1" lang="ko-KR" altLang="en-US" dirty="0"/>
              <a:t>방</a:t>
            </a:r>
            <a:br>
              <a:rPr kumimoji="1" lang="en-US" altLang="ko-KR" dirty="0"/>
            </a:br>
            <a:r>
              <a:rPr kumimoji="1" lang="ko-KR" altLang="en-US" dirty="0"/>
              <a:t>향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9048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518A42-6288-9E88-E149-01EEEF933790}"/>
              </a:ext>
            </a:extLst>
          </p:cNvPr>
          <p:cNvSpPr txBox="1"/>
          <p:nvPr/>
        </p:nvSpPr>
        <p:spPr>
          <a:xfrm>
            <a:off x="498765" y="434109"/>
            <a:ext cx="4414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>
                <a:solidFill>
                  <a:schemeClr val="bg1"/>
                </a:solidFill>
                <a:latin typeface="+mj-ea"/>
                <a:ea typeface="+mj-ea"/>
              </a:rPr>
              <a:t>DDD</a:t>
            </a:r>
            <a:r>
              <a:rPr kumimoji="1" lang="ko-Kore-KR" altLang="en-US" sz="2800" dirty="0">
                <a:solidFill>
                  <a:schemeClr val="bg1"/>
                </a:solidFill>
                <a:latin typeface="+mj-ea"/>
                <a:ea typeface="+mj-ea"/>
              </a:rPr>
              <a:t>의</a:t>
            </a:r>
            <a:r>
              <a:rPr kumimoji="1"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 계층형 </a:t>
            </a:r>
            <a:r>
              <a:rPr kumimoji="1" lang="ko-KR" altLang="en-US" sz="2800" dirty="0" err="1">
                <a:solidFill>
                  <a:schemeClr val="bg1"/>
                </a:solidFill>
                <a:latin typeface="+mj-ea"/>
                <a:ea typeface="+mj-ea"/>
              </a:rPr>
              <a:t>아키텍쳐</a:t>
            </a:r>
            <a:endParaRPr kumimoji="1" lang="ko-Kore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E8580-D3E3-9F70-8999-B1AB982CF29B}"/>
              </a:ext>
            </a:extLst>
          </p:cNvPr>
          <p:cNvSpPr txBox="1"/>
          <p:nvPr/>
        </p:nvSpPr>
        <p:spPr>
          <a:xfrm>
            <a:off x="498764" y="1394691"/>
            <a:ext cx="50707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  <a:latin typeface="+mn-ea"/>
              </a:rPr>
              <a:t>스프링의</a:t>
            </a:r>
            <a:r>
              <a:rPr kumimoji="1" lang="ko-KR" altLang="en-US" dirty="0">
                <a:solidFill>
                  <a:schemeClr val="bg1"/>
                </a:solidFill>
                <a:latin typeface="+mn-ea"/>
              </a:rPr>
              <a:t> 구조와 별반 다를 것은 없어 보인다</a:t>
            </a:r>
            <a:r>
              <a:rPr kumimoji="1" lang="en-US" altLang="ko-KR" dirty="0">
                <a:solidFill>
                  <a:schemeClr val="bg1"/>
                </a:solidFill>
                <a:latin typeface="+mn-ea"/>
              </a:rPr>
              <a:t>.</a:t>
            </a:r>
          </a:p>
          <a:p>
            <a:endParaRPr kumimoji="1"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+mn-ea"/>
              </a:rPr>
              <a:t>근데 왜 따로 구분을 지어서 설명하는지</a:t>
            </a:r>
            <a:r>
              <a:rPr kumimoji="1" lang="en-US" altLang="ko-KR" dirty="0">
                <a:solidFill>
                  <a:schemeClr val="bg1"/>
                </a:solidFill>
                <a:latin typeface="+mn-ea"/>
              </a:rPr>
              <a:t>?</a:t>
            </a:r>
          </a:p>
          <a:p>
            <a:endParaRPr kumimoji="1"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+mn-ea"/>
              </a:rPr>
              <a:t>문제점</a:t>
            </a:r>
            <a:endParaRPr kumimoji="1" lang="en-US" altLang="ko-KR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kumimoji="1" lang="ko-KR" altLang="en-US" dirty="0" err="1">
                <a:solidFill>
                  <a:schemeClr val="bg1"/>
                </a:solidFill>
                <a:latin typeface="+mn-ea"/>
              </a:rPr>
              <a:t>인프라스트럭쳐의</a:t>
            </a:r>
            <a:r>
              <a:rPr kumimoji="1" lang="ko-KR" altLang="en-US" dirty="0">
                <a:solidFill>
                  <a:schemeClr val="bg1"/>
                </a:solidFill>
                <a:latin typeface="+mn-ea"/>
              </a:rPr>
              <a:t> 테스트 어려움</a:t>
            </a:r>
            <a:endParaRPr kumimoji="1" lang="en-US" altLang="ko-KR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kumimoji="1" lang="ko-KR" altLang="en-US" dirty="0">
                <a:solidFill>
                  <a:schemeClr val="bg1"/>
                </a:solidFill>
                <a:latin typeface="+mn-ea"/>
              </a:rPr>
              <a:t>기능 확장의 어려움</a:t>
            </a:r>
            <a:endParaRPr kumimoji="1" lang="en-US" altLang="ko-KR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kumimoji="1" lang="en-US" altLang="ko-KR" dirty="0">
              <a:solidFill>
                <a:schemeClr val="bg1"/>
              </a:solidFill>
              <a:latin typeface="+mn-ea"/>
            </a:endParaRPr>
          </a:p>
          <a:p>
            <a:endParaRPr kumimoji="1"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+mn-ea"/>
              </a:rPr>
              <a:t>자세한 의미는 코드로 설명</a:t>
            </a:r>
            <a:endParaRPr kumimoji="1" lang="en-US" altLang="ko-KR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48F58F-040D-7EBB-C87C-140A0B2A0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639" y="517236"/>
            <a:ext cx="6225783" cy="572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53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A80AEC-C0AE-25F3-6FCA-5B39BFBF9C56}"/>
              </a:ext>
            </a:extLst>
          </p:cNvPr>
          <p:cNvSpPr txBox="1"/>
          <p:nvPr/>
        </p:nvSpPr>
        <p:spPr>
          <a:xfrm>
            <a:off x="581891" y="471055"/>
            <a:ext cx="4830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>
                <a:solidFill>
                  <a:schemeClr val="bg1"/>
                </a:solidFill>
                <a:latin typeface="+mj-ea"/>
                <a:ea typeface="+mj-ea"/>
              </a:rPr>
              <a:t>Bounded Context</a:t>
            </a:r>
            <a:endParaRPr kumimoji="1" lang="ko-Kore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FC8017-B0B4-DFE8-C00F-6BA1CEA3D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091" y="1119359"/>
            <a:ext cx="7202632" cy="43554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B1F080-9068-032F-CE8D-BA27F4F56E6F}"/>
              </a:ext>
            </a:extLst>
          </p:cNvPr>
          <p:cNvSpPr txBox="1"/>
          <p:nvPr/>
        </p:nvSpPr>
        <p:spPr>
          <a:xfrm>
            <a:off x="648277" y="1582340"/>
            <a:ext cx="3251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>
                <a:solidFill>
                  <a:schemeClr val="bg1"/>
                </a:solidFill>
                <a:latin typeface="+mn-ea"/>
              </a:rPr>
              <a:t>특정한 도메인 모델의 경계 영역을 결정해준다</a:t>
            </a:r>
            <a:r>
              <a:rPr kumimoji="1" lang="en-US" altLang="ko-KR" sz="1600" dirty="0">
                <a:solidFill>
                  <a:schemeClr val="bg1"/>
                </a:solidFill>
                <a:latin typeface="+mn-ea"/>
              </a:rPr>
              <a:t>.</a:t>
            </a:r>
          </a:p>
          <a:p>
            <a:endParaRPr kumimoji="1" lang="en-US" altLang="ko-KR" sz="1600" dirty="0">
              <a:solidFill>
                <a:schemeClr val="bg1"/>
              </a:solidFill>
              <a:latin typeface="+mn-ea"/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  <a:latin typeface="+mn-ea"/>
              </a:rPr>
              <a:t>하나의 컨텍스트는 한개의 모델을 갖는다</a:t>
            </a:r>
            <a:r>
              <a:rPr kumimoji="1" lang="en-US" altLang="ko-KR" sz="1600" dirty="0">
                <a:solidFill>
                  <a:schemeClr val="bg1"/>
                </a:solidFill>
                <a:latin typeface="+mn-ea"/>
              </a:rPr>
              <a:t>.</a:t>
            </a:r>
          </a:p>
          <a:p>
            <a:endParaRPr kumimoji="1" lang="en-US" altLang="ko-KR" sz="1600" dirty="0">
              <a:solidFill>
                <a:schemeClr val="bg1"/>
              </a:solidFill>
              <a:latin typeface="+mn-ea"/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  <a:latin typeface="+mn-ea"/>
              </a:rPr>
              <a:t>연관되는 컨텍스트는 </a:t>
            </a:r>
            <a:r>
              <a:rPr kumimoji="1" lang="en-US" altLang="ko-KR" sz="1600" dirty="0">
                <a:solidFill>
                  <a:schemeClr val="bg1"/>
                </a:solidFill>
                <a:latin typeface="+mn-ea"/>
              </a:rPr>
              <a:t>DDD</a:t>
            </a:r>
            <a:r>
              <a:rPr kumimoji="1" lang="ko-KR" altLang="en-US" sz="1600" dirty="0">
                <a:solidFill>
                  <a:schemeClr val="bg1"/>
                </a:solidFill>
                <a:latin typeface="+mn-ea"/>
              </a:rPr>
              <a:t>로 개발할 필요는 없다</a:t>
            </a:r>
            <a:r>
              <a:rPr kumimoji="1" lang="en-US" altLang="ko-KR" sz="1600" dirty="0">
                <a:solidFill>
                  <a:schemeClr val="bg1"/>
                </a:solidFill>
                <a:latin typeface="+mn-ea"/>
              </a:rPr>
              <a:t>.</a:t>
            </a:r>
          </a:p>
          <a:p>
            <a:endParaRPr kumimoji="1" lang="en-US" altLang="ko-KR" sz="1600" dirty="0">
              <a:solidFill>
                <a:schemeClr val="bg1"/>
              </a:solidFill>
              <a:latin typeface="+mn-ea"/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  <a:latin typeface="+mn-ea"/>
              </a:rPr>
              <a:t>한 </a:t>
            </a:r>
            <a:r>
              <a:rPr kumimoji="1" lang="ko-KR" altLang="en-US" sz="1600" dirty="0" err="1">
                <a:solidFill>
                  <a:schemeClr val="bg1"/>
                </a:solidFill>
                <a:latin typeface="+mn-ea"/>
              </a:rPr>
              <a:t>바운디드</a:t>
            </a:r>
            <a:r>
              <a:rPr kumimoji="1" lang="ko-KR" altLang="en-US" sz="1600" dirty="0">
                <a:solidFill>
                  <a:schemeClr val="bg1"/>
                </a:solidFill>
                <a:latin typeface="+mn-ea"/>
              </a:rPr>
              <a:t> 컨텍스트에서 </a:t>
            </a:r>
            <a:r>
              <a:rPr kumimoji="1" lang="en-US" altLang="ko-KR" sz="1600" dirty="0">
                <a:solidFill>
                  <a:schemeClr val="bg1"/>
                </a:solidFill>
                <a:latin typeface="+mn-ea"/>
              </a:rPr>
              <a:t>DAO</a:t>
            </a:r>
            <a:r>
              <a:rPr kumimoji="1" lang="ko-KR" altLang="en-US" sz="1600" dirty="0" err="1">
                <a:solidFill>
                  <a:schemeClr val="bg1"/>
                </a:solidFill>
                <a:latin typeface="+mn-ea"/>
              </a:rPr>
              <a:t>를</a:t>
            </a:r>
            <a:r>
              <a:rPr kumimoji="1" lang="ko-KR" altLang="en-US" sz="1600" dirty="0">
                <a:solidFill>
                  <a:schemeClr val="bg1"/>
                </a:solidFill>
                <a:latin typeface="+mn-ea"/>
              </a:rPr>
              <a:t> 사용하는 방식과 </a:t>
            </a:r>
            <a:r>
              <a:rPr kumimoji="1" lang="en-US" altLang="ko-KR" sz="1600" dirty="0">
                <a:solidFill>
                  <a:schemeClr val="bg1"/>
                </a:solidFill>
                <a:latin typeface="+mn-ea"/>
              </a:rPr>
              <a:t>DDD</a:t>
            </a:r>
            <a:r>
              <a:rPr kumimoji="1" lang="ko-KR" altLang="en-US" sz="1600" dirty="0">
                <a:solidFill>
                  <a:schemeClr val="bg1"/>
                </a:solidFill>
                <a:latin typeface="+mn-ea"/>
              </a:rPr>
              <a:t>방식을 둘 다 사용할 수도 있다</a:t>
            </a:r>
            <a:r>
              <a:rPr kumimoji="1" lang="en-US" altLang="ko-KR" sz="1600" dirty="0">
                <a:solidFill>
                  <a:schemeClr val="bg1"/>
                </a:solidFill>
                <a:latin typeface="+mn-ea"/>
              </a:rPr>
              <a:t>.</a:t>
            </a:r>
          </a:p>
          <a:p>
            <a:endParaRPr kumimoji="1" lang="en-US" altLang="ko-KR" sz="1600" dirty="0">
              <a:solidFill>
                <a:schemeClr val="bg1"/>
              </a:solidFill>
              <a:latin typeface="+mn-ea"/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  <a:latin typeface="+mn-ea"/>
              </a:rPr>
              <a:t>그것의 대표적인 예가 바로 </a:t>
            </a:r>
            <a:r>
              <a:rPr kumimoji="1" lang="en-US" altLang="ko-KR" sz="1600" dirty="0">
                <a:solidFill>
                  <a:schemeClr val="bg1"/>
                </a:solidFill>
                <a:latin typeface="+mn-ea"/>
              </a:rPr>
              <a:t>CQRS</a:t>
            </a:r>
            <a:r>
              <a:rPr kumimoji="1" lang="ko-KR" altLang="en-US" sz="1600" dirty="0">
                <a:solidFill>
                  <a:schemeClr val="bg1"/>
                </a:solidFill>
                <a:latin typeface="+mn-ea"/>
              </a:rPr>
              <a:t>패턴이다</a:t>
            </a:r>
            <a:r>
              <a:rPr kumimoji="1" lang="en-US" altLang="ko-KR" sz="1600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3574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518A42-6288-9E88-E149-01EEEF933790}"/>
              </a:ext>
            </a:extLst>
          </p:cNvPr>
          <p:cNvSpPr txBox="1"/>
          <p:nvPr/>
        </p:nvSpPr>
        <p:spPr>
          <a:xfrm>
            <a:off x="498765" y="434109"/>
            <a:ext cx="4414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>
                <a:solidFill>
                  <a:schemeClr val="bg1"/>
                </a:solidFill>
                <a:latin typeface="+mj-ea"/>
                <a:ea typeface="+mj-ea"/>
              </a:rPr>
              <a:t>CQRS</a:t>
            </a:r>
            <a:r>
              <a:rPr kumimoji="1"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 패턴</a:t>
            </a:r>
            <a:endParaRPr kumimoji="1" lang="ko-Kore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EE6A33-7017-1854-2411-83BE24C5090F}"/>
              </a:ext>
            </a:extLst>
          </p:cNvPr>
          <p:cNvSpPr txBox="1"/>
          <p:nvPr/>
        </p:nvSpPr>
        <p:spPr>
          <a:xfrm>
            <a:off x="628073" y="1209964"/>
            <a:ext cx="91809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+mn-ea"/>
              </a:rPr>
              <a:t>앞서 봤듯</a:t>
            </a:r>
            <a:r>
              <a:rPr kumimoji="1" lang="en-US" altLang="ko-KR" dirty="0">
                <a:solidFill>
                  <a:schemeClr val="bg1"/>
                </a:solidFill>
                <a:latin typeface="+mn-ea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+mn-ea"/>
              </a:rPr>
              <a:t> 단일 모델의 단점은 의존성이 얽힌다는 것</a:t>
            </a:r>
            <a:r>
              <a:rPr kumimoji="1" lang="en-US" altLang="ko-KR" dirty="0">
                <a:solidFill>
                  <a:schemeClr val="bg1"/>
                </a:solidFill>
                <a:latin typeface="+mn-ea"/>
              </a:rPr>
              <a:t>.</a:t>
            </a:r>
          </a:p>
          <a:p>
            <a:endParaRPr kumimoji="1" lang="en-US" altLang="ko-Kore-KR" dirty="0">
              <a:solidFill>
                <a:schemeClr val="bg1"/>
              </a:solidFill>
              <a:latin typeface="+mn-ea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+mn-ea"/>
              </a:rPr>
              <a:t>그래서 현재 사용하고 있는 </a:t>
            </a:r>
            <a:r>
              <a:rPr kumimoji="1" lang="en-US" altLang="ko-KR" dirty="0">
                <a:solidFill>
                  <a:schemeClr val="bg1"/>
                </a:solidFill>
                <a:latin typeface="+mn-ea"/>
              </a:rPr>
              <a:t>JPA/Hibernate </a:t>
            </a:r>
            <a:r>
              <a:rPr kumimoji="1" lang="ko-KR" altLang="en-US" dirty="0">
                <a:solidFill>
                  <a:schemeClr val="bg1"/>
                </a:solidFill>
                <a:latin typeface="+mn-ea"/>
              </a:rPr>
              <a:t>즉 </a:t>
            </a:r>
            <a:r>
              <a:rPr kumimoji="1" lang="en-US" altLang="ko-KR" dirty="0">
                <a:solidFill>
                  <a:schemeClr val="bg1"/>
                </a:solidFill>
                <a:latin typeface="+mn-ea"/>
              </a:rPr>
              <a:t>ORM</a:t>
            </a:r>
            <a:r>
              <a:rPr kumimoji="1" lang="ko-KR" altLang="en-US" dirty="0">
                <a:solidFill>
                  <a:schemeClr val="bg1"/>
                </a:solidFill>
                <a:latin typeface="+mn-ea"/>
              </a:rPr>
              <a:t> 기법이 도메인의 상태 변경을 </a:t>
            </a:r>
            <a:r>
              <a:rPr kumimoji="1" lang="ko-KR" altLang="en-US" dirty="0" err="1">
                <a:solidFill>
                  <a:schemeClr val="bg1"/>
                </a:solidFill>
                <a:latin typeface="+mn-ea"/>
              </a:rPr>
              <a:t>하는데에는</a:t>
            </a:r>
            <a:r>
              <a:rPr kumimoji="1" lang="ko-KR" altLang="en-US" dirty="0">
                <a:solidFill>
                  <a:schemeClr val="bg1"/>
                </a:solidFill>
                <a:latin typeface="+mn-ea"/>
              </a:rPr>
              <a:t> 탁월한 </a:t>
            </a:r>
            <a:r>
              <a:rPr kumimoji="1" lang="ko-KR" altLang="en-US" dirty="0" err="1">
                <a:solidFill>
                  <a:schemeClr val="bg1"/>
                </a:solidFill>
                <a:latin typeface="+mn-ea"/>
              </a:rPr>
              <a:t>선택인건</a:t>
            </a:r>
            <a:r>
              <a:rPr kumimoji="1" lang="ko-KR" altLang="en-US" dirty="0">
                <a:solidFill>
                  <a:schemeClr val="bg1"/>
                </a:solidFill>
                <a:latin typeface="+mn-ea"/>
              </a:rPr>
              <a:t> 분명</a:t>
            </a:r>
            <a:r>
              <a:rPr kumimoji="1" lang="en-US" altLang="ko-KR" dirty="0">
                <a:solidFill>
                  <a:schemeClr val="bg1"/>
                </a:solidFill>
                <a:latin typeface="+mn-ea"/>
              </a:rPr>
              <a:t>.</a:t>
            </a:r>
          </a:p>
          <a:p>
            <a:endParaRPr kumimoji="1" lang="en-US" altLang="ko-Kore-KR" dirty="0">
              <a:solidFill>
                <a:schemeClr val="bg1"/>
              </a:solidFill>
              <a:latin typeface="+mn-ea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+mn-ea"/>
              </a:rPr>
              <a:t>그렇지만 여러 데이터들을 가져와 취합하는 과정은 </a:t>
            </a:r>
            <a:r>
              <a:rPr kumimoji="1" lang="ko-KR" altLang="en-US" dirty="0" err="1">
                <a:solidFill>
                  <a:schemeClr val="bg1"/>
                </a:solidFill>
                <a:latin typeface="+mn-ea"/>
              </a:rPr>
              <a:t>고려할게</a:t>
            </a:r>
            <a:r>
              <a:rPr kumimoji="1" lang="ko-KR" altLang="en-US" dirty="0">
                <a:solidFill>
                  <a:schemeClr val="bg1"/>
                </a:solidFill>
                <a:latin typeface="+mn-ea"/>
              </a:rPr>
              <a:t> 많아 복잡해지는 것이 현실</a:t>
            </a:r>
            <a:r>
              <a:rPr kumimoji="1" lang="en-US" altLang="ko-KR" dirty="0">
                <a:solidFill>
                  <a:schemeClr val="bg1"/>
                </a:solidFill>
                <a:latin typeface="+mn-ea"/>
              </a:rPr>
              <a:t>.</a:t>
            </a:r>
          </a:p>
          <a:p>
            <a:endParaRPr kumimoji="1" lang="en-US" altLang="ko-Kore-KR" dirty="0">
              <a:solidFill>
                <a:schemeClr val="bg1"/>
              </a:solidFill>
              <a:latin typeface="+mn-ea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+mn-ea"/>
              </a:rPr>
              <a:t>그래서 이런 구현 복잡도를 낮추는 방법이 바로 명령 모델과 조회 모델을 나누는 패턴</a:t>
            </a:r>
            <a:endParaRPr kumimoji="1" lang="en-US" altLang="ko-KR" dirty="0">
              <a:solidFill>
                <a:schemeClr val="bg1"/>
              </a:solidFill>
              <a:latin typeface="+mn-ea"/>
            </a:endParaRPr>
          </a:p>
          <a:p>
            <a:endParaRPr kumimoji="1"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kumimoji="1" lang="en-US" altLang="ko-KR" dirty="0">
                <a:solidFill>
                  <a:schemeClr val="bg1"/>
                </a:solidFill>
                <a:latin typeface="+mn-ea"/>
              </a:rPr>
              <a:t>CQRS</a:t>
            </a:r>
            <a:r>
              <a:rPr kumimoji="1" lang="ko-KR" altLang="en-US" dirty="0">
                <a:solidFill>
                  <a:schemeClr val="bg1"/>
                </a:solidFill>
                <a:latin typeface="+mn-ea"/>
              </a:rPr>
              <a:t>는 복잡한 도메인에 적합하다</a:t>
            </a:r>
            <a:r>
              <a:rPr kumimoji="1" lang="en-US" altLang="ko-KR" dirty="0">
                <a:solidFill>
                  <a:schemeClr val="bg1"/>
                </a:solidFill>
                <a:latin typeface="+mn-ea"/>
              </a:rPr>
              <a:t>.</a:t>
            </a:r>
          </a:p>
          <a:p>
            <a:endParaRPr kumimoji="1" lang="en-US" altLang="ko-KR" dirty="0">
              <a:solidFill>
                <a:schemeClr val="bg1"/>
              </a:solidFill>
              <a:latin typeface="+mn-ea"/>
            </a:endParaRPr>
          </a:p>
          <a:p>
            <a:endParaRPr kumimoji="1" lang="en-US" altLang="ko-KR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6969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790499-89EF-CC7C-F86C-F9172BBB8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150" y="598189"/>
            <a:ext cx="6502977" cy="56616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1FEF3F-401A-6C6D-77E8-C0AA241F332C}"/>
              </a:ext>
            </a:extLst>
          </p:cNvPr>
          <p:cNvSpPr txBox="1"/>
          <p:nvPr/>
        </p:nvSpPr>
        <p:spPr>
          <a:xfrm>
            <a:off x="766618" y="1997838"/>
            <a:ext cx="42025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</a:rPr>
              <a:t>장점</a:t>
            </a:r>
            <a:endParaRPr kumimoji="1" lang="en-US" altLang="ko-Kore-KR" dirty="0">
              <a:solidFill>
                <a:schemeClr val="bg1"/>
              </a:solidFill>
            </a:endParaRPr>
          </a:p>
          <a:p>
            <a:endParaRPr kumimoji="1" lang="en-US" altLang="ko-Kore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kumimoji="1" lang="ko-Kore-KR" altLang="en-US" dirty="0">
                <a:solidFill>
                  <a:schemeClr val="bg1"/>
                </a:solidFill>
              </a:rPr>
              <a:t>명령</a:t>
            </a:r>
            <a:r>
              <a:rPr kumimoji="1" lang="ko-KR" altLang="en-US" dirty="0">
                <a:solidFill>
                  <a:schemeClr val="bg1"/>
                </a:solidFill>
              </a:rPr>
              <a:t> 모델에 조회 관련 로직이 사라지게 되어 복잡도가 낮아진다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kumimoji="1" lang="ko-KR" altLang="en-US" dirty="0">
                <a:solidFill>
                  <a:schemeClr val="bg1"/>
                </a:solidFill>
              </a:rPr>
              <a:t>조회 성능을 향상시키는데 유리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ko-KR" altLang="en-US" dirty="0">
                <a:solidFill>
                  <a:schemeClr val="bg1"/>
                </a:solidFill>
              </a:rPr>
              <a:t>단점</a:t>
            </a:r>
            <a:endParaRPr kumimoji="1" lang="en-US" altLang="ko-KR" dirty="0">
              <a:solidFill>
                <a:schemeClr val="bg1"/>
              </a:solidFill>
            </a:endParaRPr>
          </a:p>
          <a:p>
            <a:endParaRPr kumimoji="1"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kumimoji="1" lang="ko-KR" altLang="en-US" dirty="0">
                <a:solidFill>
                  <a:schemeClr val="bg1"/>
                </a:solidFill>
              </a:rPr>
              <a:t>구현해야 할 코드양이 증가한다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kumimoji="1" lang="ko-KR" altLang="en-US" dirty="0">
                <a:solidFill>
                  <a:schemeClr val="bg1"/>
                </a:solidFill>
              </a:rPr>
              <a:t>더 많은 구현 기술들이 필요하다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5498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540</Words>
  <Application>Microsoft Macintosh PowerPoint</Application>
  <PresentationFormat>와이드스크린</PresentationFormat>
  <Paragraphs>113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ree</dc:creator>
  <cp:lastModifiedBy>ree</cp:lastModifiedBy>
  <cp:revision>5</cp:revision>
  <dcterms:created xsi:type="dcterms:W3CDTF">2022-05-17T15:30:55Z</dcterms:created>
  <dcterms:modified xsi:type="dcterms:W3CDTF">2022-05-17T17:41:25Z</dcterms:modified>
</cp:coreProperties>
</file>