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0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9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90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BBA6-92BF-2C40-9F01-7E0B90F04EA5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88BA89-A188-A84E-AB16-FD2F498319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1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2F393-420D-C046-AAFC-256BECF4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783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kumimoji="1" lang="ko-Kore-KR" altLang="en-US" sz="1200" dirty="0"/>
              <a:t>배치</a:t>
            </a:r>
            <a:r>
              <a:rPr kumimoji="1" lang="ko-KR" altLang="en-US" sz="1200" dirty="0"/>
              <a:t>는 일괄처리 라는 뜻을 가지고 있습니다</a:t>
            </a:r>
            <a:r>
              <a:rPr kumimoji="1" lang="en-US" altLang="ko-KR" sz="1200" dirty="0"/>
              <a:t>.</a:t>
            </a:r>
          </a:p>
          <a:p>
            <a:pPr>
              <a:buFontTx/>
              <a:buChar char="-"/>
            </a:pPr>
            <a:endParaRPr kumimoji="1" lang="en-US" altLang="ko-KR" sz="1200" dirty="0"/>
          </a:p>
          <a:p>
            <a:pPr marL="0" indent="0">
              <a:buNone/>
            </a:pPr>
            <a:r>
              <a:rPr kumimoji="1" lang="ko-KR" altLang="en-US" sz="1200" dirty="0"/>
              <a:t>전 날의 어떤 데이터를 집계한다고 예를 들어보겠습니다</a:t>
            </a:r>
            <a:r>
              <a:rPr kumimoji="1" lang="en-US" altLang="ko-KR" sz="1200" dirty="0"/>
              <a:t>.</a:t>
            </a:r>
          </a:p>
          <a:p>
            <a:pPr marL="0" indent="0">
              <a:buNone/>
            </a:pPr>
            <a:r>
              <a:rPr kumimoji="1" lang="ko-KR" altLang="en-US" sz="1200" dirty="0"/>
              <a:t>이 전날의 데이터를 </a:t>
            </a:r>
            <a:r>
              <a:rPr kumimoji="1" lang="en-US" altLang="ko-KR" sz="1200" dirty="0"/>
              <a:t>API</a:t>
            </a:r>
            <a:r>
              <a:rPr kumimoji="1" lang="ko-KR" altLang="en-US" sz="1200" dirty="0"/>
              <a:t>로 만들어서 실행하면 어떻게 될까요</a:t>
            </a:r>
            <a:r>
              <a:rPr kumimoji="1" lang="en-US" altLang="ko-KR" sz="1200" dirty="0"/>
              <a:t>?</a:t>
            </a:r>
          </a:p>
          <a:p>
            <a:pPr marL="0" indent="0">
              <a:buNone/>
            </a:pPr>
            <a:r>
              <a:rPr kumimoji="1" lang="ko-KR" altLang="en-US" sz="1200" dirty="0"/>
              <a:t>🚫 대량의 </a:t>
            </a:r>
            <a:r>
              <a:rPr kumimoji="1" lang="en-US" altLang="ko-KR" sz="1200" dirty="0"/>
              <a:t>CPU %, </a:t>
            </a:r>
            <a:r>
              <a:rPr kumimoji="1" lang="ko-KR" altLang="en-US" sz="1200" dirty="0"/>
              <a:t>입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출력 리소스 점유하여 들어오는 요청을 처리하기 힘들어지고</a:t>
            </a:r>
            <a:r>
              <a:rPr kumimoji="1" lang="en-US" altLang="ko-KR" sz="1200" dirty="0"/>
              <a:t>,</a:t>
            </a:r>
          </a:p>
          <a:p>
            <a:pPr marL="0" indent="0">
              <a:buNone/>
            </a:pPr>
            <a:r>
              <a:rPr kumimoji="1" lang="ko-KR" altLang="en-US" sz="1200" dirty="0"/>
              <a:t>    심각하게는 서버 다운을 초래할 수 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Ex) </a:t>
            </a:r>
            <a:r>
              <a:rPr kumimoji="1" lang="ko-KR" altLang="en-US" sz="1200" dirty="0"/>
              <a:t>관리자 서버</a:t>
            </a:r>
            <a:endParaRPr kumimoji="1" lang="en-US" altLang="ko-KR" sz="1200" dirty="0"/>
          </a:p>
          <a:p>
            <a:pPr marL="0" indent="0">
              <a:buNone/>
            </a:pPr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R" sz="1200" dirty="0"/>
              <a:t>-</a:t>
            </a:r>
            <a:r>
              <a:rPr kumimoji="1" lang="ko-KR" altLang="en-US" sz="1200" dirty="0"/>
              <a:t> 이후 </a:t>
            </a:r>
            <a:r>
              <a:rPr kumimoji="1" lang="en-US" altLang="ko-KR" sz="1200" dirty="0"/>
              <a:t>API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만들어 실행했을 때 중간에 오류가 발생했을 때 그 지점까지의 집계한 모든 데이터는 어떻게 될까요</a:t>
            </a:r>
            <a:r>
              <a:rPr kumimoji="1" lang="en-US" altLang="ko-KR" sz="1200" dirty="0"/>
              <a:t>?</a:t>
            </a:r>
          </a:p>
          <a:p>
            <a:pPr>
              <a:buFontTx/>
              <a:buChar char="-"/>
            </a:pPr>
            <a:r>
              <a:rPr kumimoji="1" lang="ko-KR" altLang="en-US" sz="1200" dirty="0"/>
              <a:t>복구를 했다고 하더라도 저장되다가 말던 오류 지점부터 다시 실행할 수 있을까요</a:t>
            </a:r>
            <a:r>
              <a:rPr kumimoji="1" lang="en-US" altLang="ko-KR" sz="1200" dirty="0"/>
              <a:t>?</a:t>
            </a:r>
          </a:p>
          <a:p>
            <a:pPr>
              <a:buFontTx/>
              <a:buChar char="-"/>
            </a:pPr>
            <a:r>
              <a:rPr kumimoji="1" lang="ko-KR" altLang="en-US" sz="1200" dirty="0"/>
              <a:t>이미 작업된 집계를 어떤 누군가가 한번 더 실행하면 데이터는 어떻게 될까요</a:t>
            </a:r>
            <a:r>
              <a:rPr kumimoji="1" lang="en-US" altLang="ko-KR" sz="1200" dirty="0"/>
              <a:t>?</a:t>
            </a:r>
          </a:p>
          <a:p>
            <a:pPr marL="0" indent="0">
              <a:buNone/>
            </a:pPr>
            <a:r>
              <a:rPr kumimoji="1" lang="ko-KR" altLang="en-US" sz="1200" dirty="0"/>
              <a:t>이런 문제점들을 개선하고 대용량의 데이터를 처리하는 애플리케이션을 바로 </a:t>
            </a:r>
            <a:r>
              <a:rPr kumimoji="1" lang="ko-KR" altLang="en-US" sz="1200" dirty="0">
                <a:solidFill>
                  <a:srgbClr val="FF0000"/>
                </a:solidFill>
              </a:rPr>
              <a:t>배치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라고</a:t>
            </a:r>
            <a:r>
              <a:rPr kumimoji="1" lang="ko-KR" altLang="en-US" sz="1200" dirty="0"/>
              <a:t> 합니다</a:t>
            </a:r>
            <a:endParaRPr kumimoji="1"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10651-ADF6-4946-8929-674205F61DD3}"/>
              </a:ext>
            </a:extLst>
          </p:cNvPr>
          <p:cNvSpPr txBox="1"/>
          <p:nvPr/>
        </p:nvSpPr>
        <p:spPr>
          <a:xfrm>
            <a:off x="1451579" y="1035170"/>
            <a:ext cx="8281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dirty="0">
                <a:latin typeface="+mj-ea"/>
                <a:ea typeface="+mj-ea"/>
              </a:rPr>
              <a:t>배치</a:t>
            </a:r>
            <a:r>
              <a:rPr kumimoji="1" lang="en-US" altLang="ko-Kore-KR" sz="3000" dirty="0">
                <a:latin typeface="+mj-ea"/>
                <a:ea typeface="+mj-ea"/>
              </a:rPr>
              <a:t>(Batch) </a:t>
            </a:r>
            <a:r>
              <a:rPr kumimoji="1" lang="ko-Kore-KR" altLang="en-US" sz="3000" dirty="0">
                <a:latin typeface="+mj-ea"/>
                <a:ea typeface="+mj-ea"/>
              </a:rPr>
              <a:t>란</a:t>
            </a:r>
            <a:r>
              <a:rPr kumimoji="1" lang="en-US" altLang="ko-Kore-KR" sz="3000" dirty="0">
                <a:latin typeface="+mj-ea"/>
                <a:ea typeface="+mj-ea"/>
              </a:rPr>
              <a:t>?</a:t>
            </a:r>
            <a:endParaRPr kumimoji="1" lang="ko-Kore-KR" altLang="en-US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2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8E7F3-D863-6B4E-A561-2E0E95D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92324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000" dirty="0">
                <a:latin typeface="+mj-ea"/>
                <a:ea typeface="+mj-ea"/>
              </a:rPr>
              <a:t>배치 애플리케이션은 사용자와의 상호 작용 없이 여러 작업들을 미리 정해진 일련의 순서에 따라 </a:t>
            </a:r>
            <a:endParaRPr kumimoji="1" lang="en-US" altLang="ko-KR" sz="1000" dirty="0">
              <a:latin typeface="+mj-ea"/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000" dirty="0">
                <a:latin typeface="+mj-ea"/>
                <a:ea typeface="+mj-ea"/>
              </a:rPr>
              <a:t>일괄적으로 처리하는 것을 의미합니다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  <a:endParaRPr kumimoji="1" lang="en-US" altLang="ko-Kore-KR" sz="1000" dirty="0">
              <a:latin typeface="+mj-ea"/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ore-KR" altLang="en-US" sz="1000" dirty="0">
                <a:latin typeface="+mj-ea"/>
                <a:ea typeface="+mj-ea"/>
              </a:rPr>
              <a:t>배치</a:t>
            </a:r>
            <a:r>
              <a:rPr kumimoji="1" lang="ko-KR" altLang="en-US" sz="1000" dirty="0">
                <a:latin typeface="+mj-ea"/>
                <a:ea typeface="+mj-ea"/>
              </a:rPr>
              <a:t> 프로그램은 수행 주기에 따라 구분할 수 있습니다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000" dirty="0">
              <a:latin typeface="+mj-ea"/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000" dirty="0">
                <a:latin typeface="+mj-ea"/>
                <a:ea typeface="+mj-ea"/>
              </a:rPr>
              <a:t>배치 프로그램이 갖추어야 하는 필수 요소</a:t>
            </a:r>
            <a:endParaRPr kumimoji="1" lang="en-US" altLang="ko-KR" sz="1000" dirty="0">
              <a:latin typeface="+mj-ea"/>
              <a:ea typeface="+mj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ko-KR" altLang="en-US" sz="1000" b="1" dirty="0">
                <a:latin typeface="+mj-ea"/>
                <a:ea typeface="+mj-ea"/>
              </a:rPr>
              <a:t>대용량 데이터 </a:t>
            </a:r>
            <a:r>
              <a:rPr kumimoji="1" lang="en-US" altLang="ko-KR" sz="1000" dirty="0">
                <a:latin typeface="+mj-ea"/>
                <a:ea typeface="+mj-ea"/>
              </a:rPr>
              <a:t>–</a:t>
            </a:r>
            <a:r>
              <a:rPr kumimoji="1" lang="ko-KR" altLang="en-US" sz="1000" dirty="0">
                <a:latin typeface="+mj-ea"/>
                <a:ea typeface="+mj-ea"/>
              </a:rPr>
              <a:t> 대량의 데이터를 조회</a:t>
            </a:r>
            <a:r>
              <a:rPr kumimoji="1" lang="en-US" altLang="ko-KR" sz="1000" dirty="0">
                <a:latin typeface="+mj-ea"/>
                <a:ea typeface="+mj-ea"/>
              </a:rPr>
              <a:t>,</a:t>
            </a:r>
            <a:r>
              <a:rPr kumimoji="1" lang="ko-KR" altLang="en-US" sz="1000" dirty="0">
                <a:latin typeface="+mj-ea"/>
                <a:ea typeface="+mj-ea"/>
              </a:rPr>
              <a:t> 전달</a:t>
            </a:r>
            <a:r>
              <a:rPr kumimoji="1" lang="en-US" altLang="ko-KR" sz="1000" dirty="0">
                <a:latin typeface="+mj-ea"/>
                <a:ea typeface="+mj-ea"/>
              </a:rPr>
              <a:t>,</a:t>
            </a:r>
            <a:r>
              <a:rPr kumimoji="1" lang="ko-KR" altLang="en-US" sz="1000" dirty="0">
                <a:latin typeface="+mj-ea"/>
                <a:ea typeface="+mj-ea"/>
              </a:rPr>
              <a:t> 계산 등등의 처리가 가능해야 합니다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ko-KR" altLang="en-US" sz="1000" b="1" dirty="0">
                <a:latin typeface="+mj-ea"/>
                <a:ea typeface="+mj-ea"/>
              </a:rPr>
              <a:t>자동화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–</a:t>
            </a:r>
            <a:r>
              <a:rPr kumimoji="1" lang="ko-KR" altLang="en-US" sz="1000" dirty="0">
                <a:latin typeface="+mj-ea"/>
                <a:ea typeface="+mj-ea"/>
              </a:rPr>
              <a:t> 심각한 오류를 제외하고는 사용자의 개입이 없이 수행되어야 합니다</a:t>
            </a:r>
            <a:endParaRPr kumimoji="1" lang="en-US" altLang="ko-KR" sz="1000" dirty="0">
              <a:latin typeface="+mj-ea"/>
              <a:ea typeface="+mj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ko-KR" altLang="en-US" sz="1000" b="1" dirty="0">
                <a:latin typeface="+mj-ea"/>
                <a:ea typeface="+mj-ea"/>
              </a:rPr>
              <a:t>견고성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–</a:t>
            </a:r>
            <a:r>
              <a:rPr kumimoji="1" lang="ko-KR" altLang="en-US" sz="1000" dirty="0">
                <a:latin typeface="+mj-ea"/>
                <a:ea typeface="+mj-ea"/>
              </a:rPr>
              <a:t> 잘못된 데이터나 데이터 중복 등의 상황으로 중단되는 일이 없어야 합니다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ko-KR" altLang="en-US" sz="1000" b="1" dirty="0">
                <a:latin typeface="+mj-ea"/>
                <a:ea typeface="+mj-ea"/>
              </a:rPr>
              <a:t>안정성</a:t>
            </a:r>
            <a:r>
              <a:rPr kumimoji="1" lang="en-US" altLang="ko-KR" sz="1000" b="1" dirty="0">
                <a:latin typeface="+mj-ea"/>
                <a:ea typeface="+mj-ea"/>
              </a:rPr>
              <a:t>/</a:t>
            </a:r>
            <a:r>
              <a:rPr kumimoji="1" lang="ko-KR" altLang="en-US" sz="1000" b="1" dirty="0">
                <a:latin typeface="+mj-ea"/>
                <a:ea typeface="+mj-ea"/>
              </a:rPr>
              <a:t>신뢰성 </a:t>
            </a:r>
            <a:r>
              <a:rPr kumimoji="1" lang="en-US" altLang="ko-KR" sz="1000" dirty="0">
                <a:latin typeface="+mj-ea"/>
                <a:ea typeface="+mj-ea"/>
              </a:rPr>
              <a:t>–</a:t>
            </a:r>
            <a:r>
              <a:rPr kumimoji="1" lang="ko-KR" altLang="en-US" sz="1000" dirty="0">
                <a:latin typeface="+mj-ea"/>
                <a:ea typeface="+mj-ea"/>
              </a:rPr>
              <a:t> 오류가 발생하면 오류의 발생 지점</a:t>
            </a:r>
            <a:r>
              <a:rPr kumimoji="1" lang="en-US" altLang="ko-KR" sz="1000" dirty="0">
                <a:latin typeface="+mj-ea"/>
                <a:ea typeface="+mj-ea"/>
              </a:rPr>
              <a:t>,</a:t>
            </a:r>
            <a:r>
              <a:rPr kumimoji="1" lang="ko-KR" altLang="en-US" sz="1000" dirty="0">
                <a:latin typeface="+mj-ea"/>
                <a:ea typeface="+mj-ea"/>
              </a:rPr>
              <a:t> 시간 등을 추적할 수 있어야 합니다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ko-KR" altLang="en-US" sz="1000" b="1" dirty="0">
                <a:latin typeface="+mj-ea"/>
                <a:ea typeface="+mj-ea"/>
              </a:rPr>
              <a:t>성능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–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다른 애플리케이션을 방해하지 않도록 수행</a:t>
            </a:r>
            <a:r>
              <a:rPr kumimoji="1" lang="ko-KR" altLang="en-US" sz="1000" dirty="0">
                <a:latin typeface="+mj-ea"/>
                <a:ea typeface="+mj-ea"/>
              </a:rPr>
              <a:t>되고</a:t>
            </a:r>
            <a:r>
              <a:rPr kumimoji="1" lang="en-US" altLang="ko-KR" sz="1000" dirty="0">
                <a:latin typeface="+mj-ea"/>
                <a:ea typeface="+mj-ea"/>
              </a:rPr>
              <a:t>,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지정된 시간 안</a:t>
            </a:r>
            <a:r>
              <a:rPr kumimoji="1" lang="ko-KR" altLang="en-US" sz="1000" dirty="0">
                <a:latin typeface="+mj-ea"/>
                <a:ea typeface="+mj-ea"/>
              </a:rPr>
              <a:t>에 처리가 완료되어야 합니다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0794B2-6488-3E42-BEC1-5727285CE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17314"/>
              </p:ext>
            </p:extLst>
          </p:nvPr>
        </p:nvGraphicFramePr>
        <p:xfrm>
          <a:off x="814269" y="2591826"/>
          <a:ext cx="5937513" cy="16743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2252">
                  <a:extLst>
                    <a:ext uri="{9D8B030D-6E8A-4147-A177-3AD203B41FA5}">
                      <a16:colId xmlns:a16="http://schemas.microsoft.com/office/drawing/2014/main" val="3006906249"/>
                    </a:ext>
                  </a:extLst>
                </a:gridCol>
                <a:gridCol w="3605261">
                  <a:extLst>
                    <a:ext uri="{9D8B030D-6E8A-4147-A177-3AD203B41FA5}">
                      <a16:colId xmlns:a16="http://schemas.microsoft.com/office/drawing/2014/main" val="756293843"/>
                    </a:ext>
                  </a:extLst>
                </a:gridCol>
              </a:tblGrid>
              <a:tr h="6416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정기</a:t>
                      </a:r>
                      <a:r>
                        <a:rPr lang="ko-KR" altLang="en-US" sz="1200" b="0" dirty="0"/>
                        <a:t> 배치</a:t>
                      </a:r>
                      <a:endParaRPr lang="en-US" altLang="ko-KR" sz="1200" b="0" dirty="0"/>
                    </a:p>
                  </a:txBody>
                  <a:tcPr marL="100260" marR="100260" marT="50130" marB="5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일</a:t>
                      </a:r>
                      <a:r>
                        <a:rPr lang="en-US" altLang="ko-Kore-KR" sz="1200" b="0" dirty="0"/>
                        <a:t>,</a:t>
                      </a:r>
                      <a:r>
                        <a:rPr lang="ko-KR" altLang="en-US" sz="1200" b="0" dirty="0"/>
                        <a:t> 주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 월과 같이 정해진 기간에 정기적으로 수행</a:t>
                      </a:r>
                      <a:endParaRPr lang="ko-Kore-KR" altLang="en-US" sz="1200" b="0" dirty="0"/>
                    </a:p>
                  </a:txBody>
                  <a:tcPr marL="100260" marR="100260" marT="50130" marB="50130"/>
                </a:tc>
                <a:extLst>
                  <a:ext uri="{0D108BD9-81ED-4DB2-BD59-A6C34878D82A}">
                    <a16:rowId xmlns:a16="http://schemas.microsoft.com/office/drawing/2014/main" val="658149074"/>
                  </a:ext>
                </a:extLst>
              </a:tr>
              <a:tr h="6416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이벤트성</a:t>
                      </a:r>
                      <a:r>
                        <a:rPr lang="ko-KR" altLang="en-US" sz="1200" dirty="0"/>
                        <a:t> 배치</a:t>
                      </a:r>
                      <a:endParaRPr lang="ko-Kore-KR" altLang="en-US" sz="1200" dirty="0"/>
                    </a:p>
                  </a:txBody>
                  <a:tcPr marL="100260" marR="100260" marT="50130" marB="5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특정</a:t>
                      </a:r>
                      <a:r>
                        <a:rPr lang="ko-KR" altLang="en-US" sz="1200" dirty="0"/>
                        <a:t> 조건을 설정해두고 조건이 충족되었을 때만 수행</a:t>
                      </a:r>
                      <a:endParaRPr lang="ko-Kore-KR" altLang="en-US" sz="1200" dirty="0"/>
                    </a:p>
                  </a:txBody>
                  <a:tcPr marL="100260" marR="100260" marT="50130" marB="50130"/>
                </a:tc>
                <a:extLst>
                  <a:ext uri="{0D108BD9-81ED-4DB2-BD59-A6C34878D82A}">
                    <a16:rowId xmlns:a16="http://schemas.microsoft.com/office/drawing/2014/main" val="2812193832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On-Demand </a:t>
                      </a:r>
                      <a:r>
                        <a:rPr lang="ko-KR" altLang="en-US" sz="1200" dirty="0"/>
                        <a:t>배치</a:t>
                      </a:r>
                      <a:endParaRPr lang="ko-Kore-KR" altLang="en-US" sz="1200" dirty="0"/>
                    </a:p>
                  </a:txBody>
                  <a:tcPr marL="100260" marR="100260" marT="50130" marB="5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사용자</a:t>
                      </a:r>
                      <a:r>
                        <a:rPr lang="ko-KR" altLang="en-US" sz="1200" dirty="0"/>
                        <a:t> 요청 시 수행</a:t>
                      </a:r>
                      <a:endParaRPr lang="ko-Kore-KR" altLang="en-US" sz="1200" dirty="0"/>
                    </a:p>
                  </a:txBody>
                  <a:tcPr marL="100260" marR="100260" marT="50130" marB="50130"/>
                </a:tc>
                <a:extLst>
                  <a:ext uri="{0D108BD9-81ED-4DB2-BD59-A6C34878D82A}">
                    <a16:rowId xmlns:a16="http://schemas.microsoft.com/office/drawing/2014/main" val="12227275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446DE0-1639-6C4A-BC76-D7CAF6D91962}"/>
              </a:ext>
            </a:extLst>
          </p:cNvPr>
          <p:cNvSpPr txBox="1"/>
          <p:nvPr/>
        </p:nvSpPr>
        <p:spPr>
          <a:xfrm>
            <a:off x="1423358" y="919018"/>
            <a:ext cx="5891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dirty="0"/>
              <a:t>배치</a:t>
            </a:r>
            <a:r>
              <a:rPr kumimoji="1" lang="ko-KR" altLang="en-US" sz="3000" dirty="0"/>
              <a:t> 애플리케이션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8662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B7644-013D-2641-BBAA-421F333E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251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500" dirty="0">
                <a:latin typeface="+mn-ea"/>
              </a:rPr>
              <a:t>Spring Batch</a:t>
            </a:r>
            <a:r>
              <a:rPr kumimoji="1" lang="ko-KR" altLang="en-US" sz="1500" dirty="0">
                <a:latin typeface="+mn-ea"/>
              </a:rPr>
              <a:t>는 일괄 처리를 위한 오픈 소스 프레임워크 입니다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kumimoji="1" lang="ko-Kore-KR" altLang="en-US" sz="1500" dirty="0">
                <a:latin typeface="+mn-ea"/>
              </a:rPr>
              <a:t>관리자</a:t>
            </a:r>
            <a:r>
              <a:rPr kumimoji="1" lang="ko-KR" altLang="en-US" sz="1500" dirty="0">
                <a:latin typeface="+mn-ea"/>
              </a:rPr>
              <a:t> 서버에서 리소스를 많이 차지하던 스케줄링 푸시 </a:t>
            </a:r>
            <a:r>
              <a:rPr kumimoji="1" lang="ko-KR" altLang="en-US" sz="1500" dirty="0" err="1">
                <a:latin typeface="+mn-ea"/>
              </a:rPr>
              <a:t>메소드를</a:t>
            </a:r>
            <a:r>
              <a:rPr kumimoji="1" lang="ko-KR" altLang="en-US" sz="1500" dirty="0">
                <a:latin typeface="+mn-ea"/>
              </a:rPr>
              <a:t> 이번 기회를 통해 별도의 푸시 서버로 분리를 하게 되었습니다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kumimoji="1" lang="en-US" altLang="ko-Kore-KR" sz="1500" dirty="0">
                <a:latin typeface="+mn-ea"/>
              </a:rPr>
              <a:t>Spring Batch</a:t>
            </a:r>
            <a:r>
              <a:rPr kumimoji="1" lang="ko-KR" altLang="en-US" sz="1500" dirty="0">
                <a:latin typeface="+mn-ea"/>
              </a:rPr>
              <a:t>는 </a:t>
            </a:r>
            <a:r>
              <a:rPr kumimoji="1" lang="en-US" altLang="ko-KR" sz="1500" dirty="0">
                <a:latin typeface="+mn-ea"/>
              </a:rPr>
              <a:t>Spring </a:t>
            </a:r>
            <a:r>
              <a:rPr kumimoji="1" lang="ko-KR" altLang="en-US" sz="1500" dirty="0">
                <a:latin typeface="+mn-ea"/>
              </a:rPr>
              <a:t>프레임워크의 </a:t>
            </a:r>
            <a:r>
              <a:rPr kumimoji="1" lang="en-US" altLang="ko-KR" sz="1500" dirty="0">
                <a:latin typeface="+mn-ea"/>
              </a:rPr>
              <a:t>POJO</a:t>
            </a:r>
            <a:r>
              <a:rPr kumimoji="1" lang="ko-KR" altLang="en-US" sz="1500" dirty="0">
                <a:latin typeface="+mn-ea"/>
              </a:rPr>
              <a:t>기반 개발 접근 방식을 기반으로 합니다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kumimoji="1" lang="en-US" altLang="ko-Kore-KR" sz="1500" dirty="0">
                <a:latin typeface="+mn-ea"/>
              </a:rPr>
              <a:t>Spring Batch</a:t>
            </a:r>
            <a:r>
              <a:rPr kumimoji="1" lang="ko-Kore-KR" altLang="en-US" sz="1500" dirty="0">
                <a:latin typeface="+mn-ea"/>
              </a:rPr>
              <a:t>는</a:t>
            </a:r>
            <a:r>
              <a:rPr kumimoji="1" lang="ko-KR" altLang="en-US" sz="1500" dirty="0">
                <a:latin typeface="+mn-ea"/>
              </a:rPr>
              <a:t> 로깅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추적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트랜잭션 관리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작업 처리 통계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작업 </a:t>
            </a:r>
            <a:r>
              <a:rPr kumimoji="1" lang="ko-KR" altLang="en-US" sz="1500" dirty="0" err="1">
                <a:latin typeface="+mn-ea"/>
              </a:rPr>
              <a:t>재시작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건너뛰기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리소스 관리 등</a:t>
            </a:r>
            <a:endParaRPr kumimoji="1"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kumimoji="1" lang="ko-KR" altLang="en-US" sz="1500" dirty="0">
                <a:latin typeface="+mn-ea"/>
              </a:rPr>
              <a:t>대용량 데이터 처리에 필수적인 기능들을 제공해줍니다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0" indent="0">
              <a:buNone/>
            </a:pPr>
            <a:endParaRPr kumimoji="1" lang="en-US" altLang="ko-Kore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E4391-37C2-5246-9B77-7AB47B71F315}"/>
              </a:ext>
            </a:extLst>
          </p:cNvPr>
          <p:cNvSpPr txBox="1"/>
          <p:nvPr/>
        </p:nvSpPr>
        <p:spPr>
          <a:xfrm>
            <a:off x="1398917" y="1037712"/>
            <a:ext cx="9394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>
                <a:latin typeface="+mj-ea"/>
                <a:ea typeface="+mj-ea"/>
              </a:rPr>
              <a:t>Spring Batch</a:t>
            </a:r>
            <a:r>
              <a:rPr kumimoji="1" lang="ko-Kore-KR" altLang="en-US" sz="3000" dirty="0">
                <a:latin typeface="+mj-ea"/>
                <a:ea typeface="+mj-ea"/>
              </a:rPr>
              <a:t>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57C66-73E9-204D-8DB7-D309ADA91714}"/>
              </a:ext>
            </a:extLst>
          </p:cNvPr>
          <p:cNvSpPr txBox="1"/>
          <p:nvPr/>
        </p:nvSpPr>
        <p:spPr>
          <a:xfrm>
            <a:off x="1451579" y="4498428"/>
            <a:ext cx="8995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배치와</a:t>
            </a:r>
            <a:r>
              <a:rPr kumimoji="1" lang="ko-KR" altLang="en-US" sz="2000" dirty="0"/>
              <a:t> 스케줄러 차이</a:t>
            </a:r>
            <a:endParaRPr kumimoji="1" lang="en-US" altLang="ko-KR" sz="2000" dirty="0"/>
          </a:p>
          <a:p>
            <a:endParaRPr kumimoji="1" lang="en-US" altLang="ko-Kore-KR" sz="1500" dirty="0"/>
          </a:p>
          <a:p>
            <a:r>
              <a:rPr kumimoji="1" lang="ko-Kore-KR" altLang="en-US" sz="1500" dirty="0">
                <a:latin typeface="+mn-ea"/>
              </a:rPr>
              <a:t>배치는</a:t>
            </a:r>
            <a:r>
              <a:rPr kumimoji="1" lang="ko-KR" altLang="en-US" sz="1500" dirty="0">
                <a:latin typeface="+mn-ea"/>
              </a:rPr>
              <a:t> 일괄처리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ore-KR" altLang="en-US" sz="1500" dirty="0">
                <a:latin typeface="+mn-ea"/>
              </a:rPr>
              <a:t>스케줄러는</a:t>
            </a:r>
            <a:r>
              <a:rPr kumimoji="1" lang="ko-KR" altLang="en-US" sz="1500" dirty="0">
                <a:latin typeface="+mn-ea"/>
              </a:rPr>
              <a:t> 특정 시간 주기로 설정했던 </a:t>
            </a:r>
            <a:r>
              <a:rPr kumimoji="1" lang="en-US" altLang="ko-KR" sz="1500" dirty="0">
                <a:latin typeface="+mn-ea"/>
              </a:rPr>
              <a:t>Batch Job</a:t>
            </a:r>
            <a:r>
              <a:rPr kumimoji="1" lang="ko-KR" altLang="en-US" sz="1500" dirty="0">
                <a:latin typeface="+mn-ea"/>
              </a:rPr>
              <a:t>을 자동으로 수행 </a:t>
            </a:r>
            <a:r>
              <a:rPr kumimoji="1" lang="ko-KR" altLang="en-US" sz="1500" dirty="0" err="1">
                <a:latin typeface="+mn-ea"/>
              </a:rPr>
              <a:t>해주게끔</a:t>
            </a:r>
            <a:r>
              <a:rPr kumimoji="1" lang="ko-KR" altLang="en-US" sz="1500" dirty="0">
                <a:latin typeface="+mn-ea"/>
              </a:rPr>
              <a:t> 해주는 도구입니다</a:t>
            </a:r>
            <a:r>
              <a:rPr kumimoji="1" lang="en-US" altLang="ko-KR" sz="1500" dirty="0">
                <a:latin typeface="+mn-ea"/>
              </a:rPr>
              <a:t>.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A6DF1B-D49B-0B45-B5B1-9DFD7AAB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966313"/>
            <a:ext cx="10806545" cy="358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A3B17-CEE4-B240-ABC3-8D5DCD8FC693}"/>
              </a:ext>
            </a:extLst>
          </p:cNvPr>
          <p:cNvSpPr txBox="1"/>
          <p:nvPr/>
        </p:nvSpPr>
        <p:spPr>
          <a:xfrm>
            <a:off x="1394690" y="1025011"/>
            <a:ext cx="10104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>
                <a:latin typeface="+mj-ea"/>
                <a:ea typeface="+mj-ea"/>
              </a:rPr>
              <a:t>Spring Batch </a:t>
            </a:r>
            <a:r>
              <a:rPr kumimoji="1" lang="ko-KR" altLang="en-US" sz="3000" dirty="0">
                <a:latin typeface="+mj-ea"/>
                <a:ea typeface="+mj-ea"/>
              </a:rPr>
              <a:t>구조</a:t>
            </a:r>
            <a:endParaRPr kumimoji="1" lang="ko-Kore-KR" altLang="en-US" sz="30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EA1DD1-F6E3-F64B-92F3-434A11D27CAD}"/>
              </a:ext>
            </a:extLst>
          </p:cNvPr>
          <p:cNvSpPr/>
          <p:nvPr/>
        </p:nvSpPr>
        <p:spPr>
          <a:xfrm>
            <a:off x="4322619" y="2484581"/>
            <a:ext cx="4692072" cy="28170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24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91CA29-036D-AD4B-8C2F-F1A7A396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8" y="1461984"/>
            <a:ext cx="6745625" cy="361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354E7-405F-5D48-9AF8-FA9050A60B62}"/>
              </a:ext>
            </a:extLst>
          </p:cNvPr>
          <p:cNvSpPr txBox="1"/>
          <p:nvPr/>
        </p:nvSpPr>
        <p:spPr>
          <a:xfrm>
            <a:off x="7312121" y="1461984"/>
            <a:ext cx="48213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>
                <a:latin typeface="+mn-ea"/>
              </a:rPr>
              <a:t>Spring Batch</a:t>
            </a:r>
            <a:r>
              <a:rPr kumimoji="1" lang="ko-Kore-KR" altLang="en-US" sz="1300" dirty="0">
                <a:latin typeface="+mn-ea"/>
              </a:rPr>
              <a:t>에서의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kumimoji="1" lang="en-US" altLang="ko-KR" sz="1300" dirty="0">
                <a:latin typeface="+mn-ea"/>
              </a:rPr>
              <a:t>Job</a:t>
            </a:r>
            <a:r>
              <a:rPr kumimoji="1" lang="ko-KR" altLang="en-US" sz="1300" dirty="0">
                <a:latin typeface="+mn-ea"/>
              </a:rPr>
              <a:t>이란 하나의 배치 작업 단위를 얘기합니다</a:t>
            </a:r>
            <a:r>
              <a:rPr kumimoji="1" lang="en-US" altLang="ko-KR" sz="1300" dirty="0">
                <a:latin typeface="+mn-ea"/>
              </a:rPr>
              <a:t>.</a:t>
            </a: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en-US" altLang="ko-Kore-KR" sz="1300" dirty="0">
                <a:latin typeface="+mn-ea"/>
              </a:rPr>
              <a:t>Job</a:t>
            </a:r>
            <a:r>
              <a:rPr kumimoji="1" lang="ko-KR" altLang="en-US" sz="1300" dirty="0">
                <a:latin typeface="+mn-ea"/>
              </a:rPr>
              <a:t>에는 여러 </a:t>
            </a:r>
            <a:r>
              <a:rPr kumimoji="1" lang="en-US" altLang="ko-KR" sz="1300" dirty="0">
                <a:latin typeface="+mn-ea"/>
              </a:rPr>
              <a:t>Step</a:t>
            </a:r>
            <a:r>
              <a:rPr kumimoji="1" lang="ko-KR" altLang="en-US" sz="1300" dirty="0">
                <a:latin typeface="+mn-ea"/>
              </a:rPr>
              <a:t>이 존재하고</a:t>
            </a:r>
            <a:r>
              <a:rPr kumimoji="1" lang="en-US" altLang="ko-KR" sz="1300" dirty="0">
                <a:latin typeface="+mn-ea"/>
              </a:rPr>
              <a:t>,</a:t>
            </a:r>
          </a:p>
          <a:p>
            <a:r>
              <a:rPr kumimoji="1" lang="en-US" altLang="ko-Kore-KR" sz="1300" dirty="0">
                <a:latin typeface="+mn-ea"/>
              </a:rPr>
              <a:t>Step</a:t>
            </a:r>
            <a:r>
              <a:rPr kumimoji="1" lang="ko-Kore-KR" altLang="en-US" sz="1300" dirty="0">
                <a:latin typeface="+mn-ea"/>
              </a:rPr>
              <a:t>안에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kumimoji="1" lang="en-US" altLang="ko-KR" sz="1300" dirty="0" err="1">
                <a:latin typeface="+mn-ea"/>
              </a:rPr>
              <a:t>Tasklet</a:t>
            </a:r>
            <a:r>
              <a:rPr kumimoji="1" lang="ko-KR" altLang="en-US" sz="1300" dirty="0">
                <a:latin typeface="+mn-ea"/>
              </a:rPr>
              <a:t> 또는</a:t>
            </a:r>
            <a:endParaRPr kumimoji="1" lang="en-US" altLang="ko-Kore-KR" sz="1300" dirty="0">
              <a:latin typeface="+mn-ea"/>
            </a:endParaRPr>
          </a:p>
          <a:p>
            <a:r>
              <a:rPr kumimoji="1" lang="en-US" altLang="ko-KR" sz="1300" dirty="0">
                <a:latin typeface="+mn-ea"/>
              </a:rPr>
              <a:t>Item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kumimoji="1" lang="en-US" altLang="ko-KR" sz="1300" dirty="0">
                <a:solidFill>
                  <a:srgbClr val="00B050"/>
                </a:solidFill>
                <a:latin typeface="+mn-ea"/>
              </a:rPr>
              <a:t>Reader</a:t>
            </a:r>
            <a:r>
              <a:rPr kumimoji="1" lang="en-US" altLang="ko-KR" sz="1300" dirty="0">
                <a:latin typeface="+mn-ea"/>
              </a:rPr>
              <a:t>, Processor, </a:t>
            </a:r>
            <a:r>
              <a:rPr kumimoji="1" lang="en-US" altLang="ko-KR" sz="1300" dirty="0">
                <a:solidFill>
                  <a:srgbClr val="00B050"/>
                </a:solidFill>
                <a:latin typeface="+mn-ea"/>
              </a:rPr>
              <a:t>Writer</a:t>
            </a:r>
            <a:r>
              <a:rPr kumimoji="1" lang="ko-KR" altLang="en-US" sz="1300" dirty="0">
                <a:latin typeface="+mn-ea"/>
              </a:rPr>
              <a:t>가 존재합니다</a:t>
            </a:r>
            <a:r>
              <a:rPr kumimoji="1" lang="en-US" altLang="ko-KR" sz="1300" dirty="0">
                <a:latin typeface="+mn-ea"/>
              </a:rPr>
              <a:t>.</a:t>
            </a:r>
          </a:p>
          <a:p>
            <a:endParaRPr kumimoji="1" lang="en-US" altLang="ko-KR" sz="1300" dirty="0">
              <a:latin typeface="+mn-ea"/>
            </a:endParaRPr>
          </a:p>
          <a:p>
            <a:r>
              <a:rPr kumimoji="1" lang="en-US" altLang="ko-KR" sz="1300" dirty="0" err="1">
                <a:latin typeface="+mn-ea"/>
              </a:rPr>
              <a:t>Tasklet</a:t>
            </a:r>
            <a:r>
              <a:rPr kumimoji="1" lang="ko-KR" altLang="en-US" sz="1300" dirty="0">
                <a:latin typeface="+mn-ea"/>
              </a:rPr>
              <a:t>은 </a:t>
            </a:r>
            <a:r>
              <a:rPr kumimoji="1" lang="ko-KR" altLang="en-US" sz="1300" dirty="0" err="1">
                <a:latin typeface="+mn-ea"/>
              </a:rPr>
              <a:t>세개로</a:t>
            </a:r>
            <a:r>
              <a:rPr kumimoji="1" lang="ko-KR" altLang="en-US" sz="1300" dirty="0">
                <a:latin typeface="+mn-ea"/>
              </a:rPr>
              <a:t> 나눈 구조를 한번에 해줄 수 있는 </a:t>
            </a:r>
            <a:r>
              <a:rPr kumimoji="1" lang="en-US" altLang="ko-KR" sz="1300" dirty="0">
                <a:latin typeface="+mn-ea"/>
              </a:rPr>
              <a:t>Step</a:t>
            </a:r>
            <a:r>
              <a:rPr kumimoji="1" lang="ko-KR" altLang="en-US" sz="1300" dirty="0">
                <a:latin typeface="+mn-ea"/>
              </a:rPr>
              <a:t>단위 입니다</a:t>
            </a:r>
            <a:r>
              <a:rPr kumimoji="1" lang="en-US" altLang="ko-KR" sz="1300" dirty="0">
                <a:latin typeface="+mn-ea"/>
              </a:rPr>
              <a:t>.</a:t>
            </a:r>
          </a:p>
          <a:p>
            <a:endParaRPr kumimoji="1" lang="en-US" altLang="ko-KR" sz="1300" dirty="0">
              <a:latin typeface="+mn-ea"/>
            </a:endParaRPr>
          </a:p>
          <a:p>
            <a:r>
              <a:rPr kumimoji="1" lang="en-US" altLang="ko-KR" sz="1300" dirty="0">
                <a:latin typeface="+mn-ea"/>
              </a:rPr>
              <a:t>Reader, Processor, </a:t>
            </a:r>
            <a:r>
              <a:rPr kumimoji="1" lang="en-US" altLang="ko-KR" sz="1300" dirty="0" err="1">
                <a:latin typeface="+mn-ea"/>
              </a:rPr>
              <a:t>Tasklet</a:t>
            </a:r>
            <a:r>
              <a:rPr kumimoji="1" lang="en-US" altLang="ko-KR" sz="1300" dirty="0">
                <a:latin typeface="+mn-ea"/>
              </a:rPr>
              <a:t> </a:t>
            </a:r>
            <a:r>
              <a:rPr kumimoji="1" lang="ko-KR" altLang="en-US" sz="1300" dirty="0">
                <a:latin typeface="+mn-ea"/>
              </a:rPr>
              <a:t>구조의 단위로 나누어서 하나의 </a:t>
            </a:r>
            <a:r>
              <a:rPr kumimoji="1" lang="en-US" altLang="ko-KR" sz="1300" dirty="0">
                <a:latin typeface="+mn-ea"/>
              </a:rPr>
              <a:t>Job</a:t>
            </a:r>
            <a:r>
              <a:rPr kumimoji="1" lang="ko-KR" altLang="en-US" sz="1300" dirty="0">
                <a:latin typeface="+mn-ea"/>
              </a:rPr>
              <a:t>을 만들 수 는 없습니다 ❌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R" sz="1300" dirty="0">
              <a:latin typeface="+mn-ea"/>
            </a:endParaRPr>
          </a:p>
          <a:p>
            <a:r>
              <a:rPr kumimoji="1" lang="en-US" altLang="ko-KR" sz="1300" dirty="0" err="1">
                <a:latin typeface="+mn-ea"/>
              </a:rPr>
              <a:t>ItemReader</a:t>
            </a:r>
            <a:r>
              <a:rPr kumimoji="1" lang="ko-KR" altLang="en-US" sz="1300" dirty="0">
                <a:latin typeface="+mn-ea"/>
              </a:rPr>
              <a:t>는 필수이며</a:t>
            </a:r>
            <a:r>
              <a:rPr kumimoji="1" lang="en-US" altLang="ko-KR" sz="1300" dirty="0">
                <a:latin typeface="+mn-ea"/>
              </a:rPr>
              <a:t>,</a:t>
            </a:r>
            <a:r>
              <a:rPr kumimoji="1" lang="ko-KR" altLang="en-US" sz="1300" dirty="0">
                <a:latin typeface="+mn-ea"/>
              </a:rPr>
              <a:t> 이름 그대로 아이템을 </a:t>
            </a:r>
            <a:r>
              <a:rPr kumimoji="1" lang="ko-KR" altLang="en-US" sz="1300" dirty="0" err="1">
                <a:latin typeface="+mn-ea"/>
              </a:rPr>
              <a:t>읽어들입니다</a:t>
            </a:r>
            <a:r>
              <a:rPr kumimoji="1" lang="en-US" altLang="ko-KR" sz="1300" dirty="0">
                <a:latin typeface="+mn-ea"/>
              </a:rPr>
              <a:t>.</a:t>
            </a:r>
          </a:p>
          <a:p>
            <a:r>
              <a:rPr kumimoji="1" lang="ko-KR" altLang="en-US" sz="1300" dirty="0">
                <a:latin typeface="+mn-ea"/>
              </a:rPr>
              <a:t>그것이 꼭 데이터베이스의 데이터만을 의미하지는 않습니다</a:t>
            </a:r>
            <a:r>
              <a:rPr kumimoji="1" lang="en-US" altLang="ko-KR" sz="1300" dirty="0">
                <a:latin typeface="+mn-ea"/>
              </a:rPr>
              <a:t>.</a:t>
            </a:r>
          </a:p>
          <a:p>
            <a:endParaRPr kumimoji="1" lang="en-US" altLang="ko-KR" sz="1300" dirty="0">
              <a:latin typeface="+mn-ea"/>
            </a:endParaRPr>
          </a:p>
          <a:p>
            <a:r>
              <a:rPr kumimoji="1" lang="en-US" altLang="ko-KR" sz="1300" dirty="0" err="1">
                <a:latin typeface="+mn-ea"/>
              </a:rPr>
              <a:t>ItemProcessor</a:t>
            </a:r>
            <a:r>
              <a:rPr kumimoji="1" lang="ko-KR" altLang="en-US" sz="1300" dirty="0">
                <a:latin typeface="+mn-ea"/>
              </a:rPr>
              <a:t>는 가운데에서 비즈니스 </a:t>
            </a:r>
            <a:r>
              <a:rPr kumimoji="1" lang="ko-KR" altLang="en-US" sz="1300" dirty="0" err="1">
                <a:latin typeface="+mn-ea"/>
              </a:rPr>
              <a:t>로직을</a:t>
            </a:r>
            <a:r>
              <a:rPr kumimoji="1" lang="ko-KR" altLang="en-US" sz="1300" dirty="0">
                <a:latin typeface="+mn-ea"/>
              </a:rPr>
              <a:t> 수행하는데</a:t>
            </a:r>
            <a:endParaRPr kumimoji="1" lang="en-US" altLang="ko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필수는 아닙니다</a:t>
            </a:r>
            <a:r>
              <a:rPr kumimoji="1" lang="en-US" altLang="ko-KR" sz="1300" dirty="0">
                <a:latin typeface="+mn-ea"/>
              </a:rPr>
              <a:t>. </a:t>
            </a:r>
            <a:r>
              <a:rPr kumimoji="1" lang="ko-KR" altLang="en-US" sz="1300" dirty="0">
                <a:latin typeface="+mn-ea"/>
              </a:rPr>
              <a:t>이 단위가 없어도 </a:t>
            </a:r>
            <a:r>
              <a:rPr kumimoji="1" lang="en-US" altLang="ko-KR" sz="1300" dirty="0">
                <a:latin typeface="+mn-ea"/>
              </a:rPr>
              <a:t>Chunk</a:t>
            </a:r>
            <a:r>
              <a:rPr kumimoji="1" lang="ko-KR" altLang="en-US" sz="1300" dirty="0">
                <a:latin typeface="+mn-ea"/>
              </a:rPr>
              <a:t> 작업은 구성이 가능합니다</a:t>
            </a:r>
            <a:r>
              <a:rPr kumimoji="1" lang="en-US" altLang="ko-KR" sz="1300" dirty="0">
                <a:latin typeface="+mn-ea"/>
              </a:rPr>
              <a:t>.</a:t>
            </a:r>
          </a:p>
          <a:p>
            <a:endParaRPr kumimoji="1" lang="en-US" altLang="ko-KR" sz="1300" dirty="0">
              <a:latin typeface="+mn-ea"/>
            </a:endParaRPr>
          </a:p>
          <a:p>
            <a:r>
              <a:rPr kumimoji="1" lang="en-US" altLang="ko-KR" sz="1300" dirty="0" err="1">
                <a:latin typeface="+mn-ea"/>
              </a:rPr>
              <a:t>ItemWriter</a:t>
            </a:r>
            <a:r>
              <a:rPr kumimoji="1" lang="ko-KR" altLang="en-US" sz="1300" dirty="0">
                <a:latin typeface="+mn-ea"/>
              </a:rPr>
              <a:t>는 필수이며 </a:t>
            </a:r>
            <a:r>
              <a:rPr kumimoji="1" lang="en-US" altLang="ko-KR" sz="1300" dirty="0">
                <a:latin typeface="+mn-ea"/>
              </a:rPr>
              <a:t>Processor</a:t>
            </a:r>
            <a:r>
              <a:rPr kumimoji="1" lang="ko-KR" altLang="en-US" sz="1300" dirty="0">
                <a:latin typeface="+mn-ea"/>
              </a:rPr>
              <a:t>가 </a:t>
            </a:r>
            <a:r>
              <a:rPr kumimoji="1" lang="ko-KR" altLang="en-US" sz="1300" dirty="0" err="1">
                <a:latin typeface="+mn-ea"/>
              </a:rPr>
              <a:t>하는일을</a:t>
            </a:r>
            <a:r>
              <a:rPr kumimoji="1" lang="ko-KR" altLang="en-US" sz="1300" dirty="0">
                <a:latin typeface="+mn-ea"/>
              </a:rPr>
              <a:t> 이쪽에서 구현해줘도 무방합니다</a:t>
            </a:r>
            <a:r>
              <a:rPr kumimoji="1" lang="en-US" altLang="ko-KR" sz="1300" dirty="0">
                <a:latin typeface="+mn-ea"/>
              </a:rPr>
              <a:t>.</a:t>
            </a:r>
            <a:r>
              <a:rPr kumimoji="1" lang="ko-KR" altLang="en-US" sz="1300" dirty="0">
                <a:latin typeface="+mn-ea"/>
              </a:rPr>
              <a:t> 여기서의 작업을 명시된 대로 일괄처리를 진행합니다</a:t>
            </a:r>
            <a:r>
              <a:rPr kumimoji="1" lang="en-US" altLang="ko-KR" sz="13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160B-A763-1D4E-B671-3C12CA7EE892}"/>
              </a:ext>
            </a:extLst>
          </p:cNvPr>
          <p:cNvSpPr txBox="1"/>
          <p:nvPr/>
        </p:nvSpPr>
        <p:spPr>
          <a:xfrm>
            <a:off x="1006764" y="552296"/>
            <a:ext cx="43872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+mn-ea"/>
              </a:rPr>
              <a:t>세부</a:t>
            </a:r>
            <a:r>
              <a:rPr kumimoji="1" lang="ko-KR" altLang="en-US" sz="3500" dirty="0">
                <a:latin typeface="+mn-ea"/>
              </a:rPr>
              <a:t> 구조</a:t>
            </a:r>
            <a:endParaRPr kumimoji="1" lang="en-US" altLang="ko-KR" sz="3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22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FC7B6-0A14-3B49-9BAE-89A787D4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5" y="2015732"/>
            <a:ext cx="468254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ko-Kore-KR" sz="1200" dirty="0">
                <a:latin typeface="+mn-ea"/>
              </a:rPr>
              <a:t>Spring </a:t>
            </a:r>
            <a:r>
              <a:rPr kumimoji="1" lang="en-US" altLang="ko-Kore-KR" sz="1200" dirty="0" err="1">
                <a:latin typeface="+mn-ea"/>
              </a:rPr>
              <a:t>Batch</a:t>
            </a:r>
            <a:r>
              <a:rPr kumimoji="1" lang="en-US" altLang="en-US" sz="1200" dirty="0" err="1">
                <a:latin typeface="+mn-ea"/>
              </a:rPr>
              <a:t>의</a:t>
            </a:r>
            <a:r>
              <a:rPr kumimoji="1" lang="en-US" altLang="ko-KR" sz="1200" dirty="0">
                <a:latin typeface="+mn-ea"/>
              </a:rPr>
              <a:t> </a:t>
            </a:r>
            <a:r>
              <a:rPr kumimoji="1" lang="ko-KR" altLang="en-US" sz="1200" dirty="0">
                <a:latin typeface="+mn-ea"/>
              </a:rPr>
              <a:t>큰 장점인 </a:t>
            </a:r>
            <a:r>
              <a:rPr kumimoji="1" lang="en-US" altLang="ko-KR" sz="1200" dirty="0">
                <a:latin typeface="+mn-ea"/>
              </a:rPr>
              <a:t>Chunk </a:t>
            </a:r>
            <a:r>
              <a:rPr kumimoji="1" lang="ko-KR" altLang="en-US" sz="1200" dirty="0">
                <a:latin typeface="+mn-ea"/>
              </a:rPr>
              <a:t>지향 처리입니다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ore-KR" sz="1200" dirty="0" err="1">
                <a:latin typeface="+mn-ea"/>
              </a:rPr>
              <a:t>Chunk</a:t>
            </a:r>
            <a:r>
              <a:rPr kumimoji="1" lang="en-US" altLang="en-US" sz="1200" dirty="0" err="1">
                <a:latin typeface="+mn-ea"/>
              </a:rPr>
              <a:t>란</a:t>
            </a:r>
            <a:r>
              <a:rPr kumimoji="1" lang="en-US" altLang="ko-Kore-KR" sz="1200" dirty="0">
                <a:latin typeface="+mn-ea"/>
              </a:rPr>
              <a:t>,</a:t>
            </a:r>
            <a:r>
              <a:rPr kumimoji="1" lang="en-US" altLang="ko-KR" sz="1200" dirty="0">
                <a:latin typeface="+mn-ea"/>
              </a:rPr>
              <a:t> </a:t>
            </a:r>
            <a:r>
              <a:rPr kumimoji="1" lang="ko-KR" altLang="en-US" sz="1200" dirty="0">
                <a:latin typeface="+mn-ea"/>
              </a:rPr>
              <a:t>데이터 덩어리로 작업할 때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각 작업 완료 사이의 처리되는 행의 수를 말합니다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200" dirty="0">
                <a:latin typeface="+mn-ea"/>
              </a:rPr>
              <a:t>정리하면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한번에 하나씩의 데이터를 읽어서 </a:t>
            </a:r>
            <a:r>
              <a:rPr kumimoji="1" lang="en-US" altLang="ko-KR" sz="1200" dirty="0">
                <a:latin typeface="+mn-ea"/>
              </a:rPr>
              <a:t>Chunk</a:t>
            </a:r>
            <a:r>
              <a:rPr kumimoji="1" lang="ko-KR" altLang="en-US" sz="1200" dirty="0">
                <a:latin typeface="+mn-ea"/>
              </a:rPr>
              <a:t>라는 단위를 만들고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그 단위로 트랜잭션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ko-KR" altLang="en-US" sz="1200" dirty="0">
                <a:latin typeface="+mn-ea"/>
              </a:rPr>
              <a:t>데이터베이스의 상태를 변화시키기 위해 수행하는 작업의 단위</a:t>
            </a:r>
            <a:r>
              <a:rPr kumimoji="1" lang="en-US" altLang="ko-KR" sz="1200" dirty="0">
                <a:latin typeface="+mn-ea"/>
              </a:rPr>
              <a:t>)</a:t>
            </a:r>
            <a:r>
              <a:rPr kumimoji="1" lang="ko-KR" altLang="en-US" sz="1200" dirty="0">
                <a:latin typeface="+mn-ea"/>
              </a:rPr>
              <a:t>을 다루는 것을 의미합니다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sz="1200" dirty="0">
                <a:latin typeface="+mn-ea"/>
              </a:rPr>
              <a:t>1.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ore-KR" sz="1200" dirty="0">
                <a:latin typeface="+mn-ea"/>
              </a:rPr>
              <a:t>Reader</a:t>
            </a:r>
            <a:r>
              <a:rPr kumimoji="1" lang="ko-Kore-KR" altLang="en-US" sz="1200" dirty="0">
                <a:latin typeface="+mn-ea"/>
              </a:rPr>
              <a:t>에서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1</a:t>
            </a:r>
            <a:r>
              <a:rPr kumimoji="1" lang="ko-KR" altLang="en-US" sz="1200" dirty="0">
                <a:latin typeface="+mn-ea"/>
              </a:rPr>
              <a:t>개의 데이터를 가져오고</a:t>
            </a:r>
            <a:endParaRPr kumimoji="1" lang="en-US" altLang="ko-KR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sz="1200" dirty="0">
                <a:latin typeface="+mn-ea"/>
              </a:rPr>
              <a:t>2.</a:t>
            </a:r>
            <a:r>
              <a:rPr kumimoji="1" lang="ko-KR" altLang="en-US" sz="1200" dirty="0">
                <a:latin typeface="+mn-ea"/>
              </a:rPr>
              <a:t> 읽어온 데이터를 </a:t>
            </a:r>
            <a:r>
              <a:rPr kumimoji="1" lang="en-US" altLang="ko-KR" sz="1200" dirty="0">
                <a:latin typeface="+mn-ea"/>
              </a:rPr>
              <a:t>Processor</a:t>
            </a:r>
            <a:r>
              <a:rPr kumimoji="1" lang="ko-KR" altLang="en-US" sz="1200" dirty="0">
                <a:latin typeface="+mn-ea"/>
              </a:rPr>
              <a:t>에서 가공합니다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sz="1200" dirty="0">
                <a:latin typeface="+mn-ea"/>
              </a:rPr>
              <a:t>3.</a:t>
            </a:r>
            <a:r>
              <a:rPr kumimoji="1" lang="ko-KR" altLang="en-US" sz="1200" dirty="0">
                <a:latin typeface="+mn-ea"/>
              </a:rPr>
              <a:t> 가공된 데이터들을 쌓다가 설정해준 </a:t>
            </a:r>
            <a:r>
              <a:rPr kumimoji="1" lang="en-US" altLang="ko-KR" sz="1200" dirty="0">
                <a:latin typeface="+mn-ea"/>
              </a:rPr>
              <a:t>Chunk size</a:t>
            </a:r>
            <a:r>
              <a:rPr kumimoji="1" lang="ko-KR" altLang="en-US" sz="1200" dirty="0">
                <a:latin typeface="+mn-ea"/>
              </a:rPr>
              <a:t>가 되면 </a:t>
            </a:r>
            <a:r>
              <a:rPr kumimoji="1" lang="en-US" altLang="ko-KR" sz="1200" dirty="0">
                <a:latin typeface="+mn-ea"/>
              </a:rPr>
              <a:t>Writer</a:t>
            </a:r>
            <a:r>
              <a:rPr kumimoji="1" lang="ko-KR" altLang="en-US" sz="1200" dirty="0">
                <a:latin typeface="+mn-ea"/>
              </a:rPr>
              <a:t>에 전달하여 </a:t>
            </a:r>
            <a:r>
              <a:rPr kumimoji="1" lang="en-US" altLang="ko-KR" sz="1200" dirty="0">
                <a:latin typeface="+mn-ea"/>
              </a:rPr>
              <a:t>Writer</a:t>
            </a:r>
            <a:r>
              <a:rPr kumimoji="1" lang="ko-KR" altLang="en-US" sz="1200" dirty="0">
                <a:latin typeface="+mn-ea"/>
              </a:rPr>
              <a:t>가 일괄 저장합니다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ore-KR" sz="1200" dirty="0">
              <a:latin typeface="+mn-e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5ECFA-8FB4-0D48-81FB-C4A4777A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94481"/>
            <a:ext cx="4821551" cy="3109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997262-405B-0F46-BF3E-BCD964E1EF7D}"/>
              </a:ext>
            </a:extLst>
          </p:cNvPr>
          <p:cNvSpPr txBox="1"/>
          <p:nvPr/>
        </p:nvSpPr>
        <p:spPr>
          <a:xfrm>
            <a:off x="1465710" y="928133"/>
            <a:ext cx="23422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+mj-ea"/>
                <a:ea typeface="+mj-ea"/>
              </a:rPr>
              <a:t>Chunk</a:t>
            </a:r>
            <a:endParaRPr kumimoji="1" lang="ko-Kore-KR" altLang="en-US" sz="3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54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51B43-47FA-4640-AF5B-2075F130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4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ore-KR" altLang="en-US" sz="1200" dirty="0">
                <a:latin typeface="+mj-ea"/>
                <a:ea typeface="+mj-ea"/>
              </a:rPr>
              <a:t>많은</a:t>
            </a:r>
            <a:r>
              <a:rPr kumimoji="1" lang="ko-KR" altLang="en-US" sz="1200" dirty="0">
                <a:latin typeface="+mj-ea"/>
                <a:ea typeface="+mj-ea"/>
              </a:rPr>
              <a:t> 양의 데이터를 처리할 때 </a:t>
            </a:r>
            <a:r>
              <a:rPr kumimoji="1" lang="en-US" altLang="ko-KR" sz="1200" dirty="0">
                <a:latin typeface="+mj-ea"/>
                <a:ea typeface="+mj-ea"/>
              </a:rPr>
              <a:t>n</a:t>
            </a:r>
            <a:r>
              <a:rPr kumimoji="1" lang="ko-KR" altLang="en-US" sz="1200" dirty="0">
                <a:latin typeface="+mj-ea"/>
                <a:ea typeface="+mj-ea"/>
              </a:rPr>
              <a:t>개씩 끊어서 조회할 때 </a:t>
            </a:r>
            <a:r>
              <a:rPr kumimoji="1" lang="ko-KR" altLang="en-US" sz="1200" dirty="0" err="1">
                <a:latin typeface="+mj-ea"/>
                <a:ea typeface="+mj-ea"/>
              </a:rPr>
              <a:t>페이징</a:t>
            </a:r>
            <a:r>
              <a:rPr kumimoji="1" lang="ko-KR" altLang="en-US" sz="1200" dirty="0">
                <a:latin typeface="+mj-ea"/>
                <a:ea typeface="+mj-ea"/>
              </a:rPr>
              <a:t> 처리를 해주게 되는데</a:t>
            </a:r>
            <a:r>
              <a:rPr kumimoji="1" lang="en-US" altLang="ko-KR" sz="1200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kumimoji="1" lang="ko-Kore-KR" altLang="en-US" sz="1200" dirty="0">
                <a:latin typeface="+mj-ea"/>
                <a:ea typeface="+mj-ea"/>
              </a:rPr>
              <a:t>그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en-US" altLang="ko-KR" sz="1200" dirty="0">
                <a:latin typeface="+mj-ea"/>
                <a:ea typeface="+mj-ea"/>
              </a:rPr>
              <a:t>page size</a:t>
            </a:r>
            <a:r>
              <a:rPr kumimoji="1" lang="ko-KR" altLang="en-US" sz="1200" dirty="0">
                <a:latin typeface="+mj-ea"/>
                <a:ea typeface="+mj-ea"/>
              </a:rPr>
              <a:t>와 방금 알아봤던 </a:t>
            </a:r>
            <a:r>
              <a:rPr kumimoji="1" lang="en-US" altLang="ko-KR" sz="1200" dirty="0">
                <a:latin typeface="+mj-ea"/>
                <a:ea typeface="+mj-ea"/>
              </a:rPr>
              <a:t>chunk size</a:t>
            </a:r>
            <a:r>
              <a:rPr kumimoji="1" lang="ko-KR" altLang="en-US" sz="1200" dirty="0">
                <a:latin typeface="+mj-ea"/>
                <a:ea typeface="+mj-ea"/>
              </a:rPr>
              <a:t>는 의미하는 바가 다릅니다</a:t>
            </a:r>
            <a:r>
              <a:rPr kumimoji="1" lang="en-US" altLang="ko-KR" sz="12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kumimoji="1" lang="en-US" altLang="ko-Kore-KR" sz="1200" dirty="0">
                <a:latin typeface="+mj-ea"/>
                <a:ea typeface="+mj-ea"/>
              </a:rPr>
              <a:t>Chunk size</a:t>
            </a:r>
            <a:r>
              <a:rPr kumimoji="1" lang="ko-KR" altLang="en-US" sz="1200" dirty="0">
                <a:latin typeface="+mj-ea"/>
                <a:ea typeface="+mj-ea"/>
              </a:rPr>
              <a:t>는 </a:t>
            </a: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한번에 처리될 트랜잭션 단위</a:t>
            </a:r>
            <a:r>
              <a:rPr kumimoji="1" lang="ko-KR" altLang="en-US" sz="1200" dirty="0">
                <a:latin typeface="+mj-ea"/>
                <a:ea typeface="+mj-ea"/>
              </a:rPr>
              <a:t>를 얘기하고</a:t>
            </a:r>
            <a:r>
              <a:rPr kumimoji="1" lang="en-US" altLang="ko-KR" sz="1200" dirty="0">
                <a:latin typeface="+mj-ea"/>
                <a:ea typeface="+mj-ea"/>
              </a:rPr>
              <a:t>,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endParaRPr kumimoji="1" lang="en-US" altLang="ko-KR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ore-KR" sz="1200" dirty="0">
                <a:latin typeface="+mj-ea"/>
                <a:ea typeface="+mj-ea"/>
              </a:rPr>
              <a:t>Page size</a:t>
            </a:r>
            <a:r>
              <a:rPr kumimoji="1" lang="ko-Kore-KR" altLang="en-US" sz="1200" dirty="0">
                <a:latin typeface="+mj-ea"/>
                <a:ea typeface="+mj-ea"/>
              </a:rPr>
              <a:t>는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한번에 조회할 </a:t>
            </a:r>
            <a:r>
              <a:rPr kumimoji="1"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Item</a:t>
            </a: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의 양</a:t>
            </a:r>
            <a:r>
              <a:rPr kumimoji="1" lang="ko-KR" altLang="en-US" sz="1200" dirty="0">
                <a:latin typeface="+mj-ea"/>
                <a:ea typeface="+mj-ea"/>
              </a:rPr>
              <a:t>을 말합니다</a:t>
            </a:r>
            <a:r>
              <a:rPr kumimoji="1" lang="en-US" altLang="ko-KR" sz="12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kumimoji="1" lang="en-US" altLang="ko-Kore-KR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ko-KR" altLang="en-US" sz="1200" dirty="0">
                <a:latin typeface="+mj-ea"/>
                <a:ea typeface="+mj-ea"/>
              </a:rPr>
              <a:t>최적으로 배치를 돌려주려면 조회하는 양과 처리되는 양을 일치시켜 주어야 보편적으로 좋은 방법입니다</a:t>
            </a:r>
            <a:r>
              <a:rPr kumimoji="1" lang="en-US" altLang="ko-KR" sz="1200" dirty="0">
                <a:latin typeface="+mj-ea"/>
                <a:ea typeface="+mj-ea"/>
              </a:rPr>
              <a:t>.</a:t>
            </a:r>
            <a:endParaRPr kumimoji="1" lang="en-US" altLang="ko-Kore-KR" sz="12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1FE63-C3D7-CC48-A9C5-3E45E4503DC8}"/>
              </a:ext>
            </a:extLst>
          </p:cNvPr>
          <p:cNvSpPr txBox="1"/>
          <p:nvPr/>
        </p:nvSpPr>
        <p:spPr>
          <a:xfrm>
            <a:off x="1451579" y="1076184"/>
            <a:ext cx="6336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+mj-ea"/>
                <a:ea typeface="+mj-ea"/>
              </a:rPr>
              <a:t>Page size vs Chunk size</a:t>
            </a:r>
            <a:endParaRPr kumimoji="1" lang="ko-Kore-KR" altLang="en-US" sz="3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341507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{33F54B2B-C777-2549-9E7A-257818807014}tf10001119</Template>
  <TotalTime>110</TotalTime>
  <Words>607</Words>
  <Application>Microsoft Macintosh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Gill Sans MT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ree</dc:creator>
  <cp:lastModifiedBy>ree</cp:lastModifiedBy>
  <cp:revision>4</cp:revision>
  <dcterms:created xsi:type="dcterms:W3CDTF">2022-03-10T13:15:25Z</dcterms:created>
  <dcterms:modified xsi:type="dcterms:W3CDTF">2022-03-11T12:56:09Z</dcterms:modified>
</cp:coreProperties>
</file>