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80" r:id="rId3"/>
    <p:sldId id="291" r:id="rId4"/>
    <p:sldId id="293" r:id="rId5"/>
    <p:sldId id="300" r:id="rId6"/>
    <p:sldId id="301" r:id="rId7"/>
    <p:sldId id="302" r:id="rId8"/>
    <p:sldId id="304" r:id="rId9"/>
    <p:sldId id="299" r:id="rId10"/>
    <p:sldId id="306" r:id="rId11"/>
    <p:sldId id="298" r:id="rId12"/>
    <p:sldId id="307" r:id="rId13"/>
    <p:sldId id="310" r:id="rId14"/>
    <p:sldId id="311" r:id="rId15"/>
    <p:sldId id="3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A37"/>
    <a:srgbClr val="FEAC86"/>
    <a:srgbClr val="FFAB94"/>
    <a:srgbClr val="3C3D46"/>
    <a:srgbClr val="FF8687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spPr>
            <a:solidFill>
              <a:srgbClr val="00B0F0"/>
            </a:solidFill>
          </c:spPr>
          <c:dPt>
            <c:idx val="1"/>
            <c:bubble3D val="0"/>
            <c:spPr>
              <a:solidFill>
                <a:srgbClr val="FEAC86"/>
              </a:solidFill>
            </c:spPr>
            <c:extLst>
              <c:ext xmlns:c16="http://schemas.microsoft.com/office/drawing/2014/chart" uri="{C3380CC4-5D6E-409C-BE32-E72D297353CC}">
                <c16:uniqueId val="{00000001-1E3A-4B63-B608-0E6066E13A51}"/>
              </c:ext>
            </c:extLst>
          </c:dPt>
          <c:dLbls>
            <c:dLbl>
              <c:idx val="0"/>
              <c:layout>
                <c:manualLayout>
                  <c:x val="-0.1860232150516731"/>
                  <c:y val="1.767072717643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3A-4B63-B608-0E6066E13A51}"/>
                </c:ext>
              </c:extLst>
            </c:dLbl>
            <c:dLbl>
              <c:idx val="1"/>
              <c:layout>
                <c:manualLayout>
                  <c:x val="0.2142258152115214"/>
                  <c:y val="-6.42382657591783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3A-4B63-B608-0E6066E13A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'[통합 문서1]Sheet1'!$M$4:$N$4</c:f>
              <c:strCache>
                <c:ptCount val="2"/>
                <c:pt idx="0">
                  <c:v>매장</c:v>
                </c:pt>
                <c:pt idx="1">
                  <c:v>온라인</c:v>
                </c:pt>
              </c:strCache>
            </c:strRef>
          </c:cat>
          <c:val>
            <c:numRef>
              <c:f>'[통합 문서1]Sheet1'!$M$5:$N$5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3A-4B63-B608-0E6066E13A51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3A-4B63-B608-0E6066E13A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3A-4B63-B608-0E6066E13A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D332FF-97A6-4A92-ABFF-463C0D1A2C13}" type="VALUE">
                      <a:rPr lang="en-US" altLang="ko-KR"/>
                      <a:pPr/>
                      <a:t>[값]</a:t>
                    </a:fld>
                    <a:endParaRPr lang="en-US" altLang="ko-KR" baseline="0"/>
                  </a:p>
                  <a:p>
                    <a:r>
                      <a:rPr lang="en-US" altLang="ko-KR" baseline="0"/>
                      <a:t> </a:t>
                    </a:r>
                    <a:fld id="{F5BB6391-1725-41A7-A933-57C7044C13A9}" type="PERCENTAGE">
                      <a:rPr lang="en-US" altLang="ko-KR" baseline="0"/>
                      <a:pPr/>
                      <a:t>[백분율]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3A-4B63-B608-0E6066E13A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053123-A4B0-4BEF-86FA-CA24E45B1D34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  <a:p>
                    <a:r>
                      <a:rPr lang="ko-KR" altLang="en-US" baseline="0"/>
                      <a:t> </a:t>
                    </a:r>
                    <a:fld id="{8C9A0B11-798C-481B-9B8D-8214C1F0CBC3}" type="PERCENTAGE">
                      <a:rPr lang="en-US" altLang="ko-KR" baseline="0"/>
                      <a:pPr/>
                      <a:t>[백분율]</a:t>
                    </a:fld>
                    <a:endParaRPr lang="ko-KR" alt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3A-4B63-B608-0E6066E13A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'[통합 문서1]Sheet1'!$M$4:$N$4</c:f>
              <c:strCache>
                <c:ptCount val="2"/>
                <c:pt idx="0">
                  <c:v>매장</c:v>
                </c:pt>
                <c:pt idx="1">
                  <c:v>온라인</c:v>
                </c:pt>
              </c:strCache>
            </c:strRef>
          </c:cat>
          <c:val>
            <c:numRef>
              <c:f>'[통합 문서1]Sheet1'!$M$5:$N$5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3A-4B63-B608-0E6066E13A5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spPr>
            <a:solidFill>
              <a:srgbClr val="00B0F0"/>
            </a:solidFill>
          </c:spPr>
          <c:dPt>
            <c:idx val="1"/>
            <c:bubble3D val="0"/>
            <c:spPr>
              <a:solidFill>
                <a:srgbClr val="FFAB94"/>
              </a:solidFill>
            </c:spPr>
            <c:extLst>
              <c:ext xmlns:c16="http://schemas.microsoft.com/office/drawing/2014/chart" uri="{C3380CC4-5D6E-409C-BE32-E72D297353CC}">
                <c16:uniqueId val="{00000001-B05E-4238-9594-B29A53D0A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'[통합 문서1]Sheet1'!$A$4:$B$4</c:f>
              <c:strCache>
                <c:ptCount val="2"/>
                <c:pt idx="0">
                  <c:v>매장</c:v>
                </c:pt>
                <c:pt idx="1">
                  <c:v>온라인</c:v>
                </c:pt>
              </c:strCache>
            </c:strRef>
          </c:cat>
          <c:val>
            <c:numRef>
              <c:f>'[통합 문서1]Sheet1'!$A$5:$B$5</c:f>
              <c:numCache>
                <c:formatCode>General</c:formatCode>
                <c:ptCount val="2"/>
                <c:pt idx="0">
                  <c:v>40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5E-4238-9594-B29A53D0A354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05E-4238-9594-B29A53D0A3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05E-4238-9594-B29A53D0A3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D332FF-97A6-4A92-ABFF-463C0D1A2C13}" type="VALUE">
                      <a:rPr lang="en-US" altLang="ko-KR"/>
                      <a:pPr/>
                      <a:t>[값]</a:t>
                    </a:fld>
                    <a:endParaRPr lang="en-US" altLang="ko-KR" baseline="0"/>
                  </a:p>
                  <a:p>
                    <a:r>
                      <a:rPr lang="en-US" altLang="ko-KR" baseline="0"/>
                      <a:t> </a:t>
                    </a:r>
                    <a:fld id="{F5BB6391-1725-41A7-A933-57C7044C13A9}" type="PERCENTAGE">
                      <a:rPr lang="en-US" altLang="ko-KR" baseline="0"/>
                      <a:pPr/>
                      <a:t>[백분율]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05E-4238-9594-B29A53D0A35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053123-A4B0-4BEF-86FA-CA24E45B1D34}" type="VALUE">
                      <a:rPr lang="en-US" altLang="ko-KR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  <a:p>
                    <a:r>
                      <a:rPr lang="ko-KR" altLang="en-US" baseline="0"/>
                      <a:t> </a:t>
                    </a:r>
                    <a:fld id="{8C9A0B11-798C-481B-9B8D-8214C1F0CBC3}" type="PERCENTAGE">
                      <a:rPr lang="en-US" altLang="ko-KR" baseline="0"/>
                      <a:pPr/>
                      <a:t>[백분율]</a:t>
                    </a:fld>
                    <a:endParaRPr lang="ko-KR" altLang="en-US" baseline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05E-4238-9594-B29A53D0A3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'[통합 문서1]Sheet1'!$A$4:$B$4</c:f>
              <c:strCache>
                <c:ptCount val="2"/>
                <c:pt idx="0">
                  <c:v>매장</c:v>
                </c:pt>
                <c:pt idx="1">
                  <c:v>온라인</c:v>
                </c:pt>
              </c:strCache>
            </c:strRef>
          </c:cat>
          <c:val>
            <c:numRef>
              <c:f>'[통합 문서1]Sheet1'!$M$5:$N$5</c:f>
              <c:numCache>
                <c:formatCode>General</c:formatCode>
                <c:ptCount val="2"/>
                <c:pt idx="0">
                  <c:v>21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05E-4238-9594-B29A53D0A3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코로나 전 후를 비교하였을 때 불편한 점은</a:t>
            </a:r>
            <a:r>
              <a:rPr lang="en-US" altLang="ko-KR" dirty="0"/>
              <a:t>?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explosion val="7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C31-4687-8EDA-4CE43C2FD867}"/>
              </c:ext>
            </c:extLst>
          </c:dPt>
          <c:dPt>
            <c:idx val="1"/>
            <c:bubble3D val="0"/>
            <c:spPr>
              <a:solidFill>
                <a:srgbClr val="FFAB9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C31-4687-8EDA-4CE43C2FD8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'[통합 문서1]Sheet3'!$G$5:$H$5</c:f>
              <c:strCache>
                <c:ptCount val="2"/>
                <c:pt idx="0">
                  <c:v>테스트</c:v>
                </c:pt>
                <c:pt idx="1">
                  <c:v>기타</c:v>
                </c:pt>
              </c:strCache>
            </c:strRef>
          </c:cat>
          <c:val>
            <c:numRef>
              <c:f>'[통합 문서1]Sheet3'!$G$6:$H$6</c:f>
              <c:numCache>
                <c:formatCode>General</c:formatCode>
                <c:ptCount val="2"/>
                <c:pt idx="0">
                  <c:v>18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1-4687-8EDA-4CE43C2FD867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D8D45-72AD-4A36-9069-7B3393E2514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97AC-36D8-4510-AA32-F5CC93381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2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1076325" y="1449000"/>
            <a:ext cx="10039350" cy="3960000"/>
            <a:chOff x="1190625" y="1449000"/>
            <a:chExt cx="981075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1190625" y="1449000"/>
              <a:ext cx="981075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1600182" y="2216318"/>
              <a:ext cx="899163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/>
                <a:t>스마트 </a:t>
              </a:r>
              <a:r>
                <a:rPr lang="ko-KR" altLang="en-US" sz="6000" b="1" dirty="0" err="1"/>
                <a:t>코스메틱</a:t>
              </a:r>
              <a:r>
                <a:rPr lang="ko-KR" altLang="en-US" sz="6000" b="1" dirty="0"/>
                <a:t> 컨버터</a:t>
              </a:r>
            </a:p>
            <a:p>
              <a:pPr algn="ctr"/>
              <a:r>
                <a:rPr lang="en-US" altLang="ko-KR" sz="3200" b="1" dirty="0"/>
                <a:t>(Smart Cosmetic Converter)</a:t>
              </a:r>
            </a:p>
            <a:p>
              <a:pPr algn="ctr"/>
              <a:endParaRPr lang="en-US" altLang="ko-KR" sz="3200" b="1" dirty="0"/>
            </a:p>
            <a:p>
              <a:pPr algn="ctr"/>
              <a:r>
                <a:rPr lang="en-US" altLang="ko-KR" sz="3200" b="1" dirty="0"/>
                <a:t>- </a:t>
              </a:r>
              <a:r>
                <a:rPr lang="ko-KR" altLang="en-US" sz="3200" b="1" dirty="0"/>
                <a:t>이승진 </a:t>
              </a:r>
              <a:r>
                <a:rPr lang="en-US" altLang="ko-KR" sz="32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자료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387656"/>
            <a:ext cx="60674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오른쪽 중괄호 43"/>
          <p:cNvSpPr/>
          <p:nvPr/>
        </p:nvSpPr>
        <p:spPr>
          <a:xfrm>
            <a:off x="4581526" y="3169229"/>
            <a:ext cx="272653" cy="650153"/>
          </a:xfrm>
          <a:prstGeom prst="rightBrace">
            <a:avLst>
              <a:gd name="adj1" fmla="val 8333"/>
              <a:gd name="adj2" fmla="val 52930"/>
            </a:avLst>
          </a:prstGeom>
          <a:ln w="28575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V="1">
            <a:off x="4854179" y="3257553"/>
            <a:ext cx="2534839" cy="255802"/>
          </a:xfrm>
          <a:prstGeom prst="straightConnector1">
            <a:avLst/>
          </a:prstGeom>
          <a:ln w="28575">
            <a:solidFill>
              <a:srgbClr val="CC0A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86662" y="2847975"/>
            <a:ext cx="418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랜드마크를</a:t>
            </a:r>
            <a:r>
              <a:rPr lang="ko-KR" altLang="en-US" dirty="0"/>
              <a:t> 검출하기 위한 흑백 이미지 생성 및 얼굴 영역 검출</a:t>
            </a:r>
          </a:p>
        </p:txBody>
      </p:sp>
      <p:sp>
        <p:nvSpPr>
          <p:cNvPr id="62" name="오른쪽 중괄호 61"/>
          <p:cNvSpPr/>
          <p:nvPr/>
        </p:nvSpPr>
        <p:spPr>
          <a:xfrm>
            <a:off x="4143179" y="4575467"/>
            <a:ext cx="233560" cy="453733"/>
          </a:xfrm>
          <a:prstGeom prst="rightBrace">
            <a:avLst>
              <a:gd name="adj1" fmla="val 8333"/>
              <a:gd name="adj2" fmla="val 52930"/>
            </a:avLst>
          </a:prstGeom>
          <a:ln w="28575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62" idx="1"/>
          </p:cNvCxnSpPr>
          <p:nvPr/>
        </p:nvCxnSpPr>
        <p:spPr>
          <a:xfrm flipV="1">
            <a:off x="4376739" y="4663792"/>
            <a:ext cx="2573931" cy="151836"/>
          </a:xfrm>
          <a:prstGeom prst="straightConnector1">
            <a:avLst/>
          </a:prstGeom>
          <a:ln w="28575">
            <a:solidFill>
              <a:srgbClr val="CC0A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15187" y="4382869"/>
            <a:ext cx="41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검출된 얼굴의 영역에서 </a:t>
            </a:r>
            <a:r>
              <a:rPr lang="ko-KR" altLang="en-US" dirty="0" err="1"/>
              <a:t>랜드마크</a:t>
            </a:r>
            <a:r>
              <a:rPr lang="ko-KR" altLang="en-US" dirty="0"/>
              <a:t> 검출</a:t>
            </a:r>
          </a:p>
        </p:txBody>
      </p:sp>
    </p:spTree>
    <p:extLst>
      <p:ext uri="{BB962C8B-B14F-4D97-AF65-F5344CB8AC3E}">
        <p14:creationId xmlns:p14="http://schemas.microsoft.com/office/powerpoint/2010/main" val="10025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70984"/>
            <a:ext cx="6191403" cy="467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자료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3133726" y="2735301"/>
            <a:ext cx="272653" cy="650153"/>
          </a:xfrm>
          <a:prstGeom prst="rightBrace">
            <a:avLst>
              <a:gd name="adj1" fmla="val 8333"/>
              <a:gd name="adj2" fmla="val 52930"/>
            </a:avLst>
          </a:prstGeom>
          <a:ln w="28575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V="1">
            <a:off x="3406379" y="2823625"/>
            <a:ext cx="3710701" cy="255802"/>
          </a:xfrm>
          <a:prstGeom prst="straightConnector1">
            <a:avLst/>
          </a:prstGeom>
          <a:ln w="28575">
            <a:solidFill>
              <a:srgbClr val="CC0A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중괄호 16"/>
          <p:cNvSpPr/>
          <p:nvPr/>
        </p:nvSpPr>
        <p:spPr>
          <a:xfrm>
            <a:off x="6844427" y="4740734"/>
            <a:ext cx="272653" cy="650153"/>
          </a:xfrm>
          <a:prstGeom prst="rightBrace">
            <a:avLst>
              <a:gd name="adj1" fmla="val 8333"/>
              <a:gd name="adj2" fmla="val 52930"/>
            </a:avLst>
          </a:prstGeom>
          <a:ln w="28575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V="1">
            <a:off x="7117080" y="4968240"/>
            <a:ext cx="358140" cy="116620"/>
          </a:xfrm>
          <a:prstGeom prst="straightConnector1">
            <a:avLst/>
          </a:prstGeom>
          <a:ln w="28575">
            <a:solidFill>
              <a:srgbClr val="CC0A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3762" y="2628360"/>
            <a:ext cx="41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바뀔 색상을 값으로 받음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1900" y="4696479"/>
            <a:ext cx="418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 </a:t>
            </a:r>
            <a:r>
              <a:rPr lang="ko-KR" altLang="en-US" dirty="0" err="1"/>
              <a:t>좌표계</a:t>
            </a:r>
            <a:r>
              <a:rPr lang="ko-KR" altLang="en-US" dirty="0"/>
              <a:t> 변환 후 </a:t>
            </a:r>
            <a:r>
              <a:rPr lang="ko-KR" altLang="en-US" dirty="0" err="1"/>
              <a:t>색변환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자료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pic>
        <p:nvPicPr>
          <p:cNvPr id="4098" name="Picture 2" descr="dlib 를 이용한 facial landmark detection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28" y="2054948"/>
            <a:ext cx="4626247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10" y="6249278"/>
            <a:ext cx="15621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536" y="2647509"/>
            <a:ext cx="438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랜드마크란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 얼굴에서 없으면 안 되는 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눈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입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눈썹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턱선과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같은 것을 얼굴의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랜드마크라고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부를 수 있습니다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Dlib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에선 사람 얼굴을 분석해 얼굴에 있는 모서리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68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개에 대해서 인식을 도와줍니다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7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자료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10" y="6249278"/>
            <a:ext cx="15621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536" y="2429660"/>
            <a:ext cx="438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Dlib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의 얼굴 검출 원리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Dlib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라이브러리에서는 얼굴 탐색을 위해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HOG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특성을 활용하거나 또는 대신 학습된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CNN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모델을 사용할 수 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HOG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픽셀값의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변화로 파악할 수 있는 영상 밝기 변화의 방향을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그래디언트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(gradient)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로 표현하고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이로부터 객체의 형태를 찾아낼 수 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853CE0-0C88-419B-BA24-518472634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7"/>
          <a:stretch/>
        </p:blipFill>
        <p:spPr bwMode="auto">
          <a:xfrm>
            <a:off x="5651797" y="2817939"/>
            <a:ext cx="2428764" cy="20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Arrow">
            <a:extLst>
              <a:ext uri="{FF2B5EF4-FFF2-40B4-BE49-F238E27FC236}">
                <a16:creationId xmlns:a16="http://schemas.microsoft.com/office/drawing/2014/main" id="{08D71A80-5B55-48A5-A933-49D9D675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85" y="2817939"/>
            <a:ext cx="2412941" cy="20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3D470-4DF2-4C03-9608-798745793087}"/>
              </a:ext>
            </a:extLst>
          </p:cNvPr>
          <p:cNvSpPr txBox="1"/>
          <p:nvPr/>
        </p:nvSpPr>
        <p:spPr>
          <a:xfrm>
            <a:off x="5985718" y="6003057"/>
            <a:ext cx="5155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https://chrisjmccormick.wordpress.com/2013/05/07/gradient-vectors/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87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4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1076325" y="1449000"/>
            <a:ext cx="10039350" cy="3960000"/>
            <a:chOff x="1190625" y="1449000"/>
            <a:chExt cx="981075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1190625" y="1449000"/>
              <a:ext cx="981075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1600182" y="2921168"/>
              <a:ext cx="8991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latin typeface="나눔바른고딕" pitchFamily="50" charset="-127"/>
                  <a:ea typeface="나눔바른고딕" pitchFamily="50" charset="-127"/>
                </a:rPr>
                <a:t>감사합니다</a:t>
              </a:r>
              <a:r>
                <a:rPr lang="en-US" altLang="ko-KR" sz="6000" b="1" dirty="0"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63803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86EC7-B274-4479-92E8-B01B12189358}"/>
              </a:ext>
            </a:extLst>
          </p:cNvPr>
          <p:cNvSpPr txBox="1"/>
          <p:nvPr/>
        </p:nvSpPr>
        <p:spPr>
          <a:xfrm>
            <a:off x="4075005" y="525446"/>
            <a:ext cx="417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Contents.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39591D-8CEE-4150-90ED-AB2B2074531B}"/>
              </a:ext>
            </a:extLst>
          </p:cNvPr>
          <p:cNvGrpSpPr/>
          <p:nvPr/>
        </p:nvGrpSpPr>
        <p:grpSpPr>
          <a:xfrm>
            <a:off x="2806805" y="2211730"/>
            <a:ext cx="4043730" cy="523220"/>
            <a:chOff x="686289" y="1796902"/>
            <a:chExt cx="4043730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BF4019-7159-4D3B-888E-C09F8960CB43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192D91-470E-4517-9E22-0C9F378A70A0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CFBE62-71F9-422A-BA57-FE223CABECC2}"/>
                </a:ext>
              </a:extLst>
            </p:cNvPr>
            <p:cNvSpPr txBox="1"/>
            <p:nvPr/>
          </p:nvSpPr>
          <p:spPr>
            <a:xfrm>
              <a:off x="1605446" y="1796902"/>
              <a:ext cx="3124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제안서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8B2743-8DD0-4DE8-BE34-BD8E607BD6AB}"/>
              </a:ext>
            </a:extLst>
          </p:cNvPr>
          <p:cNvGrpSpPr/>
          <p:nvPr/>
        </p:nvGrpSpPr>
        <p:grpSpPr>
          <a:xfrm>
            <a:off x="2806805" y="2944043"/>
            <a:ext cx="6278316" cy="523220"/>
            <a:chOff x="686289" y="1796902"/>
            <a:chExt cx="6278316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8878EA-95A8-4F42-8649-9DA27E2D6B9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05EA5-DE99-4B9C-845E-2CB64EEA645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EE355B-8AF1-4E27-AB01-B557B507F51C}"/>
                </a:ext>
              </a:extLst>
            </p:cNvPr>
            <p:cNvSpPr txBox="1"/>
            <p:nvPr/>
          </p:nvSpPr>
          <p:spPr>
            <a:xfrm>
              <a:off x="1605446" y="1796902"/>
              <a:ext cx="5359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PJT 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과제 파악 및 개념 숙지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98F8AF-CAD6-4DBF-A821-3174B1C8D247}"/>
              </a:ext>
            </a:extLst>
          </p:cNvPr>
          <p:cNvGrpSpPr/>
          <p:nvPr/>
        </p:nvGrpSpPr>
        <p:grpSpPr>
          <a:xfrm>
            <a:off x="2806805" y="3685881"/>
            <a:ext cx="6262286" cy="523220"/>
            <a:chOff x="686289" y="1796902"/>
            <a:chExt cx="6262286" cy="52322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67DF95-220F-4D10-807C-40CAD8881AE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C42E44-40B3-4F49-89AA-7F9EE3133AE1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91C052-BD15-4C37-814D-262AD23C56CE}"/>
                </a:ext>
              </a:extLst>
            </p:cNvPr>
            <p:cNvSpPr txBox="1"/>
            <p:nvPr/>
          </p:nvSpPr>
          <p:spPr>
            <a:xfrm>
              <a:off x="1605446" y="1796902"/>
              <a:ext cx="5343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개발 환경 구성</a:t>
              </a:r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및 방안 수립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8B2743-8DD0-4DE8-BE34-BD8E607BD6AB}"/>
              </a:ext>
            </a:extLst>
          </p:cNvPr>
          <p:cNvGrpSpPr/>
          <p:nvPr/>
        </p:nvGrpSpPr>
        <p:grpSpPr>
          <a:xfrm>
            <a:off x="2806805" y="4420418"/>
            <a:ext cx="3248641" cy="523220"/>
            <a:chOff x="686289" y="1796902"/>
            <a:chExt cx="3248641" cy="52322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8878EA-95A8-4F42-8649-9DA27E2D6B9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905EA5-DE99-4B9C-845E-2CB64EEA645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004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EE355B-8AF1-4E27-AB01-B557B507F51C}"/>
                </a:ext>
              </a:extLst>
            </p:cNvPr>
            <p:cNvSpPr txBox="1"/>
            <p:nvPr/>
          </p:nvSpPr>
          <p:spPr>
            <a:xfrm>
              <a:off x="1605446" y="1796902"/>
              <a:ext cx="2329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솔루션 개발</a:t>
              </a:r>
            </a:p>
          </p:txBody>
        </p:sp>
      </p:grpSp>
      <p:pic>
        <p:nvPicPr>
          <p:cNvPr id="3074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174556" y="5943600"/>
            <a:ext cx="201744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28B2743-8DD0-4DE8-BE34-BD8E607BD6AB}"/>
              </a:ext>
            </a:extLst>
          </p:cNvPr>
          <p:cNvGrpSpPr/>
          <p:nvPr/>
        </p:nvGrpSpPr>
        <p:grpSpPr>
          <a:xfrm>
            <a:off x="2806805" y="5258296"/>
            <a:ext cx="3819310" cy="523220"/>
            <a:chOff x="686289" y="1796902"/>
            <a:chExt cx="3819310" cy="52322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8878EA-95A8-4F42-8649-9DA27E2D6B91}"/>
                </a:ext>
              </a:extLst>
            </p:cNvPr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05EA5-DE99-4B9C-845E-2CB64EEA645A}"/>
                </a:ext>
              </a:extLst>
            </p:cNvPr>
            <p:cNvSpPr txBox="1"/>
            <p:nvPr/>
          </p:nvSpPr>
          <p:spPr>
            <a:xfrm>
              <a:off x="686289" y="1940902"/>
              <a:ext cx="68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005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EE355B-8AF1-4E27-AB01-B557B507F51C}"/>
                </a:ext>
              </a:extLst>
            </p:cNvPr>
            <p:cNvSpPr txBox="1"/>
            <p:nvPr/>
          </p:nvSpPr>
          <p:spPr>
            <a:xfrm>
              <a:off x="1605446" y="1796902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PJT </a:t>
              </a:r>
              <a:r>
                <a:rPr lang="ko-KR" altLang="en-US" sz="28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결과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261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0"/>
            <a:ext cx="102243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선정 배경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822" y="1409700"/>
            <a:ext cx="4630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화장품 매장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나눔바른고딕" pitchFamily="50" charset="-127"/>
              <a:buChar char="－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홍보하고자 하는 광고나 제품 소개를 위해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사이니지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제품을 사용하는 주요한 고객이다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85750" indent="-285750">
              <a:buFont typeface="나눔바른고딕" pitchFamily="50" charset="-127"/>
              <a:buChar char="－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나눔바른고딕" pitchFamily="50" charset="-127"/>
              <a:buChar char="－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다양한 색으로 만들어진 색조 화장품을 판매하고 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5822" y="3663752"/>
            <a:ext cx="463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최종 소비자</a:t>
            </a:r>
            <a:endParaRPr lang="en-US" altLang="ko-KR" b="1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나눔바른고딕" pitchFamily="50" charset="-127"/>
              <a:buChar char="－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본인에게 맞는 색조 화장품을 찾기 위해 샘플을 손등과 같은 본인 피부에 테스트 해보며 제품을 선택한다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5095" y="3441025"/>
            <a:ext cx="516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Pain Point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실제 본인의 얼굴에 바른 모습을 확인할 수 없다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코로나 또는 위생상의 문제로 인해 테스트를 할 수 없다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3400" y="3578027"/>
            <a:ext cx="4857750" cy="1670248"/>
          </a:xfrm>
          <a:prstGeom prst="roundRect">
            <a:avLst/>
          </a:prstGeom>
          <a:noFill/>
          <a:ln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3"/>
          </p:cNvCxnSpPr>
          <p:nvPr/>
        </p:nvCxnSpPr>
        <p:spPr>
          <a:xfrm>
            <a:off x="5391150" y="4413151"/>
            <a:ext cx="765810" cy="0"/>
          </a:xfrm>
          <a:prstGeom prst="straightConnector1">
            <a:avLst/>
          </a:prstGeom>
          <a:ln>
            <a:solidFill>
              <a:srgbClr val="CC0A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10" y="6249278"/>
            <a:ext cx="15621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3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3457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개발환경 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088" y="2025225"/>
            <a:ext cx="6640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개발 환경</a:t>
            </a:r>
            <a:br>
              <a:rPr lang="en-US" altLang="ko-KR" dirty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사용 언어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사용 라이브러리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266" name="Picture 2" descr="윈도우 10 설치, 어떻게 하는 것이 좋을까? | 1b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79" y="1927638"/>
            <a:ext cx="2012949" cy="84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76588"/>
            <a:ext cx="2109253" cy="76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0" name="Picture 36" descr="Open CV 안면인식 라즈베리파이 #2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25" y="4619625"/>
            <a:ext cx="1053395" cy="75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2" name="Picture 38" descr="OpenCV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2" y="4448536"/>
            <a:ext cx="888103" cy="10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4" name="Picture 40" descr="PySide - Python binding for the Qt framework — flowd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02" y="4509683"/>
            <a:ext cx="18954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장고(django) #2_ 첫 화면 만들어보기">
            <a:extLst>
              <a:ext uri="{FF2B5EF4-FFF2-40B4-BE49-F238E27FC236}">
                <a16:creationId xmlns:a16="http://schemas.microsoft.com/office/drawing/2014/main" id="{86F3AB6C-0DA7-4D6B-98C9-CC2DB2B1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22" y="4340599"/>
            <a:ext cx="1309718" cy="13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0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주요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8D4F33D9-F45C-48E4-A221-273583949D4E}"/>
              </a:ext>
            </a:extLst>
          </p:cNvPr>
          <p:cNvSpPr/>
          <p:nvPr/>
        </p:nvSpPr>
        <p:spPr>
          <a:xfrm>
            <a:off x="2375704" y="4939861"/>
            <a:ext cx="2810390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95F77782-7C98-4F93-85E6-FE3E172F748D}"/>
              </a:ext>
            </a:extLst>
          </p:cNvPr>
          <p:cNvSpPr/>
          <p:nvPr/>
        </p:nvSpPr>
        <p:spPr>
          <a:xfrm>
            <a:off x="6686551" y="4940713"/>
            <a:ext cx="2743198" cy="113511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7D9C5-33D7-4B71-996E-5A4A4F0FB419}"/>
              </a:ext>
            </a:extLst>
          </p:cNvPr>
          <p:cNvSpPr txBox="1"/>
          <p:nvPr/>
        </p:nvSpPr>
        <p:spPr>
          <a:xfrm>
            <a:off x="2375708" y="5091920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촬영된 얼굴 이미지에서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원하는 부위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입술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눈썹 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의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영역을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299FD-83A2-4D80-9169-B83BD3DADE00}"/>
              </a:ext>
            </a:extLst>
          </p:cNvPr>
          <p:cNvSpPr txBox="1"/>
          <p:nvPr/>
        </p:nvSpPr>
        <p:spPr>
          <a:xfrm>
            <a:off x="6984778" y="5215883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1600" b="1" dirty="0"/>
              <a:t>이미지의 일부분을</a:t>
            </a:r>
            <a:endParaRPr lang="ko-KR" altLang="ko-KR" sz="1600" dirty="0"/>
          </a:p>
          <a:p>
            <a:r>
              <a:rPr lang="ko-KR" altLang="ko-KR" sz="1600" b="1" dirty="0"/>
              <a:t>원하는 색상으로</a:t>
            </a:r>
            <a:r>
              <a:rPr lang="en-US" altLang="ko-KR" sz="1600" b="1" dirty="0"/>
              <a:t> </a:t>
            </a:r>
            <a:r>
              <a:rPr lang="ko-KR" altLang="ko-KR" sz="1600" b="1" dirty="0"/>
              <a:t>변경</a:t>
            </a:r>
            <a:endParaRPr lang="ko-KR" altLang="en-US" sz="1600" b="1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20" y="1892213"/>
            <a:ext cx="2553756" cy="20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6" y="1396421"/>
            <a:ext cx="2476504" cy="306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0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4591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 구성 및 흐름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90" y="2012280"/>
            <a:ext cx="4254770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00987"/>
            <a:ext cx="1794378" cy="64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55098" y="3182080"/>
            <a:ext cx="277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랜드마크란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코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눈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입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눈썹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턱선과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같이 얼굴에 없으면 안되는 것을 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70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4214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 및 정리 보고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48" y="1387656"/>
            <a:ext cx="8584918" cy="45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26894" y="1854199"/>
            <a:ext cx="1416844" cy="4013201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2"/>
            <a:endCxn id="8" idx="0"/>
          </p:cNvCxnSpPr>
          <p:nvPr/>
        </p:nvCxnSpPr>
        <p:spPr>
          <a:xfrm>
            <a:off x="6335316" y="5867400"/>
            <a:ext cx="0" cy="380530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8322" y="6247930"/>
            <a:ext cx="1433988" cy="369332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선택된 색상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3980" y="823009"/>
            <a:ext cx="1684020" cy="369332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 색상 제품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7781" y="841076"/>
            <a:ext cx="1508760" cy="369332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색상 선택지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" t="380727" r="9154" b="-369268"/>
          <a:stretch/>
        </p:blipFill>
        <p:spPr bwMode="auto">
          <a:xfrm>
            <a:off x="1309758" y="4352924"/>
            <a:ext cx="619056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24150" y="1554957"/>
            <a:ext cx="2833688" cy="2074068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24150" y="3793332"/>
            <a:ext cx="2833688" cy="2074068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95725" y="2841625"/>
            <a:ext cx="358775" cy="239714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95724" y="5066504"/>
            <a:ext cx="358775" cy="239714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343027" y="3067369"/>
            <a:ext cx="619126" cy="395288"/>
            <a:chOff x="581027" y="3067369"/>
            <a:chExt cx="619126" cy="39528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7" y="3072131"/>
              <a:ext cx="6191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581027" y="3067369"/>
              <a:ext cx="619126" cy="395288"/>
            </a:xfrm>
            <a:prstGeom prst="rect">
              <a:avLst/>
            </a:prstGeom>
            <a:noFill/>
            <a:ln w="38100">
              <a:solidFill>
                <a:srgbClr val="CC0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43028" y="4082429"/>
            <a:ext cx="619127" cy="395288"/>
            <a:chOff x="581025" y="4950617"/>
            <a:chExt cx="619127" cy="395288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14583" r="5644"/>
            <a:stretch/>
          </p:blipFill>
          <p:spPr bwMode="auto">
            <a:xfrm>
              <a:off x="581026" y="4952999"/>
              <a:ext cx="619126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1025" y="4950617"/>
              <a:ext cx="619126" cy="395288"/>
            </a:xfrm>
            <a:prstGeom prst="rect">
              <a:avLst/>
            </a:prstGeom>
            <a:noFill/>
            <a:ln w="38100">
              <a:solidFill>
                <a:srgbClr val="CC0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>
            <a:stCxn id="21" idx="1"/>
            <a:endCxn id="24" idx="3"/>
          </p:cNvCxnSpPr>
          <p:nvPr/>
        </p:nvCxnSpPr>
        <p:spPr>
          <a:xfrm flipH="1">
            <a:off x="1962153" y="2961482"/>
            <a:ext cx="1933572" cy="303531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172" idx="3"/>
            <a:endCxn id="23" idx="1"/>
          </p:cNvCxnSpPr>
          <p:nvPr/>
        </p:nvCxnSpPr>
        <p:spPr>
          <a:xfrm>
            <a:off x="1962155" y="4280074"/>
            <a:ext cx="1933569" cy="906287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052310" y="1456055"/>
            <a:ext cx="1419702" cy="4411345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stCxn id="10" idx="2"/>
            <a:endCxn id="36" idx="0"/>
          </p:cNvCxnSpPr>
          <p:nvPr/>
        </p:nvCxnSpPr>
        <p:spPr>
          <a:xfrm>
            <a:off x="7762161" y="1210408"/>
            <a:ext cx="0" cy="245647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782050" y="1854199"/>
            <a:ext cx="2076450" cy="3452020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9" idx="2"/>
            <a:endCxn id="43" idx="0"/>
          </p:cNvCxnSpPr>
          <p:nvPr/>
        </p:nvCxnSpPr>
        <p:spPr>
          <a:xfrm flipH="1">
            <a:off x="9820275" y="1192341"/>
            <a:ext cx="5715" cy="661858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18322" y="1416050"/>
            <a:ext cx="1389459" cy="282575"/>
          </a:xfrm>
          <a:prstGeom prst="rect">
            <a:avLst/>
          </a:prstGeom>
          <a:noFill/>
          <a:ln w="38100"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42" idx="0"/>
            <a:endCxn id="48" idx="2"/>
          </p:cNvCxnSpPr>
          <p:nvPr/>
        </p:nvCxnSpPr>
        <p:spPr>
          <a:xfrm flipH="1" flipV="1">
            <a:off x="6057900" y="1010418"/>
            <a:ext cx="255152" cy="405632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48967" y="364087"/>
            <a:ext cx="1817866" cy="646331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촬영 및 </a:t>
            </a:r>
            <a:endParaRPr lang="en-US" altLang="ko-KR" dirty="0"/>
          </a:p>
          <a:p>
            <a:pPr algn="ctr"/>
            <a:r>
              <a:rPr lang="ko-KR" altLang="en-US" dirty="0"/>
              <a:t>부위 선택</a:t>
            </a:r>
          </a:p>
        </p:txBody>
      </p:sp>
      <p:sp>
        <p:nvSpPr>
          <p:cNvPr id="52" name="아래쪽 화살표 51"/>
          <p:cNvSpPr/>
          <p:nvPr/>
        </p:nvSpPr>
        <p:spPr>
          <a:xfrm>
            <a:off x="1561070" y="3580209"/>
            <a:ext cx="210649" cy="425273"/>
          </a:xfrm>
          <a:prstGeom prst="downArrow">
            <a:avLst/>
          </a:prstGeom>
          <a:solidFill>
            <a:srgbClr val="CC0A37"/>
          </a:solidFill>
          <a:ln>
            <a:solidFill>
              <a:srgbClr val="CC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15" idx="1"/>
            <a:endCxn id="58" idx="3"/>
          </p:cNvCxnSpPr>
          <p:nvPr/>
        </p:nvCxnSpPr>
        <p:spPr>
          <a:xfrm flipH="1">
            <a:off x="2356733" y="2591991"/>
            <a:ext cx="367417" cy="0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48445" y="2407325"/>
            <a:ext cx="1408288" cy="369332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Before </a:t>
            </a:r>
            <a:r>
              <a:rPr lang="ko-KR" altLang="en-US" dirty="0"/>
              <a:t>사진</a:t>
            </a:r>
          </a:p>
        </p:txBody>
      </p:sp>
      <p:cxnSp>
        <p:nvCxnSpPr>
          <p:cNvPr id="62" name="직선 연결선 61"/>
          <p:cNvCxnSpPr>
            <a:endCxn id="63" idx="3"/>
          </p:cNvCxnSpPr>
          <p:nvPr/>
        </p:nvCxnSpPr>
        <p:spPr>
          <a:xfrm flipH="1">
            <a:off x="2370538" y="4987607"/>
            <a:ext cx="353612" cy="0"/>
          </a:xfrm>
          <a:prstGeom prst="line">
            <a:avLst/>
          </a:prstGeom>
          <a:ln w="38100"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2250" y="4802941"/>
            <a:ext cx="1408288" cy="369332"/>
          </a:xfrm>
          <a:prstGeom prst="rect">
            <a:avLst/>
          </a:prstGeom>
          <a:noFill/>
          <a:ln w="19050">
            <a:solidFill>
              <a:srgbClr val="CC0A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After </a:t>
            </a:r>
            <a:r>
              <a:rPr lang="ko-KR" altLang="en-US" dirty="0"/>
              <a:t>사진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10" y="6249278"/>
            <a:ext cx="15621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0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wnloads\엘쥐_로고_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8" b="27699"/>
          <a:stretch/>
        </p:blipFill>
        <p:spPr bwMode="auto">
          <a:xfrm>
            <a:off x="10848975" y="6249278"/>
            <a:ext cx="1343024" cy="6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24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자료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 flipH="1">
            <a:off x="-16942" y="1110128"/>
            <a:ext cx="5312842" cy="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CC0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28323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  <a:ln>
            <a:solidFill>
              <a:srgbClr val="CC0A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BF065E-0122-4EA9-9876-AF53FBAFD534}"/>
              </a:ext>
            </a:extLst>
          </p:cNvPr>
          <p:cNvSpPr txBox="1"/>
          <p:nvPr/>
        </p:nvSpPr>
        <p:spPr>
          <a:xfrm>
            <a:off x="11830433" y="943143"/>
            <a:ext cx="338554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000" spc="600" dirty="0">
                <a:solidFill>
                  <a:srgbClr val="CC0A37"/>
                </a:solidFill>
              </a:rPr>
              <a:t>PART1</a:t>
            </a:r>
            <a:endParaRPr lang="ko-KR" altLang="en-US" sz="1000" spc="600" dirty="0">
              <a:solidFill>
                <a:srgbClr val="CC0A37"/>
              </a:solidFill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A3B0DB1-4275-4E4B-8860-EDE4E6A8C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79198"/>
              </p:ext>
            </p:extLst>
          </p:nvPr>
        </p:nvGraphicFramePr>
        <p:xfrm>
          <a:off x="3330021" y="2333626"/>
          <a:ext cx="2985053" cy="213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7B991BD-E8FF-4010-AFBC-CDB14EB80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9097"/>
              </p:ext>
            </p:extLst>
          </p:nvPr>
        </p:nvGraphicFramePr>
        <p:xfrm>
          <a:off x="649770" y="2276475"/>
          <a:ext cx="2855429" cy="216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A477E3FE-BA5F-4D0D-9AAD-EB0B2AE91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225784"/>
              </p:ext>
            </p:extLst>
          </p:nvPr>
        </p:nvGraphicFramePr>
        <p:xfrm>
          <a:off x="6813386" y="2209554"/>
          <a:ext cx="4626139" cy="2595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5948" y="1832169"/>
            <a:ext cx="32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주로 립스틱을 구매한 경로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19" y="454711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코로나 이전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0950" y="452223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코로나 이전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5F15E-978B-4AA8-A045-66639454F0AC}"/>
              </a:ext>
            </a:extLst>
          </p:cNvPr>
          <p:cNvSpPr txBox="1"/>
          <p:nvPr/>
        </p:nvSpPr>
        <p:spPr>
          <a:xfrm>
            <a:off x="1288871" y="542470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사용할 립스틱을 구매 했거나 다른 사람에게 선물 할 용도로 립스틱을 구매한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인에게 설문한 데이터 입니다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9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373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승진 이</cp:lastModifiedBy>
  <cp:revision>54</cp:revision>
  <dcterms:created xsi:type="dcterms:W3CDTF">2019-05-05T04:26:09Z</dcterms:created>
  <dcterms:modified xsi:type="dcterms:W3CDTF">2021-09-26T20:54:42Z</dcterms:modified>
</cp:coreProperties>
</file>