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72" r:id="rId6"/>
    <p:sldId id="273" r:id="rId7"/>
    <p:sldId id="259" r:id="rId8"/>
    <p:sldId id="261" r:id="rId9"/>
    <p:sldId id="274" r:id="rId10"/>
    <p:sldId id="263" r:id="rId1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5092" autoAdjust="0"/>
  </p:normalViewPr>
  <p:slideViewPr>
    <p:cSldViewPr>
      <p:cViewPr varScale="1">
        <p:scale>
          <a:sx n="54" d="100"/>
          <a:sy n="54" d="100"/>
        </p:scale>
        <p:origin x="-18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B3B32-B55F-43F2-A5A5-D73D7E10EA74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8B8B6-D8A1-4B19-86F0-80BA9561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4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8B8B6-D8A1-4B19-86F0-80BA95613C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22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발표를 마칩니다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8B8B6-D8A1-4B19-86F0-80BA95613C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01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8B8B6-D8A1-4B19-86F0-80BA95613C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4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8B8B6-D8A1-4B19-86F0-80BA95613C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8B8B6-D8A1-4B19-86F0-80BA95613C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30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8B8B6-D8A1-4B19-86F0-80BA95613C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3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8B8B6-D8A1-4B19-86F0-80BA95613C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3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이렇게 데이터 </a:t>
            </a:r>
            <a:r>
              <a:rPr lang="ko-KR" altLang="en-US" dirty="0" err="1" smtClean="0"/>
              <a:t>전처리를</a:t>
            </a:r>
            <a:r>
              <a:rPr lang="ko-KR" altLang="en-US" dirty="0" smtClean="0"/>
              <a:t> 끝낸 이후 모델을 적용을 하였는데요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제가 사용한 것은 </a:t>
            </a:r>
            <a:r>
              <a:rPr lang="en-US" altLang="ko-KR" baseline="0" dirty="0" smtClean="0"/>
              <a:t> Ada-Boosted </a:t>
            </a:r>
            <a:r>
              <a:rPr lang="ko-KR" altLang="en-US" baseline="0" dirty="0" smtClean="0"/>
              <a:t>의사결정나무 모델이었습니다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Ada boost</a:t>
            </a:r>
            <a:r>
              <a:rPr lang="ko-KR" altLang="en-US" baseline="0" dirty="0" smtClean="0"/>
              <a:t>에 대해 설명하기 이전에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의사결정나무에 대해 먼저 </a:t>
            </a:r>
            <a:r>
              <a:rPr lang="ko-KR" altLang="en-US" baseline="0" dirty="0" err="1" smtClean="0"/>
              <a:t>말씀드리도록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의사결정 나무란 이런 식으로 </a:t>
            </a:r>
            <a:r>
              <a:rPr lang="ko-KR" altLang="en-US" dirty="0" err="1" smtClean="0"/>
              <a:t>연소득에</a:t>
            </a:r>
            <a:r>
              <a:rPr lang="ko-KR" altLang="en-US" dirty="0" smtClean="0"/>
              <a:t> 따라서 이렇게 데이터를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취업기간과 주택여부에 따라서 이렇게 데이터를 나누고 결국</a:t>
            </a:r>
            <a:endParaRPr lang="en-US" altLang="ko-KR" dirty="0" smtClean="0"/>
          </a:p>
          <a:p>
            <a:r>
              <a:rPr lang="ko-KR" altLang="en-US" dirty="0" smtClean="0"/>
              <a:t>데이터가 파산과 상환으로 일정 수준으로 나뉘어 </a:t>
            </a:r>
            <a:r>
              <a:rPr lang="ko-KR" altLang="en-US" dirty="0" err="1" smtClean="0"/>
              <a:t>질때까지</a:t>
            </a:r>
            <a:r>
              <a:rPr lang="ko-KR" altLang="en-US" baseline="0" dirty="0" smtClean="0"/>
              <a:t> 데이터를 나누는 모델입니다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8B8B6-D8A1-4B19-86F0-80BA95613C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3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8B8B6-D8A1-4B19-86F0-80BA95613C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3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8B8B6-D8A1-4B19-86F0-80BA95613C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3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362287E-6E11-4C61-8BA0-A38158471932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2B01593-49A0-493D-AE41-8AD2C3DA14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287E-6E11-4C61-8BA0-A38158471932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593-49A0-493D-AE41-8AD2C3DA14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287E-6E11-4C61-8BA0-A38158471932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593-49A0-493D-AE41-8AD2C3DA14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287E-6E11-4C61-8BA0-A38158471932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593-49A0-493D-AE41-8AD2C3DA14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287E-6E11-4C61-8BA0-A38158471932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593-49A0-493D-AE41-8AD2C3DA14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287E-6E11-4C61-8BA0-A38158471932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593-49A0-493D-AE41-8AD2C3DA14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62287E-6E11-4C61-8BA0-A38158471932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B01593-49A0-493D-AE41-8AD2C3DA147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362287E-6E11-4C61-8BA0-A38158471932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2B01593-49A0-493D-AE41-8AD2C3DA14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287E-6E11-4C61-8BA0-A38158471932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593-49A0-493D-AE41-8AD2C3DA14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287E-6E11-4C61-8BA0-A38158471932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593-49A0-493D-AE41-8AD2C3DA14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287E-6E11-4C61-8BA0-A38158471932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593-49A0-493D-AE41-8AD2C3DA14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362287E-6E11-4C61-8BA0-A38158471932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2B01593-49A0-493D-AE41-8AD2C3DA14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Boosted Decision Tree</a:t>
            </a:r>
            <a:r>
              <a:rPr lang="ko-KR" altLang="en-US" dirty="0" smtClean="0"/>
              <a:t>를 사용한</a:t>
            </a:r>
            <a:r>
              <a:rPr lang="en-US" altLang="ko-KR" dirty="0" smtClean="0"/>
              <a:t>Lending Club</a:t>
            </a:r>
            <a:r>
              <a:rPr lang="ko-KR" altLang="en-US" dirty="0" smtClean="0"/>
              <a:t>의 채무자 원리금 상환</a:t>
            </a:r>
            <a:r>
              <a:rPr lang="en-US" altLang="ko-KR" dirty="0" smtClean="0"/>
              <a:t> </a:t>
            </a:r>
            <a:r>
              <a:rPr lang="en-US" altLang="ko-KR" dirty="0"/>
              <a:t>/ </a:t>
            </a:r>
            <a:r>
              <a:rPr lang="ko-KR" altLang="en-US" dirty="0" smtClean="0"/>
              <a:t>상환실패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8435280" cy="1752600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부산대학교 경제학과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패스트캠퍼스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Science School 2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pPr algn="r"/>
            <a:r>
              <a:rPr lang="ko-KR" altLang="en-US" sz="6000" dirty="0" smtClean="0"/>
              <a:t>이성</a:t>
            </a:r>
            <a:r>
              <a:rPr lang="ko-KR" altLang="en-US" sz="6000" dirty="0"/>
              <a:t>진</a:t>
            </a:r>
          </a:p>
        </p:txBody>
      </p:sp>
    </p:spTree>
    <p:extLst>
      <p:ext uri="{BB962C8B-B14F-4D97-AF65-F5344CB8AC3E}">
        <p14:creationId xmlns:p14="http://schemas.microsoft.com/office/powerpoint/2010/main" val="265702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 algn="ctr">
              <a:buNone/>
            </a:pPr>
            <a:r>
              <a:rPr lang="ko-KR" altLang="en-US" sz="8000" dirty="0" smtClean="0"/>
              <a:t>감사합니다</a:t>
            </a:r>
            <a:r>
              <a:rPr lang="en-US" altLang="ko-KR" sz="8000" dirty="0" smtClean="0"/>
              <a:t>.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데이터사이언스스쿨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                                      이성진 </a:t>
            </a:r>
            <a:r>
              <a:rPr lang="en-US" altLang="ko-KR" sz="2000" dirty="0" smtClean="0">
                <a:solidFill>
                  <a:schemeClr val="bg1"/>
                </a:solidFill>
              </a:rPr>
              <a:t>(github.com/lsjhome007)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발표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4113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전처리 과정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의사결정 나무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Ada Boost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모델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데이터사이언스스쿨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                                      이성진 </a:t>
            </a:r>
            <a:r>
              <a:rPr lang="en-US" altLang="ko-KR" sz="2000" dirty="0" smtClean="0">
                <a:solidFill>
                  <a:schemeClr val="bg1"/>
                </a:solidFill>
              </a:rPr>
              <a:t>(github.com/lsjhome007)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37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dirty="0" smtClean="0"/>
              <a:t>현실 세계에서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Classification </a:t>
            </a:r>
            <a:r>
              <a:rPr lang="ko-KR" altLang="en-US" dirty="0" smtClean="0"/>
              <a:t>문제가 아주 많</a:t>
            </a:r>
            <a:r>
              <a:rPr lang="ko-KR" altLang="en-US" dirty="0"/>
              <a:t>음</a:t>
            </a:r>
            <a:r>
              <a:rPr lang="en-US" altLang="ko-KR" dirty="0" smtClean="0"/>
              <a:t>	</a:t>
            </a:r>
          </a:p>
          <a:p>
            <a:pPr marL="109728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주가의 상승</a:t>
            </a:r>
            <a:r>
              <a:rPr lang="en-US" altLang="ko-KR" sz="2400" dirty="0" smtClean="0"/>
              <a:t> / </a:t>
            </a:r>
            <a:r>
              <a:rPr lang="ko-KR" altLang="en-US" sz="2400" dirty="0" smtClean="0"/>
              <a:t>주가의 하락</a:t>
            </a:r>
            <a:r>
              <a:rPr lang="en-US" altLang="ko-KR" sz="2400" dirty="0" smtClean="0"/>
              <a:t> ?</a:t>
            </a:r>
          </a:p>
          <a:p>
            <a:pPr marL="109728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파산</a:t>
            </a:r>
            <a:r>
              <a:rPr lang="en-US" altLang="ko-KR" sz="2400" dirty="0" smtClean="0"/>
              <a:t> / </a:t>
            </a:r>
            <a:r>
              <a:rPr lang="ko-KR" altLang="en-US" sz="2400" dirty="0" smtClean="0"/>
              <a:t>상환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err="1" smtClean="0"/>
              <a:t>스팸</a:t>
            </a:r>
            <a:r>
              <a:rPr lang="en-US" altLang="ko-KR" sz="2400" dirty="0" smtClean="0"/>
              <a:t> / </a:t>
            </a:r>
            <a:r>
              <a:rPr lang="ko-KR" altLang="en-US" sz="2400" dirty="0" smtClean="0"/>
              <a:t>비</a:t>
            </a:r>
            <a:r>
              <a:rPr lang="en-US" altLang="ko-KR" sz="2400" dirty="0"/>
              <a:t>-</a:t>
            </a:r>
            <a:r>
              <a:rPr lang="ko-KR" altLang="en-US" sz="2400" dirty="0" err="1" smtClean="0"/>
              <a:t>스팸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마케팅 메일 응답</a:t>
            </a:r>
            <a:r>
              <a:rPr lang="en-US" altLang="ko-KR" sz="2400" dirty="0" smtClean="0"/>
              <a:t> /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마케팅 메일 </a:t>
            </a:r>
            <a:r>
              <a:rPr lang="ko-KR" altLang="en-US" sz="2400" dirty="0" err="1" smtClean="0"/>
              <a:t>비응답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서류 합격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서류 탈락</a:t>
            </a:r>
            <a:endParaRPr lang="en-US" altLang="ko-KR" sz="2400" dirty="0" smtClean="0"/>
          </a:p>
          <a:p>
            <a:pPr marL="109728" indent="0">
              <a:buNone/>
            </a:pPr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5536" y="692696"/>
            <a:ext cx="2952328" cy="648072"/>
          </a:xfrm>
          <a:prstGeom prst="rect">
            <a:avLst/>
          </a:prstGeom>
          <a:ln w="381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주제 선정 이유</a:t>
            </a:r>
            <a:endParaRPr lang="ko-KR" altLang="en-US" sz="3200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데이터사이언스스쿨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                                      이성진 </a:t>
            </a:r>
            <a:r>
              <a:rPr lang="en-US" altLang="ko-KR" sz="2000" dirty="0" smtClean="0">
                <a:solidFill>
                  <a:schemeClr val="bg1"/>
                </a:solidFill>
              </a:rPr>
              <a:t>(github.com/lsjhome007)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4869160"/>
            <a:ext cx="864096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 smtClean="0">
                <a:solidFill>
                  <a:schemeClr val="tx1"/>
                </a:solidFill>
              </a:rPr>
              <a:t>이런 </a:t>
            </a:r>
            <a:r>
              <a:rPr lang="ko-KR" altLang="en-US" sz="2400" dirty="0">
                <a:solidFill>
                  <a:schemeClr val="tx1"/>
                </a:solidFill>
              </a:rPr>
              <a:t>문제해결능력을 기르기 위해 </a:t>
            </a:r>
            <a:r>
              <a:rPr lang="ko-KR" altLang="en-US" sz="2400" u="sng" dirty="0">
                <a:solidFill>
                  <a:schemeClr val="tx1"/>
                </a:solidFill>
              </a:rPr>
              <a:t>랜딩클럽 </a:t>
            </a:r>
            <a:r>
              <a:rPr lang="en-US" altLang="ko-KR" sz="2400" u="sng" dirty="0">
                <a:solidFill>
                  <a:schemeClr val="tx1"/>
                </a:solidFill>
              </a:rPr>
              <a:t>2016</a:t>
            </a:r>
            <a:r>
              <a:rPr lang="ko-KR" altLang="en-US" sz="2400" u="sng" dirty="0">
                <a:solidFill>
                  <a:schemeClr val="tx1"/>
                </a:solidFill>
              </a:rPr>
              <a:t>년 </a:t>
            </a:r>
            <a:r>
              <a:rPr lang="en-US" altLang="ko-KR" sz="2400" u="sng" dirty="0">
                <a:solidFill>
                  <a:schemeClr val="tx1"/>
                </a:solidFill>
              </a:rPr>
              <a:t>1</a:t>
            </a:r>
            <a:r>
              <a:rPr lang="ko-KR" altLang="en-US" sz="2400" u="sng" dirty="0">
                <a:solidFill>
                  <a:schemeClr val="tx1"/>
                </a:solidFill>
              </a:rPr>
              <a:t>분기 데이터를 기반</a:t>
            </a:r>
            <a:r>
              <a:rPr lang="ko-KR" altLang="en-US" sz="2400" dirty="0">
                <a:solidFill>
                  <a:schemeClr val="tx1"/>
                </a:solidFill>
              </a:rPr>
              <a:t>으로 </a:t>
            </a:r>
            <a:r>
              <a:rPr lang="ko-KR" altLang="en-US" sz="2400" u="sng" dirty="0">
                <a:solidFill>
                  <a:schemeClr val="tx1"/>
                </a:solidFill>
              </a:rPr>
              <a:t>누가 채무 상환에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b="1" u="sng" dirty="0">
                <a:solidFill>
                  <a:srgbClr val="FF0000"/>
                </a:solidFill>
              </a:rPr>
              <a:t>실패할지</a:t>
            </a:r>
            <a:r>
              <a:rPr lang="en-US" altLang="ko-KR" sz="2400" b="1" u="sng" dirty="0">
                <a:solidFill>
                  <a:srgbClr val="FF0000"/>
                </a:solidFill>
              </a:rPr>
              <a:t>/</a:t>
            </a:r>
            <a:r>
              <a:rPr lang="ko-KR" altLang="en-US" sz="2400" b="1" u="sng" dirty="0">
                <a:solidFill>
                  <a:srgbClr val="FF0000"/>
                </a:solidFill>
              </a:rPr>
              <a:t>성공할지</a:t>
            </a:r>
            <a:r>
              <a:rPr lang="ko-KR" altLang="en-US" sz="2400" dirty="0">
                <a:solidFill>
                  <a:schemeClr val="tx1"/>
                </a:solidFill>
              </a:rPr>
              <a:t> 예측하는 모델을 만드는 것을 프로젝트 주제로 </a:t>
            </a:r>
            <a:r>
              <a:rPr lang="ko-KR" altLang="en-US" sz="2400" dirty="0" smtClean="0">
                <a:solidFill>
                  <a:schemeClr val="tx1"/>
                </a:solidFill>
              </a:rPr>
              <a:t>정함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410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0624"/>
          </a:xfrm>
        </p:spPr>
        <p:txBody>
          <a:bodyPr/>
          <a:lstStyle/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데이터사이언스스쿨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                                      이성진 </a:t>
            </a:r>
            <a:r>
              <a:rPr lang="en-US" altLang="ko-KR" sz="2000" dirty="0" smtClean="0">
                <a:solidFill>
                  <a:schemeClr val="bg1"/>
                </a:solidFill>
              </a:rPr>
              <a:t>(github.com/lsjhome007)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48064" y="620688"/>
            <a:ext cx="3995936" cy="6237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92195" y="1196752"/>
            <a:ext cx="8356267" cy="5256584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많은 데이터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전처리를</a:t>
            </a:r>
            <a:r>
              <a:rPr lang="ko-KR" altLang="en-US" sz="2400" dirty="0" smtClean="0">
                <a:solidFill>
                  <a:schemeClr val="tx1"/>
                </a:solidFill>
              </a:rPr>
              <a:t> 요구하는 실제 업무상황과 유사한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   </a:t>
            </a:r>
            <a:r>
              <a:rPr lang="ko-KR" altLang="en-US" sz="2400" dirty="0" smtClean="0">
                <a:solidFill>
                  <a:schemeClr val="tx1"/>
                </a:solidFill>
              </a:rPr>
              <a:t>데이터였음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just"/>
            <a:endParaRPr lang="en-US" altLang="ko-KR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400" dirty="0" smtClean="0">
                <a:solidFill>
                  <a:schemeClr val="tx1"/>
                </a:solidFill>
              </a:rPr>
              <a:t>-   </a:t>
            </a:r>
            <a:r>
              <a:rPr lang="ko-KR" altLang="en-US" sz="2400" dirty="0" smtClean="0">
                <a:solidFill>
                  <a:schemeClr val="tx1"/>
                </a:solidFill>
              </a:rPr>
              <a:t>개인의 특성을 </a:t>
            </a:r>
            <a:r>
              <a:rPr lang="en-US" altLang="ko-KR" sz="2400" dirty="0" smtClean="0">
                <a:solidFill>
                  <a:schemeClr val="tx1"/>
                </a:solidFill>
              </a:rPr>
              <a:t>111</a:t>
            </a:r>
            <a:r>
              <a:rPr lang="ko-KR" altLang="en-US" sz="2400" dirty="0" smtClean="0">
                <a:solidFill>
                  <a:schemeClr val="tx1"/>
                </a:solidFill>
              </a:rPr>
              <a:t>개로 분류한 </a:t>
            </a:r>
            <a:r>
              <a:rPr lang="en-US" altLang="ko-KR" sz="2400" dirty="0" smtClean="0">
                <a:solidFill>
                  <a:schemeClr val="tx1"/>
                </a:solidFill>
              </a:rPr>
              <a:t>42538</a:t>
            </a:r>
            <a:r>
              <a:rPr lang="ko-KR" altLang="en-US" sz="2400" dirty="0" smtClean="0">
                <a:solidFill>
                  <a:schemeClr val="tx1"/>
                </a:solidFill>
              </a:rPr>
              <a:t>명에 해당하는 데이터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    (</a:t>
            </a:r>
            <a:r>
              <a:rPr lang="ko-KR" altLang="en-US" sz="2400" dirty="0" smtClean="0">
                <a:solidFill>
                  <a:schemeClr val="tx1"/>
                </a:solidFill>
              </a:rPr>
              <a:t>행 </a:t>
            </a:r>
            <a:r>
              <a:rPr lang="en-US" altLang="ko-KR" sz="2400" dirty="0" smtClean="0">
                <a:solidFill>
                  <a:schemeClr val="tx1"/>
                </a:solidFill>
              </a:rPr>
              <a:t>42538, </a:t>
            </a:r>
            <a:r>
              <a:rPr lang="ko-KR" altLang="en-US" sz="2400" dirty="0" smtClean="0">
                <a:solidFill>
                  <a:schemeClr val="tx1"/>
                </a:solidFill>
              </a:rPr>
              <a:t>열 </a:t>
            </a:r>
            <a:r>
              <a:rPr lang="en-US" altLang="ko-KR" sz="2400" dirty="0" smtClean="0">
                <a:solidFill>
                  <a:schemeClr val="tx1"/>
                </a:solidFill>
              </a:rPr>
              <a:t>111)</a:t>
            </a:r>
          </a:p>
          <a:p>
            <a:pPr algn="just"/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필요없는</a:t>
            </a:r>
            <a:r>
              <a:rPr lang="ko-KR" altLang="en-US" sz="2400" dirty="0" smtClean="0">
                <a:solidFill>
                  <a:schemeClr val="tx1"/>
                </a:solidFill>
              </a:rPr>
              <a:t> 칼럼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거의 모든 내용이 같아 모델링에 전혀 기여하지 못하는 칼럼 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2400" dirty="0" smtClean="0">
                <a:solidFill>
                  <a:schemeClr val="tx1"/>
                </a:solidFill>
              </a:rPr>
              <a:t>Na </a:t>
            </a:r>
            <a:r>
              <a:rPr lang="ko-KR" altLang="en-US" sz="2400" dirty="0" smtClean="0">
                <a:solidFill>
                  <a:schemeClr val="tx1"/>
                </a:solidFill>
              </a:rPr>
              <a:t>값 등이 많았음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 algn="just">
              <a:buFontTx/>
              <a:buChar char="-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이외에도 카테고리로 나뉠 수 있는 데이터</a:t>
            </a:r>
            <a:r>
              <a:rPr lang="en-US" altLang="ko-KR" sz="2400" dirty="0" smtClean="0">
                <a:solidFill>
                  <a:schemeClr val="tx1"/>
                </a:solidFill>
              </a:rPr>
              <a:t>(1</a:t>
            </a:r>
            <a:r>
              <a:rPr lang="ko-KR" altLang="en-US" sz="2400" dirty="0" smtClean="0">
                <a:solidFill>
                  <a:schemeClr val="tx1"/>
                </a:solidFill>
              </a:rPr>
              <a:t>월</a:t>
            </a:r>
            <a:r>
              <a:rPr lang="en-US" altLang="ko-KR" sz="2400" dirty="0" smtClean="0">
                <a:solidFill>
                  <a:schemeClr val="tx1"/>
                </a:solidFill>
              </a:rPr>
              <a:t>/2</a:t>
            </a:r>
            <a:r>
              <a:rPr lang="ko-KR" altLang="en-US" sz="2400" dirty="0" smtClean="0">
                <a:solidFill>
                  <a:schemeClr val="tx1"/>
                </a:solidFill>
              </a:rPr>
              <a:t>월</a:t>
            </a:r>
            <a:r>
              <a:rPr lang="en-US" altLang="ko-KR" sz="2400" dirty="0" smtClean="0">
                <a:solidFill>
                  <a:schemeClr val="tx1"/>
                </a:solidFill>
              </a:rPr>
              <a:t>/3</a:t>
            </a:r>
            <a:r>
              <a:rPr lang="ko-KR" altLang="en-US" sz="2400" dirty="0" smtClean="0">
                <a:solidFill>
                  <a:schemeClr val="tx1"/>
                </a:solidFill>
              </a:rPr>
              <a:t>월</a:t>
            </a:r>
            <a:r>
              <a:rPr lang="en-US" altLang="ko-KR" sz="2400" dirty="0" smtClean="0">
                <a:solidFill>
                  <a:schemeClr val="tx1"/>
                </a:solidFill>
              </a:rPr>
              <a:t>..)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</a:rPr>
              <a:t>및 </a:t>
            </a:r>
            <a:r>
              <a:rPr lang="en-US" altLang="ko-KR" sz="2400" dirty="0" smtClean="0">
                <a:solidFill>
                  <a:schemeClr val="tx1"/>
                </a:solidFill>
              </a:rPr>
              <a:t>Ordinal </a:t>
            </a:r>
            <a:r>
              <a:rPr lang="ko-KR" altLang="en-US" sz="24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2400" dirty="0" smtClean="0">
                <a:solidFill>
                  <a:schemeClr val="tx1"/>
                </a:solidFill>
              </a:rPr>
              <a:t> (</a:t>
            </a:r>
            <a:r>
              <a:rPr lang="ko-KR" altLang="en-US" sz="2400" dirty="0" smtClean="0">
                <a:solidFill>
                  <a:schemeClr val="tx1"/>
                </a:solidFill>
              </a:rPr>
              <a:t>신용등급 </a:t>
            </a:r>
            <a:r>
              <a:rPr lang="en-US" altLang="ko-KR" sz="2400" dirty="0" smtClean="0">
                <a:solidFill>
                  <a:schemeClr val="tx1"/>
                </a:solidFill>
              </a:rPr>
              <a:t>A1, A2,A3,B1,B2,B3…)</a:t>
            </a:r>
            <a:r>
              <a:rPr lang="ko-KR" altLang="en-US" sz="2400" dirty="0" smtClean="0">
                <a:solidFill>
                  <a:schemeClr val="tx1"/>
                </a:solidFill>
              </a:rPr>
              <a:t>의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400" dirty="0" smtClean="0">
                <a:solidFill>
                  <a:schemeClr val="tx1"/>
                </a:solidFill>
              </a:rPr>
              <a:t>     </a:t>
            </a:r>
            <a:r>
              <a:rPr lang="ko-KR" altLang="en-US" sz="2400" dirty="0" smtClean="0">
                <a:solidFill>
                  <a:schemeClr val="tx1"/>
                </a:solidFill>
              </a:rPr>
              <a:t>전처리 과정이 필요했음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9093" y="476672"/>
            <a:ext cx="2300699" cy="648072"/>
          </a:xfrm>
          <a:prstGeom prst="rect">
            <a:avLst/>
          </a:prstGeom>
          <a:solidFill>
            <a:schemeClr val="bg1"/>
          </a:solidFill>
          <a:ln w="381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anchor="ctr">
            <a:normAutofit fontScale="92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전처리 과정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5759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0624"/>
          </a:xfrm>
        </p:spPr>
        <p:txBody>
          <a:bodyPr/>
          <a:lstStyle/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데이터사이언스스쿨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                                      이성진 </a:t>
            </a:r>
            <a:r>
              <a:rPr lang="en-US" altLang="ko-KR" sz="2000" dirty="0" smtClean="0">
                <a:solidFill>
                  <a:schemeClr val="bg1"/>
                </a:solidFill>
              </a:rPr>
              <a:t>(github.com/lsjhome007)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48064" y="620688"/>
            <a:ext cx="3995936" cy="6237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92195" y="1196752"/>
            <a:ext cx="8356267" cy="5256584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거의 모든 내용이 같은 칼럼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    =&gt; 99%</a:t>
            </a:r>
            <a:r>
              <a:rPr lang="ko-KR" altLang="en-US" sz="2400" dirty="0" smtClean="0">
                <a:solidFill>
                  <a:schemeClr val="tx1"/>
                </a:solidFill>
              </a:rPr>
              <a:t>이상 내용이 같은 칼럼은 삭제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just"/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약간 비어있는 </a:t>
            </a:r>
            <a:r>
              <a:rPr lang="en-US" altLang="ko-KR" sz="2400" dirty="0" smtClean="0">
                <a:solidFill>
                  <a:schemeClr val="tx1"/>
                </a:solidFill>
              </a:rPr>
              <a:t>Na </a:t>
            </a:r>
            <a:r>
              <a:rPr lang="ko-KR" altLang="en-US" sz="2400" dirty="0" smtClean="0">
                <a:solidFill>
                  <a:schemeClr val="tx1"/>
                </a:solidFill>
              </a:rPr>
              <a:t>값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    =&gt;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해당 칼럼의 내용에 따라 평균 및 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최빈값을</a:t>
            </a:r>
            <a:r>
              <a:rPr lang="ko-KR" altLang="en-US" sz="2400" dirty="0" smtClean="0">
                <a:solidFill>
                  <a:schemeClr val="tx1"/>
                </a:solidFill>
              </a:rPr>
              <a:t> 대입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just"/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벨류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pPr algn="just"/>
            <a:r>
              <a:rPr lang="en-US" altLang="ko-KR" sz="2400" dirty="0" smtClean="0">
                <a:solidFill>
                  <a:schemeClr val="tx1"/>
                </a:solidFill>
              </a:rPr>
              <a:t>     =&gt;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함수를 만들어서 변환하거나 </a:t>
            </a:r>
            <a:r>
              <a:rPr lang="en-US" altLang="ko-KR" sz="2400" dirty="0" smtClean="0">
                <a:solidFill>
                  <a:schemeClr val="tx1"/>
                </a:solidFill>
              </a:rPr>
              <a:t>Label encoder</a:t>
            </a:r>
            <a:r>
              <a:rPr lang="ko-KR" altLang="en-US" sz="2400" dirty="0" smtClean="0">
                <a:solidFill>
                  <a:schemeClr val="tx1"/>
                </a:solidFill>
              </a:rPr>
              <a:t>와 </a:t>
            </a:r>
            <a:r>
              <a:rPr lang="en-US" altLang="ko-KR" sz="2400" dirty="0" smtClean="0">
                <a:solidFill>
                  <a:schemeClr val="tx1"/>
                </a:solidFill>
              </a:rPr>
              <a:t>One-Hot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     Encoder</a:t>
            </a:r>
            <a:r>
              <a:rPr lang="ko-KR" altLang="en-US" sz="2400" dirty="0" smtClean="0">
                <a:solidFill>
                  <a:schemeClr val="tx1"/>
                </a:solidFill>
              </a:rPr>
              <a:t>를 활용하여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더미벨류를</a:t>
            </a:r>
            <a:r>
              <a:rPr lang="ko-KR" altLang="en-US" sz="2400" dirty="0" smtClean="0">
                <a:solidFill>
                  <a:schemeClr val="tx1"/>
                </a:solidFill>
              </a:rPr>
              <a:t> 가진 칼럼들 생성한 이후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     </a:t>
            </a:r>
            <a:r>
              <a:rPr lang="ko-KR" altLang="en-US" sz="2400" dirty="0" smtClean="0">
                <a:solidFill>
                  <a:schemeClr val="tx1"/>
                </a:solidFill>
              </a:rPr>
              <a:t>원 칼럼 삭제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just"/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</a:rPr>
              <a:t>Ordinal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벨류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pPr algn="just"/>
            <a:r>
              <a:rPr lang="en-US" altLang="ko-KR" sz="2400" dirty="0" smtClean="0">
                <a:solidFill>
                  <a:schemeClr val="tx1"/>
                </a:solidFill>
              </a:rPr>
              <a:t>     =&gt; </a:t>
            </a:r>
            <a:r>
              <a:rPr lang="ko-KR" altLang="en-US" sz="2400" dirty="0" smtClean="0">
                <a:solidFill>
                  <a:schemeClr val="tx1"/>
                </a:solidFill>
              </a:rPr>
              <a:t>값에 해당하는 적절한 점수 부여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9093" y="476672"/>
            <a:ext cx="2300699" cy="648072"/>
          </a:xfrm>
          <a:prstGeom prst="rect">
            <a:avLst/>
          </a:prstGeom>
          <a:solidFill>
            <a:schemeClr val="bg1"/>
          </a:solidFill>
          <a:ln w="381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anchor="ctr">
            <a:normAutofit fontScale="92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전처리 과정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99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40624"/>
          </a:xfrm>
        </p:spPr>
        <p:txBody>
          <a:bodyPr/>
          <a:lstStyle/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데이터사이언스스쿨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                                      이성진 </a:t>
            </a:r>
            <a:r>
              <a:rPr lang="en-US" altLang="ko-KR" sz="2000" dirty="0" smtClean="0">
                <a:solidFill>
                  <a:schemeClr val="bg1"/>
                </a:solidFill>
              </a:rPr>
              <a:t>(github.com/lsjhome007)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48064" y="620688"/>
            <a:ext cx="3995936" cy="6237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04102" y="1197624"/>
            <a:ext cx="8356267" cy="5256584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99093" y="476672"/>
            <a:ext cx="2300699" cy="648072"/>
          </a:xfrm>
          <a:prstGeom prst="rect">
            <a:avLst/>
          </a:prstGeom>
          <a:solidFill>
            <a:schemeClr val="bg1"/>
          </a:solidFill>
          <a:ln w="381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anchor="ctr">
            <a:normAutofit fontScale="92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전처리 과정</a:t>
            </a:r>
            <a:endParaRPr lang="ko-KR" altLang="en-US" sz="32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631358" y="1624718"/>
            <a:ext cx="2397751" cy="44644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42538</a:t>
            </a:r>
            <a:r>
              <a:rPr lang="ko-KR" altLang="en-US" sz="3200" dirty="0" smtClean="0">
                <a:solidFill>
                  <a:schemeClr val="tx1"/>
                </a:solidFill>
              </a:rPr>
              <a:t>행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111</a:t>
            </a:r>
            <a:r>
              <a:rPr lang="ko-KR" altLang="en-US" sz="3200" dirty="0" smtClean="0">
                <a:solidFill>
                  <a:schemeClr val="tx1"/>
                </a:solidFill>
              </a:rPr>
              <a:t>열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</a:rPr>
              <a:t>전처리 이전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83359" y="1624718"/>
            <a:ext cx="2397751" cy="44644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42506</a:t>
            </a:r>
            <a:r>
              <a:rPr lang="ko-KR" altLang="en-US" sz="3200" dirty="0" smtClean="0">
                <a:solidFill>
                  <a:schemeClr val="tx1"/>
                </a:solidFill>
              </a:rPr>
              <a:t>행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26</a:t>
            </a:r>
            <a:r>
              <a:rPr lang="ko-KR" altLang="en-US" sz="3200" dirty="0" smtClean="0">
                <a:solidFill>
                  <a:schemeClr val="tx1"/>
                </a:solidFill>
              </a:rPr>
              <a:t>열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필요없는</a:t>
            </a:r>
            <a:r>
              <a:rPr lang="ko-KR" altLang="en-US" sz="2400" dirty="0" smtClean="0">
                <a:solidFill>
                  <a:schemeClr val="tx1"/>
                </a:solidFill>
              </a:rPr>
              <a:t> 칼럼 및 </a:t>
            </a:r>
            <a:r>
              <a:rPr lang="en-US" altLang="ko-KR" sz="2400" dirty="0" smtClean="0">
                <a:solidFill>
                  <a:schemeClr val="tx1"/>
                </a:solidFill>
              </a:rPr>
              <a:t>null</a:t>
            </a:r>
            <a:r>
              <a:rPr lang="ko-KR" altLang="en-US" sz="2400" dirty="0" smtClean="0">
                <a:solidFill>
                  <a:schemeClr val="tx1"/>
                </a:solidFill>
              </a:rPr>
              <a:t>값들 정리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43491" y="1611860"/>
            <a:ext cx="2397751" cy="44644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42538</a:t>
            </a:r>
            <a:r>
              <a:rPr lang="ko-KR" altLang="en-US" sz="3200" dirty="0" smtClean="0">
                <a:solidFill>
                  <a:schemeClr val="tx1"/>
                </a:solidFill>
              </a:rPr>
              <a:t>행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111</a:t>
            </a:r>
            <a:r>
              <a:rPr lang="ko-KR" altLang="en-US" sz="3200" dirty="0" smtClean="0">
                <a:solidFill>
                  <a:schemeClr val="tx1"/>
                </a:solidFill>
              </a:rPr>
              <a:t>열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2400" dirty="0" smtClean="0">
                <a:solidFill>
                  <a:schemeClr val="tx1"/>
                </a:solidFill>
              </a:rPr>
              <a:t>리 값 전처리 이후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843808" y="3411415"/>
            <a:ext cx="93610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570185" y="3424771"/>
            <a:ext cx="93610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1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부제목 2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데이터사이언스스쿨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                                      이성진 </a:t>
            </a:r>
            <a:r>
              <a:rPr lang="en-US" altLang="ko-KR" sz="2000" dirty="0" smtClean="0">
                <a:solidFill>
                  <a:schemeClr val="bg1"/>
                </a:solidFill>
              </a:rPr>
              <a:t>(github.com/lsjhome007)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3"/>
            <a:ext cx="9144000" cy="6381328"/>
          </a:xfrm>
          <a:prstGeom prst="rect">
            <a:avLst/>
          </a:prstGeom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399093" y="476672"/>
            <a:ext cx="2300699" cy="648072"/>
          </a:xfrm>
          <a:prstGeom prst="rect">
            <a:avLst/>
          </a:prstGeom>
          <a:solidFill>
            <a:schemeClr val="bg1"/>
          </a:solidFill>
          <a:ln w="381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anchor="ctr">
            <a:normAutofit fontScale="850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의사결정나</a:t>
            </a:r>
            <a:r>
              <a:rPr lang="ko-KR" altLang="en-US" sz="3200" dirty="0"/>
              <a:t>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99093" y="1268760"/>
            <a:ext cx="5541059" cy="3744416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dirty="0" smtClean="0">
                <a:solidFill>
                  <a:schemeClr val="tx1"/>
                </a:solidFill>
              </a:rPr>
              <a:t>샘플들을 </a:t>
            </a:r>
            <a:r>
              <a:rPr lang="en-US" altLang="ko-KR" sz="2000" dirty="0" smtClean="0">
                <a:solidFill>
                  <a:schemeClr val="tx1"/>
                </a:solidFill>
              </a:rPr>
              <a:t>Feature </a:t>
            </a:r>
            <a:r>
              <a:rPr lang="ko-KR" altLang="en-US" sz="2000" dirty="0" smtClean="0">
                <a:solidFill>
                  <a:schemeClr val="tx1"/>
                </a:solidFill>
              </a:rPr>
              <a:t>값들에 따라 나눔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0</a:t>
            </a:r>
            <a:r>
              <a:rPr lang="ko-KR" altLang="en-US" sz="2000" dirty="0" smtClean="0">
                <a:solidFill>
                  <a:schemeClr val="tx1"/>
                </a:solidFill>
              </a:rPr>
              <a:t>과 </a:t>
            </a:r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</a:rPr>
              <a:t>로만 나뉘어질 수 있는 그룹을 생성하기 위해 </a:t>
            </a:r>
            <a:r>
              <a:rPr lang="en-US" altLang="ko-KR" sz="2000" dirty="0" smtClean="0">
                <a:solidFill>
                  <a:schemeClr val="tx1"/>
                </a:solidFill>
              </a:rPr>
              <a:t>Classification</a:t>
            </a:r>
            <a:r>
              <a:rPr lang="ko-KR" altLang="en-US" sz="2000" dirty="0" smtClean="0">
                <a:solidFill>
                  <a:schemeClr val="tx1"/>
                </a:solidFill>
              </a:rPr>
              <a:t>을 계속해 나감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2000" dirty="0" smtClean="0">
                <a:solidFill>
                  <a:schemeClr val="tx1"/>
                </a:solidFill>
              </a:rPr>
              <a:t>어디까지 </a:t>
            </a:r>
            <a:r>
              <a:rPr lang="en-US" altLang="ko-KR" sz="2000" dirty="0" smtClean="0">
                <a:solidFill>
                  <a:schemeClr val="tx1"/>
                </a:solidFill>
              </a:rPr>
              <a:t>Classification</a:t>
            </a:r>
            <a:r>
              <a:rPr lang="ko-KR" altLang="en-US" sz="2000" dirty="0" smtClean="0">
                <a:solidFill>
                  <a:schemeClr val="tx1"/>
                </a:solidFill>
              </a:rPr>
              <a:t>을 계속해 나갈지는 </a:t>
            </a:r>
            <a:r>
              <a:rPr lang="en-US" altLang="ko-KR" sz="2000" dirty="0" smtClean="0">
                <a:solidFill>
                  <a:schemeClr val="tx1"/>
                </a:solidFill>
              </a:rPr>
              <a:t>Max depth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설정을 통해 조절할 수 있음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/>
                </a:solidFill>
              </a:rPr>
              <a:t>Max depth</a:t>
            </a:r>
            <a:r>
              <a:rPr lang="ko-KR" altLang="en-US" sz="2000" dirty="0" smtClean="0">
                <a:solidFill>
                  <a:schemeClr val="tx1"/>
                </a:solidFill>
              </a:rPr>
              <a:t>을 크게 잡으면 트레이닝 샘플을 완벽하게 설명하는 모델도 생성 가능</a:t>
            </a:r>
            <a:r>
              <a:rPr lang="en-US" altLang="ko-KR" sz="2000" dirty="0" smtClean="0">
                <a:solidFill>
                  <a:schemeClr val="tx1"/>
                </a:solidFill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</a:rPr>
              <a:t>단 이 경우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오버피팅</a:t>
            </a:r>
            <a:r>
              <a:rPr lang="ko-KR" altLang="en-US" sz="2000" dirty="0" smtClean="0">
                <a:solidFill>
                  <a:schemeClr val="tx1"/>
                </a:solidFill>
              </a:rPr>
              <a:t> 문제가 수반됨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9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8" y="1657082"/>
            <a:ext cx="5256584" cy="4551948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5558392" y="980728"/>
            <a:ext cx="4557192" cy="5688632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Step1:</a:t>
            </a:r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번 그림과 같이 분류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왼쪽 </a:t>
            </a:r>
            <a:r>
              <a:rPr lang="ko-KR" altLang="en-US" sz="2000" dirty="0" err="1" smtClean="0"/>
              <a:t>파란원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잘못 분류됨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smtClean="0"/>
              <a:t>Step2</a:t>
            </a:r>
            <a:r>
              <a:rPr lang="en-US" altLang="ko-KR" sz="2000" dirty="0" smtClean="0"/>
              <a:t>:</a:t>
            </a:r>
          </a:p>
          <a:p>
            <a:r>
              <a:rPr lang="ko-KR" altLang="en-US" sz="2000" dirty="0" smtClean="0"/>
              <a:t>이전에 잘못 분류된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점을</a:t>
            </a:r>
            <a:endParaRPr lang="en-US" altLang="ko-KR" sz="2000" dirty="0" smtClean="0"/>
          </a:p>
          <a:p>
            <a:r>
              <a:rPr lang="ko-KR" altLang="en-US" sz="2000" dirty="0" smtClean="0"/>
              <a:t>우선적으로 고려하여 </a:t>
            </a:r>
            <a:r>
              <a:rPr lang="ko-KR" altLang="en-US" sz="2000" dirty="0" err="1" smtClean="0"/>
              <a:t>재분류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이 경우 파란색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점이 잘못 분류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Step3:</a:t>
            </a:r>
          </a:p>
          <a:p>
            <a:r>
              <a:rPr lang="ko-KR" altLang="en-US" sz="2000" dirty="0" smtClean="0"/>
              <a:t>이전 단계에서 잘못 분류된</a:t>
            </a:r>
            <a:endParaRPr lang="en-US" altLang="ko-KR" sz="2000" dirty="0" smtClean="0"/>
          </a:p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점을 우선적으로 </a:t>
            </a:r>
            <a:r>
              <a:rPr lang="ko-KR" altLang="en-US" sz="2000" dirty="0" err="1" smtClean="0"/>
              <a:t>고려후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재분류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Step4: </a:t>
            </a:r>
            <a:r>
              <a:rPr lang="ko-KR" altLang="en-US" sz="2000" dirty="0" smtClean="0"/>
              <a:t>각 모델의 성능에 따라</a:t>
            </a:r>
            <a:endParaRPr lang="en-US" altLang="ko-KR" sz="2000" dirty="0" smtClean="0"/>
          </a:p>
          <a:p>
            <a:r>
              <a:rPr lang="ko-KR" altLang="en-US" sz="2000" dirty="0" smtClean="0"/>
              <a:t>가중치 부여</a:t>
            </a:r>
            <a:endParaRPr lang="en-US" altLang="ko-KR" sz="2000" dirty="0"/>
          </a:p>
          <a:p>
            <a:r>
              <a:rPr lang="en-US" altLang="ko-KR" sz="2000" dirty="0" smtClean="0"/>
              <a:t>W</a:t>
            </a:r>
            <a:r>
              <a:rPr lang="en-US" altLang="ko-KR" sz="1500" dirty="0" smtClean="0"/>
              <a:t>1</a:t>
            </a:r>
            <a:r>
              <a:rPr lang="en-US" altLang="ko-KR" sz="2000" dirty="0" smtClean="0"/>
              <a:t>*Model1 + </a:t>
            </a:r>
          </a:p>
          <a:p>
            <a:r>
              <a:rPr lang="en-US" altLang="ko-KR" sz="2000" dirty="0" smtClean="0"/>
              <a:t>W</a:t>
            </a:r>
            <a:r>
              <a:rPr lang="en-US" altLang="ko-KR" sz="1500" dirty="0" smtClean="0"/>
              <a:t>2</a:t>
            </a:r>
            <a:r>
              <a:rPr lang="en-US" altLang="ko-KR" sz="2000" dirty="0" smtClean="0"/>
              <a:t>*Model2 </a:t>
            </a:r>
            <a:r>
              <a:rPr lang="en-US" altLang="ko-KR" sz="2000" dirty="0"/>
              <a:t>+ </a:t>
            </a:r>
          </a:p>
          <a:p>
            <a:r>
              <a:rPr lang="en-US" altLang="ko-KR" sz="2000" dirty="0" smtClean="0"/>
              <a:t>W</a:t>
            </a:r>
            <a:r>
              <a:rPr lang="en-US" altLang="ko-KR" sz="1500" dirty="0" smtClean="0"/>
              <a:t>3</a:t>
            </a:r>
            <a:r>
              <a:rPr lang="en-US" altLang="ko-KR" sz="2000" dirty="0" smtClean="0"/>
              <a:t>*Model3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= &gt; New model 4 </a:t>
            </a:r>
            <a:endParaRPr lang="en-US" altLang="ko-KR" sz="2000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데이터사이언스스쿨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                                      이성진 </a:t>
            </a:r>
            <a:r>
              <a:rPr lang="en-US" altLang="ko-KR" sz="2000" dirty="0" smtClean="0">
                <a:solidFill>
                  <a:schemeClr val="bg1"/>
                </a:solidFill>
              </a:rPr>
              <a:t>(github.com/lsjhome007)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9093" y="476672"/>
            <a:ext cx="4316923" cy="648072"/>
          </a:xfrm>
          <a:prstGeom prst="rect">
            <a:avLst/>
          </a:prstGeom>
          <a:solidFill>
            <a:schemeClr val="bg1"/>
          </a:solidFill>
          <a:ln w="381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anchor="ctr">
            <a:normAutofit fontScale="850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에이다부스트의</a:t>
            </a:r>
            <a:r>
              <a:rPr lang="ko-KR" altLang="en-US" sz="3200" dirty="0" smtClean="0"/>
              <a:t> 동작 원리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82352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데이터사이언스스쿨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                                      이성진 </a:t>
            </a:r>
            <a:r>
              <a:rPr lang="en-US" altLang="ko-KR" sz="2000" dirty="0" smtClean="0">
                <a:solidFill>
                  <a:schemeClr val="bg1"/>
                </a:solidFill>
              </a:rPr>
              <a:t>(github.com/lsjhome007)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9093" y="476672"/>
            <a:ext cx="2948771" cy="648072"/>
          </a:xfrm>
          <a:prstGeom prst="rect">
            <a:avLst/>
          </a:prstGeom>
          <a:solidFill>
            <a:schemeClr val="bg1"/>
          </a:solidFill>
          <a:ln w="381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mtClean="0"/>
              <a:t>모델 성능 평가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1" y="1556792"/>
            <a:ext cx="5236031" cy="18713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7" y="4077072"/>
            <a:ext cx="4934520" cy="187131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004048" y="1556793"/>
            <a:ext cx="3744416" cy="4391596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전체 성능을 단순비교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=&gt;</a:t>
            </a:r>
            <a:r>
              <a:rPr lang="ko-KR" altLang="en-US" dirty="0" smtClean="0">
                <a:solidFill>
                  <a:schemeClr val="tx1"/>
                </a:solidFill>
              </a:rPr>
              <a:t> 에이다 </a:t>
            </a:r>
            <a:r>
              <a:rPr lang="ko-KR" altLang="en-US" dirty="0" err="1" smtClean="0">
                <a:solidFill>
                  <a:schemeClr val="tx1"/>
                </a:solidFill>
              </a:rPr>
              <a:t>부스트가</a:t>
            </a:r>
            <a:r>
              <a:rPr lang="ko-KR" altLang="en-US" dirty="0" smtClean="0">
                <a:solidFill>
                  <a:schemeClr val="tx1"/>
                </a:solidFill>
              </a:rPr>
              <a:t> 적용된 모델의 성능이 좋음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부도가 날 사람들을 예측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(1</a:t>
            </a:r>
            <a:r>
              <a:rPr lang="ko-KR" altLang="en-US" dirty="0" smtClean="0">
                <a:solidFill>
                  <a:schemeClr val="tx1"/>
                </a:solidFill>
              </a:rPr>
              <a:t>에 해당하는 </a:t>
            </a:r>
            <a:r>
              <a:rPr lang="en-US" altLang="ko-KR" dirty="0" smtClean="0">
                <a:solidFill>
                  <a:schemeClr val="tx1"/>
                </a:solidFill>
              </a:rPr>
              <a:t>score)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=&gt; </a:t>
            </a:r>
            <a:r>
              <a:rPr lang="ko-KR" altLang="en-US" dirty="0" smtClean="0">
                <a:solidFill>
                  <a:schemeClr val="tx1"/>
                </a:solidFill>
              </a:rPr>
              <a:t>그냥 </a:t>
            </a:r>
            <a:r>
              <a:rPr lang="en-US" altLang="ko-KR" dirty="0" smtClean="0">
                <a:solidFill>
                  <a:schemeClr val="tx1"/>
                </a:solidFill>
              </a:rPr>
              <a:t>decision tree</a:t>
            </a:r>
            <a:r>
              <a:rPr lang="ko-KR" altLang="en-US" dirty="0" smtClean="0">
                <a:solidFill>
                  <a:schemeClr val="tx1"/>
                </a:solidFill>
              </a:rPr>
              <a:t>의 성능이 나았음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부도가 나지 않을 사람들은 잘 예측하지만 부도가 날 사람들은 상대적으로 잘 예측하지 못하는 한계가 발생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개선점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80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1165</TotalTime>
  <Words>540</Words>
  <Application>Microsoft Office PowerPoint</Application>
  <PresentationFormat>화면 슬라이드 쇼(4:3)</PresentationFormat>
  <Paragraphs>128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도시</vt:lpstr>
      <vt:lpstr>Boosted Decision Tree를 사용한Lending Club의 채무자 원리금 상환 / 상환실패 예측</vt:lpstr>
      <vt:lpstr>발표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Boosted Decision Tree를 이용한 Default / Non Default 예측</dc:title>
  <dc:creator>ggjin</dc:creator>
  <cp:lastModifiedBy>jinseries5</cp:lastModifiedBy>
  <cp:revision>47</cp:revision>
  <dcterms:created xsi:type="dcterms:W3CDTF">2016-08-03T23:27:46Z</dcterms:created>
  <dcterms:modified xsi:type="dcterms:W3CDTF">2016-08-30T16:19:51Z</dcterms:modified>
</cp:coreProperties>
</file>