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59" r:id="rId6"/>
    <p:sldId id="261" r:id="rId7"/>
    <p:sldId id="301" r:id="rId8"/>
    <p:sldId id="302" r:id="rId9"/>
    <p:sldId id="262" r:id="rId10"/>
    <p:sldId id="303" r:id="rId11"/>
    <p:sldId id="304" r:id="rId12"/>
    <p:sldId id="260" r:id="rId13"/>
    <p:sldId id="282" r:id="rId14"/>
    <p:sldId id="263" r:id="rId15"/>
    <p:sldId id="283" r:id="rId16"/>
    <p:sldId id="264" r:id="rId17"/>
    <p:sldId id="265" r:id="rId18"/>
    <p:sldId id="266" r:id="rId19"/>
    <p:sldId id="267" r:id="rId20"/>
    <p:sldId id="268" r:id="rId21"/>
    <p:sldId id="270" r:id="rId22"/>
    <p:sldId id="271" r:id="rId23"/>
    <p:sldId id="272" r:id="rId24"/>
    <p:sldId id="273" r:id="rId25"/>
    <p:sldId id="274" r:id="rId26"/>
    <p:sldId id="275" r:id="rId27"/>
    <p:sldId id="276" r:id="rId28"/>
    <p:sldId id="277" r:id="rId29"/>
    <p:sldId id="278" r:id="rId30"/>
    <p:sldId id="279" r:id="rId31"/>
    <p:sldId id="280"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5FF17-D9E1-43A1-B34C-E97048D2AE1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A35994D-0547-44D0-A10E-E29E7B021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AFC0C951-01DA-41A1-956C-3F9A90245DF3}"/>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5" name="页脚占位符 4">
            <a:extLst>
              <a:ext uri="{FF2B5EF4-FFF2-40B4-BE49-F238E27FC236}">
                <a16:creationId xmlns:a16="http://schemas.microsoft.com/office/drawing/2014/main" id="{B6A6EEF5-3EEE-4501-A8A1-1109460E2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C5E3D1-9962-4939-BDD3-FA5B510E7552}"/>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306832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26483-0E46-43B2-8178-8BF61B1D94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8494766-B0F7-4F3F-9847-CD8E25831F0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6DC816C-FE07-460F-A89C-E066EC3CBE0F}"/>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5" name="页脚占位符 4">
            <a:extLst>
              <a:ext uri="{FF2B5EF4-FFF2-40B4-BE49-F238E27FC236}">
                <a16:creationId xmlns:a16="http://schemas.microsoft.com/office/drawing/2014/main" id="{8E7C7138-CB92-4C38-BD07-0726DD4601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BB995E-E344-47F2-BA1D-77A3545F4F03}"/>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132017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987BBF-6FF2-48E1-992B-BDF40007E2A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C8890C-CBEC-4E5F-BA77-EB0BEE609FE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7657F4-B3FD-453D-AF24-3CAFB68F4967}"/>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5" name="页脚占位符 4">
            <a:extLst>
              <a:ext uri="{FF2B5EF4-FFF2-40B4-BE49-F238E27FC236}">
                <a16:creationId xmlns:a16="http://schemas.microsoft.com/office/drawing/2014/main" id="{F6F972E1-67FB-4EC2-8691-55742B0208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C518C8-5861-492F-826D-CB4A95D34F2B}"/>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280802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BA722-D3B7-4CA8-B253-2FF00E5DC5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34A5D7-884F-4C0B-804F-4A370C4BD3A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D2C8EE-2B16-4DF1-A11A-8C3B4D4647FB}"/>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5" name="页脚占位符 4">
            <a:extLst>
              <a:ext uri="{FF2B5EF4-FFF2-40B4-BE49-F238E27FC236}">
                <a16:creationId xmlns:a16="http://schemas.microsoft.com/office/drawing/2014/main" id="{B6CCEB9B-333B-4040-9889-7040521662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65FF83-3618-461F-B6D4-223ED2FA6CF8}"/>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130643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59461-0FD3-40DF-A1C3-8B852F8FE6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849D77-56D4-4817-9572-72ABC56D5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4123499-1A6F-41D5-950B-3713E87AAFEE}"/>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5" name="页脚占位符 4">
            <a:extLst>
              <a:ext uri="{FF2B5EF4-FFF2-40B4-BE49-F238E27FC236}">
                <a16:creationId xmlns:a16="http://schemas.microsoft.com/office/drawing/2014/main" id="{22F35DD4-7772-431B-ADB5-D624A5D259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8EDCFD-5402-4C6F-B0B0-6024D65AFAC8}"/>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300406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04FFE-76AD-4BDF-986E-21A021880C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23A205-0534-443B-AEBC-A07C05774D7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4CAF615-A2F2-409E-BDB1-D4BDCEEE2F1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658BCAC-C993-4047-B4BC-E48FF384A0DB}"/>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6" name="页脚占位符 5">
            <a:extLst>
              <a:ext uri="{FF2B5EF4-FFF2-40B4-BE49-F238E27FC236}">
                <a16:creationId xmlns:a16="http://schemas.microsoft.com/office/drawing/2014/main" id="{31725F59-B28E-4D61-BAAA-3FF0956544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F8935-5337-4A27-A5B8-18DC52FFE9F6}"/>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214108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37586-8D54-4A6A-8C7B-E928C2B849A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2B79B8-188D-4B02-96CF-BD35E64EA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AA2461E-B042-4695-866B-89C50F9F9DA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D31B44A-96B9-40B7-96EE-2A48868B7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EA286EF-91CF-4C29-8DF2-0F27C384A4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1510FDC-906E-4AF4-82DD-FC3726D76D56}"/>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8" name="页脚占位符 7">
            <a:extLst>
              <a:ext uri="{FF2B5EF4-FFF2-40B4-BE49-F238E27FC236}">
                <a16:creationId xmlns:a16="http://schemas.microsoft.com/office/drawing/2014/main" id="{211FAFF7-AD43-438C-ACCE-6DAB624255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626AD16-CC92-4F28-9DDA-6048E0379A23}"/>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104219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86267-7B18-420C-9D37-619770E8915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D68B11-37CC-42E8-9766-BD9144BB05DF}"/>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4" name="页脚占位符 3">
            <a:extLst>
              <a:ext uri="{FF2B5EF4-FFF2-40B4-BE49-F238E27FC236}">
                <a16:creationId xmlns:a16="http://schemas.microsoft.com/office/drawing/2014/main" id="{67AD8631-3985-4E69-9357-5408B33C26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F025E9E-3624-46BC-A3B3-9B239E34A035}"/>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373481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7D91DB-80C3-4CD3-937A-8DF42B206DE3}"/>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3" name="页脚占位符 2">
            <a:extLst>
              <a:ext uri="{FF2B5EF4-FFF2-40B4-BE49-F238E27FC236}">
                <a16:creationId xmlns:a16="http://schemas.microsoft.com/office/drawing/2014/main" id="{03DEC8DE-94C0-4FFE-9A64-08995C60DE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0AAC3B0-CA6D-489B-AF53-D84F482341E9}"/>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46679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F25A1-C9FB-445A-A2C1-C83CCF92BA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26B09A-1BCE-499C-9855-3C84F73ED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453C128-D825-4DFD-B6C4-E5572B666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EE76275-D03F-4D72-AB42-57C9BB042AC7}"/>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6" name="页脚占位符 5">
            <a:extLst>
              <a:ext uri="{FF2B5EF4-FFF2-40B4-BE49-F238E27FC236}">
                <a16:creationId xmlns:a16="http://schemas.microsoft.com/office/drawing/2014/main" id="{0F44F8A1-DB90-4070-A620-B81E1C0AA6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1C9DBE-8A20-4013-8EE1-876D1C0EC2DA}"/>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394258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4A37A-A72A-4C5D-B29F-DE30A82DD0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57395C-1704-45F5-85B3-94B570728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83AC0E-EBB3-4400-B817-BDCBB4460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5F9211F-6CCE-4089-9407-B3294DA9E6F2}"/>
              </a:ext>
            </a:extLst>
          </p:cNvPr>
          <p:cNvSpPr>
            <a:spLocks noGrp="1"/>
          </p:cNvSpPr>
          <p:nvPr>
            <p:ph type="dt" sz="half" idx="10"/>
          </p:nvPr>
        </p:nvSpPr>
        <p:spPr/>
        <p:txBody>
          <a:bodyPr/>
          <a:lstStyle/>
          <a:p>
            <a:fld id="{0FE2AA9B-2E49-4E21-A7E0-1A771F47491C}" type="datetimeFigureOut">
              <a:rPr lang="zh-CN" altLang="en-US" smtClean="0"/>
              <a:t>2017-08-10</a:t>
            </a:fld>
            <a:endParaRPr lang="zh-CN" altLang="en-US"/>
          </a:p>
        </p:txBody>
      </p:sp>
      <p:sp>
        <p:nvSpPr>
          <p:cNvPr id="6" name="页脚占位符 5">
            <a:extLst>
              <a:ext uri="{FF2B5EF4-FFF2-40B4-BE49-F238E27FC236}">
                <a16:creationId xmlns:a16="http://schemas.microsoft.com/office/drawing/2014/main" id="{B208D8F4-E5B5-438F-B23F-EBAC46E7F1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3F0E88-7890-4B31-8498-B1377D3196C7}"/>
              </a:ext>
            </a:extLst>
          </p:cNvPr>
          <p:cNvSpPr>
            <a:spLocks noGrp="1"/>
          </p:cNvSpPr>
          <p:nvPr>
            <p:ph type="sldNum" sz="quarter" idx="12"/>
          </p:nvPr>
        </p:nvSpPr>
        <p:spPr/>
        <p:txBody>
          <a:bodyPr/>
          <a:lstStyle/>
          <a:p>
            <a:fld id="{52CB2720-39E6-4DC9-9059-CCA0FC000696}" type="slidenum">
              <a:rPr lang="zh-CN" altLang="en-US" smtClean="0"/>
              <a:t>‹#›</a:t>
            </a:fld>
            <a:endParaRPr lang="zh-CN" altLang="en-US"/>
          </a:p>
        </p:txBody>
      </p:sp>
    </p:spTree>
    <p:extLst>
      <p:ext uri="{BB962C8B-B14F-4D97-AF65-F5344CB8AC3E}">
        <p14:creationId xmlns:p14="http://schemas.microsoft.com/office/powerpoint/2010/main" val="77859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5A3C62-2596-4AE3-9455-CD8475AA622D}"/>
              </a:ext>
            </a:extLst>
          </p:cNvPr>
          <p:cNvSpPr>
            <a:spLocks noGrp="1"/>
          </p:cNvSpPr>
          <p:nvPr>
            <p:ph type="title"/>
          </p:nvPr>
        </p:nvSpPr>
        <p:spPr>
          <a:xfrm>
            <a:off x="0" y="0"/>
            <a:ext cx="10515600" cy="98066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4C1D96A-23FD-42A2-85BE-F3EA3A527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8FA906-A3F8-40E6-996F-03C48F3A6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FE2AA9B-2E49-4E21-A7E0-1A771F47491C}" type="datetimeFigureOut">
              <a:rPr lang="zh-CN" altLang="en-US" smtClean="0"/>
              <a:pPr/>
              <a:t>2017-08-10</a:t>
            </a:fld>
            <a:endParaRPr lang="zh-CN" altLang="en-US"/>
          </a:p>
        </p:txBody>
      </p:sp>
      <p:sp>
        <p:nvSpPr>
          <p:cNvPr id="5" name="页脚占位符 4">
            <a:extLst>
              <a:ext uri="{FF2B5EF4-FFF2-40B4-BE49-F238E27FC236}">
                <a16:creationId xmlns:a16="http://schemas.microsoft.com/office/drawing/2014/main" id="{9CEB60C0-25E9-4B94-8CEB-FECAE8E86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6A160A19-32A5-40F3-8665-5F8B6EAB3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52CB2720-39E6-4DC9-9059-CCA0FC000696}" type="slidenum">
              <a:rPr lang="zh-CN" altLang="en-US" smtClean="0"/>
              <a:pPr/>
              <a:t>‹#›</a:t>
            </a:fld>
            <a:endParaRPr lang="zh-CN" altLang="en-US"/>
          </a:p>
        </p:txBody>
      </p:sp>
    </p:spTree>
    <p:extLst>
      <p:ext uri="{BB962C8B-B14F-4D97-AF65-F5344CB8AC3E}">
        <p14:creationId xmlns:p14="http://schemas.microsoft.com/office/powerpoint/2010/main" val="3725388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76B76-48CA-450F-BEFA-A6B893D62611}"/>
              </a:ext>
            </a:extLst>
          </p:cNvPr>
          <p:cNvSpPr>
            <a:spLocks noGrp="1"/>
          </p:cNvSpPr>
          <p:nvPr>
            <p:ph type="ctrTitle"/>
          </p:nvPr>
        </p:nvSpPr>
        <p:spPr>
          <a:xfrm>
            <a:off x="1524000" y="2025747"/>
            <a:ext cx="9144000" cy="1484215"/>
          </a:xfrm>
        </p:spPr>
        <p:txBody>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本来商品云中台</a:t>
            </a:r>
          </a:p>
        </p:txBody>
      </p:sp>
      <p:sp>
        <p:nvSpPr>
          <p:cNvPr id="3" name="副标题 2">
            <a:extLst>
              <a:ext uri="{FF2B5EF4-FFF2-40B4-BE49-F238E27FC236}">
                <a16:creationId xmlns:a16="http://schemas.microsoft.com/office/drawing/2014/main" id="{D251379F-B316-4A87-8563-81C8A944CDAC}"/>
              </a:ext>
            </a:extLst>
          </p:cNvPr>
          <p:cNvSpPr>
            <a:spLocks noGrp="1"/>
          </p:cNvSpPr>
          <p:nvPr>
            <p:ph type="subTitle" idx="1"/>
          </p:nvPr>
        </p:nvSpPr>
        <p:spPr>
          <a:xfrm>
            <a:off x="1524000" y="3910818"/>
            <a:ext cx="9144000" cy="590844"/>
          </a:xfrm>
        </p:spPr>
        <p:txBody>
          <a:bodyPr/>
          <a:lstStyle/>
          <a:p>
            <a:r>
              <a:rPr lang="en-US" altLang="zh-CN" dirty="0">
                <a:solidFill>
                  <a:srgbClr val="92D050"/>
                </a:solidFill>
                <a:latin typeface="微软雅黑" panose="020B0503020204020204" pitchFamily="34" charset="-122"/>
                <a:ea typeface="微软雅黑" panose="020B0503020204020204" pitchFamily="34" charset="-122"/>
              </a:rPr>
              <a:t>MDM.banlai.com</a:t>
            </a:r>
          </a:p>
        </p:txBody>
      </p:sp>
    </p:spTree>
    <p:extLst>
      <p:ext uri="{BB962C8B-B14F-4D97-AF65-F5344CB8AC3E}">
        <p14:creationId xmlns:p14="http://schemas.microsoft.com/office/powerpoint/2010/main" val="199504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224FD-0F00-4EAF-9BCF-5ABBF1C5C8A8}"/>
              </a:ext>
            </a:extLst>
          </p:cNvPr>
          <p:cNvSpPr>
            <a:spLocks noGrp="1"/>
          </p:cNvSpPr>
          <p:nvPr>
            <p:ph type="title"/>
          </p:nvPr>
        </p:nvSpPr>
        <p:spPr/>
        <p:txBody>
          <a:bodyPr/>
          <a:lstStyle/>
          <a:p>
            <a:r>
              <a:rPr lang="zh-CN" altLang="en-US" dirty="0"/>
              <a:t>疑似档案分配</a:t>
            </a:r>
          </a:p>
        </p:txBody>
      </p:sp>
      <p:pic>
        <p:nvPicPr>
          <p:cNvPr id="4" name="内容占位符 3">
            <a:extLst>
              <a:ext uri="{FF2B5EF4-FFF2-40B4-BE49-F238E27FC236}">
                <a16:creationId xmlns:a16="http://schemas.microsoft.com/office/drawing/2014/main" id="{3D7936EE-9D71-4E6C-A04B-B60832CB3642}"/>
              </a:ext>
            </a:extLst>
          </p:cNvPr>
          <p:cNvPicPr>
            <a:picLocks noGrp="1" noChangeAspect="1"/>
          </p:cNvPicPr>
          <p:nvPr>
            <p:ph idx="1"/>
          </p:nvPr>
        </p:nvPicPr>
        <p:blipFill>
          <a:blip r:embed="rId2"/>
          <a:stretch>
            <a:fillRect/>
          </a:stretch>
        </p:blipFill>
        <p:spPr>
          <a:xfrm>
            <a:off x="6246295" y="1148085"/>
            <a:ext cx="5839797" cy="3438662"/>
          </a:xfrm>
          <a:prstGeom prst="rect">
            <a:avLst/>
          </a:prstGeom>
        </p:spPr>
      </p:pic>
      <p:pic>
        <p:nvPicPr>
          <p:cNvPr id="5" name="内容占位符 3">
            <a:extLst>
              <a:ext uri="{FF2B5EF4-FFF2-40B4-BE49-F238E27FC236}">
                <a16:creationId xmlns:a16="http://schemas.microsoft.com/office/drawing/2014/main" id="{03AE9505-FE6B-41B5-833C-756C66DD497E}"/>
              </a:ext>
            </a:extLst>
          </p:cNvPr>
          <p:cNvPicPr>
            <a:picLocks noChangeAspect="1"/>
          </p:cNvPicPr>
          <p:nvPr/>
        </p:nvPicPr>
        <p:blipFill>
          <a:blip r:embed="rId3"/>
          <a:stretch>
            <a:fillRect/>
          </a:stretch>
        </p:blipFill>
        <p:spPr>
          <a:xfrm>
            <a:off x="0" y="1148085"/>
            <a:ext cx="5968427" cy="3438662"/>
          </a:xfrm>
          <a:prstGeom prst="rect">
            <a:avLst/>
          </a:prstGeom>
        </p:spPr>
      </p:pic>
      <p:sp>
        <p:nvSpPr>
          <p:cNvPr id="6" name="矩形: 圆角 5">
            <a:extLst>
              <a:ext uri="{FF2B5EF4-FFF2-40B4-BE49-F238E27FC236}">
                <a16:creationId xmlns:a16="http://schemas.microsoft.com/office/drawing/2014/main" id="{08CBF432-F14C-4984-8569-91EFAF1B73B8}"/>
              </a:ext>
            </a:extLst>
          </p:cNvPr>
          <p:cNvSpPr/>
          <p:nvPr/>
        </p:nvSpPr>
        <p:spPr>
          <a:xfrm>
            <a:off x="2332718" y="1643431"/>
            <a:ext cx="577753" cy="3918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65E76816-F13D-4E54-B4E1-CA5280552312}"/>
              </a:ext>
            </a:extLst>
          </p:cNvPr>
          <p:cNvCxnSpPr>
            <a:cxnSpLocks/>
          </p:cNvCxnSpPr>
          <p:nvPr/>
        </p:nvCxnSpPr>
        <p:spPr>
          <a:xfrm>
            <a:off x="2984213" y="1839354"/>
            <a:ext cx="3262082"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直接箭头连接符 7">
            <a:extLst>
              <a:ext uri="{FF2B5EF4-FFF2-40B4-BE49-F238E27FC236}">
                <a16:creationId xmlns:a16="http://schemas.microsoft.com/office/drawing/2014/main" id="{F6A0567B-0768-4A15-8335-382CDE9DC67F}"/>
              </a:ext>
            </a:extLst>
          </p:cNvPr>
          <p:cNvCxnSpPr>
            <a:cxnSpLocks/>
          </p:cNvCxnSpPr>
          <p:nvPr/>
        </p:nvCxnSpPr>
        <p:spPr>
          <a:xfrm>
            <a:off x="6246295" y="1839354"/>
            <a:ext cx="360982" cy="175925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759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0FEA0-65B3-4148-83B4-2E38FF2B8CEE}"/>
              </a:ext>
            </a:extLst>
          </p:cNvPr>
          <p:cNvSpPr>
            <a:spLocks noGrp="1"/>
          </p:cNvSpPr>
          <p:nvPr>
            <p:ph type="title"/>
          </p:nvPr>
        </p:nvSpPr>
        <p:spPr/>
        <p:txBody>
          <a:bodyPr/>
          <a:lstStyle/>
          <a:p>
            <a:r>
              <a:rPr lang="zh-CN" altLang="en-US" dirty="0"/>
              <a:t>档案疑似原则</a:t>
            </a:r>
          </a:p>
        </p:txBody>
      </p:sp>
      <p:sp>
        <p:nvSpPr>
          <p:cNvPr id="3" name="内容占位符 2">
            <a:extLst>
              <a:ext uri="{FF2B5EF4-FFF2-40B4-BE49-F238E27FC236}">
                <a16:creationId xmlns:a16="http://schemas.microsoft.com/office/drawing/2014/main" id="{B40B33CE-B0B4-42E3-9D4C-85389155007F}"/>
              </a:ext>
            </a:extLst>
          </p:cNvPr>
          <p:cNvSpPr>
            <a:spLocks noGrp="1"/>
          </p:cNvSpPr>
          <p:nvPr>
            <p:ph idx="1"/>
          </p:nvPr>
        </p:nvSpPr>
        <p:spPr>
          <a:xfrm>
            <a:off x="838200" y="1097280"/>
            <a:ext cx="10515600" cy="5079683"/>
          </a:xfrm>
        </p:spPr>
        <p:txBody>
          <a:bodyPr/>
          <a:lstStyle/>
          <a:p>
            <a:pPr>
              <a:lnSpc>
                <a:spcPct val="200000"/>
              </a:lnSpc>
            </a:pPr>
            <a:r>
              <a:rPr lang="zh-CN" altLang="en-US" dirty="0"/>
              <a:t>信用代码相同，其他不相同；</a:t>
            </a:r>
            <a:endParaRPr lang="en-US" altLang="zh-CN" dirty="0"/>
          </a:p>
          <a:p>
            <a:pPr>
              <a:lnSpc>
                <a:spcPct val="200000"/>
              </a:lnSpc>
            </a:pPr>
            <a:r>
              <a:rPr lang="zh-CN" altLang="en-US" dirty="0"/>
              <a:t>名称相同，其他信息不相同；</a:t>
            </a:r>
            <a:endParaRPr lang="en-US" altLang="zh-CN" dirty="0"/>
          </a:p>
        </p:txBody>
      </p:sp>
    </p:spTree>
    <p:extLst>
      <p:ext uri="{BB962C8B-B14F-4D97-AF65-F5344CB8AC3E}">
        <p14:creationId xmlns:p14="http://schemas.microsoft.com/office/powerpoint/2010/main" val="381888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20764-822C-4BBB-99C1-AEF97C7628CA}"/>
              </a:ext>
            </a:extLst>
          </p:cNvPr>
          <p:cNvSpPr>
            <a:spLocks noGrp="1"/>
          </p:cNvSpPr>
          <p:nvPr>
            <p:ph type="title"/>
          </p:nvPr>
        </p:nvSpPr>
        <p:spPr/>
        <p:txBody>
          <a:bodyPr/>
          <a:lstStyle/>
          <a:p>
            <a:r>
              <a:rPr lang="zh-CN" altLang="en-US" dirty="0"/>
              <a:t>商品分类审批</a:t>
            </a:r>
          </a:p>
        </p:txBody>
      </p:sp>
      <p:pic>
        <p:nvPicPr>
          <p:cNvPr id="6" name="图片 5">
            <a:extLst>
              <a:ext uri="{FF2B5EF4-FFF2-40B4-BE49-F238E27FC236}">
                <a16:creationId xmlns:a16="http://schemas.microsoft.com/office/drawing/2014/main" id="{DBC053CA-C545-423D-8F4A-D24561B7A4C9}"/>
              </a:ext>
            </a:extLst>
          </p:cNvPr>
          <p:cNvPicPr>
            <a:picLocks noChangeAspect="1"/>
          </p:cNvPicPr>
          <p:nvPr/>
        </p:nvPicPr>
        <p:blipFill>
          <a:blip r:embed="rId2"/>
          <a:stretch>
            <a:fillRect/>
          </a:stretch>
        </p:blipFill>
        <p:spPr>
          <a:xfrm>
            <a:off x="391467" y="1469210"/>
            <a:ext cx="5588091" cy="3239837"/>
          </a:xfrm>
          <a:prstGeom prst="rect">
            <a:avLst/>
          </a:prstGeom>
        </p:spPr>
      </p:pic>
      <p:sp>
        <p:nvSpPr>
          <p:cNvPr id="7" name="思想气泡: 云 6">
            <a:extLst>
              <a:ext uri="{FF2B5EF4-FFF2-40B4-BE49-F238E27FC236}">
                <a16:creationId xmlns:a16="http://schemas.microsoft.com/office/drawing/2014/main" id="{CC402A46-1BEC-4AE1-BBDA-1DEC3D087C3C}"/>
              </a:ext>
            </a:extLst>
          </p:cNvPr>
          <p:cNvSpPr/>
          <p:nvPr/>
        </p:nvSpPr>
        <p:spPr>
          <a:xfrm>
            <a:off x="6114708" y="2363615"/>
            <a:ext cx="3198104" cy="904410"/>
          </a:xfrm>
          <a:prstGeom prst="cloudCallout">
            <a:avLst>
              <a:gd name="adj1" fmla="val -124034"/>
              <a:gd name="adj2" fmla="val -4811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审批通过后将集团档案分配给事业部。</a:t>
            </a:r>
          </a:p>
        </p:txBody>
      </p:sp>
    </p:spTree>
    <p:extLst>
      <p:ext uri="{BB962C8B-B14F-4D97-AF65-F5344CB8AC3E}">
        <p14:creationId xmlns:p14="http://schemas.microsoft.com/office/powerpoint/2010/main" val="20277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C3C14-F7B2-412E-BBA3-7141FD8DC984}"/>
              </a:ext>
            </a:extLst>
          </p:cNvPr>
          <p:cNvSpPr>
            <a:spLocks noGrp="1"/>
          </p:cNvSpPr>
          <p:nvPr>
            <p:ph type="title"/>
          </p:nvPr>
        </p:nvSpPr>
        <p:spPr>
          <a:xfrm>
            <a:off x="0" y="2841674"/>
            <a:ext cx="10515600" cy="980661"/>
          </a:xfrm>
        </p:spPr>
        <p:txBody>
          <a:bodyPr>
            <a:normAutofit/>
          </a:bodyPr>
          <a:lstStyle/>
          <a:p>
            <a:r>
              <a:rPr lang="en-US" altLang="zh-CN" sz="5400" dirty="0"/>
              <a:t>2.</a:t>
            </a:r>
            <a:r>
              <a:rPr lang="zh-CN" altLang="en-US" sz="5400" dirty="0"/>
              <a:t>组织管理</a:t>
            </a:r>
          </a:p>
        </p:txBody>
      </p:sp>
    </p:spTree>
    <p:extLst>
      <p:ext uri="{BB962C8B-B14F-4D97-AF65-F5344CB8AC3E}">
        <p14:creationId xmlns:p14="http://schemas.microsoft.com/office/powerpoint/2010/main" val="40565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7AD4EB44-20E7-4DF9-AA39-2B0ED1A24708}"/>
              </a:ext>
            </a:extLst>
          </p:cNvPr>
          <p:cNvPicPr>
            <a:picLocks noGrp="1" noChangeAspect="1"/>
          </p:cNvPicPr>
          <p:nvPr>
            <p:ph idx="1"/>
          </p:nvPr>
        </p:nvPicPr>
        <p:blipFill>
          <a:blip r:embed="rId2"/>
          <a:stretch>
            <a:fillRect/>
          </a:stretch>
        </p:blipFill>
        <p:spPr>
          <a:xfrm>
            <a:off x="0" y="980660"/>
            <a:ext cx="10275547" cy="5877339"/>
          </a:xfrm>
          <a:prstGeom prst="rect">
            <a:avLst/>
          </a:prstGeom>
        </p:spPr>
      </p:pic>
      <p:sp>
        <p:nvSpPr>
          <p:cNvPr id="2" name="标题 1">
            <a:extLst>
              <a:ext uri="{FF2B5EF4-FFF2-40B4-BE49-F238E27FC236}">
                <a16:creationId xmlns:a16="http://schemas.microsoft.com/office/drawing/2014/main" id="{68844845-6731-4906-9550-25FB57AA873D}"/>
              </a:ext>
            </a:extLst>
          </p:cNvPr>
          <p:cNvSpPr>
            <a:spLocks noGrp="1"/>
          </p:cNvSpPr>
          <p:nvPr>
            <p:ph type="title"/>
          </p:nvPr>
        </p:nvSpPr>
        <p:spPr/>
        <p:txBody>
          <a:bodyPr/>
          <a:lstStyle/>
          <a:p>
            <a:r>
              <a:rPr lang="zh-CN" altLang="en-US" dirty="0"/>
              <a:t>组织管理</a:t>
            </a:r>
          </a:p>
        </p:txBody>
      </p:sp>
      <p:sp>
        <p:nvSpPr>
          <p:cNvPr id="5" name="内容占位符 2">
            <a:extLst>
              <a:ext uri="{FF2B5EF4-FFF2-40B4-BE49-F238E27FC236}">
                <a16:creationId xmlns:a16="http://schemas.microsoft.com/office/drawing/2014/main" id="{7F399860-75F5-4A13-B0B0-E3765F5BC5E6}"/>
              </a:ext>
            </a:extLst>
          </p:cNvPr>
          <p:cNvSpPr txBox="1">
            <a:spLocks/>
          </p:cNvSpPr>
          <p:nvPr/>
        </p:nvSpPr>
        <p:spPr>
          <a:xfrm>
            <a:off x="2109019" y="4689987"/>
            <a:ext cx="9689692" cy="1626408"/>
          </a:xfrm>
          <a:prstGeom prst="rect">
            <a:avLst/>
          </a:prstGeom>
          <a:solidFill>
            <a:srgbClr val="92D050"/>
          </a:solidFill>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t>事业部档案对应各个系统，目前仅有</a:t>
            </a:r>
            <a:r>
              <a:rPr lang="en-US" altLang="zh-CN" dirty="0"/>
              <a:t>【</a:t>
            </a:r>
            <a:r>
              <a:rPr lang="zh-CN" altLang="en-US" dirty="0"/>
              <a:t>本来生活网</a:t>
            </a:r>
            <a:r>
              <a:rPr lang="en-US" altLang="zh-CN" dirty="0"/>
              <a:t>】</a:t>
            </a:r>
            <a:r>
              <a:rPr lang="zh-CN" altLang="en-US" dirty="0"/>
              <a:t>、</a:t>
            </a:r>
            <a:r>
              <a:rPr lang="en-US" altLang="zh-CN" dirty="0"/>
              <a:t>【</a:t>
            </a:r>
            <a:r>
              <a:rPr lang="zh-CN" altLang="en-US" dirty="0"/>
              <a:t>本来果坊</a:t>
            </a:r>
            <a:r>
              <a:rPr lang="en-US" altLang="zh-CN" dirty="0"/>
              <a:t>】</a:t>
            </a:r>
            <a:r>
              <a:rPr lang="zh-CN" altLang="en-US" dirty="0"/>
              <a:t>、</a:t>
            </a:r>
            <a:r>
              <a:rPr lang="en-US" altLang="zh-CN" dirty="0"/>
              <a:t>【</a:t>
            </a:r>
            <a:r>
              <a:rPr lang="zh-CN" altLang="en-US" dirty="0"/>
              <a:t>本来体验店</a:t>
            </a:r>
            <a:r>
              <a:rPr lang="en-US" altLang="zh-CN" dirty="0"/>
              <a:t>】</a:t>
            </a:r>
            <a:r>
              <a:rPr lang="zh-CN" altLang="en-US" dirty="0"/>
              <a:t>、</a:t>
            </a:r>
            <a:r>
              <a:rPr lang="en-US" altLang="zh-CN" dirty="0"/>
              <a:t>【</a:t>
            </a:r>
            <a:r>
              <a:rPr lang="zh-CN" altLang="en-US" dirty="0"/>
              <a:t>本来鲜</a:t>
            </a:r>
            <a:r>
              <a:rPr lang="en-US" altLang="zh-CN" dirty="0"/>
              <a:t>】</a:t>
            </a:r>
            <a:r>
              <a:rPr lang="zh-CN" altLang="en-US" dirty="0"/>
              <a:t>。</a:t>
            </a:r>
            <a:endParaRPr lang="en-US" altLang="zh-CN" dirty="0"/>
          </a:p>
          <a:p>
            <a:pPr marL="0" indent="0">
              <a:lnSpc>
                <a:spcPct val="150000"/>
              </a:lnSpc>
              <a:buNone/>
            </a:pPr>
            <a:r>
              <a:rPr lang="zh-CN" altLang="en-US" dirty="0"/>
              <a:t>目前云中台档案仅管理到这个层级，不再管理下属的明细组织。</a:t>
            </a:r>
            <a:endParaRPr lang="en-US" altLang="zh-CN" dirty="0"/>
          </a:p>
          <a:p>
            <a:pPr marL="0" indent="0">
              <a:lnSpc>
                <a:spcPct val="150000"/>
              </a:lnSpc>
              <a:buNone/>
            </a:pPr>
            <a:r>
              <a:rPr lang="zh-CN" altLang="en-US" dirty="0"/>
              <a:t>云中台系统暂不开事业部档案的编辑功能页面，仅支持查询与导出操作。</a:t>
            </a:r>
          </a:p>
        </p:txBody>
      </p:sp>
    </p:spTree>
    <p:extLst>
      <p:ext uri="{BB962C8B-B14F-4D97-AF65-F5344CB8AC3E}">
        <p14:creationId xmlns:p14="http://schemas.microsoft.com/office/powerpoint/2010/main" val="64545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C3C14-F7B2-412E-BBA3-7141FD8DC984}"/>
              </a:ext>
            </a:extLst>
          </p:cNvPr>
          <p:cNvSpPr>
            <a:spLocks noGrp="1"/>
          </p:cNvSpPr>
          <p:nvPr>
            <p:ph type="title"/>
          </p:nvPr>
        </p:nvSpPr>
        <p:spPr>
          <a:xfrm>
            <a:off x="0" y="2841674"/>
            <a:ext cx="10515600" cy="980661"/>
          </a:xfrm>
        </p:spPr>
        <p:txBody>
          <a:bodyPr>
            <a:normAutofit/>
          </a:bodyPr>
          <a:lstStyle/>
          <a:p>
            <a:r>
              <a:rPr lang="en-US" altLang="zh-CN" sz="5400" dirty="0"/>
              <a:t>3.</a:t>
            </a:r>
            <a:r>
              <a:rPr lang="zh-CN" altLang="en-US" sz="5400" dirty="0"/>
              <a:t>基础资料</a:t>
            </a:r>
          </a:p>
        </p:txBody>
      </p:sp>
    </p:spTree>
    <p:extLst>
      <p:ext uri="{BB962C8B-B14F-4D97-AF65-F5344CB8AC3E}">
        <p14:creationId xmlns:p14="http://schemas.microsoft.com/office/powerpoint/2010/main" val="270141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01DA4-A463-423B-BA49-1EB67785A727}"/>
              </a:ext>
            </a:extLst>
          </p:cNvPr>
          <p:cNvSpPr>
            <a:spLocks noGrp="1"/>
          </p:cNvSpPr>
          <p:nvPr>
            <p:ph type="title"/>
          </p:nvPr>
        </p:nvSpPr>
        <p:spPr/>
        <p:txBody>
          <a:bodyPr/>
          <a:lstStyle/>
          <a:p>
            <a:r>
              <a:rPr lang="zh-CN" altLang="en-US" dirty="0"/>
              <a:t>基础资料</a:t>
            </a:r>
            <a:r>
              <a:rPr lang="en-US" altLang="zh-CN" dirty="0"/>
              <a:t>-</a:t>
            </a:r>
            <a:r>
              <a:rPr lang="zh-CN" altLang="en-US" dirty="0"/>
              <a:t>集团商品类别</a:t>
            </a:r>
          </a:p>
        </p:txBody>
      </p:sp>
      <p:pic>
        <p:nvPicPr>
          <p:cNvPr id="4" name="内容占位符 3">
            <a:extLst>
              <a:ext uri="{FF2B5EF4-FFF2-40B4-BE49-F238E27FC236}">
                <a16:creationId xmlns:a16="http://schemas.microsoft.com/office/drawing/2014/main" id="{39553B98-8D79-41CC-A23A-1EB25C011FAF}"/>
              </a:ext>
            </a:extLst>
          </p:cNvPr>
          <p:cNvPicPr>
            <a:picLocks noGrp="1" noChangeAspect="1"/>
          </p:cNvPicPr>
          <p:nvPr>
            <p:ph idx="1"/>
          </p:nvPr>
        </p:nvPicPr>
        <p:blipFill>
          <a:blip r:embed="rId2"/>
          <a:stretch>
            <a:fillRect/>
          </a:stretch>
        </p:blipFill>
        <p:spPr>
          <a:xfrm>
            <a:off x="0" y="980660"/>
            <a:ext cx="10275547" cy="5877339"/>
          </a:xfrm>
          <a:prstGeom prst="rect">
            <a:avLst/>
          </a:prstGeom>
        </p:spPr>
      </p:pic>
      <p:sp>
        <p:nvSpPr>
          <p:cNvPr id="5" name="内容占位符 2">
            <a:extLst>
              <a:ext uri="{FF2B5EF4-FFF2-40B4-BE49-F238E27FC236}">
                <a16:creationId xmlns:a16="http://schemas.microsoft.com/office/drawing/2014/main" id="{119219BD-3EE9-4B50-B570-848CE9A5B9D3}"/>
              </a:ext>
            </a:extLst>
          </p:cNvPr>
          <p:cNvSpPr txBox="1">
            <a:spLocks/>
          </p:cNvSpPr>
          <p:nvPr/>
        </p:nvSpPr>
        <p:spPr>
          <a:xfrm>
            <a:off x="2109019" y="4689987"/>
            <a:ext cx="9689692" cy="1626408"/>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云中台商品分类档案，最多五级，每级两位编码，全面由上级分类链接而成。</a:t>
            </a:r>
            <a:endParaRPr lang="en-US" altLang="zh-CN" sz="1600" dirty="0"/>
          </a:p>
          <a:p>
            <a:pPr marL="0" indent="0">
              <a:lnSpc>
                <a:spcPct val="150000"/>
              </a:lnSpc>
              <a:buNone/>
            </a:pPr>
            <a:r>
              <a:rPr lang="zh-CN" altLang="en-US" sz="1600" dirty="0"/>
              <a:t>状态：初始、审批与冻结</a:t>
            </a:r>
            <a:endParaRPr lang="en-US" altLang="zh-CN" sz="1600" dirty="0"/>
          </a:p>
          <a:p>
            <a:pPr marL="0" indent="0">
              <a:lnSpc>
                <a:spcPct val="150000"/>
              </a:lnSpc>
              <a:buNone/>
            </a:pPr>
            <a:r>
              <a:rPr lang="zh-CN" altLang="en-US" sz="1600" dirty="0"/>
              <a:t>同步状态：与</a:t>
            </a:r>
            <a:r>
              <a:rPr lang="en-US" altLang="zh-CN" sz="1600" dirty="0"/>
              <a:t>Oracle EBS</a:t>
            </a:r>
            <a:r>
              <a:rPr lang="zh-CN" altLang="en-US" sz="1600" dirty="0"/>
              <a:t>档案的同步状态</a:t>
            </a:r>
          </a:p>
        </p:txBody>
      </p:sp>
    </p:spTree>
    <p:extLst>
      <p:ext uri="{BB962C8B-B14F-4D97-AF65-F5344CB8AC3E}">
        <p14:creationId xmlns:p14="http://schemas.microsoft.com/office/powerpoint/2010/main" val="416320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01DA4-A463-423B-BA49-1EB67785A727}"/>
              </a:ext>
            </a:extLst>
          </p:cNvPr>
          <p:cNvSpPr>
            <a:spLocks noGrp="1"/>
          </p:cNvSpPr>
          <p:nvPr>
            <p:ph type="title"/>
          </p:nvPr>
        </p:nvSpPr>
        <p:spPr/>
        <p:txBody>
          <a:bodyPr/>
          <a:lstStyle/>
          <a:p>
            <a:r>
              <a:rPr lang="zh-CN" altLang="en-US" dirty="0"/>
              <a:t>基础资料</a:t>
            </a:r>
            <a:r>
              <a:rPr lang="en-US" altLang="zh-CN" dirty="0"/>
              <a:t>-</a:t>
            </a:r>
            <a:r>
              <a:rPr lang="zh-CN" altLang="en-US" dirty="0"/>
              <a:t>集团商品类别</a:t>
            </a:r>
          </a:p>
        </p:txBody>
      </p:sp>
      <p:pic>
        <p:nvPicPr>
          <p:cNvPr id="4" name="内容占位符 3">
            <a:extLst>
              <a:ext uri="{FF2B5EF4-FFF2-40B4-BE49-F238E27FC236}">
                <a16:creationId xmlns:a16="http://schemas.microsoft.com/office/drawing/2014/main" id="{39553B98-8D79-41CC-A23A-1EB25C011FAF}"/>
              </a:ext>
            </a:extLst>
          </p:cNvPr>
          <p:cNvPicPr>
            <a:picLocks noGrp="1" noChangeAspect="1"/>
          </p:cNvPicPr>
          <p:nvPr>
            <p:ph idx="1"/>
          </p:nvPr>
        </p:nvPicPr>
        <p:blipFill>
          <a:blip r:embed="rId2"/>
          <a:stretch>
            <a:fillRect/>
          </a:stretch>
        </p:blipFill>
        <p:spPr>
          <a:xfrm>
            <a:off x="0" y="980660"/>
            <a:ext cx="10275547" cy="5877339"/>
          </a:xfrm>
          <a:prstGeom prst="rect">
            <a:avLst/>
          </a:prstGeom>
        </p:spPr>
      </p:pic>
      <p:pic>
        <p:nvPicPr>
          <p:cNvPr id="7" name="图片 6">
            <a:extLst>
              <a:ext uri="{FF2B5EF4-FFF2-40B4-BE49-F238E27FC236}">
                <a16:creationId xmlns:a16="http://schemas.microsoft.com/office/drawing/2014/main" id="{4A1FD182-FB5E-419F-87E2-4B80B13EAA57}"/>
              </a:ext>
            </a:extLst>
          </p:cNvPr>
          <p:cNvPicPr>
            <a:picLocks noChangeAspect="1"/>
          </p:cNvPicPr>
          <p:nvPr/>
        </p:nvPicPr>
        <p:blipFill>
          <a:blip r:embed="rId3"/>
          <a:stretch>
            <a:fillRect/>
          </a:stretch>
        </p:blipFill>
        <p:spPr>
          <a:xfrm>
            <a:off x="2150231" y="3792769"/>
            <a:ext cx="4238625" cy="2457450"/>
          </a:xfrm>
          <a:prstGeom prst="rect">
            <a:avLst/>
          </a:prstGeom>
        </p:spPr>
      </p:pic>
      <p:sp>
        <p:nvSpPr>
          <p:cNvPr id="8" name="内容占位符 2">
            <a:extLst>
              <a:ext uri="{FF2B5EF4-FFF2-40B4-BE49-F238E27FC236}">
                <a16:creationId xmlns:a16="http://schemas.microsoft.com/office/drawing/2014/main" id="{746E1A43-20B2-40B1-9F7A-18BD9C746104}"/>
              </a:ext>
            </a:extLst>
          </p:cNvPr>
          <p:cNvSpPr txBox="1">
            <a:spLocks/>
          </p:cNvSpPr>
          <p:nvPr/>
        </p:nvSpPr>
        <p:spPr>
          <a:xfrm>
            <a:off x="6919180" y="3792769"/>
            <a:ext cx="4441308" cy="2457450"/>
          </a:xfrm>
          <a:prstGeom prst="rect">
            <a:avLst/>
          </a:prstGeom>
          <a:solidFill>
            <a:srgbClr val="92D050"/>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点击查询弹出选择条件窗口</a:t>
            </a:r>
            <a:endParaRPr lang="en-US" altLang="zh-CN" sz="1600" dirty="0"/>
          </a:p>
          <a:p>
            <a:pPr marL="0" indent="0">
              <a:lnSpc>
                <a:spcPct val="150000"/>
              </a:lnSpc>
              <a:buNone/>
            </a:pPr>
            <a:r>
              <a:rPr lang="zh-CN" altLang="en-US" sz="1600" dirty="0"/>
              <a:t>上级分类：选择后显示该分类及以下的明细分类信息</a:t>
            </a:r>
            <a:endParaRPr lang="en-US" altLang="zh-CN" sz="1600" dirty="0"/>
          </a:p>
          <a:p>
            <a:pPr marL="0" indent="0">
              <a:lnSpc>
                <a:spcPct val="150000"/>
              </a:lnSpc>
              <a:buNone/>
            </a:pPr>
            <a:r>
              <a:rPr lang="zh-CN" altLang="en-US" sz="1600" dirty="0"/>
              <a:t>编号：模糊查询分类编号中所含有的信息</a:t>
            </a:r>
            <a:endParaRPr lang="en-US" altLang="zh-CN" sz="1600" dirty="0"/>
          </a:p>
          <a:p>
            <a:pPr marL="0" indent="0">
              <a:lnSpc>
                <a:spcPct val="150000"/>
              </a:lnSpc>
              <a:buNone/>
            </a:pPr>
            <a:r>
              <a:rPr lang="zh-CN" altLang="en-US" sz="1600" dirty="0"/>
              <a:t>名称：模糊查询名称中含有的新增</a:t>
            </a:r>
            <a:endParaRPr lang="en-US" altLang="zh-CN" sz="1600" dirty="0"/>
          </a:p>
          <a:p>
            <a:pPr marL="0" indent="0">
              <a:lnSpc>
                <a:spcPct val="150000"/>
              </a:lnSpc>
              <a:buNone/>
            </a:pPr>
            <a:r>
              <a:rPr lang="zh-CN" altLang="en-US" sz="1600" dirty="0"/>
              <a:t>点击查询按钮关闭该窗口执行查询。</a:t>
            </a:r>
          </a:p>
        </p:txBody>
      </p:sp>
      <p:cxnSp>
        <p:nvCxnSpPr>
          <p:cNvPr id="10" name="直接箭头连接符 9">
            <a:extLst>
              <a:ext uri="{FF2B5EF4-FFF2-40B4-BE49-F238E27FC236}">
                <a16:creationId xmlns:a16="http://schemas.microsoft.com/office/drawing/2014/main" id="{61710AFB-576C-4C4D-A3D1-40D7F013C6DD}"/>
              </a:ext>
            </a:extLst>
          </p:cNvPr>
          <p:cNvCxnSpPr/>
          <p:nvPr/>
        </p:nvCxnSpPr>
        <p:spPr>
          <a:xfrm flipH="1">
            <a:off x="4135902" y="1899138"/>
            <a:ext cx="633046" cy="189363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0385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01DA4-A463-423B-BA49-1EB67785A727}"/>
              </a:ext>
            </a:extLst>
          </p:cNvPr>
          <p:cNvSpPr>
            <a:spLocks noGrp="1"/>
          </p:cNvSpPr>
          <p:nvPr>
            <p:ph type="title"/>
          </p:nvPr>
        </p:nvSpPr>
        <p:spPr/>
        <p:txBody>
          <a:bodyPr/>
          <a:lstStyle/>
          <a:p>
            <a:r>
              <a:rPr lang="zh-CN" altLang="en-US" dirty="0"/>
              <a:t>基础资料</a:t>
            </a:r>
            <a:r>
              <a:rPr lang="en-US" altLang="zh-CN" dirty="0"/>
              <a:t>-</a:t>
            </a:r>
            <a:r>
              <a:rPr lang="zh-CN" altLang="en-US" dirty="0"/>
              <a:t>集团商品类别</a:t>
            </a:r>
          </a:p>
        </p:txBody>
      </p:sp>
      <p:pic>
        <p:nvPicPr>
          <p:cNvPr id="4" name="内容占位符 3">
            <a:extLst>
              <a:ext uri="{FF2B5EF4-FFF2-40B4-BE49-F238E27FC236}">
                <a16:creationId xmlns:a16="http://schemas.microsoft.com/office/drawing/2014/main" id="{39553B98-8D79-41CC-A23A-1EB25C011FAF}"/>
              </a:ext>
            </a:extLst>
          </p:cNvPr>
          <p:cNvPicPr>
            <a:picLocks noGrp="1" noChangeAspect="1"/>
          </p:cNvPicPr>
          <p:nvPr>
            <p:ph idx="1"/>
          </p:nvPr>
        </p:nvPicPr>
        <p:blipFill>
          <a:blip r:embed="rId2"/>
          <a:stretch>
            <a:fillRect/>
          </a:stretch>
        </p:blipFill>
        <p:spPr>
          <a:xfrm>
            <a:off x="0" y="980660"/>
            <a:ext cx="10275547" cy="5877339"/>
          </a:xfrm>
          <a:prstGeom prst="rect">
            <a:avLst/>
          </a:prstGeom>
        </p:spPr>
      </p:pic>
      <p:sp>
        <p:nvSpPr>
          <p:cNvPr id="8" name="内容占位符 2">
            <a:extLst>
              <a:ext uri="{FF2B5EF4-FFF2-40B4-BE49-F238E27FC236}">
                <a16:creationId xmlns:a16="http://schemas.microsoft.com/office/drawing/2014/main" id="{746E1A43-20B2-40B1-9F7A-18BD9C746104}"/>
              </a:ext>
            </a:extLst>
          </p:cNvPr>
          <p:cNvSpPr txBox="1">
            <a:spLocks/>
          </p:cNvSpPr>
          <p:nvPr/>
        </p:nvSpPr>
        <p:spPr>
          <a:xfrm>
            <a:off x="6919180" y="3792769"/>
            <a:ext cx="4441308" cy="2457450"/>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点击新增弹出新增窗口</a:t>
            </a:r>
            <a:endParaRPr lang="en-US" altLang="zh-CN" sz="1600" dirty="0"/>
          </a:p>
          <a:p>
            <a:pPr marL="0" indent="0">
              <a:lnSpc>
                <a:spcPct val="150000"/>
              </a:lnSpc>
              <a:buNone/>
            </a:pPr>
            <a:r>
              <a:rPr lang="zh-CN" altLang="en-US" sz="1600" dirty="0"/>
              <a:t>上级分类：选择已有的分类维护下级分类</a:t>
            </a:r>
            <a:endParaRPr lang="en-US" altLang="zh-CN" sz="1600" dirty="0"/>
          </a:p>
          <a:p>
            <a:pPr marL="0" indent="0">
              <a:lnSpc>
                <a:spcPct val="150000"/>
              </a:lnSpc>
              <a:buNone/>
            </a:pPr>
            <a:r>
              <a:rPr lang="zh-CN" altLang="en-US" sz="1600" dirty="0"/>
              <a:t>编号：本级分类编号，</a:t>
            </a:r>
            <a:r>
              <a:rPr lang="en-US" altLang="zh-CN" sz="1600" dirty="0"/>
              <a:t>2</a:t>
            </a:r>
            <a:r>
              <a:rPr lang="zh-CN" altLang="en-US" sz="1600" dirty="0"/>
              <a:t>位流水，自动生成。</a:t>
            </a:r>
            <a:endParaRPr lang="en-US" altLang="zh-CN" sz="1600" dirty="0"/>
          </a:p>
          <a:p>
            <a:pPr marL="0" indent="0">
              <a:lnSpc>
                <a:spcPct val="150000"/>
              </a:lnSpc>
              <a:buNone/>
            </a:pPr>
            <a:r>
              <a:rPr lang="zh-CN" altLang="en-US" sz="1600" dirty="0"/>
              <a:t>名称：本级商品名称</a:t>
            </a:r>
            <a:endParaRPr lang="en-US" altLang="zh-CN" sz="1600" dirty="0"/>
          </a:p>
          <a:p>
            <a:pPr marL="0" indent="0">
              <a:lnSpc>
                <a:spcPct val="150000"/>
              </a:lnSpc>
              <a:buNone/>
            </a:pPr>
            <a:r>
              <a:rPr lang="zh-CN" altLang="en-US" sz="1600" dirty="0"/>
              <a:t>新增时保存完成、显示审核按钮。</a:t>
            </a:r>
          </a:p>
        </p:txBody>
      </p:sp>
      <p:pic>
        <p:nvPicPr>
          <p:cNvPr id="3" name="图片 2">
            <a:extLst>
              <a:ext uri="{FF2B5EF4-FFF2-40B4-BE49-F238E27FC236}">
                <a16:creationId xmlns:a16="http://schemas.microsoft.com/office/drawing/2014/main" id="{E6B884D6-AF06-4978-AE01-5D93D13CD9B3}"/>
              </a:ext>
            </a:extLst>
          </p:cNvPr>
          <p:cNvPicPr>
            <a:picLocks noChangeAspect="1"/>
          </p:cNvPicPr>
          <p:nvPr/>
        </p:nvPicPr>
        <p:blipFill>
          <a:blip r:embed="rId3"/>
          <a:stretch>
            <a:fillRect/>
          </a:stretch>
        </p:blipFill>
        <p:spPr>
          <a:xfrm>
            <a:off x="2171333" y="3792769"/>
            <a:ext cx="4238625" cy="2457450"/>
          </a:xfrm>
          <a:prstGeom prst="rect">
            <a:avLst/>
          </a:prstGeom>
        </p:spPr>
      </p:pic>
      <p:cxnSp>
        <p:nvCxnSpPr>
          <p:cNvPr id="9" name="直接箭头连接符 8">
            <a:extLst>
              <a:ext uri="{FF2B5EF4-FFF2-40B4-BE49-F238E27FC236}">
                <a16:creationId xmlns:a16="http://schemas.microsoft.com/office/drawing/2014/main" id="{10FEC69C-C65C-44B0-AB57-F9B30B46542E}"/>
              </a:ext>
            </a:extLst>
          </p:cNvPr>
          <p:cNvCxnSpPr>
            <a:cxnSpLocks/>
          </p:cNvCxnSpPr>
          <p:nvPr/>
        </p:nvCxnSpPr>
        <p:spPr>
          <a:xfrm>
            <a:off x="2489982" y="1899138"/>
            <a:ext cx="1645920" cy="189363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40812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105D6-D33E-47F4-AF85-20A1A160BCA7}"/>
              </a:ext>
            </a:extLst>
          </p:cNvPr>
          <p:cNvSpPr>
            <a:spLocks noGrp="1"/>
          </p:cNvSpPr>
          <p:nvPr>
            <p:ph type="title"/>
          </p:nvPr>
        </p:nvSpPr>
        <p:spPr/>
        <p:txBody>
          <a:bodyPr/>
          <a:lstStyle/>
          <a:p>
            <a:r>
              <a:rPr lang="zh-CN" altLang="en-US" dirty="0"/>
              <a:t>基础资料</a:t>
            </a:r>
            <a:r>
              <a:rPr lang="en-US" altLang="zh-CN" dirty="0"/>
              <a:t>-</a:t>
            </a:r>
            <a:r>
              <a:rPr lang="zh-CN" altLang="en-US" dirty="0"/>
              <a:t>事业部商品类别</a:t>
            </a:r>
          </a:p>
        </p:txBody>
      </p:sp>
      <p:pic>
        <p:nvPicPr>
          <p:cNvPr id="4" name="内容占位符 3">
            <a:extLst>
              <a:ext uri="{FF2B5EF4-FFF2-40B4-BE49-F238E27FC236}">
                <a16:creationId xmlns:a16="http://schemas.microsoft.com/office/drawing/2014/main" id="{5ACF5E3C-66B8-4912-9465-40514E86D640}"/>
              </a:ext>
            </a:extLst>
          </p:cNvPr>
          <p:cNvPicPr>
            <a:picLocks noGrp="1" noChangeAspect="1"/>
          </p:cNvPicPr>
          <p:nvPr>
            <p:ph idx="1"/>
          </p:nvPr>
        </p:nvPicPr>
        <p:blipFill>
          <a:blip r:embed="rId2"/>
          <a:stretch>
            <a:fillRect/>
          </a:stretch>
        </p:blipFill>
        <p:spPr>
          <a:xfrm>
            <a:off x="0" y="980660"/>
            <a:ext cx="10275548" cy="5877339"/>
          </a:xfrm>
          <a:prstGeom prst="rect">
            <a:avLst/>
          </a:prstGeom>
        </p:spPr>
      </p:pic>
      <p:sp>
        <p:nvSpPr>
          <p:cNvPr id="5" name="内容占位符 2">
            <a:extLst>
              <a:ext uri="{FF2B5EF4-FFF2-40B4-BE49-F238E27FC236}">
                <a16:creationId xmlns:a16="http://schemas.microsoft.com/office/drawing/2014/main" id="{24A7B145-16B6-47F0-92FA-5CE053128168}"/>
              </a:ext>
            </a:extLst>
          </p:cNvPr>
          <p:cNvSpPr txBox="1">
            <a:spLocks/>
          </p:cNvSpPr>
          <p:nvPr/>
        </p:nvSpPr>
        <p:spPr>
          <a:xfrm>
            <a:off x="2109019" y="4689987"/>
            <a:ext cx="9689692" cy="1626408"/>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记录每个事业部的商品类别，与个子系统各自的商品类别相同</a:t>
            </a:r>
            <a:endParaRPr lang="en-US" altLang="zh-CN" sz="1600" dirty="0"/>
          </a:p>
          <a:p>
            <a:pPr marL="0" indent="0">
              <a:lnSpc>
                <a:spcPct val="150000"/>
              </a:lnSpc>
              <a:buNone/>
            </a:pPr>
            <a:r>
              <a:rPr lang="zh-CN" altLang="en-US" sz="1600" dirty="0"/>
              <a:t>由个子系统维护档案申请单，集团审批申请单生成，同时也指出在云中台自行维护子系统商品类型，但统一个子系统不同同时使用两种方式。</a:t>
            </a:r>
          </a:p>
        </p:txBody>
      </p:sp>
    </p:spTree>
    <p:extLst>
      <p:ext uri="{BB962C8B-B14F-4D97-AF65-F5344CB8AC3E}">
        <p14:creationId xmlns:p14="http://schemas.microsoft.com/office/powerpoint/2010/main" val="75427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C6536-074B-4FC0-9005-E97551ABE11F}"/>
              </a:ext>
            </a:extLst>
          </p:cNvPr>
          <p:cNvSpPr>
            <a:spLocks noGrp="1"/>
          </p:cNvSpPr>
          <p:nvPr>
            <p:ph type="title"/>
          </p:nvPr>
        </p:nvSpPr>
        <p:spPr/>
        <p:txBody>
          <a:bodyPr/>
          <a:lstStyle/>
          <a:p>
            <a:r>
              <a:rPr lang="zh-CN" altLang="en-US" dirty="0"/>
              <a:t>系统目标</a:t>
            </a:r>
          </a:p>
        </p:txBody>
      </p:sp>
      <p:sp>
        <p:nvSpPr>
          <p:cNvPr id="3" name="内容占位符 2">
            <a:extLst>
              <a:ext uri="{FF2B5EF4-FFF2-40B4-BE49-F238E27FC236}">
                <a16:creationId xmlns:a16="http://schemas.microsoft.com/office/drawing/2014/main" id="{A576115D-83EB-4A6F-A03E-6991F431C404}"/>
              </a:ext>
            </a:extLst>
          </p:cNvPr>
          <p:cNvSpPr>
            <a:spLocks noGrp="1"/>
          </p:cNvSpPr>
          <p:nvPr>
            <p:ph idx="1"/>
          </p:nvPr>
        </p:nvSpPr>
        <p:spPr>
          <a:xfrm>
            <a:off x="852268" y="1192579"/>
            <a:ext cx="10515600" cy="5166018"/>
          </a:xfrm>
        </p:spPr>
        <p:txBody>
          <a:bodyPr>
            <a:normAutofit fontScale="92500" lnSpcReduction="20000"/>
          </a:bodyPr>
          <a:lstStyle/>
          <a:p>
            <a:pPr>
              <a:lnSpc>
                <a:spcPct val="150000"/>
              </a:lnSpc>
            </a:pPr>
            <a:r>
              <a:rPr lang="zh-CN" altLang="en-US" dirty="0"/>
              <a:t>本来集团商品主数据管理系统</a:t>
            </a:r>
            <a:endParaRPr lang="en-US" altLang="zh-CN" dirty="0"/>
          </a:p>
          <a:p>
            <a:pPr lvl="1">
              <a:lnSpc>
                <a:spcPct val="150000"/>
              </a:lnSpc>
            </a:pPr>
            <a:r>
              <a:rPr lang="zh-CN" altLang="en-US" dirty="0"/>
              <a:t>统一商品分类</a:t>
            </a:r>
            <a:endParaRPr lang="en-US" altLang="zh-CN" dirty="0"/>
          </a:p>
          <a:p>
            <a:pPr lvl="1">
              <a:lnSpc>
                <a:spcPct val="150000"/>
              </a:lnSpc>
            </a:pPr>
            <a:r>
              <a:rPr lang="zh-CN" altLang="en-US" dirty="0"/>
              <a:t>统一商品名称、规格等相关信息</a:t>
            </a:r>
            <a:endParaRPr lang="en-US" altLang="zh-CN" dirty="0"/>
          </a:p>
          <a:p>
            <a:pPr lvl="1">
              <a:lnSpc>
                <a:spcPct val="150000"/>
              </a:lnSpc>
            </a:pPr>
            <a:r>
              <a:rPr lang="zh-CN" altLang="en-US" dirty="0"/>
              <a:t>集中存储、共享商品详情信息</a:t>
            </a:r>
            <a:endParaRPr lang="en-US" altLang="zh-CN" dirty="0"/>
          </a:p>
          <a:p>
            <a:pPr lvl="1">
              <a:lnSpc>
                <a:spcPct val="150000"/>
              </a:lnSpc>
            </a:pPr>
            <a:r>
              <a:rPr lang="zh-CN" altLang="en-US" dirty="0"/>
              <a:t>建立本来集团的商品数据管理中心</a:t>
            </a:r>
            <a:endParaRPr lang="en-US" altLang="zh-CN" dirty="0"/>
          </a:p>
          <a:p>
            <a:pPr>
              <a:lnSpc>
                <a:spcPct val="150000"/>
              </a:lnSpc>
            </a:pPr>
            <a:endParaRPr lang="en-US" altLang="zh-CN" dirty="0"/>
          </a:p>
          <a:p>
            <a:pPr>
              <a:lnSpc>
                <a:spcPct val="150000"/>
              </a:lnSpc>
            </a:pPr>
            <a:r>
              <a:rPr lang="zh-CN" altLang="en-US" dirty="0"/>
              <a:t>本来集团供应商主数据管理系统</a:t>
            </a:r>
            <a:endParaRPr lang="en-US" altLang="zh-CN" dirty="0"/>
          </a:p>
          <a:p>
            <a:pPr lvl="1">
              <a:lnSpc>
                <a:spcPct val="150000"/>
              </a:lnSpc>
            </a:pPr>
            <a:r>
              <a:rPr lang="zh-CN" altLang="en-US" dirty="0"/>
              <a:t>供应商档案集中管理</a:t>
            </a:r>
            <a:endParaRPr lang="en-US" altLang="zh-CN" dirty="0"/>
          </a:p>
          <a:p>
            <a:pPr lvl="1">
              <a:lnSpc>
                <a:spcPct val="150000"/>
              </a:lnSpc>
            </a:pPr>
            <a:r>
              <a:rPr lang="zh-CN" altLang="en-US" dirty="0"/>
              <a:t>建立本来集团的供应商数据管理中心</a:t>
            </a:r>
            <a:endParaRPr lang="en-US"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1273573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105D6-D33E-47F4-AF85-20A1A160BCA7}"/>
              </a:ext>
            </a:extLst>
          </p:cNvPr>
          <p:cNvSpPr>
            <a:spLocks noGrp="1"/>
          </p:cNvSpPr>
          <p:nvPr>
            <p:ph type="title"/>
          </p:nvPr>
        </p:nvSpPr>
        <p:spPr/>
        <p:txBody>
          <a:bodyPr/>
          <a:lstStyle/>
          <a:p>
            <a:r>
              <a:rPr lang="zh-CN" altLang="en-US" dirty="0"/>
              <a:t>基础资料</a:t>
            </a:r>
            <a:r>
              <a:rPr lang="en-US" altLang="zh-CN" dirty="0"/>
              <a:t>-</a:t>
            </a:r>
            <a:r>
              <a:rPr lang="zh-CN" altLang="en-US" dirty="0"/>
              <a:t>事业部商品类别</a:t>
            </a:r>
          </a:p>
        </p:txBody>
      </p:sp>
      <p:pic>
        <p:nvPicPr>
          <p:cNvPr id="4" name="内容占位符 3">
            <a:extLst>
              <a:ext uri="{FF2B5EF4-FFF2-40B4-BE49-F238E27FC236}">
                <a16:creationId xmlns:a16="http://schemas.microsoft.com/office/drawing/2014/main" id="{5ACF5E3C-66B8-4912-9465-40514E86D640}"/>
              </a:ext>
            </a:extLst>
          </p:cNvPr>
          <p:cNvPicPr>
            <a:picLocks noGrp="1" noChangeAspect="1"/>
          </p:cNvPicPr>
          <p:nvPr>
            <p:ph idx="1"/>
          </p:nvPr>
        </p:nvPicPr>
        <p:blipFill>
          <a:blip r:embed="rId2"/>
          <a:stretch>
            <a:fillRect/>
          </a:stretch>
        </p:blipFill>
        <p:spPr>
          <a:xfrm>
            <a:off x="0" y="980660"/>
            <a:ext cx="10275548" cy="5877339"/>
          </a:xfrm>
          <a:prstGeom prst="rect">
            <a:avLst/>
          </a:prstGeom>
        </p:spPr>
      </p:pic>
      <p:sp>
        <p:nvSpPr>
          <p:cNvPr id="6" name="矩形: 圆角 5">
            <a:extLst>
              <a:ext uri="{FF2B5EF4-FFF2-40B4-BE49-F238E27FC236}">
                <a16:creationId xmlns:a16="http://schemas.microsoft.com/office/drawing/2014/main" id="{11F31D8D-1D47-4486-A49C-67845857B63E}"/>
              </a:ext>
            </a:extLst>
          </p:cNvPr>
          <p:cNvSpPr/>
          <p:nvPr/>
        </p:nvSpPr>
        <p:spPr>
          <a:xfrm>
            <a:off x="8201465" y="1617786"/>
            <a:ext cx="2074083" cy="295420"/>
          </a:xfrm>
          <a:prstGeom prst="roundRect">
            <a:avLst>
              <a:gd name="adj" fmla="val 2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对话气泡: 圆角矩形 2">
            <a:extLst>
              <a:ext uri="{FF2B5EF4-FFF2-40B4-BE49-F238E27FC236}">
                <a16:creationId xmlns:a16="http://schemas.microsoft.com/office/drawing/2014/main" id="{51648CB2-F431-4EE2-B430-BC87642D1B79}"/>
              </a:ext>
            </a:extLst>
          </p:cNvPr>
          <p:cNvSpPr/>
          <p:nvPr/>
        </p:nvSpPr>
        <p:spPr>
          <a:xfrm>
            <a:off x="7252795" y="358164"/>
            <a:ext cx="3501956" cy="485336"/>
          </a:xfrm>
          <a:prstGeom prst="wedgeRoundRectCallout">
            <a:avLst>
              <a:gd name="adj1" fmla="val 28427"/>
              <a:gd name="adj2" fmla="val 1950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当前事业部，需要调整点击切换</a:t>
            </a:r>
          </a:p>
        </p:txBody>
      </p:sp>
      <p:pic>
        <p:nvPicPr>
          <p:cNvPr id="7" name="图片 6">
            <a:extLst>
              <a:ext uri="{FF2B5EF4-FFF2-40B4-BE49-F238E27FC236}">
                <a16:creationId xmlns:a16="http://schemas.microsoft.com/office/drawing/2014/main" id="{3AF7272F-1C96-4C89-B2E1-03784066ED4D}"/>
              </a:ext>
            </a:extLst>
          </p:cNvPr>
          <p:cNvPicPr>
            <a:picLocks noChangeAspect="1"/>
          </p:cNvPicPr>
          <p:nvPr/>
        </p:nvPicPr>
        <p:blipFill>
          <a:blip r:embed="rId3"/>
          <a:stretch>
            <a:fillRect/>
          </a:stretch>
        </p:blipFill>
        <p:spPr>
          <a:xfrm>
            <a:off x="10413953" y="1404730"/>
            <a:ext cx="1724025" cy="1676400"/>
          </a:xfrm>
          <a:prstGeom prst="rect">
            <a:avLst/>
          </a:prstGeom>
        </p:spPr>
      </p:pic>
      <p:pic>
        <p:nvPicPr>
          <p:cNvPr id="8" name="图片 7">
            <a:extLst>
              <a:ext uri="{FF2B5EF4-FFF2-40B4-BE49-F238E27FC236}">
                <a16:creationId xmlns:a16="http://schemas.microsoft.com/office/drawing/2014/main" id="{AAB5597E-C86F-4DF1-970D-2F26A8B295D5}"/>
              </a:ext>
            </a:extLst>
          </p:cNvPr>
          <p:cNvPicPr>
            <a:picLocks noChangeAspect="1"/>
          </p:cNvPicPr>
          <p:nvPr/>
        </p:nvPicPr>
        <p:blipFill>
          <a:blip r:embed="rId4"/>
          <a:stretch>
            <a:fillRect/>
          </a:stretch>
        </p:blipFill>
        <p:spPr>
          <a:xfrm>
            <a:off x="5538201" y="3703539"/>
            <a:ext cx="4238625" cy="2714625"/>
          </a:xfrm>
          <a:prstGeom prst="rect">
            <a:avLst/>
          </a:prstGeom>
        </p:spPr>
      </p:pic>
      <p:cxnSp>
        <p:nvCxnSpPr>
          <p:cNvPr id="10" name="直接箭头连接符 9">
            <a:extLst>
              <a:ext uri="{FF2B5EF4-FFF2-40B4-BE49-F238E27FC236}">
                <a16:creationId xmlns:a16="http://schemas.microsoft.com/office/drawing/2014/main" id="{EB8E12E6-2969-4F57-9E19-7852F21BF8F2}"/>
              </a:ext>
            </a:extLst>
          </p:cNvPr>
          <p:cNvCxnSpPr/>
          <p:nvPr/>
        </p:nvCxnSpPr>
        <p:spPr>
          <a:xfrm flipH="1">
            <a:off x="9847385" y="2880580"/>
            <a:ext cx="1814732" cy="1170915"/>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接箭头连接符 11">
            <a:extLst>
              <a:ext uri="{FF2B5EF4-FFF2-40B4-BE49-F238E27FC236}">
                <a16:creationId xmlns:a16="http://schemas.microsoft.com/office/drawing/2014/main" id="{5573BA67-EDD7-402A-A5A9-D4F2020E45E9}"/>
              </a:ext>
            </a:extLst>
          </p:cNvPr>
          <p:cNvCxnSpPr/>
          <p:nvPr/>
        </p:nvCxnSpPr>
        <p:spPr>
          <a:xfrm>
            <a:off x="4332849" y="1913206"/>
            <a:ext cx="1491176" cy="179033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内容占位符 2">
            <a:extLst>
              <a:ext uri="{FF2B5EF4-FFF2-40B4-BE49-F238E27FC236}">
                <a16:creationId xmlns:a16="http://schemas.microsoft.com/office/drawing/2014/main" id="{F4B7F0EE-D527-4D8A-AA2F-53FE2785E5F6}"/>
              </a:ext>
            </a:extLst>
          </p:cNvPr>
          <p:cNvSpPr txBox="1">
            <a:spLocks/>
          </p:cNvSpPr>
          <p:nvPr/>
        </p:nvSpPr>
        <p:spPr>
          <a:xfrm>
            <a:off x="618978" y="3832126"/>
            <a:ext cx="4679171" cy="2457450"/>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事业部：选择指定事业部的商品分类。可全选</a:t>
            </a:r>
            <a:endParaRPr lang="en-US" altLang="zh-CN" sz="1600" dirty="0"/>
          </a:p>
          <a:p>
            <a:pPr marL="0" indent="0">
              <a:lnSpc>
                <a:spcPct val="150000"/>
              </a:lnSpc>
              <a:buNone/>
            </a:pPr>
            <a:r>
              <a:rPr lang="zh-CN" altLang="en-US" sz="1600" dirty="0"/>
              <a:t>云中台分类：展示该分类及以下的明细分类</a:t>
            </a:r>
            <a:endParaRPr lang="en-US" altLang="zh-CN" sz="1600" dirty="0"/>
          </a:p>
          <a:p>
            <a:pPr marL="0" indent="0">
              <a:lnSpc>
                <a:spcPct val="150000"/>
              </a:lnSpc>
              <a:buNone/>
            </a:pPr>
            <a:r>
              <a:rPr lang="zh-CN" altLang="en-US" sz="1600" dirty="0"/>
              <a:t>事业部分类：展示该分类及以下的明细分类</a:t>
            </a:r>
            <a:endParaRPr lang="en-US" altLang="zh-CN" sz="1600" dirty="0"/>
          </a:p>
          <a:p>
            <a:pPr marL="0" indent="0">
              <a:lnSpc>
                <a:spcPct val="150000"/>
              </a:lnSpc>
              <a:buNone/>
            </a:pPr>
            <a:r>
              <a:rPr lang="zh-CN" altLang="en-US" sz="1600" dirty="0"/>
              <a:t>编号：模糊查询事业部分类编号或云中台分类编号</a:t>
            </a:r>
            <a:endParaRPr lang="en-US" altLang="zh-CN" sz="1600" dirty="0"/>
          </a:p>
          <a:p>
            <a:pPr marL="0" indent="0">
              <a:lnSpc>
                <a:spcPct val="150000"/>
              </a:lnSpc>
              <a:buNone/>
            </a:pPr>
            <a:r>
              <a:rPr lang="zh-CN" altLang="en-US" sz="1600" dirty="0"/>
              <a:t>名称：模糊查询事业部分类名称或云中台分类名称</a:t>
            </a:r>
          </a:p>
        </p:txBody>
      </p:sp>
    </p:spTree>
    <p:extLst>
      <p:ext uri="{BB962C8B-B14F-4D97-AF65-F5344CB8AC3E}">
        <p14:creationId xmlns:p14="http://schemas.microsoft.com/office/powerpoint/2010/main" val="2428616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105D6-D33E-47F4-AF85-20A1A160BCA7}"/>
              </a:ext>
            </a:extLst>
          </p:cNvPr>
          <p:cNvSpPr>
            <a:spLocks noGrp="1"/>
          </p:cNvSpPr>
          <p:nvPr>
            <p:ph type="title"/>
          </p:nvPr>
        </p:nvSpPr>
        <p:spPr/>
        <p:txBody>
          <a:bodyPr/>
          <a:lstStyle/>
          <a:p>
            <a:r>
              <a:rPr lang="zh-CN" altLang="en-US" dirty="0"/>
              <a:t>基础资料</a:t>
            </a:r>
            <a:r>
              <a:rPr lang="en-US" altLang="zh-CN" dirty="0"/>
              <a:t>-</a:t>
            </a:r>
            <a:r>
              <a:rPr lang="zh-CN" altLang="en-US" dirty="0"/>
              <a:t>事业部商品类别</a:t>
            </a:r>
          </a:p>
        </p:txBody>
      </p:sp>
      <p:pic>
        <p:nvPicPr>
          <p:cNvPr id="4" name="内容占位符 3">
            <a:extLst>
              <a:ext uri="{FF2B5EF4-FFF2-40B4-BE49-F238E27FC236}">
                <a16:creationId xmlns:a16="http://schemas.microsoft.com/office/drawing/2014/main" id="{5ACF5E3C-66B8-4912-9465-40514E86D640}"/>
              </a:ext>
            </a:extLst>
          </p:cNvPr>
          <p:cNvPicPr>
            <a:picLocks noGrp="1" noChangeAspect="1"/>
          </p:cNvPicPr>
          <p:nvPr>
            <p:ph idx="1"/>
          </p:nvPr>
        </p:nvPicPr>
        <p:blipFill>
          <a:blip r:embed="rId2"/>
          <a:stretch>
            <a:fillRect/>
          </a:stretch>
        </p:blipFill>
        <p:spPr>
          <a:xfrm>
            <a:off x="0" y="980660"/>
            <a:ext cx="10275548" cy="5877339"/>
          </a:xfrm>
          <a:prstGeom prst="rect">
            <a:avLst/>
          </a:prstGeom>
        </p:spPr>
      </p:pic>
      <p:cxnSp>
        <p:nvCxnSpPr>
          <p:cNvPr id="12" name="直接箭头连接符 11">
            <a:extLst>
              <a:ext uri="{FF2B5EF4-FFF2-40B4-BE49-F238E27FC236}">
                <a16:creationId xmlns:a16="http://schemas.microsoft.com/office/drawing/2014/main" id="{5573BA67-EDD7-402A-A5A9-D4F2020E45E9}"/>
              </a:ext>
            </a:extLst>
          </p:cNvPr>
          <p:cNvCxnSpPr>
            <a:cxnSpLocks/>
            <a:endCxn id="5" idx="0"/>
          </p:cNvCxnSpPr>
          <p:nvPr/>
        </p:nvCxnSpPr>
        <p:spPr>
          <a:xfrm>
            <a:off x="2419643" y="1871003"/>
            <a:ext cx="598819" cy="204832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内容占位符 2">
            <a:extLst>
              <a:ext uri="{FF2B5EF4-FFF2-40B4-BE49-F238E27FC236}">
                <a16:creationId xmlns:a16="http://schemas.microsoft.com/office/drawing/2014/main" id="{F4B7F0EE-D527-4D8A-AA2F-53FE2785E5F6}"/>
              </a:ext>
            </a:extLst>
          </p:cNvPr>
          <p:cNvSpPr txBox="1">
            <a:spLocks/>
          </p:cNvSpPr>
          <p:nvPr/>
        </p:nvSpPr>
        <p:spPr>
          <a:xfrm>
            <a:off x="5261318" y="3833824"/>
            <a:ext cx="6076122" cy="2820194"/>
          </a:xfrm>
          <a:prstGeom prst="rect">
            <a:avLst/>
          </a:prstGeom>
          <a:solidFill>
            <a:srgbClr val="92D050"/>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事业部：新增当前事业部的商品分类</a:t>
            </a:r>
            <a:endParaRPr lang="en-US" altLang="zh-CN" sz="1600" dirty="0"/>
          </a:p>
          <a:p>
            <a:pPr marL="0" indent="0">
              <a:lnSpc>
                <a:spcPct val="150000"/>
              </a:lnSpc>
              <a:buNone/>
            </a:pPr>
            <a:r>
              <a:rPr lang="zh-CN" altLang="en-US" sz="1600" dirty="0"/>
              <a:t>上级分类：选择事业部上级分类</a:t>
            </a:r>
            <a:endParaRPr lang="en-US" altLang="zh-CN" sz="1600" dirty="0"/>
          </a:p>
          <a:p>
            <a:pPr marL="0" indent="0">
              <a:lnSpc>
                <a:spcPct val="150000"/>
              </a:lnSpc>
              <a:buNone/>
            </a:pPr>
            <a:r>
              <a:rPr lang="zh-CN" altLang="en-US" sz="1600" dirty="0"/>
              <a:t>编号：本级编号，系统自动生成</a:t>
            </a:r>
            <a:endParaRPr lang="en-US" altLang="zh-CN" sz="1600" dirty="0"/>
          </a:p>
          <a:p>
            <a:pPr marL="0" indent="0">
              <a:lnSpc>
                <a:spcPct val="150000"/>
              </a:lnSpc>
              <a:buNone/>
            </a:pPr>
            <a:r>
              <a:rPr lang="zh-CN" altLang="en-US" sz="1600" dirty="0"/>
              <a:t>名称：本级名称，必须填写</a:t>
            </a:r>
            <a:endParaRPr lang="en-US" altLang="zh-CN" sz="1600" dirty="0"/>
          </a:p>
          <a:p>
            <a:pPr marL="0" indent="0">
              <a:lnSpc>
                <a:spcPct val="150000"/>
              </a:lnSpc>
              <a:buNone/>
            </a:pPr>
            <a:r>
              <a:rPr lang="zh-CN" altLang="en-US" sz="1600" dirty="0"/>
              <a:t>云中台分类：选择对应的云中台分类</a:t>
            </a:r>
            <a:endParaRPr lang="en-US" altLang="zh-CN" sz="1600" dirty="0"/>
          </a:p>
          <a:p>
            <a:pPr marL="0" indent="0">
              <a:lnSpc>
                <a:spcPct val="150000"/>
              </a:lnSpc>
              <a:buNone/>
            </a:pPr>
            <a:r>
              <a:rPr lang="zh-CN" altLang="en-US" sz="1600" dirty="0"/>
              <a:t>注：云中台分类只能在事业部上级分类对应的云中台分类及其下属分类中选择。</a:t>
            </a:r>
          </a:p>
        </p:txBody>
      </p:sp>
      <p:pic>
        <p:nvPicPr>
          <p:cNvPr id="5" name="图片 4">
            <a:extLst>
              <a:ext uri="{FF2B5EF4-FFF2-40B4-BE49-F238E27FC236}">
                <a16:creationId xmlns:a16="http://schemas.microsoft.com/office/drawing/2014/main" id="{2572BFB9-B235-4834-AF1A-9BD18262F059}"/>
              </a:ext>
            </a:extLst>
          </p:cNvPr>
          <p:cNvPicPr>
            <a:picLocks noChangeAspect="1"/>
          </p:cNvPicPr>
          <p:nvPr/>
        </p:nvPicPr>
        <p:blipFill>
          <a:blip r:embed="rId3"/>
          <a:stretch>
            <a:fillRect/>
          </a:stretch>
        </p:blipFill>
        <p:spPr>
          <a:xfrm>
            <a:off x="899149" y="3919329"/>
            <a:ext cx="4238625" cy="2457450"/>
          </a:xfrm>
          <a:prstGeom prst="rect">
            <a:avLst/>
          </a:prstGeom>
        </p:spPr>
      </p:pic>
    </p:spTree>
    <p:extLst>
      <p:ext uri="{BB962C8B-B14F-4D97-AF65-F5344CB8AC3E}">
        <p14:creationId xmlns:p14="http://schemas.microsoft.com/office/powerpoint/2010/main" val="48029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B6E4A-D8C5-4D36-84A3-B32E70107094}"/>
              </a:ext>
            </a:extLst>
          </p:cNvPr>
          <p:cNvSpPr>
            <a:spLocks noGrp="1"/>
          </p:cNvSpPr>
          <p:nvPr>
            <p:ph type="title"/>
          </p:nvPr>
        </p:nvSpPr>
        <p:spPr/>
        <p:txBody>
          <a:bodyPr/>
          <a:lstStyle/>
          <a:p>
            <a:r>
              <a:rPr lang="zh-CN" altLang="en-US" dirty="0"/>
              <a:t>基础资料</a:t>
            </a:r>
            <a:r>
              <a:rPr lang="en-US" altLang="zh-CN" dirty="0"/>
              <a:t>-</a:t>
            </a:r>
            <a:r>
              <a:rPr lang="zh-CN" altLang="en-US" dirty="0"/>
              <a:t>产地</a:t>
            </a:r>
          </a:p>
        </p:txBody>
      </p:sp>
      <p:pic>
        <p:nvPicPr>
          <p:cNvPr id="4" name="内容占位符 3">
            <a:extLst>
              <a:ext uri="{FF2B5EF4-FFF2-40B4-BE49-F238E27FC236}">
                <a16:creationId xmlns:a16="http://schemas.microsoft.com/office/drawing/2014/main" id="{23CA2650-5088-42B4-8B1C-0C26A189A2DF}"/>
              </a:ext>
            </a:extLst>
          </p:cNvPr>
          <p:cNvPicPr>
            <a:picLocks noGrp="1" noChangeAspect="1"/>
          </p:cNvPicPr>
          <p:nvPr>
            <p:ph idx="1"/>
          </p:nvPr>
        </p:nvPicPr>
        <p:blipFill>
          <a:blip r:embed="rId2"/>
          <a:stretch>
            <a:fillRect/>
          </a:stretch>
        </p:blipFill>
        <p:spPr>
          <a:xfrm>
            <a:off x="0" y="980660"/>
            <a:ext cx="10275547" cy="5877339"/>
          </a:xfrm>
          <a:prstGeom prst="rect">
            <a:avLst/>
          </a:prstGeom>
        </p:spPr>
      </p:pic>
      <p:pic>
        <p:nvPicPr>
          <p:cNvPr id="6" name="图片 5">
            <a:extLst>
              <a:ext uri="{FF2B5EF4-FFF2-40B4-BE49-F238E27FC236}">
                <a16:creationId xmlns:a16="http://schemas.microsoft.com/office/drawing/2014/main" id="{2AE3453E-C60D-4504-9408-DFD6A466D7B7}"/>
              </a:ext>
            </a:extLst>
          </p:cNvPr>
          <p:cNvPicPr>
            <a:picLocks noChangeAspect="1"/>
          </p:cNvPicPr>
          <p:nvPr/>
        </p:nvPicPr>
        <p:blipFill>
          <a:blip r:embed="rId3"/>
          <a:stretch>
            <a:fillRect/>
          </a:stretch>
        </p:blipFill>
        <p:spPr>
          <a:xfrm>
            <a:off x="1050066" y="4022568"/>
            <a:ext cx="4238625" cy="2457450"/>
          </a:xfrm>
          <a:prstGeom prst="rect">
            <a:avLst/>
          </a:prstGeom>
        </p:spPr>
      </p:pic>
      <p:pic>
        <p:nvPicPr>
          <p:cNvPr id="7" name="图片 6">
            <a:extLst>
              <a:ext uri="{FF2B5EF4-FFF2-40B4-BE49-F238E27FC236}">
                <a16:creationId xmlns:a16="http://schemas.microsoft.com/office/drawing/2014/main" id="{66C51BA8-4CE7-4ABF-8C10-2837ECFDF787}"/>
              </a:ext>
            </a:extLst>
          </p:cNvPr>
          <p:cNvPicPr>
            <a:picLocks noChangeAspect="1"/>
          </p:cNvPicPr>
          <p:nvPr/>
        </p:nvPicPr>
        <p:blipFill>
          <a:blip r:embed="rId4"/>
          <a:stretch>
            <a:fillRect/>
          </a:stretch>
        </p:blipFill>
        <p:spPr>
          <a:xfrm>
            <a:off x="5750347" y="4022568"/>
            <a:ext cx="4238625" cy="2457450"/>
          </a:xfrm>
          <a:prstGeom prst="rect">
            <a:avLst/>
          </a:prstGeom>
        </p:spPr>
      </p:pic>
      <p:cxnSp>
        <p:nvCxnSpPr>
          <p:cNvPr id="9" name="直接箭头连接符 8">
            <a:extLst>
              <a:ext uri="{FF2B5EF4-FFF2-40B4-BE49-F238E27FC236}">
                <a16:creationId xmlns:a16="http://schemas.microsoft.com/office/drawing/2014/main" id="{9C76EBC8-A74A-43B4-BE7B-35AB91AF6285}"/>
              </a:ext>
            </a:extLst>
          </p:cNvPr>
          <p:cNvCxnSpPr>
            <a:cxnSpLocks/>
            <a:endCxn id="6" idx="0"/>
          </p:cNvCxnSpPr>
          <p:nvPr/>
        </p:nvCxnSpPr>
        <p:spPr>
          <a:xfrm>
            <a:off x="2580968" y="1873045"/>
            <a:ext cx="588411" cy="214952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直接箭头连接符 10">
            <a:extLst>
              <a:ext uri="{FF2B5EF4-FFF2-40B4-BE49-F238E27FC236}">
                <a16:creationId xmlns:a16="http://schemas.microsoft.com/office/drawing/2014/main" id="{681744B2-8860-4462-8C63-C5C26DF8CED6}"/>
              </a:ext>
            </a:extLst>
          </p:cNvPr>
          <p:cNvCxnSpPr>
            <a:cxnSpLocks/>
            <a:endCxn id="7" idx="0"/>
          </p:cNvCxnSpPr>
          <p:nvPr/>
        </p:nvCxnSpPr>
        <p:spPr>
          <a:xfrm>
            <a:off x="3321779" y="1873044"/>
            <a:ext cx="4547881" cy="214952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77268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B6E4A-D8C5-4D36-84A3-B32E70107094}"/>
              </a:ext>
            </a:extLst>
          </p:cNvPr>
          <p:cNvSpPr>
            <a:spLocks noGrp="1"/>
          </p:cNvSpPr>
          <p:nvPr>
            <p:ph type="title"/>
          </p:nvPr>
        </p:nvSpPr>
        <p:spPr/>
        <p:txBody>
          <a:bodyPr/>
          <a:lstStyle/>
          <a:p>
            <a:r>
              <a:rPr lang="zh-CN" altLang="en-US" dirty="0"/>
              <a:t>基础资料</a:t>
            </a:r>
            <a:r>
              <a:rPr lang="en-US" altLang="zh-CN" dirty="0"/>
              <a:t>-</a:t>
            </a:r>
            <a:r>
              <a:rPr lang="zh-CN" altLang="en-US" dirty="0"/>
              <a:t>产地</a:t>
            </a:r>
          </a:p>
        </p:txBody>
      </p:sp>
      <p:pic>
        <p:nvPicPr>
          <p:cNvPr id="4" name="内容占位符 3">
            <a:extLst>
              <a:ext uri="{FF2B5EF4-FFF2-40B4-BE49-F238E27FC236}">
                <a16:creationId xmlns:a16="http://schemas.microsoft.com/office/drawing/2014/main" id="{23CA2650-5088-42B4-8B1C-0C26A189A2DF}"/>
              </a:ext>
            </a:extLst>
          </p:cNvPr>
          <p:cNvPicPr>
            <a:picLocks noGrp="1" noChangeAspect="1"/>
          </p:cNvPicPr>
          <p:nvPr>
            <p:ph idx="1"/>
          </p:nvPr>
        </p:nvPicPr>
        <p:blipFill>
          <a:blip r:embed="rId2"/>
          <a:stretch>
            <a:fillRect/>
          </a:stretch>
        </p:blipFill>
        <p:spPr>
          <a:xfrm>
            <a:off x="0" y="980660"/>
            <a:ext cx="10275547" cy="5877339"/>
          </a:xfrm>
          <a:prstGeom prst="rect">
            <a:avLst/>
          </a:prstGeom>
        </p:spPr>
      </p:pic>
      <p:cxnSp>
        <p:nvCxnSpPr>
          <p:cNvPr id="9" name="直接箭头连接符 8">
            <a:extLst>
              <a:ext uri="{FF2B5EF4-FFF2-40B4-BE49-F238E27FC236}">
                <a16:creationId xmlns:a16="http://schemas.microsoft.com/office/drawing/2014/main" id="{9C76EBC8-A74A-43B4-BE7B-35AB91AF6285}"/>
              </a:ext>
            </a:extLst>
          </p:cNvPr>
          <p:cNvCxnSpPr>
            <a:cxnSpLocks/>
            <a:endCxn id="8" idx="0"/>
          </p:cNvCxnSpPr>
          <p:nvPr/>
        </p:nvCxnSpPr>
        <p:spPr>
          <a:xfrm flipH="1">
            <a:off x="3296529" y="1873045"/>
            <a:ext cx="1022254" cy="214952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直接箭头连接符 10">
            <a:extLst>
              <a:ext uri="{FF2B5EF4-FFF2-40B4-BE49-F238E27FC236}">
                <a16:creationId xmlns:a16="http://schemas.microsoft.com/office/drawing/2014/main" id="{681744B2-8860-4462-8C63-C5C26DF8CED6}"/>
              </a:ext>
            </a:extLst>
          </p:cNvPr>
          <p:cNvCxnSpPr>
            <a:cxnSpLocks/>
            <a:endCxn id="12" idx="0"/>
          </p:cNvCxnSpPr>
          <p:nvPr/>
        </p:nvCxnSpPr>
        <p:spPr>
          <a:xfrm>
            <a:off x="5288691" y="1873045"/>
            <a:ext cx="2700996" cy="214311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图片 7">
            <a:extLst>
              <a:ext uri="{FF2B5EF4-FFF2-40B4-BE49-F238E27FC236}">
                <a16:creationId xmlns:a16="http://schemas.microsoft.com/office/drawing/2014/main" id="{5C227977-E66A-4484-A147-A20E18E56C17}"/>
              </a:ext>
            </a:extLst>
          </p:cNvPr>
          <p:cNvPicPr>
            <a:picLocks noChangeAspect="1"/>
          </p:cNvPicPr>
          <p:nvPr/>
        </p:nvPicPr>
        <p:blipFill>
          <a:blip r:embed="rId3"/>
          <a:stretch>
            <a:fillRect/>
          </a:stretch>
        </p:blipFill>
        <p:spPr>
          <a:xfrm>
            <a:off x="1177216" y="4022568"/>
            <a:ext cx="4238625" cy="2457450"/>
          </a:xfrm>
          <a:prstGeom prst="rect">
            <a:avLst/>
          </a:prstGeom>
        </p:spPr>
      </p:pic>
      <p:pic>
        <p:nvPicPr>
          <p:cNvPr id="12" name="图片 11">
            <a:extLst>
              <a:ext uri="{FF2B5EF4-FFF2-40B4-BE49-F238E27FC236}">
                <a16:creationId xmlns:a16="http://schemas.microsoft.com/office/drawing/2014/main" id="{9620A6A2-C559-4100-8A89-8356AA977FBB}"/>
              </a:ext>
            </a:extLst>
          </p:cNvPr>
          <p:cNvPicPr>
            <a:picLocks noChangeAspect="1"/>
          </p:cNvPicPr>
          <p:nvPr/>
        </p:nvPicPr>
        <p:blipFill>
          <a:blip r:embed="rId4"/>
          <a:stretch>
            <a:fillRect/>
          </a:stretch>
        </p:blipFill>
        <p:spPr>
          <a:xfrm>
            <a:off x="5870374" y="4016159"/>
            <a:ext cx="4238625" cy="2457450"/>
          </a:xfrm>
          <a:prstGeom prst="rect">
            <a:avLst/>
          </a:prstGeom>
        </p:spPr>
      </p:pic>
    </p:spTree>
    <p:extLst>
      <p:ext uri="{BB962C8B-B14F-4D97-AF65-F5344CB8AC3E}">
        <p14:creationId xmlns:p14="http://schemas.microsoft.com/office/powerpoint/2010/main" val="183123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B6E4A-D8C5-4D36-84A3-B32E70107094}"/>
              </a:ext>
            </a:extLst>
          </p:cNvPr>
          <p:cNvSpPr>
            <a:spLocks noGrp="1"/>
          </p:cNvSpPr>
          <p:nvPr>
            <p:ph type="title"/>
          </p:nvPr>
        </p:nvSpPr>
        <p:spPr/>
        <p:txBody>
          <a:bodyPr/>
          <a:lstStyle/>
          <a:p>
            <a:r>
              <a:rPr lang="zh-CN" altLang="en-US" dirty="0"/>
              <a:t>基础资料</a:t>
            </a:r>
            <a:r>
              <a:rPr lang="en-US" altLang="zh-CN" dirty="0"/>
              <a:t>-</a:t>
            </a:r>
            <a:r>
              <a:rPr lang="zh-CN" altLang="en-US" dirty="0"/>
              <a:t>产地</a:t>
            </a:r>
          </a:p>
        </p:txBody>
      </p:sp>
      <p:pic>
        <p:nvPicPr>
          <p:cNvPr id="4" name="内容占位符 3">
            <a:extLst>
              <a:ext uri="{FF2B5EF4-FFF2-40B4-BE49-F238E27FC236}">
                <a16:creationId xmlns:a16="http://schemas.microsoft.com/office/drawing/2014/main" id="{23CA2650-5088-42B4-8B1C-0C26A189A2DF}"/>
              </a:ext>
            </a:extLst>
          </p:cNvPr>
          <p:cNvPicPr>
            <a:picLocks noGrp="1" noChangeAspect="1"/>
          </p:cNvPicPr>
          <p:nvPr>
            <p:ph idx="1"/>
          </p:nvPr>
        </p:nvPicPr>
        <p:blipFill>
          <a:blip r:embed="rId2"/>
          <a:stretch>
            <a:fillRect/>
          </a:stretch>
        </p:blipFill>
        <p:spPr>
          <a:xfrm>
            <a:off x="0" y="980660"/>
            <a:ext cx="10275547" cy="5877339"/>
          </a:xfrm>
          <a:prstGeom prst="rect">
            <a:avLst/>
          </a:prstGeom>
        </p:spPr>
      </p:pic>
      <p:cxnSp>
        <p:nvCxnSpPr>
          <p:cNvPr id="11" name="直接箭头连接符 10">
            <a:extLst>
              <a:ext uri="{FF2B5EF4-FFF2-40B4-BE49-F238E27FC236}">
                <a16:creationId xmlns:a16="http://schemas.microsoft.com/office/drawing/2014/main" id="{681744B2-8860-4462-8C63-C5C26DF8CED6}"/>
              </a:ext>
            </a:extLst>
          </p:cNvPr>
          <p:cNvCxnSpPr>
            <a:cxnSpLocks/>
            <a:endCxn id="3" idx="0"/>
          </p:cNvCxnSpPr>
          <p:nvPr/>
        </p:nvCxnSpPr>
        <p:spPr>
          <a:xfrm flipH="1">
            <a:off x="4703299" y="1800665"/>
            <a:ext cx="1936652" cy="222190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图片 2">
            <a:extLst>
              <a:ext uri="{FF2B5EF4-FFF2-40B4-BE49-F238E27FC236}">
                <a16:creationId xmlns:a16="http://schemas.microsoft.com/office/drawing/2014/main" id="{A4379A4B-F953-4E62-8603-E2A9C5E517B3}"/>
              </a:ext>
            </a:extLst>
          </p:cNvPr>
          <p:cNvPicPr>
            <a:picLocks noChangeAspect="1"/>
          </p:cNvPicPr>
          <p:nvPr/>
        </p:nvPicPr>
        <p:blipFill>
          <a:blip r:embed="rId3"/>
          <a:stretch>
            <a:fillRect/>
          </a:stretch>
        </p:blipFill>
        <p:spPr>
          <a:xfrm>
            <a:off x="2583986" y="4022568"/>
            <a:ext cx="4238625" cy="2457450"/>
          </a:xfrm>
          <a:prstGeom prst="rect">
            <a:avLst/>
          </a:prstGeom>
        </p:spPr>
      </p:pic>
    </p:spTree>
    <p:extLst>
      <p:ext uri="{BB962C8B-B14F-4D97-AF65-F5344CB8AC3E}">
        <p14:creationId xmlns:p14="http://schemas.microsoft.com/office/powerpoint/2010/main" val="1546965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E4F2C-5CBE-47EE-96A1-54E02A5F36D7}"/>
              </a:ext>
            </a:extLst>
          </p:cNvPr>
          <p:cNvSpPr>
            <a:spLocks noGrp="1"/>
          </p:cNvSpPr>
          <p:nvPr>
            <p:ph type="title"/>
          </p:nvPr>
        </p:nvSpPr>
        <p:spPr/>
        <p:txBody>
          <a:bodyPr/>
          <a:lstStyle/>
          <a:p>
            <a:r>
              <a:rPr lang="zh-CN" altLang="en-US" dirty="0"/>
              <a:t>基础资料</a:t>
            </a:r>
            <a:r>
              <a:rPr lang="en-US" altLang="zh-CN" dirty="0"/>
              <a:t>-</a:t>
            </a:r>
            <a:r>
              <a:rPr lang="zh-CN" altLang="en-US" dirty="0"/>
              <a:t>品牌</a:t>
            </a:r>
          </a:p>
        </p:txBody>
      </p:sp>
      <p:pic>
        <p:nvPicPr>
          <p:cNvPr id="4" name="内容占位符 3">
            <a:extLst>
              <a:ext uri="{FF2B5EF4-FFF2-40B4-BE49-F238E27FC236}">
                <a16:creationId xmlns:a16="http://schemas.microsoft.com/office/drawing/2014/main" id="{0A18AA4D-E2A2-4C06-B748-89005BAC589F}"/>
              </a:ext>
            </a:extLst>
          </p:cNvPr>
          <p:cNvPicPr>
            <a:picLocks noGrp="1" noChangeAspect="1"/>
          </p:cNvPicPr>
          <p:nvPr>
            <p:ph idx="1"/>
          </p:nvPr>
        </p:nvPicPr>
        <p:blipFill>
          <a:blip r:embed="rId2"/>
          <a:stretch>
            <a:fillRect/>
          </a:stretch>
        </p:blipFill>
        <p:spPr>
          <a:xfrm>
            <a:off x="0" y="980660"/>
            <a:ext cx="10275547" cy="5877339"/>
          </a:xfrm>
          <a:prstGeom prst="rect">
            <a:avLst/>
          </a:prstGeom>
        </p:spPr>
      </p:pic>
      <p:pic>
        <p:nvPicPr>
          <p:cNvPr id="5" name="图片 4">
            <a:extLst>
              <a:ext uri="{FF2B5EF4-FFF2-40B4-BE49-F238E27FC236}">
                <a16:creationId xmlns:a16="http://schemas.microsoft.com/office/drawing/2014/main" id="{3E3994CD-42BC-4D0D-98DE-55C783002973}"/>
              </a:ext>
            </a:extLst>
          </p:cNvPr>
          <p:cNvPicPr>
            <a:picLocks noChangeAspect="1"/>
          </p:cNvPicPr>
          <p:nvPr/>
        </p:nvPicPr>
        <p:blipFill>
          <a:blip r:embed="rId3"/>
          <a:stretch>
            <a:fillRect/>
          </a:stretch>
        </p:blipFill>
        <p:spPr>
          <a:xfrm>
            <a:off x="2021278" y="4085346"/>
            <a:ext cx="4238625" cy="2457450"/>
          </a:xfrm>
          <a:prstGeom prst="rect">
            <a:avLst/>
          </a:prstGeom>
        </p:spPr>
      </p:pic>
      <p:cxnSp>
        <p:nvCxnSpPr>
          <p:cNvPr id="6" name="直接箭头连接符 5">
            <a:extLst>
              <a:ext uri="{FF2B5EF4-FFF2-40B4-BE49-F238E27FC236}">
                <a16:creationId xmlns:a16="http://schemas.microsoft.com/office/drawing/2014/main" id="{96ECD61E-2726-462E-B2B6-7361AF7355E1}"/>
              </a:ext>
            </a:extLst>
          </p:cNvPr>
          <p:cNvCxnSpPr>
            <a:cxnSpLocks/>
          </p:cNvCxnSpPr>
          <p:nvPr/>
        </p:nvCxnSpPr>
        <p:spPr>
          <a:xfrm>
            <a:off x="2359742" y="1873045"/>
            <a:ext cx="1740310" cy="221230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内容占位符 2">
            <a:extLst>
              <a:ext uri="{FF2B5EF4-FFF2-40B4-BE49-F238E27FC236}">
                <a16:creationId xmlns:a16="http://schemas.microsoft.com/office/drawing/2014/main" id="{1E039DB0-3B1B-46B1-9AC6-792346B42AE4}"/>
              </a:ext>
            </a:extLst>
          </p:cNvPr>
          <p:cNvSpPr txBox="1">
            <a:spLocks/>
          </p:cNvSpPr>
          <p:nvPr/>
        </p:nvSpPr>
        <p:spPr>
          <a:xfrm>
            <a:off x="6259902" y="4085346"/>
            <a:ext cx="5077537" cy="2457450"/>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母品牌：本次新建品牌的上级品牌，可为空</a:t>
            </a:r>
            <a:endParaRPr lang="en-US" altLang="zh-CN" sz="1600" dirty="0"/>
          </a:p>
          <a:p>
            <a:pPr marL="0" indent="0">
              <a:lnSpc>
                <a:spcPct val="150000"/>
              </a:lnSpc>
              <a:buNone/>
            </a:pPr>
            <a:r>
              <a:rPr lang="zh-CN" altLang="en-US" sz="1600" dirty="0"/>
              <a:t>品牌类型：普通品牌、自有品牌等（综合各系统的需求共同确认）</a:t>
            </a:r>
            <a:endParaRPr lang="en-US" altLang="zh-CN" sz="1600" dirty="0"/>
          </a:p>
          <a:p>
            <a:pPr marL="0" indent="0">
              <a:lnSpc>
                <a:spcPct val="150000"/>
              </a:lnSpc>
              <a:buNone/>
            </a:pPr>
            <a:r>
              <a:rPr lang="zh-CN" altLang="en-US" sz="1600" dirty="0"/>
              <a:t>编号：品牌编号</a:t>
            </a:r>
            <a:endParaRPr lang="en-US" altLang="zh-CN" sz="1600" dirty="0"/>
          </a:p>
          <a:p>
            <a:pPr marL="0" indent="0">
              <a:lnSpc>
                <a:spcPct val="150000"/>
              </a:lnSpc>
              <a:buNone/>
            </a:pPr>
            <a:r>
              <a:rPr lang="zh-CN" altLang="en-US" sz="1600" dirty="0"/>
              <a:t>名称：品牌名称</a:t>
            </a:r>
          </a:p>
        </p:txBody>
      </p:sp>
    </p:spTree>
    <p:extLst>
      <p:ext uri="{BB962C8B-B14F-4D97-AF65-F5344CB8AC3E}">
        <p14:creationId xmlns:p14="http://schemas.microsoft.com/office/powerpoint/2010/main" val="3894698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E4F2C-5CBE-47EE-96A1-54E02A5F36D7}"/>
              </a:ext>
            </a:extLst>
          </p:cNvPr>
          <p:cNvSpPr>
            <a:spLocks noGrp="1"/>
          </p:cNvSpPr>
          <p:nvPr>
            <p:ph type="title"/>
          </p:nvPr>
        </p:nvSpPr>
        <p:spPr/>
        <p:txBody>
          <a:bodyPr/>
          <a:lstStyle/>
          <a:p>
            <a:r>
              <a:rPr lang="zh-CN" altLang="en-US" dirty="0"/>
              <a:t>基础资料</a:t>
            </a:r>
            <a:r>
              <a:rPr lang="en-US" altLang="zh-CN" dirty="0"/>
              <a:t>-</a:t>
            </a:r>
            <a:r>
              <a:rPr lang="zh-CN" altLang="en-US" dirty="0"/>
              <a:t>品牌</a:t>
            </a:r>
          </a:p>
        </p:txBody>
      </p:sp>
      <p:pic>
        <p:nvPicPr>
          <p:cNvPr id="4" name="内容占位符 3">
            <a:extLst>
              <a:ext uri="{FF2B5EF4-FFF2-40B4-BE49-F238E27FC236}">
                <a16:creationId xmlns:a16="http://schemas.microsoft.com/office/drawing/2014/main" id="{0A18AA4D-E2A2-4C06-B748-89005BAC589F}"/>
              </a:ext>
            </a:extLst>
          </p:cNvPr>
          <p:cNvPicPr>
            <a:picLocks noGrp="1" noChangeAspect="1"/>
          </p:cNvPicPr>
          <p:nvPr>
            <p:ph idx="1"/>
          </p:nvPr>
        </p:nvPicPr>
        <p:blipFill>
          <a:blip r:embed="rId2"/>
          <a:stretch>
            <a:fillRect/>
          </a:stretch>
        </p:blipFill>
        <p:spPr>
          <a:xfrm>
            <a:off x="0" y="980660"/>
            <a:ext cx="10275547" cy="5877339"/>
          </a:xfrm>
          <a:prstGeom prst="rect">
            <a:avLst/>
          </a:prstGeom>
        </p:spPr>
      </p:pic>
      <p:cxnSp>
        <p:nvCxnSpPr>
          <p:cNvPr id="6" name="直接箭头连接符 5">
            <a:extLst>
              <a:ext uri="{FF2B5EF4-FFF2-40B4-BE49-F238E27FC236}">
                <a16:creationId xmlns:a16="http://schemas.microsoft.com/office/drawing/2014/main" id="{96ECD61E-2726-462E-B2B6-7361AF7355E1}"/>
              </a:ext>
            </a:extLst>
          </p:cNvPr>
          <p:cNvCxnSpPr>
            <a:cxnSpLocks/>
            <a:endCxn id="3" idx="0"/>
          </p:cNvCxnSpPr>
          <p:nvPr/>
        </p:nvCxnSpPr>
        <p:spPr>
          <a:xfrm>
            <a:off x="4660490" y="1814052"/>
            <a:ext cx="1037305" cy="224179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图片 2">
            <a:extLst>
              <a:ext uri="{FF2B5EF4-FFF2-40B4-BE49-F238E27FC236}">
                <a16:creationId xmlns:a16="http://schemas.microsoft.com/office/drawing/2014/main" id="{FEF7A39A-052A-4FB7-AC59-024AA698E73E}"/>
              </a:ext>
            </a:extLst>
          </p:cNvPr>
          <p:cNvPicPr>
            <a:picLocks noChangeAspect="1"/>
          </p:cNvPicPr>
          <p:nvPr/>
        </p:nvPicPr>
        <p:blipFill>
          <a:blip r:embed="rId3"/>
          <a:stretch>
            <a:fillRect/>
          </a:stretch>
        </p:blipFill>
        <p:spPr>
          <a:xfrm>
            <a:off x="3578482" y="4055850"/>
            <a:ext cx="4238625" cy="2457450"/>
          </a:xfrm>
          <a:prstGeom prst="rect">
            <a:avLst/>
          </a:prstGeom>
        </p:spPr>
      </p:pic>
    </p:spTree>
    <p:extLst>
      <p:ext uri="{BB962C8B-B14F-4D97-AF65-F5344CB8AC3E}">
        <p14:creationId xmlns:p14="http://schemas.microsoft.com/office/powerpoint/2010/main" val="346010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1084C-957C-4D64-B0B4-91345F310E73}"/>
              </a:ext>
            </a:extLst>
          </p:cNvPr>
          <p:cNvSpPr>
            <a:spLocks noGrp="1"/>
          </p:cNvSpPr>
          <p:nvPr>
            <p:ph type="title"/>
          </p:nvPr>
        </p:nvSpPr>
        <p:spPr/>
        <p:txBody>
          <a:bodyPr/>
          <a:lstStyle/>
          <a:p>
            <a:r>
              <a:rPr lang="zh-CN" altLang="en-US" dirty="0"/>
              <a:t>基础资料</a:t>
            </a:r>
            <a:r>
              <a:rPr lang="en-US" altLang="zh-CN" dirty="0"/>
              <a:t>-</a:t>
            </a:r>
            <a:r>
              <a:rPr lang="zh-CN" altLang="en-US" dirty="0"/>
              <a:t>计量单位</a:t>
            </a:r>
          </a:p>
        </p:txBody>
      </p:sp>
      <p:pic>
        <p:nvPicPr>
          <p:cNvPr id="8" name="内容占位符 7">
            <a:extLst>
              <a:ext uri="{FF2B5EF4-FFF2-40B4-BE49-F238E27FC236}">
                <a16:creationId xmlns:a16="http://schemas.microsoft.com/office/drawing/2014/main" id="{3CA30627-D45E-49CD-9FB6-D9CF13E6FCA8}"/>
              </a:ext>
            </a:extLst>
          </p:cNvPr>
          <p:cNvPicPr>
            <a:picLocks noGrp="1" noChangeAspect="1"/>
          </p:cNvPicPr>
          <p:nvPr>
            <p:ph idx="1"/>
          </p:nvPr>
        </p:nvPicPr>
        <p:blipFill>
          <a:blip r:embed="rId2"/>
          <a:stretch>
            <a:fillRect/>
          </a:stretch>
        </p:blipFill>
        <p:spPr>
          <a:xfrm>
            <a:off x="0" y="980660"/>
            <a:ext cx="10275547" cy="5877339"/>
          </a:xfrm>
          <a:prstGeom prst="rect">
            <a:avLst/>
          </a:prstGeom>
        </p:spPr>
      </p:pic>
      <p:pic>
        <p:nvPicPr>
          <p:cNvPr id="9" name="图片 8">
            <a:extLst>
              <a:ext uri="{FF2B5EF4-FFF2-40B4-BE49-F238E27FC236}">
                <a16:creationId xmlns:a16="http://schemas.microsoft.com/office/drawing/2014/main" id="{F3B4FB2F-419C-460E-9016-60498303CC10}"/>
              </a:ext>
            </a:extLst>
          </p:cNvPr>
          <p:cNvPicPr>
            <a:picLocks noChangeAspect="1"/>
          </p:cNvPicPr>
          <p:nvPr/>
        </p:nvPicPr>
        <p:blipFill>
          <a:blip r:embed="rId3"/>
          <a:stretch>
            <a:fillRect/>
          </a:stretch>
        </p:blipFill>
        <p:spPr>
          <a:xfrm>
            <a:off x="2162635" y="3804316"/>
            <a:ext cx="4238625" cy="2847975"/>
          </a:xfrm>
          <a:prstGeom prst="rect">
            <a:avLst/>
          </a:prstGeom>
        </p:spPr>
      </p:pic>
      <p:cxnSp>
        <p:nvCxnSpPr>
          <p:cNvPr id="10" name="直接箭头连接符 9">
            <a:extLst>
              <a:ext uri="{FF2B5EF4-FFF2-40B4-BE49-F238E27FC236}">
                <a16:creationId xmlns:a16="http://schemas.microsoft.com/office/drawing/2014/main" id="{1C0329DD-7492-4DA4-AB62-A4D4A2C0BA9E}"/>
              </a:ext>
            </a:extLst>
          </p:cNvPr>
          <p:cNvCxnSpPr>
            <a:cxnSpLocks/>
            <a:endCxn id="9" idx="0"/>
          </p:cNvCxnSpPr>
          <p:nvPr/>
        </p:nvCxnSpPr>
        <p:spPr>
          <a:xfrm>
            <a:off x="2344994" y="1799303"/>
            <a:ext cx="1936954" cy="200501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内容占位符 2">
            <a:extLst>
              <a:ext uri="{FF2B5EF4-FFF2-40B4-BE49-F238E27FC236}">
                <a16:creationId xmlns:a16="http://schemas.microsoft.com/office/drawing/2014/main" id="{B9BC972D-E3C2-47AE-B9D7-F2527022271D}"/>
              </a:ext>
            </a:extLst>
          </p:cNvPr>
          <p:cNvSpPr txBox="1">
            <a:spLocks/>
          </p:cNvSpPr>
          <p:nvPr/>
        </p:nvSpPr>
        <p:spPr>
          <a:xfrm>
            <a:off x="6533535" y="4085346"/>
            <a:ext cx="4719484" cy="2457450"/>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计量单位类型：</a:t>
            </a:r>
            <a:endParaRPr lang="en-US" altLang="zh-CN" sz="1600" dirty="0"/>
          </a:p>
          <a:p>
            <a:pPr marL="0" indent="0">
              <a:lnSpc>
                <a:spcPct val="150000"/>
              </a:lnSpc>
              <a:buNone/>
            </a:pPr>
            <a:r>
              <a:rPr lang="zh-CN" altLang="en-US" sz="1600" dirty="0"/>
              <a:t>重量：克、千克、斤</a:t>
            </a:r>
            <a:r>
              <a:rPr lang="en-US" altLang="zh-CN" sz="1600" dirty="0"/>
              <a:t>…</a:t>
            </a:r>
          </a:p>
          <a:p>
            <a:pPr marL="0" indent="0">
              <a:lnSpc>
                <a:spcPct val="150000"/>
              </a:lnSpc>
              <a:buNone/>
            </a:pPr>
            <a:r>
              <a:rPr lang="zh-CN" altLang="en-US" sz="1600" dirty="0"/>
              <a:t>长度：厘米、米</a:t>
            </a:r>
            <a:r>
              <a:rPr lang="en-US" altLang="zh-CN" sz="1600" dirty="0"/>
              <a:t>…</a:t>
            </a:r>
          </a:p>
          <a:p>
            <a:pPr marL="0" indent="0">
              <a:lnSpc>
                <a:spcPct val="150000"/>
              </a:lnSpc>
              <a:buNone/>
            </a:pPr>
            <a:r>
              <a:rPr lang="zh-CN" altLang="en-US" sz="1600" dirty="0"/>
              <a:t>体积：升、立方厘米</a:t>
            </a:r>
            <a:r>
              <a:rPr lang="en-US" altLang="zh-CN" sz="1600" dirty="0"/>
              <a:t>…</a:t>
            </a:r>
          </a:p>
          <a:p>
            <a:pPr marL="0" indent="0">
              <a:lnSpc>
                <a:spcPct val="150000"/>
              </a:lnSpc>
              <a:buNone/>
            </a:pPr>
            <a:r>
              <a:rPr lang="zh-CN" altLang="en-US" sz="1600" dirty="0"/>
              <a:t>包装：份、个、包、盒</a:t>
            </a:r>
            <a:r>
              <a:rPr lang="en-US" altLang="zh-CN" sz="1600" dirty="0"/>
              <a:t>…</a:t>
            </a:r>
          </a:p>
          <a:p>
            <a:pPr marL="0" indent="0">
              <a:lnSpc>
                <a:spcPct val="150000"/>
              </a:lnSpc>
              <a:buNone/>
            </a:pPr>
            <a:endParaRPr lang="zh-CN" altLang="en-US" sz="1600" dirty="0"/>
          </a:p>
        </p:txBody>
      </p:sp>
    </p:spTree>
    <p:extLst>
      <p:ext uri="{BB962C8B-B14F-4D97-AF65-F5344CB8AC3E}">
        <p14:creationId xmlns:p14="http://schemas.microsoft.com/office/powerpoint/2010/main" val="214628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A4B2E-4595-4E81-8C94-5C02DADAA235}"/>
              </a:ext>
            </a:extLst>
          </p:cNvPr>
          <p:cNvSpPr>
            <a:spLocks noGrp="1"/>
          </p:cNvSpPr>
          <p:nvPr>
            <p:ph type="title"/>
          </p:nvPr>
        </p:nvSpPr>
        <p:spPr/>
        <p:txBody>
          <a:bodyPr/>
          <a:lstStyle/>
          <a:p>
            <a:r>
              <a:rPr lang="zh-CN" altLang="en-US" dirty="0"/>
              <a:t>基础资料</a:t>
            </a:r>
            <a:r>
              <a:rPr lang="en-US" altLang="zh-CN" dirty="0"/>
              <a:t>-</a:t>
            </a:r>
            <a:r>
              <a:rPr lang="zh-CN" altLang="en-US" dirty="0"/>
              <a:t>税务分类</a:t>
            </a:r>
          </a:p>
        </p:txBody>
      </p:sp>
      <p:pic>
        <p:nvPicPr>
          <p:cNvPr id="4" name="内容占位符 3">
            <a:extLst>
              <a:ext uri="{FF2B5EF4-FFF2-40B4-BE49-F238E27FC236}">
                <a16:creationId xmlns:a16="http://schemas.microsoft.com/office/drawing/2014/main" id="{1E5B0ACE-83E1-42D3-95B2-177CE5AB5818}"/>
              </a:ext>
            </a:extLst>
          </p:cNvPr>
          <p:cNvPicPr>
            <a:picLocks noGrp="1" noChangeAspect="1"/>
          </p:cNvPicPr>
          <p:nvPr>
            <p:ph idx="1"/>
          </p:nvPr>
        </p:nvPicPr>
        <p:blipFill>
          <a:blip r:embed="rId2"/>
          <a:stretch>
            <a:fillRect/>
          </a:stretch>
        </p:blipFill>
        <p:spPr>
          <a:xfrm>
            <a:off x="0" y="980660"/>
            <a:ext cx="10275547" cy="5877339"/>
          </a:xfrm>
          <a:prstGeom prst="rect">
            <a:avLst/>
          </a:prstGeom>
        </p:spPr>
      </p:pic>
      <p:pic>
        <p:nvPicPr>
          <p:cNvPr id="5" name="图片 4">
            <a:extLst>
              <a:ext uri="{FF2B5EF4-FFF2-40B4-BE49-F238E27FC236}">
                <a16:creationId xmlns:a16="http://schemas.microsoft.com/office/drawing/2014/main" id="{51ADF551-737F-4599-B325-F03C8E6E2A2F}"/>
              </a:ext>
            </a:extLst>
          </p:cNvPr>
          <p:cNvPicPr>
            <a:picLocks noChangeAspect="1"/>
          </p:cNvPicPr>
          <p:nvPr/>
        </p:nvPicPr>
        <p:blipFill>
          <a:blip r:embed="rId3"/>
          <a:stretch>
            <a:fillRect/>
          </a:stretch>
        </p:blipFill>
        <p:spPr>
          <a:xfrm>
            <a:off x="1174493" y="3701076"/>
            <a:ext cx="4238625" cy="2847975"/>
          </a:xfrm>
          <a:prstGeom prst="rect">
            <a:avLst/>
          </a:prstGeom>
        </p:spPr>
      </p:pic>
      <p:cxnSp>
        <p:nvCxnSpPr>
          <p:cNvPr id="7" name="直接箭头连接符 6">
            <a:extLst>
              <a:ext uri="{FF2B5EF4-FFF2-40B4-BE49-F238E27FC236}">
                <a16:creationId xmlns:a16="http://schemas.microsoft.com/office/drawing/2014/main" id="{DC30AB38-E270-491C-B1D6-B8ED581CE1F8}"/>
              </a:ext>
            </a:extLst>
          </p:cNvPr>
          <p:cNvCxnSpPr>
            <a:endCxn id="5" idx="0"/>
          </p:cNvCxnSpPr>
          <p:nvPr/>
        </p:nvCxnSpPr>
        <p:spPr>
          <a:xfrm>
            <a:off x="2374490" y="1873045"/>
            <a:ext cx="919316" cy="182803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图片 7">
            <a:extLst>
              <a:ext uri="{FF2B5EF4-FFF2-40B4-BE49-F238E27FC236}">
                <a16:creationId xmlns:a16="http://schemas.microsoft.com/office/drawing/2014/main" id="{944D3F5C-0623-46D9-8D35-0E234B2987A3}"/>
              </a:ext>
            </a:extLst>
          </p:cNvPr>
          <p:cNvPicPr>
            <a:picLocks noChangeAspect="1"/>
          </p:cNvPicPr>
          <p:nvPr/>
        </p:nvPicPr>
        <p:blipFill>
          <a:blip r:embed="rId4"/>
          <a:stretch>
            <a:fillRect/>
          </a:stretch>
        </p:blipFill>
        <p:spPr>
          <a:xfrm>
            <a:off x="5813357" y="3701076"/>
            <a:ext cx="4238625" cy="2457450"/>
          </a:xfrm>
          <a:prstGeom prst="rect">
            <a:avLst/>
          </a:prstGeom>
        </p:spPr>
      </p:pic>
      <p:cxnSp>
        <p:nvCxnSpPr>
          <p:cNvPr id="9" name="直接箭头连接符 8">
            <a:extLst>
              <a:ext uri="{FF2B5EF4-FFF2-40B4-BE49-F238E27FC236}">
                <a16:creationId xmlns:a16="http://schemas.microsoft.com/office/drawing/2014/main" id="{44DC1670-81A2-4E7D-8E45-55DB5C103A07}"/>
              </a:ext>
            </a:extLst>
          </p:cNvPr>
          <p:cNvCxnSpPr>
            <a:cxnSpLocks/>
            <a:endCxn id="8" idx="0"/>
          </p:cNvCxnSpPr>
          <p:nvPr/>
        </p:nvCxnSpPr>
        <p:spPr>
          <a:xfrm>
            <a:off x="3893804" y="1873045"/>
            <a:ext cx="4038866" cy="1828031"/>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80871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FEAB3-6DEF-408C-A38B-0F983BCF1BFD}"/>
              </a:ext>
            </a:extLst>
          </p:cNvPr>
          <p:cNvSpPr>
            <a:spLocks noGrp="1"/>
          </p:cNvSpPr>
          <p:nvPr>
            <p:ph type="title"/>
          </p:nvPr>
        </p:nvSpPr>
        <p:spPr/>
        <p:txBody>
          <a:bodyPr/>
          <a:lstStyle/>
          <a:p>
            <a:r>
              <a:rPr lang="zh-CN" altLang="en-US" dirty="0"/>
              <a:t>基础资料</a:t>
            </a:r>
            <a:r>
              <a:rPr lang="en-US" altLang="zh-CN" dirty="0"/>
              <a:t>-</a:t>
            </a:r>
            <a:r>
              <a:rPr lang="zh-CN" altLang="en-US" dirty="0"/>
              <a:t>税收分类编号</a:t>
            </a:r>
          </a:p>
        </p:txBody>
      </p:sp>
      <p:pic>
        <p:nvPicPr>
          <p:cNvPr id="8" name="内容占位符 7">
            <a:extLst>
              <a:ext uri="{FF2B5EF4-FFF2-40B4-BE49-F238E27FC236}">
                <a16:creationId xmlns:a16="http://schemas.microsoft.com/office/drawing/2014/main" id="{3ABE401E-FD5C-440C-9DA3-BE00BB98730D}"/>
              </a:ext>
            </a:extLst>
          </p:cNvPr>
          <p:cNvPicPr>
            <a:picLocks noGrp="1" noChangeAspect="1"/>
          </p:cNvPicPr>
          <p:nvPr>
            <p:ph idx="1"/>
          </p:nvPr>
        </p:nvPicPr>
        <p:blipFill>
          <a:blip r:embed="rId2"/>
          <a:stretch>
            <a:fillRect/>
          </a:stretch>
        </p:blipFill>
        <p:spPr>
          <a:xfrm>
            <a:off x="0" y="796716"/>
            <a:ext cx="10597144" cy="6061284"/>
          </a:xfrm>
          <a:prstGeom prst="rect">
            <a:avLst/>
          </a:prstGeom>
        </p:spPr>
      </p:pic>
      <p:sp>
        <p:nvSpPr>
          <p:cNvPr id="9" name="内容占位符 2">
            <a:extLst>
              <a:ext uri="{FF2B5EF4-FFF2-40B4-BE49-F238E27FC236}">
                <a16:creationId xmlns:a16="http://schemas.microsoft.com/office/drawing/2014/main" id="{7C3FE93D-7501-4A53-A178-3BEDAAC7BF01}"/>
              </a:ext>
            </a:extLst>
          </p:cNvPr>
          <p:cNvSpPr txBox="1">
            <a:spLocks/>
          </p:cNvSpPr>
          <p:nvPr/>
        </p:nvSpPr>
        <p:spPr>
          <a:xfrm>
            <a:off x="2235670" y="4403188"/>
            <a:ext cx="9285769" cy="1881620"/>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税收分类编号：</a:t>
            </a:r>
            <a:endParaRPr lang="en-US" altLang="zh-CN" sz="1600" dirty="0"/>
          </a:p>
          <a:p>
            <a:pPr marL="0" indent="0">
              <a:lnSpc>
                <a:spcPct val="150000"/>
              </a:lnSpc>
              <a:buNone/>
            </a:pPr>
            <a:r>
              <a:rPr lang="zh-CN" altLang="en-US" sz="1600" dirty="0"/>
              <a:t>导入税务局发布的档案信息</a:t>
            </a:r>
            <a:endParaRPr lang="en-US" altLang="zh-CN" sz="1600" dirty="0"/>
          </a:p>
          <a:p>
            <a:pPr marL="0" indent="0">
              <a:lnSpc>
                <a:spcPct val="150000"/>
              </a:lnSpc>
              <a:buNone/>
            </a:pPr>
            <a:r>
              <a:rPr lang="zh-CN" altLang="en-US" sz="1600" dirty="0"/>
              <a:t>不提供新增、编辑功能，税务有新版发布，后台统一导入</a:t>
            </a:r>
            <a:endParaRPr lang="en-US" altLang="zh-CN" sz="1600" dirty="0"/>
          </a:p>
          <a:p>
            <a:pPr marL="0" indent="0">
              <a:lnSpc>
                <a:spcPct val="150000"/>
              </a:lnSpc>
              <a:buNone/>
            </a:pPr>
            <a:endParaRPr lang="zh-CN" altLang="en-US" sz="1600" dirty="0"/>
          </a:p>
        </p:txBody>
      </p:sp>
    </p:spTree>
    <p:extLst>
      <p:ext uri="{BB962C8B-B14F-4D97-AF65-F5344CB8AC3E}">
        <p14:creationId xmlns:p14="http://schemas.microsoft.com/office/powerpoint/2010/main" val="353888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D3B69-4A29-4276-BF27-CBF8385B7027}"/>
              </a:ext>
            </a:extLst>
          </p:cNvPr>
          <p:cNvSpPr>
            <a:spLocks noGrp="1"/>
          </p:cNvSpPr>
          <p:nvPr>
            <p:ph type="title"/>
          </p:nvPr>
        </p:nvSpPr>
        <p:spPr/>
        <p:txBody>
          <a:bodyPr/>
          <a:lstStyle/>
          <a:p>
            <a:r>
              <a:rPr lang="zh-CN" altLang="en-US" dirty="0"/>
              <a:t>系统功能</a:t>
            </a:r>
          </a:p>
        </p:txBody>
      </p:sp>
      <p:graphicFrame>
        <p:nvGraphicFramePr>
          <p:cNvPr id="4" name="内容占位符 3">
            <a:extLst>
              <a:ext uri="{FF2B5EF4-FFF2-40B4-BE49-F238E27FC236}">
                <a16:creationId xmlns:a16="http://schemas.microsoft.com/office/drawing/2014/main" id="{9DFD2898-AB17-4FBC-8BAF-06BE6128D199}"/>
              </a:ext>
            </a:extLst>
          </p:cNvPr>
          <p:cNvGraphicFramePr>
            <a:graphicFrameLocks noGrp="1"/>
          </p:cNvGraphicFramePr>
          <p:nvPr>
            <p:ph idx="1"/>
            <p:extLst>
              <p:ext uri="{D42A27DB-BD31-4B8C-83A1-F6EECF244321}">
                <p14:modId xmlns:p14="http://schemas.microsoft.com/office/powerpoint/2010/main" val="2751664999"/>
              </p:ext>
            </p:extLst>
          </p:nvPr>
        </p:nvGraphicFramePr>
        <p:xfrm>
          <a:off x="0" y="825912"/>
          <a:ext cx="12192000" cy="6193282"/>
        </p:xfrm>
        <a:graphic>
          <a:graphicData uri="http://schemas.openxmlformats.org/drawingml/2006/table">
            <a:tbl>
              <a:tblPr firstRow="1" bandRow="1">
                <a:tableStyleId>{5C22544A-7EE6-4342-B048-85BDC9FD1C3A}</a:tableStyleId>
              </a:tblPr>
              <a:tblGrid>
                <a:gridCol w="1106129">
                  <a:extLst>
                    <a:ext uri="{9D8B030D-6E8A-4147-A177-3AD203B41FA5}">
                      <a16:colId xmlns:a16="http://schemas.microsoft.com/office/drawing/2014/main" val="846361413"/>
                    </a:ext>
                  </a:extLst>
                </a:gridCol>
                <a:gridCol w="1253613">
                  <a:extLst>
                    <a:ext uri="{9D8B030D-6E8A-4147-A177-3AD203B41FA5}">
                      <a16:colId xmlns:a16="http://schemas.microsoft.com/office/drawing/2014/main" val="878131466"/>
                    </a:ext>
                  </a:extLst>
                </a:gridCol>
                <a:gridCol w="1563329">
                  <a:extLst>
                    <a:ext uri="{9D8B030D-6E8A-4147-A177-3AD203B41FA5}">
                      <a16:colId xmlns:a16="http://schemas.microsoft.com/office/drawing/2014/main" val="1805880511"/>
                    </a:ext>
                  </a:extLst>
                </a:gridCol>
                <a:gridCol w="8268929">
                  <a:extLst>
                    <a:ext uri="{9D8B030D-6E8A-4147-A177-3AD203B41FA5}">
                      <a16:colId xmlns:a16="http://schemas.microsoft.com/office/drawing/2014/main" val="3083837197"/>
                    </a:ext>
                  </a:extLst>
                </a:gridCol>
              </a:tblGrid>
              <a:tr h="451016">
                <a:tc>
                  <a:txBody>
                    <a:bodyPr/>
                    <a:lstStyle/>
                    <a:p>
                      <a:pPr algn="ctr"/>
                      <a:r>
                        <a:rPr lang="zh-CN" altLang="en-US" sz="1600" dirty="0">
                          <a:latin typeface="微软雅黑" panose="020B0503020204020204" pitchFamily="34" charset="-122"/>
                          <a:ea typeface="微软雅黑" panose="020B0503020204020204" pitchFamily="34" charset="-122"/>
                        </a:rPr>
                        <a:t>一级菜单</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二级菜单</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三级菜单</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2599945565"/>
                  </a:ext>
                </a:extLst>
              </a:tr>
              <a:tr h="318226">
                <a:tc rowSpan="3">
                  <a:txBody>
                    <a:bodyPr/>
                    <a:lstStyle/>
                    <a:p>
                      <a:pPr algn="ctr"/>
                      <a:r>
                        <a:rPr lang="zh-CN" altLang="en-US" sz="1400" dirty="0">
                          <a:latin typeface="微软雅黑" panose="020B0503020204020204" pitchFamily="34" charset="-122"/>
                          <a:ea typeface="微软雅黑" panose="020B0503020204020204" pitchFamily="34" charset="-122"/>
                        </a:rPr>
                        <a:t>审批中心</a:t>
                      </a:r>
                    </a:p>
                  </a:txBody>
                  <a:tcPr anchor="ctr"/>
                </a:tc>
                <a:tc>
                  <a:txBody>
                    <a:bodyPr/>
                    <a:lstStyle/>
                    <a:p>
                      <a:r>
                        <a:rPr lang="zh-CN" altLang="en-US" sz="1400" dirty="0">
                          <a:latin typeface="微软雅黑" panose="020B0503020204020204" pitchFamily="34" charset="-122"/>
                          <a:ea typeface="微软雅黑" panose="020B0503020204020204" pitchFamily="34" charset="-122"/>
                        </a:rPr>
                        <a:t>商品档案</a:t>
                      </a:r>
                    </a:p>
                  </a:txBody>
                  <a:tcPr anchor="ctr"/>
                </a:tc>
                <a:tc>
                  <a:txBody>
                    <a:bodyPr/>
                    <a:lstStyle/>
                    <a:p>
                      <a:endParaRPr lang="zh-CN" altLang="en-US" sz="1400">
                        <a:latin typeface="微软雅黑" panose="020B0503020204020204" pitchFamily="34" charset="-122"/>
                        <a:ea typeface="微软雅黑" panose="020B0503020204020204" pitchFamily="34" charset="-122"/>
                      </a:endParaRPr>
                    </a:p>
                  </a:txBody>
                  <a:tcPr anchor="ctr"/>
                </a:tc>
                <a:tc>
                  <a:txBody>
                    <a:bodyPr/>
                    <a:lstStyle/>
                    <a:p>
                      <a:r>
                        <a:rPr lang="zh-CN" altLang="en-US" sz="1400" dirty="0">
                          <a:latin typeface="微软雅黑" panose="020B0503020204020204" pitchFamily="34" charset="-122"/>
                          <a:ea typeface="微软雅黑" panose="020B0503020204020204" pitchFamily="34" charset="-122"/>
                        </a:rPr>
                        <a:t>消息中心，提示新增商品档案并提供快捷审批功能</a:t>
                      </a:r>
                    </a:p>
                  </a:txBody>
                  <a:tcPr anchor="ctr"/>
                </a:tc>
                <a:extLst>
                  <a:ext uri="{0D108BD9-81ED-4DB2-BD59-A6C34878D82A}">
                    <a16:rowId xmlns:a16="http://schemas.microsoft.com/office/drawing/2014/main" val="1537829517"/>
                  </a:ext>
                </a:extLst>
              </a:tr>
              <a:tr h="318226">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供应商档案</a:t>
                      </a:r>
                    </a:p>
                  </a:txBody>
                  <a:tcPr anchor="ctr"/>
                </a:tc>
                <a:tc>
                  <a:txBody>
                    <a:bodyPr/>
                    <a:lstStyle/>
                    <a:p>
                      <a:endParaRPr lang="zh-CN" altLang="en-US" sz="1400">
                        <a:latin typeface="微软雅黑" panose="020B0503020204020204" pitchFamily="34" charset="-122"/>
                        <a:ea typeface="微软雅黑" panose="020B0503020204020204" pitchFamily="34" charset="-122"/>
                      </a:endParaRPr>
                    </a:p>
                  </a:txBody>
                  <a:tcPr anchor="ctr"/>
                </a:tc>
                <a:tc>
                  <a:txBody>
                    <a:bodyPr/>
                    <a:lstStyle/>
                    <a:p>
                      <a:r>
                        <a:rPr lang="zh-CN" altLang="en-US" sz="1400" dirty="0">
                          <a:latin typeface="微软雅黑" panose="020B0503020204020204" pitchFamily="34" charset="-122"/>
                          <a:ea typeface="微软雅黑" panose="020B0503020204020204" pitchFamily="34" charset="-122"/>
                        </a:rPr>
                        <a:t>消息中心，提示新增供应商档案审批并提供快捷审批功能</a:t>
                      </a:r>
                    </a:p>
                  </a:txBody>
                  <a:tcPr anchor="ctr"/>
                </a:tc>
                <a:extLst>
                  <a:ext uri="{0D108BD9-81ED-4DB2-BD59-A6C34878D82A}">
                    <a16:rowId xmlns:a16="http://schemas.microsoft.com/office/drawing/2014/main" val="194780942"/>
                  </a:ext>
                </a:extLst>
              </a:tr>
              <a:tr h="318226">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商品类别档案</a:t>
                      </a:r>
                    </a:p>
                  </a:txBody>
                  <a:tcPr anchor="ctr"/>
                </a:tc>
                <a:tc>
                  <a:txBody>
                    <a:bodyPr/>
                    <a:lstStyle/>
                    <a:p>
                      <a:endParaRPr lang="zh-CN" altLang="en-US" sz="140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消息中心，提示新增商品分类档案审批并提供快捷审批功能</a:t>
                      </a:r>
                    </a:p>
                  </a:txBody>
                  <a:tcPr anchor="ctr"/>
                </a:tc>
                <a:extLst>
                  <a:ext uri="{0D108BD9-81ED-4DB2-BD59-A6C34878D82A}">
                    <a16:rowId xmlns:a16="http://schemas.microsoft.com/office/drawing/2014/main" val="840559283"/>
                  </a:ext>
                </a:extLst>
              </a:tr>
              <a:tr h="318226">
                <a:tc>
                  <a:txBody>
                    <a:bodyPr/>
                    <a:lstStyle/>
                    <a:p>
                      <a:pPr algn="ctr"/>
                      <a:r>
                        <a:rPr lang="zh-CN" altLang="en-US" sz="1400" dirty="0">
                          <a:latin typeface="微软雅黑" panose="020B0503020204020204" pitchFamily="34" charset="-122"/>
                          <a:ea typeface="微软雅黑" panose="020B0503020204020204" pitchFamily="34" charset="-122"/>
                        </a:rPr>
                        <a:t>组织管理</a:t>
                      </a:r>
                    </a:p>
                  </a:txBody>
                  <a:tcPr anchor="ctr"/>
                </a:tc>
                <a:tc>
                  <a:txBody>
                    <a:bodyPr/>
                    <a:lstStyle/>
                    <a:p>
                      <a:r>
                        <a:rPr lang="zh-CN" altLang="en-US" sz="1400" dirty="0">
                          <a:latin typeface="微软雅黑" panose="020B0503020204020204" pitchFamily="34" charset="-122"/>
                          <a:ea typeface="微软雅黑" panose="020B0503020204020204" pitchFamily="34" charset="-122"/>
                        </a:rPr>
                        <a:t>事业部档案</a:t>
                      </a:r>
                    </a:p>
                  </a:txBody>
                  <a:tcPr anchor="ctr"/>
                </a:tc>
                <a:tc>
                  <a:txBody>
                    <a:bodyPr/>
                    <a:lstStyle/>
                    <a:p>
                      <a:endParaRPr lang="zh-CN" altLang="en-US" sz="1400">
                        <a:latin typeface="微软雅黑" panose="020B0503020204020204" pitchFamily="34" charset="-122"/>
                        <a:ea typeface="微软雅黑" panose="020B0503020204020204" pitchFamily="34" charset="-122"/>
                      </a:endParaRPr>
                    </a:p>
                  </a:txBody>
                  <a:tcPr anchor="ctr"/>
                </a:tc>
                <a:tc>
                  <a:txBody>
                    <a:bodyPr/>
                    <a:lstStyle/>
                    <a:p>
                      <a:r>
                        <a:rPr lang="zh-CN" altLang="en-US" sz="1400" dirty="0">
                          <a:latin typeface="微软雅黑" panose="020B0503020204020204" pitchFamily="34" charset="-122"/>
                          <a:ea typeface="微软雅黑" panose="020B0503020204020204" pitchFamily="34" charset="-122"/>
                        </a:rPr>
                        <a:t>事业部档案管理，仅查看，不可新增、编辑</a:t>
                      </a:r>
                    </a:p>
                  </a:txBody>
                  <a:tcPr anchor="ctr"/>
                </a:tc>
                <a:extLst>
                  <a:ext uri="{0D108BD9-81ED-4DB2-BD59-A6C34878D82A}">
                    <a16:rowId xmlns:a16="http://schemas.microsoft.com/office/drawing/2014/main" val="857776614"/>
                  </a:ext>
                </a:extLst>
              </a:tr>
              <a:tr h="318226">
                <a:tc rowSpan="9">
                  <a:txBody>
                    <a:bodyPr/>
                    <a:lstStyle/>
                    <a:p>
                      <a:pPr algn="ctr"/>
                      <a:r>
                        <a:rPr lang="zh-CN" altLang="en-US" sz="1400" dirty="0">
                          <a:latin typeface="微软雅黑" panose="020B0503020204020204" pitchFamily="34" charset="-122"/>
                          <a:ea typeface="微软雅黑" panose="020B0503020204020204" pitchFamily="34" charset="-122"/>
                        </a:rPr>
                        <a:t>基础资料</a:t>
                      </a:r>
                    </a:p>
                  </a:txBody>
                  <a:tcPr anchor="ctr"/>
                </a:tc>
                <a:tc rowSpan="2">
                  <a:txBody>
                    <a:bodyPr/>
                    <a:lstStyle/>
                    <a:p>
                      <a:r>
                        <a:rPr lang="zh-CN" altLang="en-US" sz="1400" dirty="0">
                          <a:latin typeface="微软雅黑" panose="020B0503020204020204" pitchFamily="34" charset="-122"/>
                          <a:ea typeface="微软雅黑" panose="020B0503020204020204" pitchFamily="34" charset="-122"/>
                        </a:rPr>
                        <a:t>商品类别</a:t>
                      </a:r>
                    </a:p>
                  </a:txBody>
                  <a:tcPr anchor="ctr"/>
                </a:tc>
                <a:tc>
                  <a:txBody>
                    <a:bodyPr/>
                    <a:lstStyle/>
                    <a:p>
                      <a:r>
                        <a:rPr lang="zh-CN" altLang="en-US" sz="1400" dirty="0">
                          <a:latin typeface="微软雅黑" panose="020B0503020204020204" pitchFamily="34" charset="-122"/>
                          <a:ea typeface="微软雅黑" panose="020B0503020204020204" pitchFamily="34" charset="-122"/>
                        </a:rPr>
                        <a:t>集团商品类别</a:t>
                      </a:r>
                    </a:p>
                  </a:txBody>
                  <a:tcPr anchor="ctr"/>
                </a:tc>
                <a:tc>
                  <a:txBody>
                    <a:bodyPr/>
                    <a:lstStyle/>
                    <a:p>
                      <a:r>
                        <a:rPr lang="zh-CN" altLang="en-US" sz="1400" dirty="0">
                          <a:latin typeface="微软雅黑" panose="020B0503020204020204" pitchFamily="34" charset="-122"/>
                          <a:ea typeface="微软雅黑" panose="020B0503020204020204" pitchFamily="34" charset="-122"/>
                        </a:rPr>
                        <a:t>集团商品类别管理，新增、审批、导入均可</a:t>
                      </a:r>
                    </a:p>
                  </a:txBody>
                  <a:tcPr anchor="ctr"/>
                </a:tc>
                <a:extLst>
                  <a:ext uri="{0D108BD9-81ED-4DB2-BD59-A6C34878D82A}">
                    <a16:rowId xmlns:a16="http://schemas.microsoft.com/office/drawing/2014/main" val="3629974331"/>
                  </a:ext>
                </a:extLst>
              </a:tr>
              <a:tr h="391336">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事业部商品类别</a:t>
                      </a:r>
                    </a:p>
                  </a:txBody>
                  <a:tcPr anchor="ctr"/>
                </a:tc>
                <a:tc>
                  <a:txBody>
                    <a:bodyPr/>
                    <a:lstStyle/>
                    <a:p>
                      <a:r>
                        <a:rPr lang="zh-CN" altLang="en-US" sz="1400" dirty="0">
                          <a:latin typeface="微软雅黑" panose="020B0503020204020204" pitchFamily="34" charset="-122"/>
                          <a:ea typeface="微软雅黑" panose="020B0503020204020204" pitchFamily="34" charset="-122"/>
                        </a:rPr>
                        <a:t>事业部商品档案与集团商品档案对照关系，仅支持事业部提交、云中台审批。</a:t>
                      </a:r>
                    </a:p>
                  </a:txBody>
                  <a:tcPr anchor="ctr"/>
                </a:tc>
                <a:extLst>
                  <a:ext uri="{0D108BD9-81ED-4DB2-BD59-A6C34878D82A}">
                    <a16:rowId xmlns:a16="http://schemas.microsoft.com/office/drawing/2014/main" val="2708083812"/>
                  </a:ext>
                </a:extLst>
              </a:tr>
              <a:tr h="469511">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产地</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r>
                        <a:rPr lang="zh-CN" altLang="en-US" sz="1400" dirty="0">
                          <a:latin typeface="微软雅黑" panose="020B0503020204020204" pitchFamily="34" charset="-122"/>
                          <a:ea typeface="微软雅黑" panose="020B0503020204020204" pitchFamily="34" charset="-122"/>
                        </a:rPr>
                        <a:t>集团全部产地档案，各事业部系统统一使用云中台的产地数据，各事业部系统关闭编辑权限。</a:t>
                      </a:r>
                    </a:p>
                  </a:txBody>
                  <a:tcPr anchor="ctr"/>
                </a:tc>
                <a:extLst>
                  <a:ext uri="{0D108BD9-81ED-4DB2-BD59-A6C34878D82A}">
                    <a16:rowId xmlns:a16="http://schemas.microsoft.com/office/drawing/2014/main" val="4024863240"/>
                  </a:ext>
                </a:extLst>
              </a:tr>
              <a:tr h="662839">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品牌</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集团全部品牌档案，各事业部系统统一使用云中台的品牌数据，各事业部系统关闭编辑权限。各事业部如有新增品牌数据，统一提交给云中台管理员添加。</a:t>
                      </a:r>
                    </a:p>
                  </a:txBody>
                  <a:tcPr anchor="ctr"/>
                </a:tc>
                <a:extLst>
                  <a:ext uri="{0D108BD9-81ED-4DB2-BD59-A6C34878D82A}">
                    <a16:rowId xmlns:a16="http://schemas.microsoft.com/office/drawing/2014/main" val="4284189162"/>
                  </a:ext>
                </a:extLst>
              </a:tr>
              <a:tr h="318226">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计量单位</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r>
                        <a:rPr lang="zh-CN" altLang="en-US" sz="1400" dirty="0">
                          <a:latin typeface="微软雅黑" panose="020B0503020204020204" pitchFamily="34" charset="-122"/>
                          <a:ea typeface="微软雅黑" panose="020B0503020204020204" pitchFamily="34" charset="-122"/>
                        </a:rPr>
                        <a:t>集团统一管理计量单，事业部如有新增需求，统一提交云中台管理员添加。</a:t>
                      </a:r>
                    </a:p>
                  </a:txBody>
                  <a:tcPr anchor="ctr"/>
                </a:tc>
                <a:extLst>
                  <a:ext uri="{0D108BD9-81ED-4DB2-BD59-A6C34878D82A}">
                    <a16:rowId xmlns:a16="http://schemas.microsoft.com/office/drawing/2014/main" val="1292274945"/>
                  </a:ext>
                </a:extLst>
              </a:tr>
              <a:tr h="318226">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税务分类</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集团统一管理税务分类，事业部如有新增需求，统一提交云中台管理员添加。</a:t>
                      </a:r>
                    </a:p>
                  </a:txBody>
                  <a:tcPr anchor="ctr"/>
                </a:tc>
                <a:extLst>
                  <a:ext uri="{0D108BD9-81ED-4DB2-BD59-A6C34878D82A}">
                    <a16:rowId xmlns:a16="http://schemas.microsoft.com/office/drawing/2014/main" val="759887941"/>
                  </a:ext>
                </a:extLst>
              </a:tr>
              <a:tr h="318226">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税收分类编号</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集团统一管理税收分类编号，事业部如有新增需求，统一提交云中台管理员添加。</a:t>
                      </a:r>
                    </a:p>
                  </a:txBody>
                  <a:tcPr anchor="ctr"/>
                </a:tc>
                <a:extLst>
                  <a:ext uri="{0D108BD9-81ED-4DB2-BD59-A6C34878D82A}">
                    <a16:rowId xmlns:a16="http://schemas.microsoft.com/office/drawing/2014/main" val="2151046043"/>
                  </a:ext>
                </a:extLst>
              </a:tr>
              <a:tr h="318226">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税率</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r>
                        <a:rPr lang="zh-CN" altLang="en-US" sz="1400" dirty="0">
                          <a:latin typeface="微软雅黑" panose="020B0503020204020204" pitchFamily="34" charset="-122"/>
                          <a:ea typeface="微软雅黑" panose="020B0503020204020204" pitchFamily="34" charset="-122"/>
                        </a:rPr>
                        <a:t>集团统一管理税率，事业部如有新增需求，统一提交云中台管理员添加。</a:t>
                      </a:r>
                    </a:p>
                  </a:txBody>
                  <a:tcPr anchor="ctr"/>
                </a:tc>
                <a:extLst>
                  <a:ext uri="{0D108BD9-81ED-4DB2-BD59-A6C34878D82A}">
                    <a16:rowId xmlns:a16="http://schemas.microsoft.com/office/drawing/2014/main" val="1592699059"/>
                  </a:ext>
                </a:extLst>
              </a:tr>
              <a:tr h="318226">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财务分类</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集团统一管理财务分类，事业部如有新增需求，统一提交云中台管理员添加。</a:t>
                      </a:r>
                    </a:p>
                  </a:txBody>
                  <a:tcPr anchor="ctr"/>
                </a:tc>
                <a:extLst>
                  <a:ext uri="{0D108BD9-81ED-4DB2-BD59-A6C34878D82A}">
                    <a16:rowId xmlns:a16="http://schemas.microsoft.com/office/drawing/2014/main" val="1173821436"/>
                  </a:ext>
                </a:extLst>
              </a:tr>
              <a:tr h="318226">
                <a:tc>
                  <a:txBody>
                    <a:bodyPr/>
                    <a:lstStyle/>
                    <a:p>
                      <a:pPr algn="ctr"/>
                      <a:r>
                        <a:rPr lang="zh-CN" altLang="en-US" sz="1400" dirty="0">
                          <a:latin typeface="微软雅黑" panose="020B0503020204020204" pitchFamily="34" charset="-122"/>
                          <a:ea typeface="微软雅黑" panose="020B0503020204020204" pitchFamily="34" charset="-122"/>
                        </a:rPr>
                        <a:t>供应商档案</a:t>
                      </a:r>
                    </a:p>
                  </a:txBody>
                  <a:tcPr anchor="ctr"/>
                </a:tc>
                <a:tc>
                  <a:txBody>
                    <a:bodyPr/>
                    <a:lstStyle/>
                    <a:p>
                      <a:r>
                        <a:rPr lang="zh-CN" altLang="en-US" sz="1400" dirty="0">
                          <a:latin typeface="微软雅黑" panose="020B0503020204020204" pitchFamily="34" charset="-122"/>
                          <a:ea typeface="微软雅黑" panose="020B0503020204020204" pitchFamily="34" charset="-122"/>
                        </a:rPr>
                        <a:t>供应商档案</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r>
                        <a:rPr lang="zh-CN" altLang="en-US" sz="1400" dirty="0">
                          <a:latin typeface="微软雅黑" panose="020B0503020204020204" pitchFamily="34" charset="-122"/>
                          <a:ea typeface="微软雅黑" panose="020B0503020204020204" pitchFamily="34" charset="-122"/>
                        </a:rPr>
                        <a:t>集团供应商与事业部供应商对照关系，仅支持事业部提交、云中台审批。详情信息允许事业部下载，同时定时收集上传事业部供应商详情信息。</a:t>
                      </a:r>
                    </a:p>
                  </a:txBody>
                  <a:tcPr anchor="ctr"/>
                </a:tc>
                <a:extLst>
                  <a:ext uri="{0D108BD9-81ED-4DB2-BD59-A6C34878D82A}">
                    <a16:rowId xmlns:a16="http://schemas.microsoft.com/office/drawing/2014/main" val="1798517326"/>
                  </a:ext>
                </a:extLst>
              </a:tr>
              <a:tr h="318226">
                <a:tc>
                  <a:txBody>
                    <a:bodyPr/>
                    <a:lstStyle/>
                    <a:p>
                      <a:pPr algn="ctr"/>
                      <a:r>
                        <a:rPr lang="zh-CN" altLang="en-US" sz="1400" dirty="0">
                          <a:latin typeface="微软雅黑" panose="020B0503020204020204" pitchFamily="34" charset="-122"/>
                          <a:ea typeface="微软雅黑" panose="020B0503020204020204" pitchFamily="34" charset="-122"/>
                        </a:rPr>
                        <a:t>商品档案</a:t>
                      </a:r>
                    </a:p>
                  </a:txBody>
                  <a:tcPr anchor="ctr"/>
                </a:tc>
                <a:tc>
                  <a:txBody>
                    <a:bodyPr/>
                    <a:lstStyle/>
                    <a:p>
                      <a:r>
                        <a:rPr lang="zh-CN" altLang="en-US" sz="1400" dirty="0">
                          <a:latin typeface="微软雅黑" panose="020B0503020204020204" pitchFamily="34" charset="-122"/>
                          <a:ea typeface="微软雅黑" panose="020B0503020204020204" pitchFamily="34" charset="-122"/>
                        </a:rPr>
                        <a:t>商品档案</a:t>
                      </a:r>
                    </a:p>
                  </a:txBody>
                  <a:tcPr anchor="ctr"/>
                </a:tc>
                <a:tc>
                  <a:txBody>
                    <a:bodyPr/>
                    <a:lstStyle/>
                    <a:p>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集团商品与事业部商品对照关系，仅支持事业部提交、云中台审批。详情信息允许事业部下载，同时定时收集上传事业部供应商详情信息。</a:t>
                      </a:r>
                    </a:p>
                  </a:txBody>
                  <a:tcPr anchor="ctr"/>
                </a:tc>
                <a:extLst>
                  <a:ext uri="{0D108BD9-81ED-4DB2-BD59-A6C34878D82A}">
                    <a16:rowId xmlns:a16="http://schemas.microsoft.com/office/drawing/2014/main" val="909137937"/>
                  </a:ext>
                </a:extLst>
              </a:tr>
            </a:tbl>
          </a:graphicData>
        </a:graphic>
      </p:graphicFrame>
    </p:spTree>
    <p:extLst>
      <p:ext uri="{BB962C8B-B14F-4D97-AF65-F5344CB8AC3E}">
        <p14:creationId xmlns:p14="http://schemas.microsoft.com/office/powerpoint/2010/main" val="3183985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D969E-4EB1-4363-A1F7-610E1190CCC7}"/>
              </a:ext>
            </a:extLst>
          </p:cNvPr>
          <p:cNvSpPr>
            <a:spLocks noGrp="1"/>
          </p:cNvSpPr>
          <p:nvPr>
            <p:ph type="title"/>
          </p:nvPr>
        </p:nvSpPr>
        <p:spPr/>
        <p:txBody>
          <a:bodyPr/>
          <a:lstStyle/>
          <a:p>
            <a:r>
              <a:rPr lang="zh-CN" altLang="en-US" dirty="0"/>
              <a:t>基础资料</a:t>
            </a:r>
            <a:r>
              <a:rPr lang="en-US" altLang="zh-CN" dirty="0"/>
              <a:t>-</a:t>
            </a:r>
            <a:r>
              <a:rPr lang="zh-CN" altLang="en-US" dirty="0"/>
              <a:t>税率</a:t>
            </a:r>
          </a:p>
        </p:txBody>
      </p:sp>
      <p:pic>
        <p:nvPicPr>
          <p:cNvPr id="4" name="内容占位符 3">
            <a:extLst>
              <a:ext uri="{FF2B5EF4-FFF2-40B4-BE49-F238E27FC236}">
                <a16:creationId xmlns:a16="http://schemas.microsoft.com/office/drawing/2014/main" id="{D110302A-3E84-4C46-911B-559969E1CE2A}"/>
              </a:ext>
            </a:extLst>
          </p:cNvPr>
          <p:cNvPicPr>
            <a:picLocks noGrp="1" noChangeAspect="1"/>
          </p:cNvPicPr>
          <p:nvPr>
            <p:ph idx="1"/>
          </p:nvPr>
        </p:nvPicPr>
        <p:blipFill>
          <a:blip r:embed="rId2"/>
          <a:stretch>
            <a:fillRect/>
          </a:stretch>
        </p:blipFill>
        <p:spPr>
          <a:xfrm>
            <a:off x="0" y="980660"/>
            <a:ext cx="10275547" cy="5877339"/>
          </a:xfrm>
          <a:prstGeom prst="rect">
            <a:avLst/>
          </a:prstGeom>
        </p:spPr>
      </p:pic>
      <p:sp>
        <p:nvSpPr>
          <p:cNvPr id="5" name="内容占位符 2">
            <a:extLst>
              <a:ext uri="{FF2B5EF4-FFF2-40B4-BE49-F238E27FC236}">
                <a16:creationId xmlns:a16="http://schemas.microsoft.com/office/drawing/2014/main" id="{66D428A3-0499-46A4-B055-170A796C5293}"/>
              </a:ext>
            </a:extLst>
          </p:cNvPr>
          <p:cNvSpPr txBox="1">
            <a:spLocks/>
          </p:cNvSpPr>
          <p:nvPr/>
        </p:nvSpPr>
        <p:spPr>
          <a:xfrm>
            <a:off x="2235671" y="4586748"/>
            <a:ext cx="9400806" cy="1698060"/>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税率：</a:t>
            </a:r>
            <a:endParaRPr lang="en-US" altLang="zh-CN" sz="1600" dirty="0"/>
          </a:p>
          <a:p>
            <a:pPr marL="0" indent="0">
              <a:lnSpc>
                <a:spcPct val="150000"/>
              </a:lnSpc>
              <a:buNone/>
            </a:pPr>
            <a:r>
              <a:rPr lang="zh-CN" altLang="en-US" sz="1600" dirty="0"/>
              <a:t>不提供新增、编辑功能，税务有新版发布，后台统一导入</a:t>
            </a:r>
            <a:endParaRPr lang="en-US" altLang="zh-CN" sz="1600" dirty="0"/>
          </a:p>
          <a:p>
            <a:pPr marL="0" indent="0">
              <a:lnSpc>
                <a:spcPct val="150000"/>
              </a:lnSpc>
              <a:buNone/>
            </a:pPr>
            <a:endParaRPr lang="zh-CN" altLang="en-US" sz="1600" dirty="0"/>
          </a:p>
        </p:txBody>
      </p:sp>
    </p:spTree>
    <p:extLst>
      <p:ext uri="{BB962C8B-B14F-4D97-AF65-F5344CB8AC3E}">
        <p14:creationId xmlns:p14="http://schemas.microsoft.com/office/powerpoint/2010/main" val="2434323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40B95-27AF-4BEE-9E6B-69EB441AF91D}"/>
              </a:ext>
            </a:extLst>
          </p:cNvPr>
          <p:cNvSpPr>
            <a:spLocks noGrp="1"/>
          </p:cNvSpPr>
          <p:nvPr>
            <p:ph type="title"/>
          </p:nvPr>
        </p:nvSpPr>
        <p:spPr/>
        <p:txBody>
          <a:bodyPr/>
          <a:lstStyle/>
          <a:p>
            <a:r>
              <a:rPr lang="zh-CN" altLang="en-US" dirty="0"/>
              <a:t>基础资料</a:t>
            </a:r>
            <a:r>
              <a:rPr lang="en-US" altLang="zh-CN" dirty="0"/>
              <a:t>-</a:t>
            </a:r>
            <a:r>
              <a:rPr lang="zh-CN" altLang="en-US" dirty="0"/>
              <a:t>财务分类</a:t>
            </a:r>
          </a:p>
        </p:txBody>
      </p:sp>
      <p:pic>
        <p:nvPicPr>
          <p:cNvPr id="4" name="内容占位符 3">
            <a:extLst>
              <a:ext uri="{FF2B5EF4-FFF2-40B4-BE49-F238E27FC236}">
                <a16:creationId xmlns:a16="http://schemas.microsoft.com/office/drawing/2014/main" id="{AC4E8576-2860-47C1-803D-1DCDFBB2E365}"/>
              </a:ext>
            </a:extLst>
          </p:cNvPr>
          <p:cNvPicPr>
            <a:picLocks noGrp="1" noChangeAspect="1"/>
          </p:cNvPicPr>
          <p:nvPr>
            <p:ph idx="1"/>
          </p:nvPr>
        </p:nvPicPr>
        <p:blipFill>
          <a:blip r:embed="rId2"/>
          <a:stretch>
            <a:fillRect/>
          </a:stretch>
        </p:blipFill>
        <p:spPr>
          <a:xfrm>
            <a:off x="0" y="980661"/>
            <a:ext cx="10250129" cy="5862800"/>
          </a:xfrm>
          <a:prstGeom prst="rect">
            <a:avLst/>
          </a:prstGeom>
        </p:spPr>
      </p:pic>
      <p:sp>
        <p:nvSpPr>
          <p:cNvPr id="5" name="内容占位符 2">
            <a:extLst>
              <a:ext uri="{FF2B5EF4-FFF2-40B4-BE49-F238E27FC236}">
                <a16:creationId xmlns:a16="http://schemas.microsoft.com/office/drawing/2014/main" id="{B90D697F-6FDA-4B04-BF24-5D3D7BD203A9}"/>
              </a:ext>
            </a:extLst>
          </p:cNvPr>
          <p:cNvSpPr txBox="1">
            <a:spLocks/>
          </p:cNvSpPr>
          <p:nvPr/>
        </p:nvSpPr>
        <p:spPr>
          <a:xfrm>
            <a:off x="2235671" y="4689986"/>
            <a:ext cx="8914110" cy="1594821"/>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财务分类：</a:t>
            </a:r>
            <a:endParaRPr lang="en-US" altLang="zh-CN" sz="1600" dirty="0"/>
          </a:p>
          <a:p>
            <a:pPr marL="0" indent="0">
              <a:lnSpc>
                <a:spcPct val="150000"/>
              </a:lnSpc>
              <a:buNone/>
            </a:pPr>
            <a:r>
              <a:rPr lang="zh-CN" altLang="en-US" sz="1600" dirty="0"/>
              <a:t>不提供新增、编辑功能，该档案与业务流程集成度高。带有新业务上线是一并规划。</a:t>
            </a:r>
          </a:p>
        </p:txBody>
      </p:sp>
    </p:spTree>
    <p:extLst>
      <p:ext uri="{BB962C8B-B14F-4D97-AF65-F5344CB8AC3E}">
        <p14:creationId xmlns:p14="http://schemas.microsoft.com/office/powerpoint/2010/main" val="2178963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C3C14-F7B2-412E-BBA3-7141FD8DC984}"/>
              </a:ext>
            </a:extLst>
          </p:cNvPr>
          <p:cNvSpPr>
            <a:spLocks noGrp="1"/>
          </p:cNvSpPr>
          <p:nvPr>
            <p:ph type="title"/>
          </p:nvPr>
        </p:nvSpPr>
        <p:spPr>
          <a:xfrm>
            <a:off x="0" y="2841674"/>
            <a:ext cx="10515600" cy="980661"/>
          </a:xfrm>
        </p:spPr>
        <p:txBody>
          <a:bodyPr>
            <a:normAutofit/>
          </a:bodyPr>
          <a:lstStyle/>
          <a:p>
            <a:r>
              <a:rPr lang="en-US" altLang="zh-CN" sz="5400" dirty="0"/>
              <a:t>4.</a:t>
            </a:r>
            <a:r>
              <a:rPr lang="zh-CN" altLang="en-US" sz="5400" dirty="0"/>
              <a:t>供应商档案</a:t>
            </a:r>
          </a:p>
        </p:txBody>
      </p:sp>
    </p:spTree>
    <p:extLst>
      <p:ext uri="{BB962C8B-B14F-4D97-AF65-F5344CB8AC3E}">
        <p14:creationId xmlns:p14="http://schemas.microsoft.com/office/powerpoint/2010/main" val="2671669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F4223-6AEF-4BAE-846A-BC1B810DA3D0}"/>
              </a:ext>
            </a:extLst>
          </p:cNvPr>
          <p:cNvSpPr>
            <a:spLocks noGrp="1"/>
          </p:cNvSpPr>
          <p:nvPr>
            <p:ph type="title"/>
          </p:nvPr>
        </p:nvSpPr>
        <p:spPr/>
        <p:txBody>
          <a:bodyPr/>
          <a:lstStyle/>
          <a:p>
            <a:r>
              <a:rPr lang="zh-CN" altLang="en-US" dirty="0"/>
              <a:t>供应商档案</a:t>
            </a:r>
            <a:r>
              <a:rPr lang="en-US" altLang="zh-CN" dirty="0"/>
              <a:t>-</a:t>
            </a:r>
            <a:r>
              <a:rPr lang="zh-CN" altLang="en-US" dirty="0"/>
              <a:t>列表查询</a:t>
            </a:r>
          </a:p>
        </p:txBody>
      </p:sp>
      <p:pic>
        <p:nvPicPr>
          <p:cNvPr id="13" name="图片 12">
            <a:extLst>
              <a:ext uri="{FF2B5EF4-FFF2-40B4-BE49-F238E27FC236}">
                <a16:creationId xmlns:a16="http://schemas.microsoft.com/office/drawing/2014/main" id="{6F770463-8CF2-4F0A-B49A-FB603E7EB56F}"/>
              </a:ext>
            </a:extLst>
          </p:cNvPr>
          <p:cNvPicPr>
            <a:picLocks noChangeAspect="1"/>
          </p:cNvPicPr>
          <p:nvPr/>
        </p:nvPicPr>
        <p:blipFill>
          <a:blip r:embed="rId2"/>
          <a:stretch>
            <a:fillRect/>
          </a:stretch>
        </p:blipFill>
        <p:spPr>
          <a:xfrm>
            <a:off x="0" y="980660"/>
            <a:ext cx="10275548" cy="5877339"/>
          </a:xfrm>
          <a:prstGeom prst="rect">
            <a:avLst/>
          </a:prstGeom>
        </p:spPr>
      </p:pic>
      <p:sp>
        <p:nvSpPr>
          <p:cNvPr id="14" name="内容占位符 2">
            <a:extLst>
              <a:ext uri="{FF2B5EF4-FFF2-40B4-BE49-F238E27FC236}">
                <a16:creationId xmlns:a16="http://schemas.microsoft.com/office/drawing/2014/main" id="{16AE7DD7-F5D2-4FCF-B59A-BDC52DA5387C}"/>
              </a:ext>
            </a:extLst>
          </p:cNvPr>
          <p:cNvSpPr txBox="1">
            <a:spLocks/>
          </p:cNvSpPr>
          <p:nvPr/>
        </p:nvSpPr>
        <p:spPr>
          <a:xfrm>
            <a:off x="2279917" y="3613355"/>
            <a:ext cx="9400806" cy="3067664"/>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供应商档案：</a:t>
            </a:r>
            <a:endParaRPr lang="en-US" altLang="zh-CN" sz="1600" dirty="0"/>
          </a:p>
          <a:p>
            <a:pPr marL="0" indent="0">
              <a:lnSpc>
                <a:spcPct val="150000"/>
              </a:lnSpc>
              <a:buNone/>
            </a:pPr>
            <a:r>
              <a:rPr lang="zh-CN" altLang="en-US" sz="1600" dirty="0"/>
              <a:t>事业部：不同事业部的供应商档案统一在此处集中管理</a:t>
            </a:r>
            <a:endParaRPr lang="en-US" altLang="zh-CN" sz="1600" dirty="0"/>
          </a:p>
          <a:p>
            <a:pPr marL="0" indent="0">
              <a:lnSpc>
                <a:spcPct val="150000"/>
              </a:lnSpc>
              <a:buNone/>
            </a:pPr>
            <a:r>
              <a:rPr lang="zh-CN" altLang="en-US" sz="1600" dirty="0"/>
              <a:t>编号：此编号为云中台的供应商系统编号</a:t>
            </a:r>
            <a:endParaRPr lang="en-US" altLang="zh-CN" sz="1600" dirty="0"/>
          </a:p>
          <a:p>
            <a:pPr marL="0" indent="0">
              <a:lnSpc>
                <a:spcPct val="150000"/>
              </a:lnSpc>
              <a:buNone/>
            </a:pPr>
            <a:r>
              <a:rPr lang="zh-CN" altLang="en-US" sz="1600" dirty="0"/>
              <a:t>名称：云中台的供应商名称，集团必须统一</a:t>
            </a:r>
            <a:endParaRPr lang="en-US" altLang="zh-CN" sz="1600" dirty="0"/>
          </a:p>
          <a:p>
            <a:pPr marL="0" indent="0">
              <a:lnSpc>
                <a:spcPct val="150000"/>
              </a:lnSpc>
              <a:buNone/>
            </a:pPr>
            <a:r>
              <a:rPr lang="zh-CN" altLang="en-US" sz="1600" dirty="0"/>
              <a:t>统一社会信用代码：集团必须统一</a:t>
            </a:r>
            <a:endParaRPr lang="en-US" altLang="zh-CN" sz="1600" dirty="0"/>
          </a:p>
          <a:p>
            <a:pPr marL="0" indent="0">
              <a:lnSpc>
                <a:spcPct val="150000"/>
              </a:lnSpc>
              <a:buNone/>
            </a:pPr>
            <a:r>
              <a:rPr lang="zh-CN" altLang="en-US" sz="1600" dirty="0"/>
              <a:t>该档案，集团不可新增，由事业部新增申请，集团审批。审批完成后自动分配集团及事业部档案。</a:t>
            </a:r>
            <a:endParaRPr lang="en-US" altLang="zh-CN" sz="1600" dirty="0"/>
          </a:p>
          <a:p>
            <a:pPr marL="0" indent="0">
              <a:lnSpc>
                <a:spcPct val="150000"/>
              </a:lnSpc>
              <a:buNone/>
            </a:pPr>
            <a:endParaRPr lang="zh-CN" altLang="en-US" sz="1600" dirty="0"/>
          </a:p>
        </p:txBody>
      </p:sp>
    </p:spTree>
    <p:extLst>
      <p:ext uri="{BB962C8B-B14F-4D97-AF65-F5344CB8AC3E}">
        <p14:creationId xmlns:p14="http://schemas.microsoft.com/office/powerpoint/2010/main" val="815411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80F8DF8-5856-49E4-82D3-35B5E07A2546}"/>
              </a:ext>
            </a:extLst>
          </p:cNvPr>
          <p:cNvPicPr>
            <a:picLocks noChangeAspect="1"/>
          </p:cNvPicPr>
          <p:nvPr/>
        </p:nvPicPr>
        <p:blipFill>
          <a:blip r:embed="rId2"/>
          <a:stretch>
            <a:fillRect/>
          </a:stretch>
        </p:blipFill>
        <p:spPr>
          <a:xfrm>
            <a:off x="0" y="980660"/>
            <a:ext cx="10275548" cy="5877339"/>
          </a:xfrm>
          <a:prstGeom prst="rect">
            <a:avLst/>
          </a:prstGeom>
        </p:spPr>
      </p:pic>
      <p:sp>
        <p:nvSpPr>
          <p:cNvPr id="2" name="标题 1">
            <a:extLst>
              <a:ext uri="{FF2B5EF4-FFF2-40B4-BE49-F238E27FC236}">
                <a16:creationId xmlns:a16="http://schemas.microsoft.com/office/drawing/2014/main" id="{54FF4223-6AEF-4BAE-846A-BC1B810DA3D0}"/>
              </a:ext>
            </a:extLst>
          </p:cNvPr>
          <p:cNvSpPr>
            <a:spLocks noGrp="1"/>
          </p:cNvSpPr>
          <p:nvPr>
            <p:ph type="title"/>
          </p:nvPr>
        </p:nvSpPr>
        <p:spPr/>
        <p:txBody>
          <a:bodyPr/>
          <a:lstStyle/>
          <a:p>
            <a:r>
              <a:rPr lang="zh-CN" altLang="en-US" dirty="0"/>
              <a:t>供应商档案</a:t>
            </a:r>
            <a:r>
              <a:rPr lang="en-US" altLang="zh-CN" dirty="0"/>
              <a:t>-</a:t>
            </a:r>
            <a:r>
              <a:rPr lang="zh-CN" altLang="en-US" dirty="0"/>
              <a:t>列表查询</a:t>
            </a:r>
          </a:p>
        </p:txBody>
      </p:sp>
      <p:sp>
        <p:nvSpPr>
          <p:cNvPr id="5" name="矩形: 圆角 4">
            <a:extLst>
              <a:ext uri="{FF2B5EF4-FFF2-40B4-BE49-F238E27FC236}">
                <a16:creationId xmlns:a16="http://schemas.microsoft.com/office/drawing/2014/main" id="{BC16A814-6279-412E-BA18-FD44F98520CC}"/>
              </a:ext>
            </a:extLst>
          </p:cNvPr>
          <p:cNvSpPr/>
          <p:nvPr/>
        </p:nvSpPr>
        <p:spPr>
          <a:xfrm>
            <a:off x="8201465" y="1617786"/>
            <a:ext cx="2074083" cy="295420"/>
          </a:xfrm>
          <a:prstGeom prst="roundRect">
            <a:avLst>
              <a:gd name="adj" fmla="val 2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圆角矩形 5">
            <a:extLst>
              <a:ext uri="{FF2B5EF4-FFF2-40B4-BE49-F238E27FC236}">
                <a16:creationId xmlns:a16="http://schemas.microsoft.com/office/drawing/2014/main" id="{5ED4915E-28FF-49AF-9557-53B1662F1F36}"/>
              </a:ext>
            </a:extLst>
          </p:cNvPr>
          <p:cNvSpPr/>
          <p:nvPr/>
        </p:nvSpPr>
        <p:spPr>
          <a:xfrm>
            <a:off x="7252795" y="358164"/>
            <a:ext cx="3501956" cy="485336"/>
          </a:xfrm>
          <a:prstGeom prst="wedgeRoundRectCallout">
            <a:avLst>
              <a:gd name="adj1" fmla="val 28427"/>
              <a:gd name="adj2" fmla="val 1950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当前事业部，需要调整点击切换</a:t>
            </a:r>
          </a:p>
        </p:txBody>
      </p:sp>
      <p:pic>
        <p:nvPicPr>
          <p:cNvPr id="7" name="图片 6">
            <a:extLst>
              <a:ext uri="{FF2B5EF4-FFF2-40B4-BE49-F238E27FC236}">
                <a16:creationId xmlns:a16="http://schemas.microsoft.com/office/drawing/2014/main" id="{F876CEA9-7B1A-4554-880A-FB315524307D}"/>
              </a:ext>
            </a:extLst>
          </p:cNvPr>
          <p:cNvPicPr>
            <a:picLocks noChangeAspect="1"/>
          </p:cNvPicPr>
          <p:nvPr/>
        </p:nvPicPr>
        <p:blipFill>
          <a:blip r:embed="rId3"/>
          <a:stretch>
            <a:fillRect/>
          </a:stretch>
        </p:blipFill>
        <p:spPr>
          <a:xfrm>
            <a:off x="10413953" y="1404730"/>
            <a:ext cx="1724025" cy="1676400"/>
          </a:xfrm>
          <a:prstGeom prst="rect">
            <a:avLst/>
          </a:prstGeom>
        </p:spPr>
      </p:pic>
      <p:cxnSp>
        <p:nvCxnSpPr>
          <p:cNvPr id="8" name="直接箭头连接符 7">
            <a:extLst>
              <a:ext uri="{FF2B5EF4-FFF2-40B4-BE49-F238E27FC236}">
                <a16:creationId xmlns:a16="http://schemas.microsoft.com/office/drawing/2014/main" id="{B30B492A-2F4E-44BC-A2CF-1C67F49C39DF}"/>
              </a:ext>
            </a:extLst>
          </p:cNvPr>
          <p:cNvCxnSpPr>
            <a:cxnSpLocks/>
          </p:cNvCxnSpPr>
          <p:nvPr/>
        </p:nvCxnSpPr>
        <p:spPr>
          <a:xfrm flipH="1">
            <a:off x="9847384" y="2880580"/>
            <a:ext cx="1814734" cy="213828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2" name="图片 11">
            <a:extLst>
              <a:ext uri="{FF2B5EF4-FFF2-40B4-BE49-F238E27FC236}">
                <a16:creationId xmlns:a16="http://schemas.microsoft.com/office/drawing/2014/main" id="{63722957-9E03-41DF-B730-8D9E4C2269E3}"/>
              </a:ext>
            </a:extLst>
          </p:cNvPr>
          <p:cNvPicPr>
            <a:picLocks noChangeAspect="1"/>
          </p:cNvPicPr>
          <p:nvPr/>
        </p:nvPicPr>
        <p:blipFill>
          <a:blip r:embed="rId4"/>
          <a:stretch>
            <a:fillRect/>
          </a:stretch>
        </p:blipFill>
        <p:spPr>
          <a:xfrm>
            <a:off x="5608759" y="3413907"/>
            <a:ext cx="4238625" cy="3209925"/>
          </a:xfrm>
          <a:prstGeom prst="rect">
            <a:avLst/>
          </a:prstGeom>
        </p:spPr>
      </p:pic>
    </p:spTree>
    <p:extLst>
      <p:ext uri="{BB962C8B-B14F-4D97-AF65-F5344CB8AC3E}">
        <p14:creationId xmlns:p14="http://schemas.microsoft.com/office/powerpoint/2010/main" val="3775773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91D0D61-ACE4-4815-B244-2A1E98274A3E}"/>
              </a:ext>
            </a:extLst>
          </p:cNvPr>
          <p:cNvPicPr>
            <a:picLocks noChangeAspect="1"/>
          </p:cNvPicPr>
          <p:nvPr/>
        </p:nvPicPr>
        <p:blipFill>
          <a:blip r:embed="rId2"/>
          <a:stretch>
            <a:fillRect/>
          </a:stretch>
        </p:blipFill>
        <p:spPr>
          <a:xfrm>
            <a:off x="2343149" y="1266825"/>
            <a:ext cx="9472545" cy="5457532"/>
          </a:xfrm>
          <a:prstGeom prst="rect">
            <a:avLst/>
          </a:prstGeom>
        </p:spPr>
      </p:pic>
      <p:sp>
        <p:nvSpPr>
          <p:cNvPr id="2" name="标题 1">
            <a:extLst>
              <a:ext uri="{FF2B5EF4-FFF2-40B4-BE49-F238E27FC236}">
                <a16:creationId xmlns:a16="http://schemas.microsoft.com/office/drawing/2014/main" id="{E4FEEE29-2B4F-4B53-8313-9605173BAF22}"/>
              </a:ext>
            </a:extLst>
          </p:cNvPr>
          <p:cNvSpPr>
            <a:spLocks noGrp="1"/>
          </p:cNvSpPr>
          <p:nvPr>
            <p:ph type="title"/>
          </p:nvPr>
        </p:nvSpPr>
        <p:spPr/>
        <p:txBody>
          <a:bodyPr/>
          <a:lstStyle/>
          <a:p>
            <a:r>
              <a:rPr lang="zh-CN" altLang="en-US" dirty="0"/>
              <a:t>供应商档案</a:t>
            </a:r>
            <a:r>
              <a:rPr lang="en-US" altLang="zh-CN" dirty="0"/>
              <a:t>-</a:t>
            </a:r>
            <a:r>
              <a:rPr lang="zh-CN" altLang="en-US" dirty="0"/>
              <a:t>详情信息</a:t>
            </a:r>
          </a:p>
        </p:txBody>
      </p:sp>
      <p:sp>
        <p:nvSpPr>
          <p:cNvPr id="5" name="对话气泡: 圆角矩形 4">
            <a:extLst>
              <a:ext uri="{FF2B5EF4-FFF2-40B4-BE49-F238E27FC236}">
                <a16:creationId xmlns:a16="http://schemas.microsoft.com/office/drawing/2014/main" id="{E43145DD-D2B2-40C7-A65E-24EC5EF61191}"/>
              </a:ext>
            </a:extLst>
          </p:cNvPr>
          <p:cNvSpPr/>
          <p:nvPr/>
        </p:nvSpPr>
        <p:spPr>
          <a:xfrm>
            <a:off x="350550" y="2256503"/>
            <a:ext cx="1640482" cy="1049977"/>
          </a:xfrm>
          <a:prstGeom prst="wedgeRoundRectCallout">
            <a:avLst>
              <a:gd name="adj1" fmla="val 77874"/>
              <a:gd name="adj2" fmla="val -479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集团信息</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信用代码相同，名称必须相同</a:t>
            </a:r>
          </a:p>
        </p:txBody>
      </p:sp>
      <p:sp>
        <p:nvSpPr>
          <p:cNvPr id="6" name="对话气泡: 圆角矩形 5">
            <a:extLst>
              <a:ext uri="{FF2B5EF4-FFF2-40B4-BE49-F238E27FC236}">
                <a16:creationId xmlns:a16="http://schemas.microsoft.com/office/drawing/2014/main" id="{FD0D249D-DACF-4C96-A4A4-F2323BDBF107}"/>
              </a:ext>
            </a:extLst>
          </p:cNvPr>
          <p:cNvSpPr/>
          <p:nvPr/>
        </p:nvSpPr>
        <p:spPr>
          <a:xfrm>
            <a:off x="284966" y="4582322"/>
            <a:ext cx="1640482" cy="1049977"/>
          </a:xfrm>
          <a:prstGeom prst="wedgeRoundRectCallout">
            <a:avLst>
              <a:gd name="adj1" fmla="val 77874"/>
              <a:gd name="adj2" fmla="val -479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事业部信息</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建档完成后系统自动同步</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0732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C73EB22-EE3C-45CE-B2AF-15BD6220523A}"/>
              </a:ext>
            </a:extLst>
          </p:cNvPr>
          <p:cNvPicPr>
            <a:picLocks noGrp="1" noChangeAspect="1"/>
          </p:cNvPicPr>
          <p:nvPr>
            <p:ph idx="1"/>
          </p:nvPr>
        </p:nvPicPr>
        <p:blipFill>
          <a:blip r:embed="rId2"/>
          <a:stretch>
            <a:fillRect/>
          </a:stretch>
        </p:blipFill>
        <p:spPr>
          <a:xfrm>
            <a:off x="2114347" y="980661"/>
            <a:ext cx="9798315" cy="5645222"/>
          </a:xfrm>
          <a:prstGeom prst="rect">
            <a:avLst/>
          </a:prstGeom>
        </p:spPr>
      </p:pic>
      <p:sp>
        <p:nvSpPr>
          <p:cNvPr id="2" name="标题 1">
            <a:extLst>
              <a:ext uri="{FF2B5EF4-FFF2-40B4-BE49-F238E27FC236}">
                <a16:creationId xmlns:a16="http://schemas.microsoft.com/office/drawing/2014/main" id="{E4FEEE29-2B4F-4B53-8313-9605173BAF22}"/>
              </a:ext>
            </a:extLst>
          </p:cNvPr>
          <p:cNvSpPr>
            <a:spLocks noGrp="1"/>
          </p:cNvSpPr>
          <p:nvPr>
            <p:ph type="title"/>
          </p:nvPr>
        </p:nvSpPr>
        <p:spPr/>
        <p:txBody>
          <a:bodyPr/>
          <a:lstStyle/>
          <a:p>
            <a:r>
              <a:rPr lang="zh-CN" altLang="en-US" dirty="0"/>
              <a:t>供应商档案</a:t>
            </a:r>
            <a:r>
              <a:rPr lang="en-US" altLang="zh-CN" dirty="0"/>
              <a:t>-</a:t>
            </a:r>
            <a:r>
              <a:rPr lang="zh-CN" altLang="en-US" dirty="0"/>
              <a:t>详情信息</a:t>
            </a:r>
          </a:p>
        </p:txBody>
      </p:sp>
      <p:sp>
        <p:nvSpPr>
          <p:cNvPr id="9" name="对话气泡: 圆角矩形 8">
            <a:extLst>
              <a:ext uri="{FF2B5EF4-FFF2-40B4-BE49-F238E27FC236}">
                <a16:creationId xmlns:a16="http://schemas.microsoft.com/office/drawing/2014/main" id="{262DFFD0-B973-429F-893F-0D81A67A944B}"/>
              </a:ext>
            </a:extLst>
          </p:cNvPr>
          <p:cNvSpPr/>
          <p:nvPr/>
        </p:nvSpPr>
        <p:spPr>
          <a:xfrm>
            <a:off x="142483" y="4567574"/>
            <a:ext cx="1640482" cy="1049977"/>
          </a:xfrm>
          <a:prstGeom prst="wedgeRoundRectCallout">
            <a:avLst>
              <a:gd name="adj1" fmla="val 151594"/>
              <a:gd name="adj2" fmla="val -1210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事业部银行信息档完成后系统自动同步</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8875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C3C14-F7B2-412E-BBA3-7141FD8DC984}"/>
              </a:ext>
            </a:extLst>
          </p:cNvPr>
          <p:cNvSpPr>
            <a:spLocks noGrp="1"/>
          </p:cNvSpPr>
          <p:nvPr>
            <p:ph type="title"/>
          </p:nvPr>
        </p:nvSpPr>
        <p:spPr>
          <a:xfrm>
            <a:off x="0" y="2841674"/>
            <a:ext cx="10515600" cy="980661"/>
          </a:xfrm>
        </p:spPr>
        <p:txBody>
          <a:bodyPr>
            <a:normAutofit/>
          </a:bodyPr>
          <a:lstStyle/>
          <a:p>
            <a:r>
              <a:rPr lang="en-US" altLang="zh-CN" sz="5400" dirty="0"/>
              <a:t>5.</a:t>
            </a:r>
            <a:r>
              <a:rPr lang="zh-CN" altLang="en-US" sz="5400" dirty="0"/>
              <a:t>商品档案</a:t>
            </a:r>
          </a:p>
        </p:txBody>
      </p:sp>
    </p:spTree>
    <p:extLst>
      <p:ext uri="{BB962C8B-B14F-4D97-AF65-F5344CB8AC3E}">
        <p14:creationId xmlns:p14="http://schemas.microsoft.com/office/powerpoint/2010/main" val="3728021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9BC94-DB76-488B-BD62-103FAB694564}"/>
              </a:ext>
            </a:extLst>
          </p:cNvPr>
          <p:cNvSpPr>
            <a:spLocks noGrp="1"/>
          </p:cNvSpPr>
          <p:nvPr>
            <p:ph type="title"/>
          </p:nvPr>
        </p:nvSpPr>
        <p:spPr/>
        <p:txBody>
          <a:bodyPr/>
          <a:lstStyle/>
          <a:p>
            <a:r>
              <a:rPr lang="zh-CN" altLang="en-US" dirty="0"/>
              <a:t>商品档案</a:t>
            </a:r>
            <a:r>
              <a:rPr lang="en-US" altLang="zh-CN" dirty="0"/>
              <a:t>-</a:t>
            </a:r>
            <a:r>
              <a:rPr lang="zh-CN" altLang="en-US" dirty="0"/>
              <a:t>列表查询</a:t>
            </a:r>
          </a:p>
        </p:txBody>
      </p:sp>
      <p:pic>
        <p:nvPicPr>
          <p:cNvPr id="4" name="内容占位符 3">
            <a:extLst>
              <a:ext uri="{FF2B5EF4-FFF2-40B4-BE49-F238E27FC236}">
                <a16:creationId xmlns:a16="http://schemas.microsoft.com/office/drawing/2014/main" id="{DDBA84F7-8E8A-4CFB-B205-4010CF81021D}"/>
              </a:ext>
            </a:extLst>
          </p:cNvPr>
          <p:cNvPicPr>
            <a:picLocks noGrp="1" noChangeAspect="1"/>
          </p:cNvPicPr>
          <p:nvPr>
            <p:ph idx="1"/>
          </p:nvPr>
        </p:nvPicPr>
        <p:blipFill>
          <a:blip r:embed="rId2"/>
          <a:stretch>
            <a:fillRect/>
          </a:stretch>
        </p:blipFill>
        <p:spPr>
          <a:xfrm>
            <a:off x="0" y="980660"/>
            <a:ext cx="10275547" cy="5877339"/>
          </a:xfrm>
          <a:prstGeom prst="rect">
            <a:avLst/>
          </a:prstGeom>
        </p:spPr>
      </p:pic>
      <p:sp>
        <p:nvSpPr>
          <p:cNvPr id="5" name="内容占位符 2">
            <a:extLst>
              <a:ext uri="{FF2B5EF4-FFF2-40B4-BE49-F238E27FC236}">
                <a16:creationId xmlns:a16="http://schemas.microsoft.com/office/drawing/2014/main" id="{DD8E7070-FE0E-475E-BB31-CA5B2E073360}"/>
              </a:ext>
            </a:extLst>
          </p:cNvPr>
          <p:cNvSpPr txBox="1">
            <a:spLocks/>
          </p:cNvSpPr>
          <p:nvPr/>
        </p:nvSpPr>
        <p:spPr>
          <a:xfrm>
            <a:off x="2630658" y="3613355"/>
            <a:ext cx="9050065" cy="3067664"/>
          </a:xfrm>
          <a:prstGeom prst="rect">
            <a:avLst/>
          </a:prstGeom>
          <a:solidFill>
            <a:srgbClr val="92D050"/>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600" dirty="0"/>
              <a:t>商品档案：</a:t>
            </a:r>
            <a:endParaRPr lang="en-US" altLang="zh-CN" sz="1600" dirty="0"/>
          </a:p>
          <a:p>
            <a:pPr marL="0" indent="0">
              <a:lnSpc>
                <a:spcPct val="150000"/>
              </a:lnSpc>
              <a:buNone/>
            </a:pPr>
            <a:r>
              <a:rPr lang="zh-CN" altLang="en-US" sz="1600" dirty="0"/>
              <a:t>事业部：不同事业部的商品档案统一在此处集中管理</a:t>
            </a:r>
            <a:endParaRPr lang="en-US" altLang="zh-CN" sz="1600" dirty="0"/>
          </a:p>
          <a:p>
            <a:pPr marL="0" indent="0">
              <a:lnSpc>
                <a:spcPct val="150000"/>
              </a:lnSpc>
              <a:buNone/>
            </a:pPr>
            <a:r>
              <a:rPr lang="zh-CN" altLang="en-US" sz="1600" dirty="0"/>
              <a:t>编号：此编号为云中台的商品系统编号</a:t>
            </a:r>
            <a:endParaRPr lang="en-US" altLang="zh-CN" sz="1600" dirty="0"/>
          </a:p>
          <a:p>
            <a:pPr marL="0" indent="0">
              <a:lnSpc>
                <a:spcPct val="150000"/>
              </a:lnSpc>
              <a:buNone/>
            </a:pPr>
            <a:r>
              <a:rPr lang="zh-CN" altLang="en-US" sz="1600" dirty="0"/>
              <a:t>名称：云中台的商品名称，集团必须统一</a:t>
            </a:r>
            <a:endParaRPr lang="en-US" altLang="zh-CN" sz="1600" dirty="0"/>
          </a:p>
          <a:p>
            <a:pPr marL="0" indent="0">
              <a:lnSpc>
                <a:spcPct val="150000"/>
              </a:lnSpc>
              <a:buNone/>
            </a:pPr>
            <a:r>
              <a:rPr lang="zh-CN" altLang="en-US" sz="1600" dirty="0"/>
              <a:t>规格型号：相同商品，各事业部的规格型号必须统一</a:t>
            </a:r>
            <a:endParaRPr lang="en-US" altLang="zh-CN" sz="1600" dirty="0"/>
          </a:p>
          <a:p>
            <a:pPr marL="0" indent="0">
              <a:lnSpc>
                <a:spcPct val="150000"/>
              </a:lnSpc>
              <a:buNone/>
            </a:pPr>
            <a:r>
              <a:rPr lang="zh-CN" altLang="en-US" sz="1600" dirty="0"/>
              <a:t>计量单位：相同商品，各事业部的计量单位必须统一</a:t>
            </a:r>
            <a:endParaRPr lang="en-US" altLang="zh-CN" sz="1600" dirty="0"/>
          </a:p>
          <a:p>
            <a:pPr marL="0" indent="0">
              <a:lnSpc>
                <a:spcPct val="150000"/>
              </a:lnSpc>
              <a:buNone/>
            </a:pPr>
            <a:r>
              <a:rPr lang="zh-CN" altLang="en-US" sz="1600" dirty="0"/>
              <a:t>同步：与</a:t>
            </a:r>
            <a:r>
              <a:rPr lang="en-US" altLang="zh-CN" sz="1600" dirty="0"/>
              <a:t>Oracle EBS</a:t>
            </a:r>
            <a:r>
              <a:rPr lang="zh-CN" altLang="en-US" sz="1600" dirty="0"/>
              <a:t>系统数据同步，</a:t>
            </a:r>
            <a:r>
              <a:rPr lang="en-US" altLang="zh-CN" sz="1600" dirty="0"/>
              <a:t>EBS</a:t>
            </a:r>
            <a:r>
              <a:rPr lang="zh-CN" altLang="en-US" sz="1600" dirty="0"/>
              <a:t>使用云中台商品编号作为商品编号。相同商品编号，相同法人下成本相同。</a:t>
            </a:r>
            <a:endParaRPr lang="en-US" altLang="zh-CN" sz="1600" dirty="0"/>
          </a:p>
          <a:p>
            <a:pPr marL="0" indent="0">
              <a:lnSpc>
                <a:spcPct val="150000"/>
              </a:lnSpc>
              <a:buNone/>
            </a:pPr>
            <a:r>
              <a:rPr lang="zh-CN" altLang="en-US" sz="1600" dirty="0"/>
              <a:t>系统支持同一个云中台商品编号、统一事业部中对应多个事业部商品编号</a:t>
            </a:r>
            <a:endParaRPr lang="en-US" altLang="zh-CN" sz="1600" dirty="0"/>
          </a:p>
          <a:p>
            <a:pPr marL="0" indent="0">
              <a:lnSpc>
                <a:spcPct val="150000"/>
              </a:lnSpc>
              <a:buNone/>
            </a:pPr>
            <a:endParaRPr lang="zh-CN" altLang="en-US" sz="1600" dirty="0"/>
          </a:p>
        </p:txBody>
      </p:sp>
    </p:spTree>
    <p:extLst>
      <p:ext uri="{BB962C8B-B14F-4D97-AF65-F5344CB8AC3E}">
        <p14:creationId xmlns:p14="http://schemas.microsoft.com/office/powerpoint/2010/main" val="198925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9BC94-DB76-488B-BD62-103FAB694564}"/>
              </a:ext>
            </a:extLst>
          </p:cNvPr>
          <p:cNvSpPr>
            <a:spLocks noGrp="1"/>
          </p:cNvSpPr>
          <p:nvPr>
            <p:ph type="title"/>
          </p:nvPr>
        </p:nvSpPr>
        <p:spPr/>
        <p:txBody>
          <a:bodyPr/>
          <a:lstStyle/>
          <a:p>
            <a:r>
              <a:rPr lang="zh-CN" altLang="en-US" dirty="0"/>
              <a:t>商品档案</a:t>
            </a:r>
            <a:r>
              <a:rPr lang="en-US" altLang="zh-CN" dirty="0"/>
              <a:t>-</a:t>
            </a:r>
            <a:r>
              <a:rPr lang="zh-CN" altLang="en-US" dirty="0"/>
              <a:t>列表查询</a:t>
            </a:r>
          </a:p>
        </p:txBody>
      </p:sp>
      <p:pic>
        <p:nvPicPr>
          <p:cNvPr id="4" name="内容占位符 3">
            <a:extLst>
              <a:ext uri="{FF2B5EF4-FFF2-40B4-BE49-F238E27FC236}">
                <a16:creationId xmlns:a16="http://schemas.microsoft.com/office/drawing/2014/main" id="{DDBA84F7-8E8A-4CFB-B205-4010CF81021D}"/>
              </a:ext>
            </a:extLst>
          </p:cNvPr>
          <p:cNvPicPr>
            <a:picLocks noGrp="1" noChangeAspect="1"/>
          </p:cNvPicPr>
          <p:nvPr>
            <p:ph idx="1"/>
          </p:nvPr>
        </p:nvPicPr>
        <p:blipFill>
          <a:blip r:embed="rId2"/>
          <a:stretch>
            <a:fillRect/>
          </a:stretch>
        </p:blipFill>
        <p:spPr>
          <a:xfrm>
            <a:off x="0" y="980660"/>
            <a:ext cx="10275547" cy="5877339"/>
          </a:xfrm>
          <a:prstGeom prst="rect">
            <a:avLst/>
          </a:prstGeom>
        </p:spPr>
      </p:pic>
      <p:sp>
        <p:nvSpPr>
          <p:cNvPr id="6" name="矩形: 圆角 5">
            <a:extLst>
              <a:ext uri="{FF2B5EF4-FFF2-40B4-BE49-F238E27FC236}">
                <a16:creationId xmlns:a16="http://schemas.microsoft.com/office/drawing/2014/main" id="{2835BECD-C098-458A-9758-8990B3C00119}"/>
              </a:ext>
            </a:extLst>
          </p:cNvPr>
          <p:cNvSpPr/>
          <p:nvPr/>
        </p:nvSpPr>
        <p:spPr>
          <a:xfrm>
            <a:off x="8201465" y="1617786"/>
            <a:ext cx="2074083" cy="295420"/>
          </a:xfrm>
          <a:prstGeom prst="roundRect">
            <a:avLst>
              <a:gd name="adj" fmla="val 2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圆角矩形 6">
            <a:extLst>
              <a:ext uri="{FF2B5EF4-FFF2-40B4-BE49-F238E27FC236}">
                <a16:creationId xmlns:a16="http://schemas.microsoft.com/office/drawing/2014/main" id="{C252C20F-E20A-4739-A5FC-E32C42DF96CE}"/>
              </a:ext>
            </a:extLst>
          </p:cNvPr>
          <p:cNvSpPr/>
          <p:nvPr/>
        </p:nvSpPr>
        <p:spPr>
          <a:xfrm>
            <a:off x="7252795" y="358164"/>
            <a:ext cx="3501956" cy="485336"/>
          </a:xfrm>
          <a:prstGeom prst="wedgeRoundRectCallout">
            <a:avLst>
              <a:gd name="adj1" fmla="val 28427"/>
              <a:gd name="adj2" fmla="val 1950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当前事业部，需要调整点击切换</a:t>
            </a:r>
          </a:p>
        </p:txBody>
      </p:sp>
      <p:pic>
        <p:nvPicPr>
          <p:cNvPr id="8" name="图片 7">
            <a:extLst>
              <a:ext uri="{FF2B5EF4-FFF2-40B4-BE49-F238E27FC236}">
                <a16:creationId xmlns:a16="http://schemas.microsoft.com/office/drawing/2014/main" id="{B7998021-A648-4323-A74E-D360F101D1F3}"/>
              </a:ext>
            </a:extLst>
          </p:cNvPr>
          <p:cNvPicPr>
            <a:picLocks noChangeAspect="1"/>
          </p:cNvPicPr>
          <p:nvPr/>
        </p:nvPicPr>
        <p:blipFill>
          <a:blip r:embed="rId3"/>
          <a:stretch>
            <a:fillRect/>
          </a:stretch>
        </p:blipFill>
        <p:spPr>
          <a:xfrm>
            <a:off x="10413953" y="1404730"/>
            <a:ext cx="1724025" cy="1676400"/>
          </a:xfrm>
          <a:prstGeom prst="rect">
            <a:avLst/>
          </a:prstGeom>
        </p:spPr>
      </p:pic>
      <p:cxnSp>
        <p:nvCxnSpPr>
          <p:cNvPr id="9" name="直接箭头连接符 8">
            <a:extLst>
              <a:ext uri="{FF2B5EF4-FFF2-40B4-BE49-F238E27FC236}">
                <a16:creationId xmlns:a16="http://schemas.microsoft.com/office/drawing/2014/main" id="{D0199C4C-0AA3-4A19-8E59-04D19678C8A1}"/>
              </a:ext>
            </a:extLst>
          </p:cNvPr>
          <p:cNvCxnSpPr>
            <a:cxnSpLocks/>
          </p:cNvCxnSpPr>
          <p:nvPr/>
        </p:nvCxnSpPr>
        <p:spPr>
          <a:xfrm flipH="1">
            <a:off x="9847384" y="2880580"/>
            <a:ext cx="1814734" cy="213828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图片 2">
            <a:extLst>
              <a:ext uri="{FF2B5EF4-FFF2-40B4-BE49-F238E27FC236}">
                <a16:creationId xmlns:a16="http://schemas.microsoft.com/office/drawing/2014/main" id="{F4DED145-3E10-4D94-95BD-5443558A4085}"/>
              </a:ext>
            </a:extLst>
          </p:cNvPr>
          <p:cNvPicPr>
            <a:picLocks noChangeAspect="1"/>
          </p:cNvPicPr>
          <p:nvPr/>
        </p:nvPicPr>
        <p:blipFill>
          <a:blip r:embed="rId4"/>
          <a:stretch>
            <a:fillRect/>
          </a:stretch>
        </p:blipFill>
        <p:spPr>
          <a:xfrm>
            <a:off x="5542111" y="3692916"/>
            <a:ext cx="4238625" cy="2876550"/>
          </a:xfrm>
          <a:prstGeom prst="rect">
            <a:avLst/>
          </a:prstGeom>
        </p:spPr>
      </p:pic>
    </p:spTree>
    <p:extLst>
      <p:ext uri="{BB962C8B-B14F-4D97-AF65-F5344CB8AC3E}">
        <p14:creationId xmlns:p14="http://schemas.microsoft.com/office/powerpoint/2010/main" val="353177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C3C14-F7B2-412E-BBA3-7141FD8DC984}"/>
              </a:ext>
            </a:extLst>
          </p:cNvPr>
          <p:cNvSpPr>
            <a:spLocks noGrp="1"/>
          </p:cNvSpPr>
          <p:nvPr>
            <p:ph type="title"/>
          </p:nvPr>
        </p:nvSpPr>
        <p:spPr>
          <a:xfrm>
            <a:off x="0" y="2841674"/>
            <a:ext cx="10515600" cy="980661"/>
          </a:xfrm>
        </p:spPr>
        <p:txBody>
          <a:bodyPr>
            <a:normAutofit/>
          </a:bodyPr>
          <a:lstStyle/>
          <a:p>
            <a:r>
              <a:rPr lang="en-US" altLang="zh-CN" sz="5400" dirty="0"/>
              <a:t>1.</a:t>
            </a:r>
            <a:r>
              <a:rPr lang="zh-CN" altLang="en-US" sz="5400" dirty="0"/>
              <a:t>审批中心</a:t>
            </a:r>
          </a:p>
        </p:txBody>
      </p:sp>
    </p:spTree>
    <p:extLst>
      <p:ext uri="{BB962C8B-B14F-4D97-AF65-F5344CB8AC3E}">
        <p14:creationId xmlns:p14="http://schemas.microsoft.com/office/powerpoint/2010/main" val="2857298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E6FB4-4741-4D3E-8502-A9D2A1FA483B}"/>
              </a:ext>
            </a:extLst>
          </p:cNvPr>
          <p:cNvSpPr>
            <a:spLocks noGrp="1"/>
          </p:cNvSpPr>
          <p:nvPr>
            <p:ph type="title"/>
          </p:nvPr>
        </p:nvSpPr>
        <p:spPr/>
        <p:txBody>
          <a:bodyPr/>
          <a:lstStyle/>
          <a:p>
            <a:r>
              <a:rPr lang="zh-CN" altLang="en-US" dirty="0"/>
              <a:t>商品档案</a:t>
            </a:r>
            <a:r>
              <a:rPr lang="en-US" altLang="zh-CN" dirty="0"/>
              <a:t>-</a:t>
            </a:r>
            <a:r>
              <a:rPr lang="zh-CN" altLang="en-US" dirty="0"/>
              <a:t>详情信息</a:t>
            </a:r>
            <a:r>
              <a:rPr lang="en-US" altLang="zh-CN" dirty="0"/>
              <a:t>-</a:t>
            </a:r>
            <a:r>
              <a:rPr lang="zh-CN" altLang="en-US" dirty="0"/>
              <a:t>集团档案</a:t>
            </a:r>
          </a:p>
        </p:txBody>
      </p:sp>
      <p:pic>
        <p:nvPicPr>
          <p:cNvPr id="4" name="图片 3">
            <a:extLst>
              <a:ext uri="{FF2B5EF4-FFF2-40B4-BE49-F238E27FC236}">
                <a16:creationId xmlns:a16="http://schemas.microsoft.com/office/drawing/2014/main" id="{FFBB37AF-71FA-4F11-956A-0652F3A490DA}"/>
              </a:ext>
            </a:extLst>
          </p:cNvPr>
          <p:cNvPicPr>
            <a:picLocks noChangeAspect="1"/>
          </p:cNvPicPr>
          <p:nvPr/>
        </p:nvPicPr>
        <p:blipFill>
          <a:blip r:embed="rId2"/>
          <a:stretch>
            <a:fillRect/>
          </a:stretch>
        </p:blipFill>
        <p:spPr>
          <a:xfrm>
            <a:off x="71174" y="1415845"/>
            <a:ext cx="5931422" cy="5442155"/>
          </a:xfrm>
          <a:prstGeom prst="rect">
            <a:avLst/>
          </a:prstGeom>
        </p:spPr>
      </p:pic>
      <p:pic>
        <p:nvPicPr>
          <p:cNvPr id="5" name="图片 4">
            <a:extLst>
              <a:ext uri="{FF2B5EF4-FFF2-40B4-BE49-F238E27FC236}">
                <a16:creationId xmlns:a16="http://schemas.microsoft.com/office/drawing/2014/main" id="{6E2B6CBA-C09B-47F4-B408-54C69BA09849}"/>
              </a:ext>
            </a:extLst>
          </p:cNvPr>
          <p:cNvPicPr>
            <a:picLocks noChangeAspect="1"/>
          </p:cNvPicPr>
          <p:nvPr/>
        </p:nvPicPr>
        <p:blipFill>
          <a:blip r:embed="rId3"/>
          <a:stretch>
            <a:fillRect/>
          </a:stretch>
        </p:blipFill>
        <p:spPr>
          <a:xfrm>
            <a:off x="6172091" y="1415845"/>
            <a:ext cx="5931421" cy="5442155"/>
          </a:xfrm>
          <a:prstGeom prst="rect">
            <a:avLst/>
          </a:prstGeom>
        </p:spPr>
      </p:pic>
      <p:sp>
        <p:nvSpPr>
          <p:cNvPr id="6" name="矩形: 圆角 5">
            <a:extLst>
              <a:ext uri="{FF2B5EF4-FFF2-40B4-BE49-F238E27FC236}">
                <a16:creationId xmlns:a16="http://schemas.microsoft.com/office/drawing/2014/main" id="{B5D75B92-7C9B-428B-B0C4-766B05111F16}"/>
              </a:ext>
            </a:extLst>
          </p:cNvPr>
          <p:cNvSpPr/>
          <p:nvPr/>
        </p:nvSpPr>
        <p:spPr>
          <a:xfrm>
            <a:off x="71174" y="2194559"/>
            <a:ext cx="12032338" cy="1406769"/>
          </a:xfrm>
          <a:prstGeom prst="roundRect">
            <a:avLst>
              <a:gd name="adj" fmla="val 2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圆角矩形 6">
            <a:extLst>
              <a:ext uri="{FF2B5EF4-FFF2-40B4-BE49-F238E27FC236}">
                <a16:creationId xmlns:a16="http://schemas.microsoft.com/office/drawing/2014/main" id="{2367D12C-1DCE-417D-85D0-04653C64EAEC}"/>
              </a:ext>
            </a:extLst>
          </p:cNvPr>
          <p:cNvSpPr/>
          <p:nvPr/>
        </p:nvSpPr>
        <p:spPr>
          <a:xfrm>
            <a:off x="1755844" y="930509"/>
            <a:ext cx="3501956" cy="485336"/>
          </a:xfrm>
          <a:prstGeom prst="wedgeRoundRectCallout">
            <a:avLst>
              <a:gd name="adj1" fmla="val 28427"/>
              <a:gd name="adj2" fmla="val 1950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集团档案</a:t>
            </a:r>
          </a:p>
        </p:txBody>
      </p:sp>
      <p:sp>
        <p:nvSpPr>
          <p:cNvPr id="8" name="对话气泡: 圆角矩形 7">
            <a:extLst>
              <a:ext uri="{FF2B5EF4-FFF2-40B4-BE49-F238E27FC236}">
                <a16:creationId xmlns:a16="http://schemas.microsoft.com/office/drawing/2014/main" id="{8561255B-25F5-4DAD-A798-B4C79F2BD5B7}"/>
              </a:ext>
            </a:extLst>
          </p:cNvPr>
          <p:cNvSpPr/>
          <p:nvPr/>
        </p:nvSpPr>
        <p:spPr>
          <a:xfrm>
            <a:off x="6172091" y="930509"/>
            <a:ext cx="4997657" cy="657101"/>
          </a:xfrm>
          <a:prstGeom prst="wedgeRoundRectCallout">
            <a:avLst>
              <a:gd name="adj1" fmla="val -10924"/>
              <a:gd name="adj2" fmla="val 1843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税务分类、税收分类编号在建档时由云中台管理员维护，不可为空。保存后方可分配给事业部。</a:t>
            </a:r>
          </a:p>
        </p:txBody>
      </p:sp>
    </p:spTree>
    <p:extLst>
      <p:ext uri="{BB962C8B-B14F-4D97-AF65-F5344CB8AC3E}">
        <p14:creationId xmlns:p14="http://schemas.microsoft.com/office/powerpoint/2010/main" val="1093455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E6FB4-4741-4D3E-8502-A9D2A1FA483B}"/>
              </a:ext>
            </a:extLst>
          </p:cNvPr>
          <p:cNvSpPr>
            <a:spLocks noGrp="1"/>
          </p:cNvSpPr>
          <p:nvPr>
            <p:ph type="title"/>
          </p:nvPr>
        </p:nvSpPr>
        <p:spPr/>
        <p:txBody>
          <a:bodyPr/>
          <a:lstStyle/>
          <a:p>
            <a:r>
              <a:rPr lang="zh-CN" altLang="en-US" dirty="0"/>
              <a:t>商品档案</a:t>
            </a:r>
            <a:r>
              <a:rPr lang="en-US" altLang="zh-CN" dirty="0"/>
              <a:t>-</a:t>
            </a:r>
            <a:r>
              <a:rPr lang="zh-CN" altLang="en-US" dirty="0"/>
              <a:t>详情信息</a:t>
            </a:r>
            <a:r>
              <a:rPr lang="en-US" altLang="zh-CN" dirty="0"/>
              <a:t>-</a:t>
            </a:r>
            <a:r>
              <a:rPr lang="zh-CN" altLang="en-US" dirty="0"/>
              <a:t>集团档案</a:t>
            </a:r>
          </a:p>
        </p:txBody>
      </p:sp>
      <p:pic>
        <p:nvPicPr>
          <p:cNvPr id="3" name="图片 2">
            <a:extLst>
              <a:ext uri="{FF2B5EF4-FFF2-40B4-BE49-F238E27FC236}">
                <a16:creationId xmlns:a16="http://schemas.microsoft.com/office/drawing/2014/main" id="{79A1C60F-D500-458B-9EC7-8FE4A018AFB5}"/>
              </a:ext>
            </a:extLst>
          </p:cNvPr>
          <p:cNvPicPr>
            <a:picLocks noChangeAspect="1"/>
          </p:cNvPicPr>
          <p:nvPr/>
        </p:nvPicPr>
        <p:blipFill>
          <a:blip r:embed="rId2"/>
          <a:stretch>
            <a:fillRect/>
          </a:stretch>
        </p:blipFill>
        <p:spPr>
          <a:xfrm>
            <a:off x="234220" y="980661"/>
            <a:ext cx="6405730" cy="5877339"/>
          </a:xfrm>
          <a:prstGeom prst="rect">
            <a:avLst/>
          </a:prstGeom>
        </p:spPr>
      </p:pic>
      <p:sp>
        <p:nvSpPr>
          <p:cNvPr id="9" name="矩形: 圆角 8">
            <a:extLst>
              <a:ext uri="{FF2B5EF4-FFF2-40B4-BE49-F238E27FC236}">
                <a16:creationId xmlns:a16="http://schemas.microsoft.com/office/drawing/2014/main" id="{1BB93655-5F85-4605-8B45-52561CBC0903}"/>
              </a:ext>
            </a:extLst>
          </p:cNvPr>
          <p:cNvSpPr/>
          <p:nvPr/>
        </p:nvSpPr>
        <p:spPr>
          <a:xfrm>
            <a:off x="234221" y="1828800"/>
            <a:ext cx="6405730" cy="1477108"/>
          </a:xfrm>
          <a:prstGeom prst="roundRect">
            <a:avLst>
              <a:gd name="adj" fmla="val 2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圆角矩形 9">
            <a:extLst>
              <a:ext uri="{FF2B5EF4-FFF2-40B4-BE49-F238E27FC236}">
                <a16:creationId xmlns:a16="http://schemas.microsoft.com/office/drawing/2014/main" id="{74A24C84-01B0-42A7-9458-5B03EE77AE3B}"/>
              </a:ext>
            </a:extLst>
          </p:cNvPr>
          <p:cNvSpPr/>
          <p:nvPr/>
        </p:nvSpPr>
        <p:spPr>
          <a:xfrm>
            <a:off x="6826797" y="1575581"/>
            <a:ext cx="3501956" cy="2686929"/>
          </a:xfrm>
          <a:prstGeom prst="wedgeRoundRectCallout">
            <a:avLst>
              <a:gd name="adj1" fmla="val -69591"/>
              <a:gd name="adj2" fmla="val 10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集团档案，条形码库</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所有事业部商品的条形码均要上传至集团，该条形码被用于事业部商品新建时，检索档案使用。</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如果事业部建档时没有条形码，云中台使用云中台规则向业务系统分配条形码。</a:t>
            </a:r>
          </a:p>
        </p:txBody>
      </p:sp>
    </p:spTree>
    <p:extLst>
      <p:ext uri="{BB962C8B-B14F-4D97-AF65-F5344CB8AC3E}">
        <p14:creationId xmlns:p14="http://schemas.microsoft.com/office/powerpoint/2010/main" val="1851234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E6FB4-4741-4D3E-8502-A9D2A1FA483B}"/>
              </a:ext>
            </a:extLst>
          </p:cNvPr>
          <p:cNvSpPr>
            <a:spLocks noGrp="1"/>
          </p:cNvSpPr>
          <p:nvPr>
            <p:ph type="title"/>
          </p:nvPr>
        </p:nvSpPr>
        <p:spPr/>
        <p:txBody>
          <a:bodyPr/>
          <a:lstStyle/>
          <a:p>
            <a:r>
              <a:rPr lang="zh-CN" altLang="en-US" dirty="0"/>
              <a:t>商品档案</a:t>
            </a:r>
            <a:r>
              <a:rPr lang="en-US" altLang="zh-CN" dirty="0"/>
              <a:t>-</a:t>
            </a:r>
            <a:r>
              <a:rPr lang="zh-CN" altLang="en-US" dirty="0"/>
              <a:t>详情信息</a:t>
            </a:r>
            <a:r>
              <a:rPr lang="en-US" altLang="zh-CN" dirty="0"/>
              <a:t>-</a:t>
            </a:r>
            <a:r>
              <a:rPr lang="zh-CN" altLang="en-US" dirty="0"/>
              <a:t>事业部档案</a:t>
            </a:r>
          </a:p>
        </p:txBody>
      </p:sp>
      <p:sp>
        <p:nvSpPr>
          <p:cNvPr id="10" name="对话气泡: 圆角矩形 9">
            <a:extLst>
              <a:ext uri="{FF2B5EF4-FFF2-40B4-BE49-F238E27FC236}">
                <a16:creationId xmlns:a16="http://schemas.microsoft.com/office/drawing/2014/main" id="{74A24C84-01B0-42A7-9458-5B03EE77AE3B}"/>
              </a:ext>
            </a:extLst>
          </p:cNvPr>
          <p:cNvSpPr/>
          <p:nvPr/>
        </p:nvSpPr>
        <p:spPr>
          <a:xfrm>
            <a:off x="6716721" y="3187810"/>
            <a:ext cx="3501956" cy="1463040"/>
          </a:xfrm>
          <a:prstGeom prst="wedgeRoundRectCallout">
            <a:avLst>
              <a:gd name="adj1" fmla="val -57138"/>
              <a:gd name="adj2" fmla="val 387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事业部档案：</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事业部档案维护完成后，自动上传云中台</a:t>
            </a:r>
          </a:p>
        </p:txBody>
      </p:sp>
      <p:pic>
        <p:nvPicPr>
          <p:cNvPr id="4" name="图片 3">
            <a:extLst>
              <a:ext uri="{FF2B5EF4-FFF2-40B4-BE49-F238E27FC236}">
                <a16:creationId xmlns:a16="http://schemas.microsoft.com/office/drawing/2014/main" id="{8E2A5786-6BEE-4836-94AB-0703D3AF5443}"/>
              </a:ext>
            </a:extLst>
          </p:cNvPr>
          <p:cNvPicPr>
            <a:picLocks noChangeAspect="1"/>
          </p:cNvPicPr>
          <p:nvPr/>
        </p:nvPicPr>
        <p:blipFill>
          <a:blip r:embed="rId2"/>
          <a:stretch>
            <a:fillRect/>
          </a:stretch>
        </p:blipFill>
        <p:spPr>
          <a:xfrm>
            <a:off x="14068" y="980661"/>
            <a:ext cx="6405730" cy="5877339"/>
          </a:xfrm>
          <a:prstGeom prst="rect">
            <a:avLst/>
          </a:prstGeom>
        </p:spPr>
      </p:pic>
      <p:sp>
        <p:nvSpPr>
          <p:cNvPr id="7" name="矩形: 圆角 6">
            <a:extLst>
              <a:ext uri="{FF2B5EF4-FFF2-40B4-BE49-F238E27FC236}">
                <a16:creationId xmlns:a16="http://schemas.microsoft.com/office/drawing/2014/main" id="{C32FDC35-24F8-45F0-A775-357CC0087B24}"/>
              </a:ext>
            </a:extLst>
          </p:cNvPr>
          <p:cNvSpPr/>
          <p:nvPr/>
        </p:nvSpPr>
        <p:spPr>
          <a:xfrm>
            <a:off x="14068" y="3376246"/>
            <a:ext cx="6405730" cy="3481754"/>
          </a:xfrm>
          <a:prstGeom prst="roundRect">
            <a:avLst>
              <a:gd name="adj" fmla="val 2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9687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E6FB4-4741-4D3E-8502-A9D2A1FA483B}"/>
              </a:ext>
            </a:extLst>
          </p:cNvPr>
          <p:cNvSpPr>
            <a:spLocks noGrp="1"/>
          </p:cNvSpPr>
          <p:nvPr>
            <p:ph type="title"/>
          </p:nvPr>
        </p:nvSpPr>
        <p:spPr/>
        <p:txBody>
          <a:bodyPr/>
          <a:lstStyle/>
          <a:p>
            <a:r>
              <a:rPr lang="zh-CN" altLang="en-US" dirty="0"/>
              <a:t>商品档案</a:t>
            </a:r>
            <a:r>
              <a:rPr lang="en-US" altLang="zh-CN" dirty="0"/>
              <a:t>-</a:t>
            </a:r>
            <a:r>
              <a:rPr lang="zh-CN" altLang="en-US" dirty="0"/>
              <a:t>详情信息</a:t>
            </a:r>
            <a:r>
              <a:rPr lang="en-US" altLang="zh-CN" dirty="0"/>
              <a:t>-</a:t>
            </a:r>
            <a:r>
              <a:rPr lang="zh-CN" altLang="en-US" dirty="0"/>
              <a:t>事业部档案</a:t>
            </a:r>
          </a:p>
        </p:txBody>
      </p:sp>
      <p:pic>
        <p:nvPicPr>
          <p:cNvPr id="3" name="图片 2">
            <a:extLst>
              <a:ext uri="{FF2B5EF4-FFF2-40B4-BE49-F238E27FC236}">
                <a16:creationId xmlns:a16="http://schemas.microsoft.com/office/drawing/2014/main" id="{39666344-FB53-4F87-AD43-D2D1395D2012}"/>
              </a:ext>
            </a:extLst>
          </p:cNvPr>
          <p:cNvPicPr>
            <a:picLocks noChangeAspect="1"/>
          </p:cNvPicPr>
          <p:nvPr/>
        </p:nvPicPr>
        <p:blipFill>
          <a:blip r:embed="rId2"/>
          <a:stretch>
            <a:fillRect/>
          </a:stretch>
        </p:blipFill>
        <p:spPr>
          <a:xfrm>
            <a:off x="140678" y="980661"/>
            <a:ext cx="5971248" cy="5152853"/>
          </a:xfrm>
          <a:prstGeom prst="rect">
            <a:avLst/>
          </a:prstGeom>
        </p:spPr>
      </p:pic>
      <p:pic>
        <p:nvPicPr>
          <p:cNvPr id="5" name="图片 4">
            <a:extLst>
              <a:ext uri="{FF2B5EF4-FFF2-40B4-BE49-F238E27FC236}">
                <a16:creationId xmlns:a16="http://schemas.microsoft.com/office/drawing/2014/main" id="{82FA4CC2-3244-4F6D-9F07-EE3610AD0DD7}"/>
              </a:ext>
            </a:extLst>
          </p:cNvPr>
          <p:cNvPicPr>
            <a:picLocks noChangeAspect="1"/>
          </p:cNvPicPr>
          <p:nvPr/>
        </p:nvPicPr>
        <p:blipFill>
          <a:blip r:embed="rId3"/>
          <a:stretch>
            <a:fillRect/>
          </a:stretch>
        </p:blipFill>
        <p:spPr>
          <a:xfrm>
            <a:off x="6140544" y="980661"/>
            <a:ext cx="5971247" cy="5152853"/>
          </a:xfrm>
          <a:prstGeom prst="rect">
            <a:avLst/>
          </a:prstGeom>
        </p:spPr>
      </p:pic>
      <p:sp>
        <p:nvSpPr>
          <p:cNvPr id="9" name="矩形: 圆角 8">
            <a:extLst>
              <a:ext uri="{FF2B5EF4-FFF2-40B4-BE49-F238E27FC236}">
                <a16:creationId xmlns:a16="http://schemas.microsoft.com/office/drawing/2014/main" id="{E922611C-C5F4-4773-89A6-622089D6E5C6}"/>
              </a:ext>
            </a:extLst>
          </p:cNvPr>
          <p:cNvSpPr/>
          <p:nvPr/>
        </p:nvSpPr>
        <p:spPr>
          <a:xfrm>
            <a:off x="140677" y="3390313"/>
            <a:ext cx="11971113" cy="2743201"/>
          </a:xfrm>
          <a:prstGeom prst="roundRect">
            <a:avLst>
              <a:gd name="adj" fmla="val 2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11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4785F-8457-4FAC-B1C7-C616CEB566FE}"/>
              </a:ext>
            </a:extLst>
          </p:cNvPr>
          <p:cNvSpPr>
            <a:spLocks noGrp="1"/>
          </p:cNvSpPr>
          <p:nvPr>
            <p:ph type="title"/>
          </p:nvPr>
        </p:nvSpPr>
        <p:spPr/>
        <p:txBody>
          <a:bodyPr/>
          <a:lstStyle/>
          <a:p>
            <a:r>
              <a:rPr lang="zh-CN" altLang="en-US" dirty="0"/>
              <a:t>审批中心</a:t>
            </a:r>
          </a:p>
        </p:txBody>
      </p:sp>
      <p:pic>
        <p:nvPicPr>
          <p:cNvPr id="4" name="内容占位符 3">
            <a:extLst>
              <a:ext uri="{FF2B5EF4-FFF2-40B4-BE49-F238E27FC236}">
                <a16:creationId xmlns:a16="http://schemas.microsoft.com/office/drawing/2014/main" id="{06E230A9-B01C-4731-8626-CB49DB303E4C}"/>
              </a:ext>
            </a:extLst>
          </p:cNvPr>
          <p:cNvPicPr>
            <a:picLocks noGrp="1" noChangeAspect="1"/>
          </p:cNvPicPr>
          <p:nvPr>
            <p:ph idx="1"/>
          </p:nvPr>
        </p:nvPicPr>
        <p:blipFill>
          <a:blip r:embed="rId2"/>
          <a:stretch>
            <a:fillRect/>
          </a:stretch>
        </p:blipFill>
        <p:spPr>
          <a:xfrm>
            <a:off x="0" y="980661"/>
            <a:ext cx="10275547" cy="5877339"/>
          </a:xfrm>
          <a:prstGeom prst="rect">
            <a:avLst/>
          </a:prstGeom>
        </p:spPr>
      </p:pic>
      <p:sp>
        <p:nvSpPr>
          <p:cNvPr id="5" name="内容占位符 2">
            <a:extLst>
              <a:ext uri="{FF2B5EF4-FFF2-40B4-BE49-F238E27FC236}">
                <a16:creationId xmlns:a16="http://schemas.microsoft.com/office/drawing/2014/main" id="{539A5E28-F1AE-4ECE-A1A7-58AB458667CE}"/>
              </a:ext>
            </a:extLst>
          </p:cNvPr>
          <p:cNvSpPr txBox="1">
            <a:spLocks/>
          </p:cNvSpPr>
          <p:nvPr/>
        </p:nvSpPr>
        <p:spPr>
          <a:xfrm>
            <a:off x="2109019" y="4689987"/>
            <a:ext cx="9689692" cy="1626408"/>
          </a:xfrm>
          <a:prstGeom prst="rect">
            <a:avLst/>
          </a:prstGeom>
          <a:solidFill>
            <a:srgbClr val="92D050"/>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t>事业部提交的档案新增申请，未审批的档案申请统一在改页面等待集团数据管理员审批。点击处理时弹出</a:t>
            </a:r>
            <a:r>
              <a:rPr lang="en-US" altLang="zh-CN" dirty="0"/>
              <a:t>【</a:t>
            </a:r>
            <a:r>
              <a:rPr lang="zh-CN" altLang="en-US" dirty="0"/>
              <a:t>档案申请单</a:t>
            </a:r>
            <a:r>
              <a:rPr lang="en-US" altLang="zh-CN" dirty="0"/>
              <a:t>】</a:t>
            </a:r>
            <a:r>
              <a:rPr lang="zh-CN" altLang="en-US" dirty="0"/>
              <a:t>页面，进行审批操作。已处理的档案信息从该页面隐去。</a:t>
            </a:r>
            <a:endParaRPr lang="en-US" altLang="zh-CN" dirty="0"/>
          </a:p>
          <a:p>
            <a:pPr marL="0" indent="0">
              <a:lnSpc>
                <a:spcPct val="150000"/>
              </a:lnSpc>
              <a:buNone/>
            </a:pPr>
            <a:r>
              <a:rPr lang="zh-CN" altLang="en-US" dirty="0"/>
              <a:t>点击</a:t>
            </a:r>
            <a:r>
              <a:rPr lang="en-US" altLang="zh-CN" dirty="0"/>
              <a:t>【</a:t>
            </a:r>
            <a:r>
              <a:rPr lang="zh-CN" altLang="en-US" dirty="0"/>
              <a:t>更多</a:t>
            </a:r>
            <a:r>
              <a:rPr lang="en-US" altLang="zh-CN" dirty="0"/>
              <a:t>】</a:t>
            </a:r>
            <a:r>
              <a:rPr lang="zh-CN" altLang="en-US" dirty="0"/>
              <a:t>关联到相关档案的维护页面。</a:t>
            </a:r>
          </a:p>
        </p:txBody>
      </p:sp>
    </p:spTree>
    <p:extLst>
      <p:ext uri="{BB962C8B-B14F-4D97-AF65-F5344CB8AC3E}">
        <p14:creationId xmlns:p14="http://schemas.microsoft.com/office/powerpoint/2010/main" val="175634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138C5729-8B04-4036-91C7-49708FA95192}"/>
              </a:ext>
            </a:extLst>
          </p:cNvPr>
          <p:cNvPicPr>
            <a:picLocks noChangeAspect="1"/>
          </p:cNvPicPr>
          <p:nvPr/>
        </p:nvPicPr>
        <p:blipFill>
          <a:blip r:embed="rId2"/>
          <a:stretch>
            <a:fillRect/>
          </a:stretch>
        </p:blipFill>
        <p:spPr>
          <a:xfrm>
            <a:off x="231506" y="1356851"/>
            <a:ext cx="5465268" cy="5014452"/>
          </a:xfrm>
          <a:prstGeom prst="rect">
            <a:avLst/>
          </a:prstGeom>
        </p:spPr>
      </p:pic>
      <p:sp>
        <p:nvSpPr>
          <p:cNvPr id="2" name="标题 1">
            <a:extLst>
              <a:ext uri="{FF2B5EF4-FFF2-40B4-BE49-F238E27FC236}">
                <a16:creationId xmlns:a16="http://schemas.microsoft.com/office/drawing/2014/main" id="{13430ABE-EE8C-4761-AFC8-2A6AB20EEEB5}"/>
              </a:ext>
            </a:extLst>
          </p:cNvPr>
          <p:cNvSpPr>
            <a:spLocks noGrp="1"/>
          </p:cNvSpPr>
          <p:nvPr>
            <p:ph type="title"/>
          </p:nvPr>
        </p:nvSpPr>
        <p:spPr/>
        <p:txBody>
          <a:bodyPr/>
          <a:lstStyle/>
          <a:p>
            <a:r>
              <a:rPr lang="zh-CN" altLang="en-US" dirty="0"/>
              <a:t>商品档案审批</a:t>
            </a:r>
          </a:p>
        </p:txBody>
      </p:sp>
      <p:pic>
        <p:nvPicPr>
          <p:cNvPr id="5" name="图片 4">
            <a:extLst>
              <a:ext uri="{FF2B5EF4-FFF2-40B4-BE49-F238E27FC236}">
                <a16:creationId xmlns:a16="http://schemas.microsoft.com/office/drawing/2014/main" id="{89086FBD-B55A-4BF1-B8EC-9F120D5EE43F}"/>
              </a:ext>
            </a:extLst>
          </p:cNvPr>
          <p:cNvPicPr>
            <a:picLocks noChangeAspect="1"/>
          </p:cNvPicPr>
          <p:nvPr/>
        </p:nvPicPr>
        <p:blipFill>
          <a:blip r:embed="rId3"/>
          <a:stretch>
            <a:fillRect/>
          </a:stretch>
        </p:blipFill>
        <p:spPr>
          <a:xfrm>
            <a:off x="6259236" y="1356851"/>
            <a:ext cx="5465268" cy="5014452"/>
          </a:xfrm>
          <a:prstGeom prst="rect">
            <a:avLst/>
          </a:prstGeom>
        </p:spPr>
      </p:pic>
      <p:sp>
        <p:nvSpPr>
          <p:cNvPr id="6" name="矩形: 圆角 5">
            <a:extLst>
              <a:ext uri="{FF2B5EF4-FFF2-40B4-BE49-F238E27FC236}">
                <a16:creationId xmlns:a16="http://schemas.microsoft.com/office/drawing/2014/main" id="{340DD043-5F83-404D-9ED3-674E0197977E}"/>
              </a:ext>
            </a:extLst>
          </p:cNvPr>
          <p:cNvSpPr/>
          <p:nvPr/>
        </p:nvSpPr>
        <p:spPr>
          <a:xfrm>
            <a:off x="324464" y="1885071"/>
            <a:ext cx="11400040" cy="1477107"/>
          </a:xfrm>
          <a:prstGeom prst="roundRect">
            <a:avLst>
              <a:gd name="adj" fmla="val 2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对话气泡: 圆角矩形 8">
            <a:extLst>
              <a:ext uri="{FF2B5EF4-FFF2-40B4-BE49-F238E27FC236}">
                <a16:creationId xmlns:a16="http://schemas.microsoft.com/office/drawing/2014/main" id="{E5D5907F-EB15-4635-8700-ABCF5FB1A9B3}"/>
              </a:ext>
            </a:extLst>
          </p:cNvPr>
          <p:cNvSpPr/>
          <p:nvPr/>
        </p:nvSpPr>
        <p:spPr>
          <a:xfrm>
            <a:off x="3529521" y="490330"/>
            <a:ext cx="1897886" cy="866521"/>
          </a:xfrm>
          <a:prstGeom prst="wedgeRoundRectCallout">
            <a:avLst>
              <a:gd name="adj1" fmla="val -120532"/>
              <a:gd name="adj2" fmla="val 1028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集团档案：各事业部属性相同</a:t>
            </a:r>
          </a:p>
        </p:txBody>
      </p:sp>
      <p:sp>
        <p:nvSpPr>
          <p:cNvPr id="11" name="思想气泡: 云 10">
            <a:extLst>
              <a:ext uri="{FF2B5EF4-FFF2-40B4-BE49-F238E27FC236}">
                <a16:creationId xmlns:a16="http://schemas.microsoft.com/office/drawing/2014/main" id="{FDE0E2C5-2AE8-48D4-A15D-EE1C68299385}"/>
              </a:ext>
            </a:extLst>
          </p:cNvPr>
          <p:cNvSpPr/>
          <p:nvPr/>
        </p:nvSpPr>
        <p:spPr>
          <a:xfrm>
            <a:off x="6371303" y="432921"/>
            <a:ext cx="4953189" cy="1188040"/>
          </a:xfrm>
          <a:prstGeom prst="cloudCallout">
            <a:avLst>
              <a:gd name="adj1" fmla="val -32333"/>
              <a:gd name="adj2" fmla="val 1027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新建商品需要云中台维护财务信息，并审批通过后将集团档案分配给事业部。</a:t>
            </a:r>
          </a:p>
        </p:txBody>
      </p:sp>
      <p:sp>
        <p:nvSpPr>
          <p:cNvPr id="12" name="矩形: 圆角 11">
            <a:extLst>
              <a:ext uri="{FF2B5EF4-FFF2-40B4-BE49-F238E27FC236}">
                <a16:creationId xmlns:a16="http://schemas.microsoft.com/office/drawing/2014/main" id="{16E133A1-39E3-413E-A39A-EFA56C8820CA}"/>
              </a:ext>
            </a:extLst>
          </p:cNvPr>
          <p:cNvSpPr/>
          <p:nvPr/>
        </p:nvSpPr>
        <p:spPr>
          <a:xfrm>
            <a:off x="324464" y="3890398"/>
            <a:ext cx="11400040" cy="2285319"/>
          </a:xfrm>
          <a:prstGeom prst="roundRect">
            <a:avLst>
              <a:gd name="adj" fmla="val 238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圆角矩形 12">
            <a:extLst>
              <a:ext uri="{FF2B5EF4-FFF2-40B4-BE49-F238E27FC236}">
                <a16:creationId xmlns:a16="http://schemas.microsoft.com/office/drawing/2014/main" id="{CD974CD5-ED68-4D67-B6CD-C1E3FEFD4827}"/>
              </a:ext>
            </a:extLst>
          </p:cNvPr>
          <p:cNvSpPr/>
          <p:nvPr/>
        </p:nvSpPr>
        <p:spPr>
          <a:xfrm>
            <a:off x="1220923" y="6305950"/>
            <a:ext cx="3672348" cy="490331"/>
          </a:xfrm>
          <a:prstGeom prst="wedgeRoundRectCallout">
            <a:avLst>
              <a:gd name="adj1" fmla="val -24992"/>
              <a:gd name="adj2" fmla="val -857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事业部档案，各事业部档案可不同。</a:t>
            </a:r>
          </a:p>
        </p:txBody>
      </p:sp>
      <p:sp>
        <p:nvSpPr>
          <p:cNvPr id="15" name="矩形: 圆角 14">
            <a:extLst>
              <a:ext uri="{FF2B5EF4-FFF2-40B4-BE49-F238E27FC236}">
                <a16:creationId xmlns:a16="http://schemas.microsoft.com/office/drawing/2014/main" id="{76065CAF-55C8-4FBF-9EE7-BF59D745A647}"/>
              </a:ext>
            </a:extLst>
          </p:cNvPr>
          <p:cNvSpPr/>
          <p:nvPr/>
        </p:nvSpPr>
        <p:spPr>
          <a:xfrm>
            <a:off x="2278966" y="2152357"/>
            <a:ext cx="478302" cy="30948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313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9D03E-D514-48B0-8C8D-A2FEDACA9454}"/>
              </a:ext>
            </a:extLst>
          </p:cNvPr>
          <p:cNvSpPr>
            <a:spLocks noGrp="1"/>
          </p:cNvSpPr>
          <p:nvPr>
            <p:ph type="title"/>
          </p:nvPr>
        </p:nvSpPr>
        <p:spPr/>
        <p:txBody>
          <a:bodyPr/>
          <a:lstStyle/>
          <a:p>
            <a:r>
              <a:rPr lang="zh-CN" altLang="en-US" dirty="0"/>
              <a:t>疑似档案分配</a:t>
            </a:r>
          </a:p>
        </p:txBody>
      </p:sp>
      <p:pic>
        <p:nvPicPr>
          <p:cNvPr id="7" name="图片 6">
            <a:extLst>
              <a:ext uri="{FF2B5EF4-FFF2-40B4-BE49-F238E27FC236}">
                <a16:creationId xmlns:a16="http://schemas.microsoft.com/office/drawing/2014/main" id="{ED46A998-299C-4C6F-9226-5B7E893A948A}"/>
              </a:ext>
            </a:extLst>
          </p:cNvPr>
          <p:cNvPicPr>
            <a:picLocks noChangeAspect="1"/>
          </p:cNvPicPr>
          <p:nvPr/>
        </p:nvPicPr>
        <p:blipFill>
          <a:blip r:embed="rId2"/>
          <a:stretch>
            <a:fillRect/>
          </a:stretch>
        </p:blipFill>
        <p:spPr>
          <a:xfrm>
            <a:off x="5885964" y="980661"/>
            <a:ext cx="6133972" cy="5153160"/>
          </a:xfrm>
          <a:prstGeom prst="rect">
            <a:avLst/>
          </a:prstGeom>
        </p:spPr>
      </p:pic>
      <p:pic>
        <p:nvPicPr>
          <p:cNvPr id="8" name="图片 7">
            <a:extLst>
              <a:ext uri="{FF2B5EF4-FFF2-40B4-BE49-F238E27FC236}">
                <a16:creationId xmlns:a16="http://schemas.microsoft.com/office/drawing/2014/main" id="{A2E44C37-FB02-45DD-A2E5-2FB51F265A8E}"/>
              </a:ext>
            </a:extLst>
          </p:cNvPr>
          <p:cNvPicPr>
            <a:picLocks noChangeAspect="1"/>
          </p:cNvPicPr>
          <p:nvPr/>
        </p:nvPicPr>
        <p:blipFill>
          <a:blip r:embed="rId3"/>
          <a:stretch>
            <a:fillRect/>
          </a:stretch>
        </p:blipFill>
        <p:spPr>
          <a:xfrm>
            <a:off x="0" y="980661"/>
            <a:ext cx="5616446" cy="5153160"/>
          </a:xfrm>
          <a:prstGeom prst="rect">
            <a:avLst/>
          </a:prstGeom>
        </p:spPr>
      </p:pic>
      <p:sp>
        <p:nvSpPr>
          <p:cNvPr id="9" name="矩形: 圆角 8">
            <a:extLst>
              <a:ext uri="{FF2B5EF4-FFF2-40B4-BE49-F238E27FC236}">
                <a16:creationId xmlns:a16="http://schemas.microsoft.com/office/drawing/2014/main" id="{9E8EA434-226B-470B-BF64-34BC9452D8B4}"/>
              </a:ext>
            </a:extLst>
          </p:cNvPr>
          <p:cNvSpPr/>
          <p:nvPr/>
        </p:nvSpPr>
        <p:spPr>
          <a:xfrm>
            <a:off x="2047459" y="1776167"/>
            <a:ext cx="577753" cy="3918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F1A32924-507F-4905-B655-FDD1444730A0}"/>
              </a:ext>
            </a:extLst>
          </p:cNvPr>
          <p:cNvCxnSpPr/>
          <p:nvPr/>
        </p:nvCxnSpPr>
        <p:spPr>
          <a:xfrm>
            <a:off x="2389239" y="2035277"/>
            <a:ext cx="349672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直接箭头连接符 12">
            <a:extLst>
              <a:ext uri="{FF2B5EF4-FFF2-40B4-BE49-F238E27FC236}">
                <a16:creationId xmlns:a16="http://schemas.microsoft.com/office/drawing/2014/main" id="{F2C4D040-0791-4F02-B404-CDA840DE4D11}"/>
              </a:ext>
            </a:extLst>
          </p:cNvPr>
          <p:cNvCxnSpPr>
            <a:cxnSpLocks/>
          </p:cNvCxnSpPr>
          <p:nvPr/>
        </p:nvCxnSpPr>
        <p:spPr>
          <a:xfrm>
            <a:off x="5885964" y="2035277"/>
            <a:ext cx="275685" cy="2832145"/>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74507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0FEA0-65B3-4148-83B4-2E38FF2B8CEE}"/>
              </a:ext>
            </a:extLst>
          </p:cNvPr>
          <p:cNvSpPr>
            <a:spLocks noGrp="1"/>
          </p:cNvSpPr>
          <p:nvPr>
            <p:ph type="title"/>
          </p:nvPr>
        </p:nvSpPr>
        <p:spPr/>
        <p:txBody>
          <a:bodyPr/>
          <a:lstStyle/>
          <a:p>
            <a:r>
              <a:rPr lang="zh-CN" altLang="en-US" dirty="0"/>
              <a:t>档案疑似原则</a:t>
            </a:r>
          </a:p>
        </p:txBody>
      </p:sp>
      <p:sp>
        <p:nvSpPr>
          <p:cNvPr id="3" name="内容占位符 2">
            <a:extLst>
              <a:ext uri="{FF2B5EF4-FFF2-40B4-BE49-F238E27FC236}">
                <a16:creationId xmlns:a16="http://schemas.microsoft.com/office/drawing/2014/main" id="{B40B33CE-B0B4-42E3-9D4C-85389155007F}"/>
              </a:ext>
            </a:extLst>
          </p:cNvPr>
          <p:cNvSpPr>
            <a:spLocks noGrp="1"/>
          </p:cNvSpPr>
          <p:nvPr>
            <p:ph idx="1"/>
          </p:nvPr>
        </p:nvSpPr>
        <p:spPr>
          <a:xfrm>
            <a:off x="838200" y="1097280"/>
            <a:ext cx="10515600" cy="5079683"/>
          </a:xfrm>
        </p:spPr>
        <p:txBody>
          <a:bodyPr/>
          <a:lstStyle/>
          <a:p>
            <a:pPr>
              <a:lnSpc>
                <a:spcPct val="200000"/>
              </a:lnSpc>
            </a:pPr>
            <a:r>
              <a:rPr lang="zh-CN" altLang="en-US" dirty="0"/>
              <a:t>条形码相同，商品名称、规格、计量单位不同或部分不同；</a:t>
            </a:r>
            <a:endParaRPr lang="en-US" altLang="zh-CN" dirty="0"/>
          </a:p>
          <a:p>
            <a:pPr>
              <a:lnSpc>
                <a:spcPct val="200000"/>
              </a:lnSpc>
            </a:pPr>
            <a:r>
              <a:rPr lang="zh-CN" altLang="en-US" dirty="0"/>
              <a:t>商品名称相同，其他档案不同；</a:t>
            </a:r>
            <a:endParaRPr lang="en-US" altLang="zh-CN" dirty="0"/>
          </a:p>
          <a:p>
            <a:pPr>
              <a:lnSpc>
                <a:spcPct val="200000"/>
              </a:lnSpc>
            </a:pPr>
            <a:r>
              <a:rPr lang="zh-CN" altLang="en-US" dirty="0"/>
              <a:t>商品名称近似，规格相同</a:t>
            </a:r>
            <a:endParaRPr lang="en-US" altLang="zh-CN" dirty="0"/>
          </a:p>
          <a:p>
            <a:pPr>
              <a:lnSpc>
                <a:spcPct val="200000"/>
              </a:lnSpc>
            </a:pPr>
            <a:endParaRPr lang="zh-CN" altLang="en-US" dirty="0"/>
          </a:p>
        </p:txBody>
      </p:sp>
    </p:spTree>
    <p:extLst>
      <p:ext uri="{BB962C8B-B14F-4D97-AF65-F5344CB8AC3E}">
        <p14:creationId xmlns:p14="http://schemas.microsoft.com/office/powerpoint/2010/main" val="86185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7A277-48B9-4DED-8E84-756A640855C9}"/>
              </a:ext>
            </a:extLst>
          </p:cNvPr>
          <p:cNvSpPr>
            <a:spLocks noGrp="1"/>
          </p:cNvSpPr>
          <p:nvPr>
            <p:ph type="title"/>
          </p:nvPr>
        </p:nvSpPr>
        <p:spPr/>
        <p:txBody>
          <a:bodyPr/>
          <a:lstStyle/>
          <a:p>
            <a:r>
              <a:rPr lang="zh-CN" altLang="en-US" dirty="0"/>
              <a:t>供应商档案审批</a:t>
            </a:r>
          </a:p>
        </p:txBody>
      </p:sp>
      <p:pic>
        <p:nvPicPr>
          <p:cNvPr id="4" name="内容占位符 3">
            <a:extLst>
              <a:ext uri="{FF2B5EF4-FFF2-40B4-BE49-F238E27FC236}">
                <a16:creationId xmlns:a16="http://schemas.microsoft.com/office/drawing/2014/main" id="{9B4622DE-D6FD-40E1-8684-129AF82555B3}"/>
              </a:ext>
            </a:extLst>
          </p:cNvPr>
          <p:cNvPicPr>
            <a:picLocks noGrp="1" noChangeAspect="1"/>
          </p:cNvPicPr>
          <p:nvPr>
            <p:ph idx="1"/>
          </p:nvPr>
        </p:nvPicPr>
        <p:blipFill>
          <a:blip r:embed="rId2"/>
          <a:stretch>
            <a:fillRect/>
          </a:stretch>
        </p:blipFill>
        <p:spPr>
          <a:xfrm>
            <a:off x="331484" y="980661"/>
            <a:ext cx="9852631" cy="5676516"/>
          </a:xfrm>
          <a:prstGeom prst="rect">
            <a:avLst/>
          </a:prstGeom>
        </p:spPr>
      </p:pic>
      <p:sp>
        <p:nvSpPr>
          <p:cNvPr id="5" name="矩形: 圆角 4">
            <a:extLst>
              <a:ext uri="{FF2B5EF4-FFF2-40B4-BE49-F238E27FC236}">
                <a16:creationId xmlns:a16="http://schemas.microsoft.com/office/drawing/2014/main" id="{39C371AB-C3C8-4961-BDB6-9C23251F7F43}"/>
              </a:ext>
            </a:extLst>
          </p:cNvPr>
          <p:cNvSpPr/>
          <p:nvPr/>
        </p:nvSpPr>
        <p:spPr>
          <a:xfrm>
            <a:off x="324464" y="1885071"/>
            <a:ext cx="9859651" cy="1477107"/>
          </a:xfrm>
          <a:prstGeom prst="roundRect">
            <a:avLst>
              <a:gd name="adj" fmla="val 2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圆角矩形 5">
            <a:extLst>
              <a:ext uri="{FF2B5EF4-FFF2-40B4-BE49-F238E27FC236}">
                <a16:creationId xmlns:a16="http://schemas.microsoft.com/office/drawing/2014/main" id="{F0C0EE01-4E3E-41FA-95A4-10B0F9978BA8}"/>
              </a:ext>
            </a:extLst>
          </p:cNvPr>
          <p:cNvSpPr/>
          <p:nvPr/>
        </p:nvSpPr>
        <p:spPr>
          <a:xfrm>
            <a:off x="3529520" y="731762"/>
            <a:ext cx="3980341" cy="625089"/>
          </a:xfrm>
          <a:prstGeom prst="wedgeRoundRectCallout">
            <a:avLst>
              <a:gd name="adj1" fmla="val -26725"/>
              <a:gd name="adj2" fmla="val 1257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集团档案：各事业部属性相同</a:t>
            </a:r>
          </a:p>
        </p:txBody>
      </p:sp>
      <p:sp>
        <p:nvSpPr>
          <p:cNvPr id="7" name="对话气泡: 圆角矩形 6">
            <a:extLst>
              <a:ext uri="{FF2B5EF4-FFF2-40B4-BE49-F238E27FC236}">
                <a16:creationId xmlns:a16="http://schemas.microsoft.com/office/drawing/2014/main" id="{10034414-F80D-40DC-AF05-43403961ACC3}"/>
              </a:ext>
            </a:extLst>
          </p:cNvPr>
          <p:cNvSpPr/>
          <p:nvPr/>
        </p:nvSpPr>
        <p:spPr>
          <a:xfrm>
            <a:off x="3837514" y="3449304"/>
            <a:ext cx="3672348" cy="490331"/>
          </a:xfrm>
          <a:prstGeom prst="wedgeRoundRectCallout">
            <a:avLst>
              <a:gd name="adj1" fmla="val -83985"/>
              <a:gd name="adj2" fmla="val 232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事业部档案，各事业部档案可不同。</a:t>
            </a:r>
          </a:p>
        </p:txBody>
      </p:sp>
      <p:sp>
        <p:nvSpPr>
          <p:cNvPr id="8" name="思想气泡: 云 7">
            <a:extLst>
              <a:ext uri="{FF2B5EF4-FFF2-40B4-BE49-F238E27FC236}">
                <a16:creationId xmlns:a16="http://schemas.microsoft.com/office/drawing/2014/main" id="{28FB181A-0310-4A71-B803-268CA7612A6C}"/>
              </a:ext>
            </a:extLst>
          </p:cNvPr>
          <p:cNvSpPr/>
          <p:nvPr/>
        </p:nvSpPr>
        <p:spPr>
          <a:xfrm>
            <a:off x="8267064" y="731762"/>
            <a:ext cx="3751405" cy="904410"/>
          </a:xfrm>
          <a:prstGeom prst="cloudCallout">
            <a:avLst>
              <a:gd name="adj1" fmla="val -40208"/>
              <a:gd name="adj2" fmla="val 545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审批通过后将集团档案分配给事业部。</a:t>
            </a:r>
          </a:p>
        </p:txBody>
      </p:sp>
    </p:spTree>
    <p:extLst>
      <p:ext uri="{BB962C8B-B14F-4D97-AF65-F5344CB8AC3E}">
        <p14:creationId xmlns:p14="http://schemas.microsoft.com/office/powerpoint/2010/main" val="18747280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1747</Words>
  <Application>Microsoft Office PowerPoint</Application>
  <PresentationFormat>宽屏</PresentationFormat>
  <Paragraphs>181</Paragraphs>
  <Slides>43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43</vt:i4>
      </vt:variant>
    </vt:vector>
  </HeadingPairs>
  <TitlesOfParts>
    <vt:vector size="47" baseType="lpstr">
      <vt:lpstr>等线</vt:lpstr>
      <vt:lpstr>微软雅黑</vt:lpstr>
      <vt:lpstr>Arial</vt:lpstr>
      <vt:lpstr>Office 主题​​</vt:lpstr>
      <vt:lpstr>本来商品云中台</vt:lpstr>
      <vt:lpstr>系统目标</vt:lpstr>
      <vt:lpstr>系统功能</vt:lpstr>
      <vt:lpstr>1.审批中心</vt:lpstr>
      <vt:lpstr>审批中心</vt:lpstr>
      <vt:lpstr>商品档案审批</vt:lpstr>
      <vt:lpstr>疑似档案分配</vt:lpstr>
      <vt:lpstr>档案疑似原则</vt:lpstr>
      <vt:lpstr>供应商档案审批</vt:lpstr>
      <vt:lpstr>疑似档案分配</vt:lpstr>
      <vt:lpstr>档案疑似原则</vt:lpstr>
      <vt:lpstr>商品分类审批</vt:lpstr>
      <vt:lpstr>2.组织管理</vt:lpstr>
      <vt:lpstr>组织管理</vt:lpstr>
      <vt:lpstr>3.基础资料</vt:lpstr>
      <vt:lpstr>基础资料-集团商品类别</vt:lpstr>
      <vt:lpstr>基础资料-集团商品类别</vt:lpstr>
      <vt:lpstr>基础资料-集团商品类别</vt:lpstr>
      <vt:lpstr>基础资料-事业部商品类别</vt:lpstr>
      <vt:lpstr>基础资料-事业部商品类别</vt:lpstr>
      <vt:lpstr>基础资料-事业部商品类别</vt:lpstr>
      <vt:lpstr>基础资料-产地</vt:lpstr>
      <vt:lpstr>基础资料-产地</vt:lpstr>
      <vt:lpstr>基础资料-产地</vt:lpstr>
      <vt:lpstr>基础资料-品牌</vt:lpstr>
      <vt:lpstr>基础资料-品牌</vt:lpstr>
      <vt:lpstr>基础资料-计量单位</vt:lpstr>
      <vt:lpstr>基础资料-税务分类</vt:lpstr>
      <vt:lpstr>基础资料-税收分类编号</vt:lpstr>
      <vt:lpstr>基础资料-税率</vt:lpstr>
      <vt:lpstr>基础资料-财务分类</vt:lpstr>
      <vt:lpstr>4.供应商档案</vt:lpstr>
      <vt:lpstr>供应商档案-列表查询</vt:lpstr>
      <vt:lpstr>供应商档案-列表查询</vt:lpstr>
      <vt:lpstr>供应商档案-详情信息</vt:lpstr>
      <vt:lpstr>供应商档案-详情信息</vt:lpstr>
      <vt:lpstr>5.商品档案</vt:lpstr>
      <vt:lpstr>商品档案-列表查询</vt:lpstr>
      <vt:lpstr>商品档案-列表查询</vt:lpstr>
      <vt:lpstr>商品档案-详情信息-集团档案</vt:lpstr>
      <vt:lpstr>商品档案-详情信息-集团档案</vt:lpstr>
      <vt:lpstr>商品档案-详情信息-事业部档案</vt:lpstr>
      <vt:lpstr>商品档案-详情信息-事业部档案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本来商品云中台</dc:title>
  <dc:creator>佟磊</dc:creator>
  <cp:lastModifiedBy>佟磊</cp:lastModifiedBy>
  <cp:revision>45</cp:revision>
  <dcterms:created xsi:type="dcterms:W3CDTF">2017-07-30T11:03:21Z</dcterms:created>
  <dcterms:modified xsi:type="dcterms:W3CDTF">2017-08-10T15:04:14Z</dcterms:modified>
</cp:coreProperties>
</file>