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11/25/24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15A45-758A-13A2-F2C7-83142830D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Hands </a:t>
            </a:r>
            <a:r>
              <a:rPr lang="pt-BR" dirty="0" err="1"/>
              <a:t>On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6A5414-B381-04FB-5607-2461767E04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Apache </a:t>
            </a:r>
            <a:r>
              <a:rPr lang="pt-BR" dirty="0" err="1"/>
              <a:t>Airflow</a:t>
            </a:r>
            <a:r>
              <a:rPr lang="pt-BR" dirty="0"/>
              <a:t> com </a:t>
            </a:r>
            <a:r>
              <a:rPr lang="pt-BR" dirty="0" err="1"/>
              <a:t>DataOps</a:t>
            </a:r>
            <a:endParaRPr lang="pt-BR" dirty="0"/>
          </a:p>
        </p:txBody>
      </p:sp>
      <p:pic>
        <p:nvPicPr>
          <p:cNvPr id="7" name="Imagem 6" descr="Logotipo, Ícone&#10;&#10;Descrição gerada automaticamente">
            <a:extLst>
              <a:ext uri="{FF2B5EF4-FFF2-40B4-BE49-F238E27FC236}">
                <a16:creationId xmlns:a16="http://schemas.microsoft.com/office/drawing/2014/main" id="{46C68574-CF23-5249-F98B-3A8EB6AA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6450" y="2419350"/>
            <a:ext cx="20193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69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35094-994F-2526-CDEF-CA51EB9E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DataOps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75473A-E8FF-1AE8-1C35-4C797D20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Docker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Ferramenta para criar, gerenciar e executar contêineres.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Imagens contêm todo o ambiente necessário para execução de aplicações.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Docker </a:t>
            </a:r>
            <a:r>
              <a:rPr lang="pt-BR" b="1" dirty="0" err="1"/>
              <a:t>Compose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Orquestra múltiplos contêineres com arquivos </a:t>
            </a:r>
            <a:r>
              <a:rPr lang="pt-BR" dirty="0" err="1"/>
              <a:t>docker-compose.yml</a:t>
            </a:r>
            <a:r>
              <a:rPr lang="pt-B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Útil para ambientes complexos, como o setup do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Comandos úteis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docker</a:t>
            </a:r>
            <a:r>
              <a:rPr lang="pt-BR" dirty="0"/>
              <a:t> build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docker-compose</a:t>
            </a:r>
            <a:r>
              <a:rPr lang="pt-BR" dirty="0"/>
              <a:t> </a:t>
            </a:r>
            <a:r>
              <a:rPr lang="pt-BR" dirty="0" err="1"/>
              <a:t>up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docker</a:t>
            </a:r>
            <a:r>
              <a:rPr lang="pt-BR" dirty="0"/>
              <a:t> system </a:t>
            </a:r>
            <a:r>
              <a:rPr lang="pt-BR" dirty="0" err="1"/>
              <a:t>prune</a:t>
            </a:r>
            <a:r>
              <a:rPr lang="pt-BR" dirty="0"/>
              <a:t> -a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5499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3D247-F952-0EA6-A1C6-02A4AD48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Flower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75AC5B-285A-D6A3-9DB5-297CB58D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Ferramenta para monitoramento e gerenciamento de </a:t>
            </a:r>
            <a:r>
              <a:rPr lang="pt-BR" dirty="0" err="1"/>
              <a:t>workers</a:t>
            </a:r>
            <a:r>
              <a:rPr lang="pt-BR" dirty="0"/>
              <a:t> </a:t>
            </a:r>
            <a:r>
              <a:rPr lang="pt-BR" dirty="0" err="1"/>
              <a:t>Celery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Recursos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Visualização do estado das tarefas e filas.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Cancelamento de tarefas em execução.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Estatísticas de </a:t>
            </a:r>
            <a:r>
              <a:rPr lang="pt-BR" dirty="0" err="1"/>
              <a:t>workers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Configuração com </a:t>
            </a:r>
            <a:r>
              <a:rPr lang="pt-BR" b="1" dirty="0" err="1"/>
              <a:t>Airflow</a:t>
            </a:r>
            <a:r>
              <a:rPr lang="pt-B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Executado como serviço paralelo, geralmente no </a:t>
            </a:r>
            <a:r>
              <a:rPr lang="pt-BR" dirty="0" err="1"/>
              <a:t>docker-compose.yml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6977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51B4D3-5748-A5E6-E72E-07A287B6B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AE8368-24A3-2D54-648B-89B5D69A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Banco de dados em memória usado como </a:t>
            </a:r>
            <a:r>
              <a:rPr lang="pt-BR" dirty="0" err="1"/>
              <a:t>backend</a:t>
            </a:r>
            <a:r>
              <a:rPr lang="pt-BR" dirty="0"/>
              <a:t> para filas no </a:t>
            </a:r>
            <a:r>
              <a:rPr lang="pt-BR" dirty="0" err="1"/>
              <a:t>CeleryExecutor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Recursos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Alta performance e baixa latência.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Suporte a estruturas como listas e </a:t>
            </a:r>
            <a:r>
              <a:rPr lang="pt-BR" dirty="0" err="1"/>
              <a:t>hashes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Configuração no </a:t>
            </a:r>
            <a:r>
              <a:rPr lang="pt-BR" b="1" dirty="0" err="1"/>
              <a:t>Airflow</a:t>
            </a:r>
            <a:r>
              <a:rPr lang="pt-BR" dirty="0" err="1"/>
              <a:t>:Definido</a:t>
            </a:r>
            <a:r>
              <a:rPr lang="pt-BR" dirty="0"/>
              <a:t> no </a:t>
            </a:r>
            <a:r>
              <a:rPr lang="pt-BR" dirty="0" err="1"/>
              <a:t>celery_result_backend</a:t>
            </a:r>
            <a:r>
              <a:rPr lang="pt-BR" dirty="0"/>
              <a:t> e </a:t>
            </a:r>
            <a:r>
              <a:rPr lang="pt-BR" dirty="0" err="1"/>
              <a:t>broker_url</a:t>
            </a:r>
            <a:r>
              <a:rPr lang="pt-BR" dirty="0"/>
              <a:t> no arquivo </a:t>
            </a:r>
            <a:r>
              <a:rPr lang="pt-BR" dirty="0" err="1"/>
              <a:t>airflow.cfg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Comandos úteis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redis-</a:t>
            </a:r>
            <a:r>
              <a:rPr lang="pt-BR" dirty="0" err="1"/>
              <a:t>cli</a:t>
            </a:r>
            <a:r>
              <a:rPr lang="pt-BR" dirty="0"/>
              <a:t> </a:t>
            </a:r>
            <a:r>
              <a:rPr lang="pt-BR" dirty="0" err="1"/>
              <a:t>ping</a:t>
            </a:r>
            <a:r>
              <a:rPr lang="pt-BR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redis-</a:t>
            </a:r>
            <a:r>
              <a:rPr lang="pt-BR" dirty="0" err="1"/>
              <a:t>cli</a:t>
            </a:r>
            <a:r>
              <a:rPr lang="pt-BR" dirty="0"/>
              <a:t> monitor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181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A6F95-30B7-7926-1895-6CAF834F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FE0C8-46A5-54BF-B3C0-164B429E2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 uma DAG no </a:t>
            </a:r>
            <a:r>
              <a:rPr lang="pt-BR" b="1" dirty="0" err="1"/>
              <a:t>Airflow</a:t>
            </a:r>
            <a:r>
              <a:rPr lang="pt-BR" b="1" dirty="0"/>
              <a:t>?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DAG (</a:t>
            </a:r>
            <a:r>
              <a:rPr lang="pt-BR" dirty="0" err="1"/>
              <a:t>Directed</a:t>
            </a:r>
            <a:r>
              <a:rPr lang="pt-BR" dirty="0"/>
              <a:t> </a:t>
            </a:r>
            <a:r>
              <a:rPr lang="pt-BR" dirty="0" err="1"/>
              <a:t>Acyclic</a:t>
            </a:r>
            <a:r>
              <a:rPr lang="pt-BR" dirty="0"/>
              <a:t> </a:t>
            </a:r>
            <a:r>
              <a:rPr lang="pt-BR" dirty="0" err="1"/>
              <a:t>Graph</a:t>
            </a:r>
            <a:r>
              <a:rPr lang="pt-BR" dirty="0"/>
              <a:t>) é a estrutura central do Apache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Representa um fluxo de trabalho: conjunto de tarefas interdependentes.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As tarefas são executadas seguindo a ordem definida pelo DAG.</a:t>
            </a:r>
          </a:p>
          <a:p>
            <a:r>
              <a:rPr lang="pt-BR" b="1" dirty="0"/>
              <a:t>Características: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Acyclic</a:t>
            </a:r>
            <a:r>
              <a:rPr lang="pt-BR" b="1" dirty="0"/>
              <a:t>:</a:t>
            </a:r>
            <a:r>
              <a:rPr lang="pt-BR" dirty="0"/>
              <a:t> Não permite loops.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Direcionado:</a:t>
            </a:r>
            <a:r>
              <a:rPr lang="pt-BR" dirty="0"/>
              <a:t> Define uma ordem entre as tarefas.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Programável com </a:t>
            </a:r>
            <a:r>
              <a:rPr lang="pt-BR" b="1" dirty="0"/>
              <a:t>Python</a:t>
            </a:r>
            <a:r>
              <a:rPr lang="pt-BR" dirty="0"/>
              <a:t>, o que oferece flexibilidade.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7648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F2AA32-1EC3-2000-DCF6-4E133115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</a:t>
            </a:r>
            <a:r>
              <a:rPr lang="pt-BR" dirty="0" err="1"/>
              <a:t>DAGs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9F742-56E1-E7B1-A72D-BD56EA927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Static</a:t>
            </a:r>
            <a:r>
              <a:rPr lang="pt-BR" b="1" dirty="0"/>
              <a:t> </a:t>
            </a:r>
            <a:r>
              <a:rPr lang="pt-BR" b="1" dirty="0" err="1"/>
              <a:t>DAGs</a:t>
            </a:r>
            <a:r>
              <a:rPr lang="pt-BR" b="1" dirty="0"/>
              <a:t>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Estrutura predefinida e imutável após a criação.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Usado para workflows simples e previsíveis.</a:t>
            </a:r>
          </a:p>
          <a:p>
            <a:r>
              <a:rPr lang="pt-BR" b="1" dirty="0"/>
              <a:t>Dynamic </a:t>
            </a:r>
            <a:r>
              <a:rPr lang="pt-BR" b="1" dirty="0" err="1"/>
              <a:t>DAGs</a:t>
            </a:r>
            <a:r>
              <a:rPr lang="pt-BR" b="1" dirty="0"/>
              <a:t>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Gerado programaticamente com lógica Python.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Permite lidar com workflows complexos ou escaláveis.</a:t>
            </a:r>
          </a:p>
          <a:p>
            <a:r>
              <a:rPr lang="pt-BR" b="1" dirty="0" err="1"/>
              <a:t>Parameterized</a:t>
            </a:r>
            <a:r>
              <a:rPr lang="pt-BR" b="1" dirty="0"/>
              <a:t> </a:t>
            </a:r>
            <a:r>
              <a:rPr lang="pt-BR" b="1" dirty="0" err="1"/>
              <a:t>DAGs</a:t>
            </a:r>
            <a:r>
              <a:rPr lang="pt-BR" b="1" dirty="0"/>
              <a:t>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Permitem parametrização para reutilização em diferentes cenários.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Exemplo: Variáveis como </a:t>
            </a:r>
            <a:r>
              <a:rPr lang="pt-BR" dirty="0" err="1"/>
              <a:t>start_date</a:t>
            </a:r>
            <a:r>
              <a:rPr lang="pt-BR" dirty="0"/>
              <a:t>, </a:t>
            </a:r>
            <a:r>
              <a:rPr lang="pt-BR" dirty="0" err="1"/>
              <a:t>interval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2175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E4CCF-8BB9-F2E8-B3D9-468732FF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Operadores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304C2B-75DE-2578-66DB-F901BC6CB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Definição: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Operators</a:t>
            </a:r>
            <a:r>
              <a:rPr lang="pt-BR" dirty="0"/>
              <a:t> são blocos de construção para as tarefas.</a:t>
            </a:r>
          </a:p>
          <a:p>
            <a:r>
              <a:rPr lang="pt-BR" b="1" dirty="0"/>
              <a:t>Principais tipos: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PythonOperator</a:t>
            </a:r>
            <a:r>
              <a:rPr lang="pt-BR" b="1" dirty="0"/>
              <a:t>:</a:t>
            </a:r>
            <a:r>
              <a:rPr lang="pt-BR" dirty="0"/>
              <a:t> Executa funções Python.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BashOperator</a:t>
            </a:r>
            <a:r>
              <a:rPr lang="pt-BR" b="1" dirty="0"/>
              <a:t>:</a:t>
            </a:r>
            <a:r>
              <a:rPr lang="pt-BR" dirty="0"/>
              <a:t> Executa comandos </a:t>
            </a:r>
            <a:r>
              <a:rPr lang="pt-BR" dirty="0" err="1"/>
              <a:t>Bash</a:t>
            </a:r>
            <a:r>
              <a:rPr lang="pt-BR" dirty="0"/>
              <a:t>/Shell.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PostgresOperator</a:t>
            </a:r>
            <a:r>
              <a:rPr lang="pt-BR" b="1" dirty="0"/>
              <a:t>:</a:t>
            </a:r>
            <a:r>
              <a:rPr lang="pt-BR" dirty="0"/>
              <a:t> Executa SQL em bases PostgreSQL.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EmailOperator</a:t>
            </a:r>
            <a:r>
              <a:rPr lang="pt-BR" b="1" dirty="0"/>
              <a:t>:</a:t>
            </a:r>
            <a:r>
              <a:rPr lang="pt-BR" dirty="0"/>
              <a:t> Envia e-mails.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DummyOperator</a:t>
            </a:r>
            <a:r>
              <a:rPr lang="pt-BR" b="1" dirty="0"/>
              <a:t>:</a:t>
            </a:r>
            <a:r>
              <a:rPr lang="pt-BR" dirty="0"/>
              <a:t> </a:t>
            </a:r>
            <a:r>
              <a:rPr lang="pt-BR" dirty="0" err="1"/>
              <a:t>Placeholder</a:t>
            </a:r>
            <a:r>
              <a:rPr lang="pt-BR" dirty="0"/>
              <a:t> ou ponto de junção.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175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6D7BD-1B66-0038-C738-4CF9E30B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28BB90-557A-B25B-CEE9-7FDDEC67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Definição: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Sensores são um tipo especial de operador que aguardam até que uma condição seja atendida.</a:t>
            </a:r>
          </a:p>
          <a:p>
            <a:r>
              <a:rPr lang="pt-BR" b="1" dirty="0"/>
              <a:t>Exemplos comuns: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FileSensor</a:t>
            </a:r>
            <a:r>
              <a:rPr lang="pt-BR" b="1" dirty="0"/>
              <a:t>:</a:t>
            </a:r>
            <a:r>
              <a:rPr lang="pt-BR" dirty="0"/>
              <a:t> Aguarda um arquivo específico.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S3KeySensor:</a:t>
            </a:r>
            <a:r>
              <a:rPr lang="pt-BR" dirty="0"/>
              <a:t> Aguarda a existência de um objeto no S3.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TimeSensor</a:t>
            </a:r>
            <a:r>
              <a:rPr lang="pt-BR" b="1" dirty="0"/>
              <a:t>:</a:t>
            </a:r>
            <a:r>
              <a:rPr lang="pt-BR" dirty="0"/>
              <a:t> Aguarda até um horário especificado.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 err="1"/>
              <a:t>ExternalTaskSensor</a:t>
            </a:r>
            <a:r>
              <a:rPr lang="pt-BR" b="1" dirty="0"/>
              <a:t>:</a:t>
            </a:r>
            <a:r>
              <a:rPr lang="pt-BR" dirty="0"/>
              <a:t> Aguarda a execução de outra tarefa/DAG.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51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4A2C8-3091-D150-18DE-746A92EA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External</a:t>
            </a:r>
            <a:r>
              <a:rPr lang="pt-BR" dirty="0"/>
              <a:t> Task Sensor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F6C51E-A828-E210-B035-5468B019F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O que é?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Sensor utilizado para sincronizar </a:t>
            </a:r>
            <a:r>
              <a:rPr lang="pt-BR" dirty="0" err="1"/>
              <a:t>DAGs</a:t>
            </a:r>
            <a:r>
              <a:rPr lang="pt-BR" dirty="0"/>
              <a:t> diferentes.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 tarefa espera até que outra tarefa, em outro DAG, seja concluída.</a:t>
            </a:r>
          </a:p>
          <a:p>
            <a:r>
              <a:rPr lang="pt-BR" b="1" dirty="0"/>
              <a:t>Parâmetros importantes: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external_dag_id</a:t>
            </a:r>
            <a:r>
              <a:rPr lang="pt-BR" dirty="0"/>
              <a:t>: DAG externa que será monitorada.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external_task_id</a:t>
            </a:r>
            <a:r>
              <a:rPr lang="pt-BR" dirty="0"/>
              <a:t>: Tarefa específica da DAG externa.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execution_date</a:t>
            </a:r>
            <a:r>
              <a:rPr lang="pt-BR" dirty="0"/>
              <a:t>: Data de execução sincronizada.</a:t>
            </a:r>
          </a:p>
          <a:p>
            <a:endParaRPr lang="pt-BR" dirty="0"/>
          </a:p>
          <a:p>
            <a:pPr marL="502920" lvl="1" indent="0">
              <a:buNone/>
            </a:pPr>
            <a:r>
              <a:rPr lang="pt-BR" sz="1300" dirty="0" err="1"/>
              <a:t>ExternalTaskSensor</a:t>
            </a:r>
            <a:r>
              <a:rPr lang="pt-BR" sz="1300" dirty="0"/>
              <a:t>( 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task_id</a:t>
            </a:r>
            <a:r>
              <a:rPr lang="pt-BR" sz="1300" dirty="0"/>
              <a:t>='</a:t>
            </a:r>
            <a:r>
              <a:rPr lang="pt-BR" sz="1300" dirty="0" err="1"/>
              <a:t>espera_tarefa_externa</a:t>
            </a:r>
            <a:r>
              <a:rPr lang="pt-BR" sz="1300" dirty="0"/>
              <a:t>’, 	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external_dag_id</a:t>
            </a:r>
            <a:r>
              <a:rPr lang="pt-BR" sz="1300" dirty="0"/>
              <a:t>='</a:t>
            </a:r>
            <a:r>
              <a:rPr lang="pt-BR" sz="1300" dirty="0" err="1"/>
              <a:t>meu_dag_externo</a:t>
            </a:r>
            <a:r>
              <a:rPr lang="pt-BR" sz="1300" dirty="0"/>
              <a:t>’, 	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external_task_id</a:t>
            </a:r>
            <a:r>
              <a:rPr lang="pt-BR" sz="1300" dirty="0"/>
              <a:t>='</a:t>
            </a:r>
            <a:r>
              <a:rPr lang="pt-BR" sz="1300" dirty="0" err="1"/>
              <a:t>tarefa_externa</a:t>
            </a:r>
            <a:r>
              <a:rPr lang="pt-BR" sz="1300" dirty="0"/>
              <a:t>’, 	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execution_date_fn</a:t>
            </a:r>
            <a:r>
              <a:rPr lang="pt-BR" sz="1300" dirty="0"/>
              <a:t>=lambda </a:t>
            </a:r>
            <a:r>
              <a:rPr lang="pt-BR" sz="1300" dirty="0" err="1"/>
              <a:t>dt</a:t>
            </a:r>
            <a:r>
              <a:rPr lang="pt-BR" sz="1300" dirty="0"/>
              <a:t>: </a:t>
            </a:r>
            <a:r>
              <a:rPr lang="pt-BR" sz="1300" dirty="0" err="1"/>
              <a:t>dt</a:t>
            </a:r>
            <a:r>
              <a:rPr lang="pt-BR" sz="1300" dirty="0"/>
              <a:t>, </a:t>
            </a:r>
          </a:p>
          <a:p>
            <a:pPr marL="502920" lvl="1" indent="0">
              <a:buNone/>
            </a:pPr>
            <a:r>
              <a:rPr lang="pt-BR" sz="1300" dirty="0"/>
              <a:t>	timeout=300, </a:t>
            </a:r>
          </a:p>
          <a:p>
            <a:pPr marL="502920" lvl="1" indent="0">
              <a:buNone/>
            </a:pPr>
            <a:r>
              <a:rPr lang="pt-BR" sz="1300" dirty="0"/>
              <a:t>	</a:t>
            </a:r>
            <a:r>
              <a:rPr lang="pt-BR" sz="1300" dirty="0" err="1"/>
              <a:t>mode</a:t>
            </a:r>
            <a:r>
              <a:rPr lang="pt-BR" sz="1300" dirty="0"/>
              <a:t>='</a:t>
            </a:r>
            <a:r>
              <a:rPr lang="pt-BR" sz="1300" dirty="0" err="1"/>
              <a:t>poke</a:t>
            </a:r>
            <a:r>
              <a:rPr lang="pt-BR" sz="1300" dirty="0"/>
              <a:t>’ </a:t>
            </a:r>
          </a:p>
          <a:p>
            <a:pPr marL="502920" lvl="1" indent="0">
              <a:buNone/>
            </a:pPr>
            <a:r>
              <a:rPr lang="pt-BR" sz="13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0088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D18EC-1FA6-F7FD-7652-0452FA82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SubDags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38D4EE-E102-DDEF-50D2-F48BC904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Definição: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DAGs</a:t>
            </a:r>
            <a:r>
              <a:rPr lang="pt-BR" dirty="0"/>
              <a:t> aninhados dentro de outros </a:t>
            </a:r>
            <a:r>
              <a:rPr lang="pt-BR" dirty="0" err="1"/>
              <a:t>DAGs</a:t>
            </a:r>
            <a:r>
              <a:rPr lang="pt-BR" dirty="0"/>
              <a:t>.</a:t>
            </a:r>
          </a:p>
          <a:p>
            <a:r>
              <a:rPr lang="pt-BR" b="1" dirty="0"/>
              <a:t>Características: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Facilitam a organização de workflows complexos.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Cada </a:t>
            </a:r>
            <a:r>
              <a:rPr lang="pt-BR" dirty="0" err="1"/>
              <a:t>SubDAG</a:t>
            </a:r>
            <a:r>
              <a:rPr lang="pt-BR" dirty="0"/>
              <a:t> funciona como um DAG completo.</a:t>
            </a:r>
          </a:p>
          <a:p>
            <a:r>
              <a:rPr lang="pt-BR" b="1" dirty="0"/>
              <a:t>Limitações: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Não recomendado em </a:t>
            </a:r>
            <a:r>
              <a:rPr lang="pt-BR" dirty="0" err="1"/>
              <a:t>DAGs</a:t>
            </a:r>
            <a:r>
              <a:rPr lang="pt-BR" dirty="0"/>
              <a:t> escaláveis.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Melhor usar </a:t>
            </a:r>
            <a:r>
              <a:rPr lang="pt-BR" b="1" dirty="0" err="1"/>
              <a:t>TaskGroups</a:t>
            </a:r>
            <a:r>
              <a:rPr lang="pt-BR" dirty="0"/>
              <a:t> (substituto mais moderno).</a:t>
            </a:r>
          </a:p>
          <a:p>
            <a:r>
              <a:rPr lang="pt-BR" b="1" dirty="0"/>
              <a:t>Exemplo de criação:</a:t>
            </a:r>
          </a:p>
          <a:p>
            <a:pPr marL="0" indent="0">
              <a:buNone/>
            </a:pPr>
            <a:endParaRPr lang="pt-BR" dirty="0"/>
          </a:p>
          <a:p>
            <a:pPr marL="502920" lvl="1" indent="0">
              <a:buNone/>
            </a:pPr>
            <a:r>
              <a:rPr lang="pt-BR" sz="1600" dirty="0"/>
              <a:t>@</a:t>
            </a:r>
            <a:r>
              <a:rPr lang="pt-BR" sz="1600" dirty="0" err="1"/>
              <a:t>subdag</a:t>
            </a:r>
            <a:r>
              <a:rPr lang="pt-BR" sz="1600" dirty="0"/>
              <a:t> </a:t>
            </a:r>
          </a:p>
          <a:p>
            <a:pPr marL="502920" lvl="1" indent="0">
              <a:buNone/>
            </a:pPr>
            <a:r>
              <a:rPr lang="pt-BR" sz="1600" dirty="0" err="1"/>
              <a:t>def</a:t>
            </a:r>
            <a:r>
              <a:rPr lang="pt-BR" sz="1600" dirty="0"/>
              <a:t> </a:t>
            </a:r>
            <a:r>
              <a:rPr lang="pt-BR" sz="1600" dirty="0" err="1"/>
              <a:t>criar_subdag</a:t>
            </a:r>
            <a:r>
              <a:rPr lang="pt-BR" sz="1600" dirty="0"/>
              <a:t>(</a:t>
            </a:r>
            <a:r>
              <a:rPr lang="pt-BR" sz="1600" dirty="0" err="1"/>
              <a:t>parent_dag_name</a:t>
            </a:r>
            <a:r>
              <a:rPr lang="pt-BR" sz="1600" dirty="0"/>
              <a:t>, </a:t>
            </a:r>
            <a:r>
              <a:rPr lang="pt-BR" sz="1600" dirty="0" err="1"/>
              <a:t>child_dag_name</a:t>
            </a:r>
            <a:r>
              <a:rPr lang="pt-BR" sz="1600" dirty="0"/>
              <a:t>, </a:t>
            </a:r>
            <a:r>
              <a:rPr lang="pt-BR" sz="1600" dirty="0" err="1"/>
              <a:t>args</a:t>
            </a:r>
            <a:r>
              <a:rPr lang="pt-BR" sz="1600" dirty="0"/>
              <a:t>): </a:t>
            </a:r>
          </a:p>
          <a:p>
            <a:pPr marL="502920" lvl="1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dag</a:t>
            </a:r>
            <a:r>
              <a:rPr lang="pt-BR" sz="1600" dirty="0"/>
              <a:t> = DAG( </a:t>
            </a:r>
          </a:p>
          <a:p>
            <a:pPr marL="502920" lvl="1" indent="0">
              <a:buNone/>
            </a:pPr>
            <a:r>
              <a:rPr lang="pt-BR" sz="1600" dirty="0"/>
              <a:t>		</a:t>
            </a:r>
            <a:r>
              <a:rPr lang="pt-BR" sz="1600" dirty="0" err="1"/>
              <a:t>dag_id</a:t>
            </a:r>
            <a:r>
              <a:rPr lang="pt-BR" sz="1600" dirty="0"/>
              <a:t>=</a:t>
            </a:r>
            <a:r>
              <a:rPr lang="pt-BR" sz="1600" dirty="0" err="1"/>
              <a:t>f</a:t>
            </a:r>
            <a:r>
              <a:rPr lang="pt-BR" sz="1600" dirty="0"/>
              <a:t>"{</a:t>
            </a:r>
            <a:r>
              <a:rPr lang="pt-BR" sz="1600" dirty="0" err="1"/>
              <a:t>parent_dag_name</a:t>
            </a:r>
            <a:r>
              <a:rPr lang="pt-BR" sz="1600" dirty="0"/>
              <a:t>}.{</a:t>
            </a:r>
            <a:r>
              <a:rPr lang="pt-BR" sz="1600" dirty="0" err="1"/>
              <a:t>child_dag_name</a:t>
            </a:r>
            <a:r>
              <a:rPr lang="pt-BR" sz="1600" dirty="0"/>
              <a:t>}", 		</a:t>
            </a:r>
            <a:r>
              <a:rPr lang="pt-BR" sz="1600" dirty="0" err="1"/>
              <a:t>default_args</a:t>
            </a:r>
            <a:r>
              <a:rPr lang="pt-BR" sz="1600" dirty="0"/>
              <a:t>=</a:t>
            </a:r>
            <a:r>
              <a:rPr lang="pt-BR" sz="1600" dirty="0" err="1"/>
              <a:t>args</a:t>
            </a:r>
            <a:r>
              <a:rPr lang="pt-BR" sz="1600" dirty="0"/>
              <a:t>, </a:t>
            </a:r>
          </a:p>
          <a:p>
            <a:pPr marL="502920" lvl="1" indent="0">
              <a:buNone/>
            </a:pPr>
            <a:r>
              <a:rPr lang="pt-BR" sz="1600" dirty="0"/>
              <a:t>		</a:t>
            </a:r>
            <a:r>
              <a:rPr lang="pt-BR" sz="1600" dirty="0" err="1"/>
              <a:t>schedule_interval</a:t>
            </a:r>
            <a:r>
              <a:rPr lang="pt-BR" sz="1600" dirty="0"/>
              <a:t>="@</a:t>
            </a:r>
            <a:r>
              <a:rPr lang="pt-BR" sz="1600" dirty="0" err="1"/>
              <a:t>daily</a:t>
            </a:r>
            <a:r>
              <a:rPr lang="pt-BR" sz="1600" dirty="0"/>
              <a:t>" </a:t>
            </a:r>
          </a:p>
          <a:p>
            <a:pPr marL="502920" lvl="1" indent="0">
              <a:buNone/>
            </a:pPr>
            <a:r>
              <a:rPr lang="pt-BR" sz="1600" dirty="0"/>
              <a:t>	) </a:t>
            </a:r>
          </a:p>
          <a:p>
            <a:pPr marL="502920" lvl="1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with</a:t>
            </a:r>
            <a:r>
              <a:rPr lang="pt-BR" sz="1600" dirty="0"/>
              <a:t> </a:t>
            </a:r>
            <a:r>
              <a:rPr lang="pt-BR" sz="1600" dirty="0" err="1"/>
              <a:t>dag</a:t>
            </a:r>
            <a:r>
              <a:rPr lang="pt-BR" sz="1600" dirty="0"/>
              <a:t>: </a:t>
            </a:r>
          </a:p>
          <a:p>
            <a:pPr marL="502920" lvl="1" indent="0">
              <a:buNone/>
            </a:pPr>
            <a:r>
              <a:rPr lang="pt-BR" sz="1600" dirty="0"/>
              <a:t>		</a:t>
            </a:r>
            <a:r>
              <a:rPr lang="pt-BR" sz="1600" dirty="0" err="1"/>
              <a:t>DummyOperator</a:t>
            </a:r>
            <a:r>
              <a:rPr lang="pt-BR" sz="1600" dirty="0"/>
              <a:t>(</a:t>
            </a:r>
            <a:r>
              <a:rPr lang="pt-BR" sz="1600" dirty="0" err="1"/>
              <a:t>task_id</a:t>
            </a:r>
            <a:r>
              <a:rPr lang="pt-BR" sz="1600" dirty="0"/>
              <a:t>="sub_tarefa_1") 				</a:t>
            </a:r>
            <a:r>
              <a:rPr lang="pt-BR" sz="1600" dirty="0" err="1"/>
              <a:t>DummyOperator</a:t>
            </a:r>
            <a:r>
              <a:rPr lang="pt-BR" sz="1600" dirty="0"/>
              <a:t>(</a:t>
            </a:r>
            <a:r>
              <a:rPr lang="pt-BR" sz="1600" dirty="0" err="1"/>
              <a:t>task_id</a:t>
            </a:r>
            <a:r>
              <a:rPr lang="pt-BR" sz="1600" dirty="0"/>
              <a:t>="sub_tarefa_2") </a:t>
            </a:r>
          </a:p>
          <a:p>
            <a:pPr marL="502920" lvl="1" indent="0">
              <a:buNone/>
            </a:pPr>
            <a:r>
              <a:rPr lang="pt-BR" sz="1600" dirty="0"/>
              <a:t>	</a:t>
            </a:r>
            <a:r>
              <a:rPr lang="pt-BR" sz="1600" dirty="0" err="1"/>
              <a:t>return</a:t>
            </a:r>
            <a:r>
              <a:rPr lang="pt-BR" sz="1600" dirty="0"/>
              <a:t> </a:t>
            </a:r>
            <a:r>
              <a:rPr lang="pt-BR" sz="1600" dirty="0" err="1"/>
              <a:t>dag</a:t>
            </a:r>
            <a:endParaRPr lang="pt-BR" sz="16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073491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1F052-232B-1298-6CFF-6AFD5B1B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DAGs</a:t>
            </a:r>
            <a:r>
              <a:rPr lang="pt-BR" dirty="0"/>
              <a:t> Dinâmicas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A1771B-B07C-788C-315E-C9050F29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são?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DAGs</a:t>
            </a:r>
            <a:r>
              <a:rPr lang="pt-BR" dirty="0"/>
              <a:t> criadas de forma programática para evitar redundância e facilitar a manutenção.</a:t>
            </a:r>
          </a:p>
          <a:p>
            <a:r>
              <a:rPr lang="pt-BR" b="1" dirty="0"/>
              <a:t>Vantagens: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Redução de código repetido.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Possibilidade de escalabilidade conforme o número de inputs.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61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C25FFB9-4271-B2B0-7CEF-C8AF31B6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900" spc="-100"/>
              <a:t>Pra que serve???</a:t>
            </a:r>
          </a:p>
        </p:txBody>
      </p:sp>
      <p:pic>
        <p:nvPicPr>
          <p:cNvPr id="5" name="Espaço Reservado para Conteúdo 4" descr="Toque de alarme com preenchimento sólido">
            <a:extLst>
              <a:ext uri="{FF2B5EF4-FFF2-40B4-BE49-F238E27FC236}">
                <a16:creationId xmlns:a16="http://schemas.microsoft.com/office/drawing/2014/main" id="{782FF2D8-A7C9-3DDA-64F0-3D878E5BA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9466" y="125569"/>
            <a:ext cx="1679509" cy="1679509"/>
          </a:xfrm>
          <a:prstGeom prst="rect">
            <a:avLst/>
          </a:prstGeom>
        </p:spPr>
      </p:pic>
      <p:pic>
        <p:nvPicPr>
          <p:cNvPr id="7" name="Espaço Reservado para Conteúdo 6" descr="Blockchain com preenchimento sólido">
            <a:extLst>
              <a:ext uri="{FF2B5EF4-FFF2-40B4-BE49-F238E27FC236}">
                <a16:creationId xmlns:a16="http://schemas.microsoft.com/office/drawing/2014/main" id="{FCFDAE65-EB86-260B-C69B-FC08D9AB4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8441" y="125569"/>
            <a:ext cx="1679509" cy="1679509"/>
          </a:xfrm>
          <a:prstGeom prst="rect">
            <a:avLst/>
          </a:prstGeom>
        </p:spPr>
      </p:pic>
      <p:pic>
        <p:nvPicPr>
          <p:cNvPr id="10" name="Gráfico 9" descr="Lâmpada e engrenagem estrutura de tópicos">
            <a:extLst>
              <a:ext uri="{FF2B5EF4-FFF2-40B4-BE49-F238E27FC236}">
                <a16:creationId xmlns:a16="http://schemas.microsoft.com/office/drawing/2014/main" id="{663E5CF9-B1AE-9020-7E58-5128435B3F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07416" y="125569"/>
            <a:ext cx="1679509" cy="167950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16DC6F-3837-44FB-B05F-1D5689BBD8BC}"/>
              </a:ext>
            </a:extLst>
          </p:cNvPr>
          <p:cNvSpPr txBox="1"/>
          <p:nvPr/>
        </p:nvSpPr>
        <p:spPr>
          <a:xfrm>
            <a:off x="1096201" y="1992505"/>
            <a:ext cx="2586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Scheduling</a:t>
            </a:r>
            <a:r>
              <a:rPr lang="pt-BR" dirty="0"/>
              <a:t> – Agendamento de tarefas complexas e integrações de dados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884F65F-02B4-A6CC-2829-56D455F2DB2F}"/>
              </a:ext>
            </a:extLst>
          </p:cNvPr>
          <p:cNvSpPr txBox="1"/>
          <p:nvPr/>
        </p:nvSpPr>
        <p:spPr>
          <a:xfrm>
            <a:off x="4325176" y="1992505"/>
            <a:ext cx="25860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Orquestration</a:t>
            </a:r>
            <a:r>
              <a:rPr lang="pt-BR" dirty="0"/>
              <a:t> – Orquestração de pipelines de dados, com suporte a vários players de mercado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F1029FD-5642-3A44-2FB4-83BE4B376684}"/>
              </a:ext>
            </a:extLst>
          </p:cNvPr>
          <p:cNvSpPr txBox="1"/>
          <p:nvPr/>
        </p:nvSpPr>
        <p:spPr>
          <a:xfrm>
            <a:off x="7554151" y="2022914"/>
            <a:ext cx="2586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 err="1"/>
              <a:t>Transformation</a:t>
            </a:r>
            <a:r>
              <a:rPr lang="pt-BR" dirty="0"/>
              <a:t> – Tratamento de dados em conjuntos não massivos</a:t>
            </a:r>
          </a:p>
        </p:txBody>
      </p:sp>
    </p:spTree>
    <p:extLst>
      <p:ext uri="{BB962C8B-B14F-4D97-AF65-F5344CB8AC3E}">
        <p14:creationId xmlns:p14="http://schemas.microsoft.com/office/powerpoint/2010/main" val="742644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24BBA-B234-B1E4-DEE3-A59F0D7E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Task </a:t>
            </a:r>
            <a:r>
              <a:rPr lang="pt-BR" dirty="0" err="1"/>
              <a:t>Groups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6835A8-B15E-7090-C0A0-6B3DC22E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 </a:t>
            </a:r>
            <a:r>
              <a:rPr lang="pt-BR" b="1" dirty="0" err="1"/>
              <a:t>TaskGroup</a:t>
            </a:r>
            <a:r>
              <a:rPr lang="pt-BR" b="1" dirty="0"/>
              <a:t>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Recurso do </a:t>
            </a:r>
            <a:r>
              <a:rPr lang="pt-BR" dirty="0" err="1"/>
              <a:t>Airflow</a:t>
            </a:r>
            <a:r>
              <a:rPr lang="pt-BR" dirty="0"/>
              <a:t> para agrupar tarefas logicamente.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Ajuda a organizar e simplificar </a:t>
            </a:r>
            <a:r>
              <a:rPr lang="pt-BR" dirty="0" err="1"/>
              <a:t>DAGs</a:t>
            </a:r>
            <a:r>
              <a:rPr lang="pt-BR" dirty="0"/>
              <a:t> complexas.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Representado como um grupo </a:t>
            </a:r>
            <a:r>
              <a:rPr lang="pt-BR" dirty="0" err="1"/>
              <a:t>colapsável</a:t>
            </a:r>
            <a:r>
              <a:rPr lang="pt-BR" dirty="0"/>
              <a:t> na interface web do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  <a:p>
            <a:r>
              <a:rPr lang="pt-BR" b="1" dirty="0"/>
              <a:t>Principais Benefícios:</a:t>
            </a:r>
          </a:p>
          <a:p>
            <a:pPr lvl="1"/>
            <a:r>
              <a:rPr lang="pt-BR" b="1" dirty="0"/>
              <a:t>Melhora a legibilidade:</a:t>
            </a:r>
            <a:r>
              <a:rPr lang="pt-BR" dirty="0"/>
              <a:t> </a:t>
            </a:r>
            <a:r>
              <a:rPr lang="pt-BR" dirty="0" err="1"/>
              <a:t>DAGs</a:t>
            </a:r>
            <a:r>
              <a:rPr lang="pt-BR" dirty="0"/>
              <a:t> mais limpas e organizadas.</a:t>
            </a:r>
          </a:p>
          <a:p>
            <a:pPr lvl="1"/>
            <a:r>
              <a:rPr lang="pt-BR" b="1" dirty="0"/>
              <a:t>Visualização aprimorada:</a:t>
            </a:r>
            <a:r>
              <a:rPr lang="pt-BR" dirty="0"/>
              <a:t> Grupos de tarefas podem ser expandidos ou colapsados.</a:t>
            </a:r>
          </a:p>
          <a:p>
            <a:pPr lvl="1"/>
            <a:r>
              <a:rPr lang="pt-BR" b="1" dirty="0"/>
              <a:t>Facilidade de manutenção:</a:t>
            </a:r>
            <a:r>
              <a:rPr lang="pt-BR" dirty="0"/>
              <a:t> Identificação lógica de tarefas relacionadas.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8017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3BE9B1-C122-D1A8-03AD-6F7937E99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Cli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7A1D6-6116-8DDF-46BA-D3FB4348B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O que é?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Interface de linha de comando do Apache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Permite gerenciar e executar </a:t>
            </a:r>
            <a:r>
              <a:rPr lang="pt-BR" dirty="0" err="1"/>
              <a:t>DAGs</a:t>
            </a:r>
            <a:r>
              <a:rPr lang="pt-BR" dirty="0"/>
              <a:t>, tarefas, e realizar manutenção no ambiente </a:t>
            </a:r>
            <a:r>
              <a:rPr lang="pt-BR" dirty="0" err="1"/>
              <a:t>Airflow</a:t>
            </a:r>
            <a:r>
              <a:rPr lang="pt-BR" dirty="0"/>
              <a:t> diretamente do terminal.</a:t>
            </a:r>
          </a:p>
          <a:p>
            <a:r>
              <a:rPr lang="pt-BR" b="1" dirty="0"/>
              <a:t>Principais recursos: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Listagem e execução de </a:t>
            </a:r>
            <a:r>
              <a:rPr lang="pt-BR" dirty="0" err="1"/>
              <a:t>DAGs</a:t>
            </a:r>
            <a:r>
              <a:rPr lang="pt-BR" dirty="0"/>
              <a:t> e tarefas.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Monitoramento do estado de execução.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Gerenciamento de conexões e variáveis.</a:t>
            </a:r>
          </a:p>
          <a:p>
            <a:r>
              <a:rPr lang="pt-BR" b="1" dirty="0"/>
              <a:t>Vantagens: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Agilidade na administração do ambiente.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Automatização de tarefas frequentes.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126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90B6B-2F94-71A5-7A08-5E8A5D8EF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Cli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87447-E1C1-C204-5BCA-36FD9694D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Listar </a:t>
            </a:r>
            <a:r>
              <a:rPr lang="pt-BR" dirty="0" err="1"/>
              <a:t>DAGs:bash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dags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Pausar um </a:t>
            </a:r>
            <a:r>
              <a:rPr lang="pt-BR" dirty="0" err="1"/>
              <a:t>DAG:bash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dags</a:t>
            </a:r>
            <a:r>
              <a:rPr lang="pt-BR" dirty="0"/>
              <a:t> pause &lt;</a:t>
            </a:r>
            <a:r>
              <a:rPr lang="pt-BR" dirty="0" err="1"/>
              <a:t>dag_id</a:t>
            </a:r>
            <a:r>
              <a:rPr lang="pt-BR" dirty="0"/>
              <a:t>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Retomar um </a:t>
            </a:r>
            <a:r>
              <a:rPr lang="pt-BR" dirty="0" err="1"/>
              <a:t>DAG:bash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dags</a:t>
            </a:r>
            <a:r>
              <a:rPr lang="pt-BR" dirty="0"/>
              <a:t> </a:t>
            </a:r>
            <a:r>
              <a:rPr lang="pt-BR" dirty="0" err="1"/>
              <a:t>unpause</a:t>
            </a:r>
            <a:r>
              <a:rPr lang="pt-BR" dirty="0"/>
              <a:t> &lt;</a:t>
            </a:r>
            <a:r>
              <a:rPr lang="pt-BR" dirty="0" err="1"/>
              <a:t>dag_id</a:t>
            </a:r>
            <a:r>
              <a:rPr lang="pt-BR" dirty="0"/>
              <a:t>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Executar uma tarefa </a:t>
            </a:r>
            <a:r>
              <a:rPr lang="pt-BR" dirty="0" err="1"/>
              <a:t>manualmente:bash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tasks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&lt;</a:t>
            </a:r>
            <a:r>
              <a:rPr lang="pt-BR" dirty="0" err="1"/>
              <a:t>dag_id</a:t>
            </a:r>
            <a:r>
              <a:rPr lang="pt-BR" dirty="0"/>
              <a:t>&gt; &lt;</a:t>
            </a:r>
            <a:r>
              <a:rPr lang="pt-BR" dirty="0" err="1"/>
              <a:t>task_id</a:t>
            </a:r>
            <a:r>
              <a:rPr lang="pt-BR" dirty="0"/>
              <a:t>&gt; &lt;</a:t>
            </a:r>
            <a:r>
              <a:rPr lang="pt-BR" dirty="0" err="1"/>
              <a:t>execution_date</a:t>
            </a:r>
            <a:r>
              <a:rPr lang="pt-BR" dirty="0"/>
              <a:t>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Mostrar status de </a:t>
            </a:r>
            <a:r>
              <a:rPr lang="pt-BR" dirty="0" err="1"/>
              <a:t>tarefas:bash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tasks</a:t>
            </a:r>
            <a:r>
              <a:rPr lang="pt-BR" dirty="0"/>
              <a:t> </a:t>
            </a:r>
            <a:r>
              <a:rPr lang="pt-BR" dirty="0" err="1"/>
              <a:t>states</a:t>
            </a:r>
            <a:r>
              <a:rPr lang="pt-BR" dirty="0"/>
              <a:t>-for-</a:t>
            </a:r>
            <a:r>
              <a:rPr lang="pt-BR" dirty="0" err="1"/>
              <a:t>dag</a:t>
            </a:r>
            <a:r>
              <a:rPr lang="pt-BR" dirty="0"/>
              <a:t>-</a:t>
            </a:r>
            <a:r>
              <a:rPr lang="pt-BR" dirty="0" err="1"/>
              <a:t>run</a:t>
            </a:r>
            <a:r>
              <a:rPr lang="pt-BR" dirty="0"/>
              <a:t> &lt;</a:t>
            </a:r>
            <a:r>
              <a:rPr lang="pt-BR" dirty="0" err="1"/>
              <a:t>dag_id</a:t>
            </a:r>
            <a:r>
              <a:rPr lang="pt-BR" dirty="0"/>
              <a:t>&gt; &lt;</a:t>
            </a:r>
            <a:r>
              <a:rPr lang="pt-BR" dirty="0" err="1"/>
              <a:t>execution_date</a:t>
            </a:r>
            <a:r>
              <a:rPr lang="pt-BR" dirty="0"/>
              <a:t>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Iniciar o </a:t>
            </a:r>
            <a:r>
              <a:rPr lang="pt-BR" dirty="0" err="1"/>
              <a:t>webserver:bash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webserver</a:t>
            </a:r>
            <a:r>
              <a:rPr lang="pt-B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Testar um DAG (sem persistir no metadado):</a:t>
            </a:r>
            <a:r>
              <a:rPr lang="pt-BR" dirty="0" err="1"/>
              <a:t>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dags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&lt;</a:t>
            </a:r>
            <a:r>
              <a:rPr lang="pt-BR" dirty="0" err="1"/>
              <a:t>dag_id</a:t>
            </a:r>
            <a:r>
              <a:rPr lang="pt-BR" dirty="0"/>
              <a:t>&gt; &lt;</a:t>
            </a:r>
            <a:r>
              <a:rPr lang="pt-BR" dirty="0" err="1"/>
              <a:t>execution_date</a:t>
            </a:r>
            <a:r>
              <a:rPr lang="pt-BR" dirty="0"/>
              <a:t>&gt;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Ver logs de uma </a:t>
            </a:r>
            <a:r>
              <a:rPr lang="pt-BR" dirty="0" err="1"/>
              <a:t>tarefa:bash</a:t>
            </a:r>
            <a:endParaRPr lang="pt-B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tasks</a:t>
            </a:r>
            <a:r>
              <a:rPr lang="pt-BR" dirty="0"/>
              <a:t> log &lt;</a:t>
            </a:r>
            <a:r>
              <a:rPr lang="pt-BR" dirty="0" err="1"/>
              <a:t>dag_id</a:t>
            </a:r>
            <a:r>
              <a:rPr lang="pt-BR" dirty="0"/>
              <a:t>&gt; &lt;</a:t>
            </a:r>
            <a:r>
              <a:rPr lang="pt-BR" dirty="0" err="1"/>
              <a:t>task_id</a:t>
            </a:r>
            <a:r>
              <a:rPr lang="pt-BR" dirty="0"/>
              <a:t>&gt; &lt;</a:t>
            </a:r>
            <a:r>
              <a:rPr lang="pt-BR" dirty="0" err="1"/>
              <a:t>execution_date</a:t>
            </a:r>
            <a:r>
              <a:rPr lang="pt-BR" dirty="0"/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Backup de conexões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connections </a:t>
            </a:r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conexoes_backup.json</a:t>
            </a:r>
            <a:r>
              <a:rPr lang="pt-BR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Backup de Variáveis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airflow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 </a:t>
            </a:r>
            <a:r>
              <a:rPr lang="pt-BR" dirty="0" err="1"/>
              <a:t>export</a:t>
            </a:r>
            <a:r>
              <a:rPr lang="pt-BR" dirty="0"/>
              <a:t> </a:t>
            </a:r>
            <a:r>
              <a:rPr lang="pt-BR" dirty="0" err="1"/>
              <a:t>variaveis_backup.json</a:t>
            </a:r>
            <a:r>
              <a:rPr lang="pt-BR" dirty="0"/>
              <a:t> 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599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F5BB0-E238-72C9-7372-5E054E3F7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Recursos necessários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71792E-0ACC-ADD7-58DF-20841364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Docker</a:t>
            </a:r>
          </a:p>
          <a:p>
            <a:r>
              <a:rPr lang="pt-BR" dirty="0"/>
              <a:t>Docker composse</a:t>
            </a:r>
          </a:p>
          <a:p>
            <a:r>
              <a:rPr lang="pt-BR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38712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9EAC9-55E4-4317-0B2E-46C05B06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07A14A-0FC9-3A87-1241-70DA9A70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Scheduler</a:t>
            </a:r>
            <a:r>
              <a:rPr lang="pt-BR" dirty="0"/>
              <a:t>: Planeja e inicia as tarefas com base na DAG configurada.</a:t>
            </a:r>
          </a:p>
          <a:p>
            <a:r>
              <a:rPr lang="pt-BR" b="1" dirty="0"/>
              <a:t>Executor</a:t>
            </a:r>
            <a:r>
              <a:rPr lang="pt-BR" dirty="0"/>
              <a:t>: Gerencia a execução das tarefas.</a:t>
            </a:r>
          </a:p>
          <a:p>
            <a:r>
              <a:rPr lang="pt-BR" b="1" dirty="0" err="1"/>
              <a:t>Webserver</a:t>
            </a:r>
            <a:r>
              <a:rPr lang="pt-BR" dirty="0"/>
              <a:t>: Interface web para monitoramento e gerenciamento de </a:t>
            </a:r>
            <a:r>
              <a:rPr lang="pt-BR" dirty="0" err="1"/>
              <a:t>DAGs</a:t>
            </a:r>
            <a:r>
              <a:rPr lang="pt-BR" dirty="0"/>
              <a:t>.</a:t>
            </a:r>
          </a:p>
          <a:p>
            <a:r>
              <a:rPr lang="pt-BR" b="1" dirty="0" err="1"/>
              <a:t>Metadata</a:t>
            </a:r>
            <a:r>
              <a:rPr lang="pt-BR" b="1" dirty="0"/>
              <a:t> </a:t>
            </a:r>
            <a:r>
              <a:rPr lang="pt-BR" b="1" dirty="0" err="1"/>
              <a:t>Database</a:t>
            </a:r>
            <a:r>
              <a:rPr lang="pt-BR" dirty="0"/>
              <a:t>: Armazena estados de </a:t>
            </a:r>
            <a:r>
              <a:rPr lang="pt-BR" dirty="0" err="1"/>
              <a:t>DAGs</a:t>
            </a:r>
            <a:r>
              <a:rPr lang="pt-BR" dirty="0"/>
              <a:t>, tarefas e logs de execução.</a:t>
            </a:r>
          </a:p>
          <a:p>
            <a:r>
              <a:rPr lang="pt-BR" b="1" dirty="0"/>
              <a:t>Workers</a:t>
            </a:r>
            <a:r>
              <a:rPr lang="pt-BR" dirty="0"/>
              <a:t>: Executam as tarefas atribuídas pelo executor.</a:t>
            </a:r>
          </a:p>
          <a:p>
            <a:r>
              <a:rPr lang="pt-BR" b="1" dirty="0"/>
              <a:t>CLI</a:t>
            </a:r>
            <a:r>
              <a:rPr lang="pt-BR" dirty="0"/>
              <a:t>: Interface de linha de comando para gerenciamento do </a:t>
            </a:r>
            <a:r>
              <a:rPr lang="pt-BR" dirty="0" err="1"/>
              <a:t>Airflow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66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57255-4F05-1A4B-838A-F00AFBB4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B425CB-ADB1-7A9E-C129-E34A9E5DF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err="1"/>
              <a:t>SequentialExecutor</a:t>
            </a:r>
            <a:r>
              <a:rPr lang="pt-BR" dirty="0"/>
              <a:t>: </a:t>
            </a:r>
            <a:r>
              <a:rPr lang="pt-BR" dirty="0" err="1"/>
              <a:t>Monothread</a:t>
            </a:r>
            <a:r>
              <a:rPr lang="pt-BR" dirty="0"/>
              <a:t>, usado para testes.</a:t>
            </a:r>
          </a:p>
          <a:p>
            <a:r>
              <a:rPr lang="pt-BR" b="1" dirty="0" err="1"/>
              <a:t>LocalExecutor</a:t>
            </a:r>
            <a:r>
              <a:rPr lang="pt-BR" dirty="0"/>
              <a:t>: Executa múltiplas tarefas paralelamente na mesma máquina.</a:t>
            </a:r>
          </a:p>
          <a:p>
            <a:r>
              <a:rPr lang="pt-BR" b="1" dirty="0" err="1"/>
              <a:t>CeleryExecutor</a:t>
            </a:r>
            <a:r>
              <a:rPr lang="pt-BR" dirty="0"/>
              <a:t>: Usa </a:t>
            </a:r>
            <a:r>
              <a:rPr lang="pt-BR" dirty="0" err="1"/>
              <a:t>workers</a:t>
            </a:r>
            <a:r>
              <a:rPr lang="pt-BR" dirty="0"/>
              <a:t> distribuídos, ideal para grandes volumes de tarefas.</a:t>
            </a:r>
          </a:p>
          <a:p>
            <a:r>
              <a:rPr lang="pt-BR" b="1" dirty="0" err="1"/>
              <a:t>KubernetesExecutor</a:t>
            </a:r>
            <a:r>
              <a:rPr lang="pt-BR" dirty="0"/>
              <a:t>: Cria </a:t>
            </a:r>
            <a:r>
              <a:rPr lang="pt-BR" dirty="0" err="1"/>
              <a:t>pods</a:t>
            </a:r>
            <a:r>
              <a:rPr lang="pt-BR" dirty="0"/>
              <a:t> dinâmicos no </a:t>
            </a:r>
            <a:r>
              <a:rPr lang="pt-BR" dirty="0" err="1"/>
              <a:t>Kubernetes</a:t>
            </a:r>
            <a:r>
              <a:rPr lang="pt-BR" dirty="0"/>
              <a:t> para cada tarefa.</a:t>
            </a:r>
          </a:p>
          <a:p>
            <a:r>
              <a:rPr lang="pt-BR" b="1" dirty="0" err="1"/>
              <a:t>DaskExecutor</a:t>
            </a:r>
            <a:r>
              <a:rPr lang="pt-BR" dirty="0"/>
              <a:t>: Usa o cluster </a:t>
            </a:r>
            <a:r>
              <a:rPr lang="pt-BR" dirty="0" err="1"/>
              <a:t>Dask</a:t>
            </a:r>
            <a:r>
              <a:rPr lang="pt-BR" dirty="0"/>
              <a:t> para execução paralela.</a:t>
            </a:r>
          </a:p>
        </p:txBody>
      </p:sp>
    </p:spTree>
    <p:extLst>
      <p:ext uri="{BB962C8B-B14F-4D97-AF65-F5344CB8AC3E}">
        <p14:creationId xmlns:p14="http://schemas.microsoft.com/office/powerpoint/2010/main" val="417299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CD2BA-7E07-4CE3-1D2B-65275F8F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Conexões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CFD2E9-C610-5E95-C2B6-FB7E204CB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Conexões são configurações que permitem ao </a:t>
            </a:r>
            <a:r>
              <a:rPr lang="pt-BR" dirty="0" err="1"/>
              <a:t>Airflow</a:t>
            </a:r>
            <a:r>
              <a:rPr lang="pt-BR" dirty="0"/>
              <a:t> interagir com serviços externos, como bancos de dados, APIs ou sistemas de armazenamento.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Configuração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Via interface web (Admin &gt; Connections).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Arquivo </a:t>
            </a:r>
            <a:r>
              <a:rPr lang="pt-BR" dirty="0" err="1"/>
              <a:t>airflow.cfg</a:t>
            </a:r>
            <a:r>
              <a:rPr lang="pt-BR" dirty="0"/>
              <a:t> ou variáveis de ambiente.</a:t>
            </a:r>
          </a:p>
          <a:p>
            <a:r>
              <a:rPr lang="pt-BR" b="1" dirty="0"/>
              <a:t>Parâmetros</a:t>
            </a:r>
            <a:r>
              <a:rPr lang="pt-BR" dirty="0"/>
              <a:t>: Nome, tipo de conexão, credenciais e extras (como configurações adicionais).</a:t>
            </a:r>
          </a:p>
        </p:txBody>
      </p:sp>
    </p:spTree>
    <p:extLst>
      <p:ext uri="{BB962C8B-B14F-4D97-AF65-F5344CB8AC3E}">
        <p14:creationId xmlns:p14="http://schemas.microsoft.com/office/powerpoint/2010/main" val="3780554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28344-147B-AECA-7D8F-AFC91437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XCom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D38E8-566B-8A96-0CA6-09A60DE6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Mecanismo para troca de dados entre tarefas dentro de uma DAG.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Funcionamento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As tarefas podem "</a:t>
            </a:r>
            <a:r>
              <a:rPr lang="pt-BR" dirty="0" err="1"/>
              <a:t>push</a:t>
            </a:r>
            <a:r>
              <a:rPr lang="pt-BR" dirty="0"/>
              <a:t>" dados para o </a:t>
            </a:r>
            <a:r>
              <a:rPr lang="pt-BR" dirty="0" err="1"/>
              <a:t>XCom</a:t>
            </a:r>
            <a:r>
              <a:rPr lang="pt-BR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Outras tarefas podem "</a:t>
            </a:r>
            <a:r>
              <a:rPr lang="pt-BR" dirty="0" err="1"/>
              <a:t>pull</a:t>
            </a:r>
            <a:r>
              <a:rPr lang="pt-BR" dirty="0"/>
              <a:t>" esses dados posteriormente.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Uso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task_instance.xcom_push</a:t>
            </a:r>
            <a:r>
              <a:rPr lang="pt-BR" dirty="0"/>
              <a:t>(</a:t>
            </a:r>
            <a:r>
              <a:rPr lang="pt-BR" dirty="0" err="1"/>
              <a:t>key</a:t>
            </a:r>
            <a:r>
              <a:rPr lang="pt-BR" dirty="0"/>
              <a:t>, </a:t>
            </a:r>
            <a:r>
              <a:rPr lang="pt-BR" dirty="0" err="1"/>
              <a:t>value</a:t>
            </a:r>
            <a:r>
              <a:rPr lang="pt-B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 err="1"/>
              <a:t>task_instance.xcom_pull</a:t>
            </a:r>
            <a:r>
              <a:rPr lang="pt-BR" dirty="0"/>
              <a:t>(</a:t>
            </a:r>
            <a:r>
              <a:rPr lang="pt-BR" dirty="0" err="1"/>
              <a:t>task_ids</a:t>
            </a:r>
            <a:r>
              <a:rPr lang="pt-BR" dirty="0"/>
              <a:t>, </a:t>
            </a:r>
            <a:r>
              <a:rPr lang="pt-BR" dirty="0" err="1"/>
              <a:t>key</a:t>
            </a:r>
            <a:r>
              <a:rPr lang="pt-BR" dirty="0"/>
              <a:t>)</a:t>
            </a:r>
          </a:p>
          <a:p>
            <a:r>
              <a:rPr lang="pt-BR" b="1" dirty="0"/>
              <a:t>Cuidados</a:t>
            </a:r>
            <a:r>
              <a:rPr lang="pt-BR" dirty="0"/>
              <a:t>: Dados armazenados no banco de metadados. Evite volumes grandes.</a:t>
            </a:r>
          </a:p>
        </p:txBody>
      </p:sp>
    </p:spTree>
    <p:extLst>
      <p:ext uri="{BB962C8B-B14F-4D97-AF65-F5344CB8AC3E}">
        <p14:creationId xmlns:p14="http://schemas.microsoft.com/office/powerpoint/2010/main" val="5487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9683C7-1C41-89E6-A448-60E8824C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Parâmetros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9B6B79-EC9D-99A7-2897-0FB92DB0F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Variáveis configuráveis que tornam as </a:t>
            </a:r>
            <a:r>
              <a:rPr lang="pt-BR" dirty="0" err="1"/>
              <a:t>DAGs</a:t>
            </a:r>
            <a:r>
              <a:rPr lang="pt-BR" dirty="0"/>
              <a:t> dinâmicas.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Uso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DAG-</a:t>
            </a:r>
            <a:r>
              <a:rPr lang="pt-BR" b="1" dirty="0" err="1"/>
              <a:t>level</a:t>
            </a:r>
            <a:r>
              <a:rPr lang="pt-BR" b="1" dirty="0"/>
              <a:t> </a:t>
            </a:r>
            <a:r>
              <a:rPr lang="pt-BR" b="1" dirty="0" err="1"/>
              <a:t>Parameters</a:t>
            </a:r>
            <a:r>
              <a:rPr lang="pt-BR" dirty="0"/>
              <a:t>: Passados na criação da DAG.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b="1" dirty="0"/>
              <a:t>Task-</a:t>
            </a:r>
            <a:r>
              <a:rPr lang="pt-BR" b="1" dirty="0" err="1"/>
              <a:t>level</a:t>
            </a:r>
            <a:r>
              <a:rPr lang="pt-BR" b="1" dirty="0"/>
              <a:t> </a:t>
            </a:r>
            <a:r>
              <a:rPr lang="pt-BR" b="1" dirty="0" err="1"/>
              <a:t>Parameters</a:t>
            </a:r>
            <a:r>
              <a:rPr lang="pt-BR" dirty="0"/>
              <a:t>: Passados para operadores.</a:t>
            </a:r>
          </a:p>
          <a:p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502920" lvl="1" indent="0">
              <a:buNone/>
            </a:pPr>
            <a:r>
              <a:rPr lang="pt-BR" sz="1200" dirty="0" err="1"/>
              <a:t>from</a:t>
            </a:r>
            <a:r>
              <a:rPr lang="pt-BR" sz="1200" dirty="0"/>
              <a:t> </a:t>
            </a:r>
            <a:r>
              <a:rPr lang="pt-BR" sz="1200" dirty="0" err="1"/>
              <a:t>airflow.models.param</a:t>
            </a:r>
            <a:r>
              <a:rPr lang="pt-BR" sz="1200" dirty="0"/>
              <a:t> </a:t>
            </a:r>
            <a:r>
              <a:rPr lang="pt-BR" sz="1200" dirty="0" err="1"/>
              <a:t>import</a:t>
            </a:r>
            <a:r>
              <a:rPr lang="pt-BR" sz="1200" dirty="0"/>
              <a:t> Param </a:t>
            </a:r>
          </a:p>
          <a:p>
            <a:pPr marL="502920" lvl="1" indent="0">
              <a:buNone/>
            </a:pPr>
            <a:r>
              <a:rPr lang="pt-BR" sz="1200" dirty="0" err="1"/>
              <a:t>with</a:t>
            </a:r>
            <a:r>
              <a:rPr lang="pt-BR" sz="1200" dirty="0"/>
              <a:t> DAG('</a:t>
            </a:r>
            <a:r>
              <a:rPr lang="pt-BR" sz="1200" dirty="0" err="1"/>
              <a:t>example_dag</a:t>
            </a:r>
            <a:r>
              <a:rPr lang="pt-BR" sz="1200" dirty="0"/>
              <a:t>', </a:t>
            </a:r>
            <a:r>
              <a:rPr lang="pt-BR" sz="1200" dirty="0" err="1"/>
              <a:t>params</a:t>
            </a:r>
            <a:r>
              <a:rPr lang="pt-BR" sz="1200" dirty="0"/>
              <a:t>={'</a:t>
            </a:r>
            <a:r>
              <a:rPr lang="pt-BR" sz="1200" dirty="0" err="1"/>
              <a:t>start_date</a:t>
            </a:r>
            <a:r>
              <a:rPr lang="pt-BR" sz="1200" dirty="0"/>
              <a:t>': Param('2024-01-01')}) as </a:t>
            </a:r>
            <a:r>
              <a:rPr lang="pt-BR" sz="1200" dirty="0" err="1"/>
              <a:t>dag</a:t>
            </a:r>
            <a:r>
              <a:rPr lang="pt-BR" sz="1200" dirty="0"/>
              <a:t>: </a:t>
            </a:r>
          </a:p>
          <a:p>
            <a:pPr marL="502920" lvl="1" indent="0">
              <a:buNone/>
            </a:pPr>
            <a:r>
              <a:rPr lang="pt-BR" sz="1200" dirty="0"/>
              <a:t>	</a:t>
            </a:r>
            <a:r>
              <a:rPr lang="pt-BR" sz="1200" dirty="0" err="1"/>
              <a:t>pass</a:t>
            </a:r>
            <a:endParaRPr lang="pt-BR" sz="1200" dirty="0"/>
          </a:p>
          <a:p>
            <a:r>
              <a:rPr lang="pt-BR" dirty="0"/>
              <a:t>Parâmetros podem ser armazenados como metadados</a:t>
            </a:r>
          </a:p>
        </p:txBody>
      </p:sp>
    </p:spTree>
    <p:extLst>
      <p:ext uri="{BB962C8B-B14F-4D97-AF65-F5344CB8AC3E}">
        <p14:creationId xmlns:p14="http://schemas.microsoft.com/office/powerpoint/2010/main" val="423300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CFFB8-0DE7-2A95-A552-3EA39E3B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Datasets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0FB62-F311-5BFF-86EA-EA4C347A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Definição</a:t>
            </a:r>
            <a:r>
              <a:rPr lang="pt-BR" dirty="0"/>
              <a:t>: O </a:t>
            </a:r>
            <a:r>
              <a:rPr lang="pt-BR" b="1" dirty="0" err="1"/>
              <a:t>Airflow</a:t>
            </a:r>
            <a:r>
              <a:rPr lang="pt-BR" dirty="0"/>
              <a:t> introduziu o conceito de </a:t>
            </a:r>
            <a:r>
              <a:rPr lang="pt-BR" b="1" dirty="0" err="1"/>
              <a:t>Datasets</a:t>
            </a:r>
            <a:r>
              <a:rPr lang="pt-BR" dirty="0"/>
              <a:t> na versão 2.4, permitindo uma abordagem mais orientada a eventos para a execução de tarefas. Usando </a:t>
            </a:r>
            <a:r>
              <a:rPr lang="pt-BR" dirty="0" err="1"/>
              <a:t>Datasets</a:t>
            </a:r>
            <a:r>
              <a:rPr lang="pt-BR" dirty="0"/>
              <a:t>, é possível criar dependências entre </a:t>
            </a:r>
            <a:r>
              <a:rPr lang="pt-BR" dirty="0" err="1"/>
              <a:t>DAGs</a:t>
            </a:r>
            <a:r>
              <a:rPr lang="pt-BR" dirty="0"/>
              <a:t> sem usar explicitamente </a:t>
            </a:r>
            <a:r>
              <a:rPr lang="pt-BR" dirty="0" err="1"/>
              <a:t>ExternalTaskSensor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Vantagens</a:t>
            </a:r>
            <a:r>
              <a:rPr lang="pt-B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Melhor rastreamento e gerenciamento de workflows interdependentes.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dirty="0"/>
              <a:t>Gatilho automático de </a:t>
            </a:r>
            <a:r>
              <a:rPr lang="pt-BR" dirty="0" err="1"/>
              <a:t>DAGs</a:t>
            </a:r>
            <a:r>
              <a:rPr lang="pt-BR" dirty="0"/>
              <a:t> quando um </a:t>
            </a:r>
            <a:r>
              <a:rPr lang="pt-BR" dirty="0" err="1"/>
              <a:t>dataset</a:t>
            </a:r>
            <a:r>
              <a:rPr lang="pt-BR" dirty="0"/>
              <a:t> é atualizado.</a:t>
            </a:r>
          </a:p>
          <a:p>
            <a:r>
              <a:rPr lang="pt-BR" b="1" dirty="0"/>
              <a:t>Exemplo</a:t>
            </a:r>
            <a:r>
              <a:rPr lang="pt-BR" dirty="0"/>
              <a:t>:</a:t>
            </a:r>
          </a:p>
          <a:p>
            <a:pPr marL="0" indent="0">
              <a:buNone/>
            </a:pPr>
            <a:r>
              <a:rPr lang="pt-BR" sz="1400" dirty="0"/>
              <a:t>	</a:t>
            </a:r>
            <a:r>
              <a:rPr lang="pt-BR" sz="1400" dirty="0" err="1"/>
              <a:t>dataset</a:t>
            </a:r>
            <a:r>
              <a:rPr lang="pt-BR" sz="1400" dirty="0"/>
              <a:t> = </a:t>
            </a:r>
            <a:r>
              <a:rPr lang="pt-BR" sz="1400" dirty="0" err="1"/>
              <a:t>Dataset</a:t>
            </a:r>
            <a:r>
              <a:rPr lang="pt-BR" sz="1400" dirty="0"/>
              <a:t>('s3://</a:t>
            </a:r>
            <a:r>
              <a:rPr lang="pt-BR" sz="1400" dirty="0" err="1"/>
              <a:t>bucket</a:t>
            </a:r>
            <a:r>
              <a:rPr lang="pt-BR" sz="1400" dirty="0"/>
              <a:t>/</a:t>
            </a:r>
            <a:r>
              <a:rPr lang="pt-BR" sz="1400" dirty="0" err="1"/>
              <a:t>dataset.csv</a:t>
            </a:r>
            <a:r>
              <a:rPr lang="pt-BR" sz="1400" dirty="0"/>
              <a:t>’) </a:t>
            </a:r>
          </a:p>
          <a:p>
            <a:pPr marL="0" indent="0">
              <a:buNone/>
            </a:pPr>
            <a:r>
              <a:rPr lang="pt-BR" sz="1400" dirty="0"/>
              <a:t>	</a:t>
            </a:r>
            <a:r>
              <a:rPr lang="pt-BR" sz="1400" dirty="0" err="1"/>
              <a:t>with</a:t>
            </a:r>
            <a:r>
              <a:rPr lang="pt-BR" sz="1400" dirty="0"/>
              <a:t> DAG('</a:t>
            </a:r>
            <a:r>
              <a:rPr lang="pt-BR" sz="1400" dirty="0" err="1"/>
              <a:t>producer</a:t>
            </a:r>
            <a:r>
              <a:rPr lang="pt-BR" sz="1400" dirty="0"/>
              <a:t>') as </a:t>
            </a:r>
            <a:r>
              <a:rPr lang="pt-BR" sz="1400" dirty="0" err="1"/>
              <a:t>producer_dag</a:t>
            </a:r>
            <a:r>
              <a:rPr lang="pt-BR" sz="1400" dirty="0"/>
              <a:t>: </a:t>
            </a:r>
          </a:p>
          <a:p>
            <a:pPr marL="0" indent="0">
              <a:buNone/>
            </a:pPr>
            <a:r>
              <a:rPr lang="pt-BR" sz="1400" dirty="0"/>
              <a:t>		</a:t>
            </a:r>
            <a:r>
              <a:rPr lang="pt-BR" sz="1400" dirty="0" err="1"/>
              <a:t>update_dataset</a:t>
            </a:r>
            <a:r>
              <a:rPr lang="pt-BR" sz="1400" dirty="0"/>
              <a:t> = </a:t>
            </a:r>
            <a:r>
              <a:rPr lang="pt-BR" sz="1400" dirty="0" err="1"/>
              <a:t>EmptyOperator</a:t>
            </a:r>
            <a:r>
              <a:rPr lang="pt-BR" sz="1400" dirty="0"/>
              <a:t>(outlets=[</a:t>
            </a:r>
            <a:r>
              <a:rPr lang="pt-BR" sz="1400" dirty="0" err="1"/>
              <a:t>dataset</a:t>
            </a:r>
            <a:r>
              <a:rPr lang="pt-BR" sz="1400" dirty="0"/>
              <a:t>]) </a:t>
            </a:r>
          </a:p>
          <a:p>
            <a:pPr marL="0" indent="0">
              <a:buNone/>
            </a:pPr>
            <a:r>
              <a:rPr lang="pt-BR" sz="1400" dirty="0"/>
              <a:t>	</a:t>
            </a:r>
            <a:r>
              <a:rPr lang="pt-BR" sz="1400" dirty="0" err="1"/>
              <a:t>with</a:t>
            </a:r>
            <a:r>
              <a:rPr lang="pt-BR" sz="1400" dirty="0"/>
              <a:t> DAG('</a:t>
            </a:r>
            <a:r>
              <a:rPr lang="pt-BR" sz="1400" dirty="0" err="1"/>
              <a:t>consumer</a:t>
            </a:r>
            <a:r>
              <a:rPr lang="pt-BR" sz="1400" dirty="0"/>
              <a:t>') as </a:t>
            </a:r>
            <a:r>
              <a:rPr lang="pt-BR" sz="1400" dirty="0" err="1"/>
              <a:t>consumer_dag</a:t>
            </a:r>
            <a:r>
              <a:rPr lang="pt-BR" sz="1400" dirty="0"/>
              <a:t>: </a:t>
            </a:r>
          </a:p>
          <a:p>
            <a:pPr marL="0" indent="0">
              <a:buNone/>
            </a:pPr>
            <a:r>
              <a:rPr lang="pt-BR" sz="1400" dirty="0"/>
              <a:t>		</a:t>
            </a:r>
            <a:r>
              <a:rPr lang="pt-BR" sz="1400" dirty="0" err="1"/>
              <a:t>process_data</a:t>
            </a:r>
            <a:r>
              <a:rPr lang="pt-BR" sz="1400" dirty="0"/>
              <a:t> = </a:t>
            </a:r>
            <a:r>
              <a:rPr lang="pt-BR" sz="1400" dirty="0" err="1"/>
              <a:t>EmptyOperator</a:t>
            </a:r>
            <a:r>
              <a:rPr lang="pt-BR" sz="1400" dirty="0"/>
              <a:t>(</a:t>
            </a:r>
            <a:r>
              <a:rPr lang="pt-BR" sz="1400" dirty="0" err="1"/>
              <a:t>inlets</a:t>
            </a:r>
            <a:r>
              <a:rPr lang="pt-BR" sz="1400" dirty="0"/>
              <a:t>=[</a:t>
            </a:r>
            <a:r>
              <a:rPr lang="pt-BR" sz="1400" dirty="0" err="1"/>
              <a:t>dataset</a:t>
            </a:r>
            <a:r>
              <a:rPr lang="pt-BR" sz="1400" dirty="0"/>
              <a:t>])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4416655"/>
      </p:ext>
    </p:extLst>
  </p:cSld>
  <p:clrMapOvr>
    <a:masterClrMapping/>
  </p:clrMapOvr>
</p:sld>
</file>

<file path=ppt/theme/theme1.xml><?xml version="1.0" encoding="utf-8"?>
<a:theme xmlns:a="http://schemas.openxmlformats.org/drawingml/2006/main" name="Quadr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Quadro</Template>
  <TotalTime>252</TotalTime>
  <Words>1509</Words>
  <Application>Microsoft Macintosh PowerPoint</Application>
  <PresentationFormat>Widescreen</PresentationFormat>
  <Paragraphs>208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Corbel</vt:lpstr>
      <vt:lpstr>Wingdings 2</vt:lpstr>
      <vt:lpstr>Quadro</vt:lpstr>
      <vt:lpstr>Hands On</vt:lpstr>
      <vt:lpstr>Pra que serve???</vt:lpstr>
      <vt:lpstr>Recursos necessários</vt:lpstr>
      <vt:lpstr>Componentes</vt:lpstr>
      <vt:lpstr>Executores</vt:lpstr>
      <vt:lpstr>Conexões</vt:lpstr>
      <vt:lpstr>XCom</vt:lpstr>
      <vt:lpstr>Parâmetros</vt:lpstr>
      <vt:lpstr>Datasets</vt:lpstr>
      <vt:lpstr>DataOps</vt:lpstr>
      <vt:lpstr>Flower</vt:lpstr>
      <vt:lpstr>Redis</vt:lpstr>
      <vt:lpstr>DAGs</vt:lpstr>
      <vt:lpstr>Tipos de DAGs</vt:lpstr>
      <vt:lpstr>Operadores</vt:lpstr>
      <vt:lpstr>Sensores</vt:lpstr>
      <vt:lpstr>External Task Sensor</vt:lpstr>
      <vt:lpstr>SubDags</vt:lpstr>
      <vt:lpstr>DAGs Dinâmicas</vt:lpstr>
      <vt:lpstr>Task Groups</vt:lpstr>
      <vt:lpstr>Airflow Cli</vt:lpstr>
      <vt:lpstr>Airflow Cli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LEONARDO DA SILVA JERONIMO</dc:creator>
  <cp:lastModifiedBy>LEONARDO DA SILVA JERONIMO</cp:lastModifiedBy>
  <cp:revision>10</cp:revision>
  <dcterms:created xsi:type="dcterms:W3CDTF">2024-11-19T18:04:13Z</dcterms:created>
  <dcterms:modified xsi:type="dcterms:W3CDTF">2024-11-25T18:02:30Z</dcterms:modified>
</cp:coreProperties>
</file>