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B9D9EB"/>
    <a:srgbClr val="003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33"/>
    <p:restoredTop sz="96574"/>
  </p:normalViewPr>
  <p:slideViewPr>
    <p:cSldViewPr snapToGrid="0" snapToObjects="1">
      <p:cViewPr varScale="1">
        <p:scale>
          <a:sx n="160" d="100"/>
          <a:sy n="160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DAE3-F964-C14A-AE01-3532C7278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532B8-BC92-1C41-9BA5-59585D7E5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209F-2F01-B342-BEC2-E074C2C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6F48-5D66-D54D-B64C-9BAC0F82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934F-373C-9A44-A929-FE50F89D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5F1F-47A2-0243-9FD8-73EAB18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8021-24BB-7946-B1A0-0C7D58B0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0420-0E90-CC4D-8D4D-B60C23CF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142-E5DD-3544-A503-01EFB51C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108F-79CD-3A4B-B773-B22BC330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21D65-5DA1-5240-BDEC-39259EBEA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5CC43-D174-2C44-9636-77106791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BA3B-5B1B-5945-B33E-4EA50D37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D528-A283-904B-8926-08B2D06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E1A3-114E-6148-B8D1-CBD2EA44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171-ECDE-ED46-9770-F1BEEDEA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52F3-D577-584E-9A04-64C019A7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B85-1A37-2343-9681-2F228553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53BF-B1F0-CB4E-85A3-934D5688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B833-28BE-2C42-B574-44470DB9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1F58-BCDD-CF4E-B597-4F572296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DAF-D35E-5B4A-8995-EBF4847B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1550-E482-484A-A9E0-27F219FF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3185-8115-7743-BE9C-55E26768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31E8-8081-8B40-9FF0-1006C90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8ECE-EADA-A547-8A67-F7A4BFD8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E4BC-B5CC-0E44-85FC-6F6DC2BF8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3364-BEA9-694B-9EDE-E620D9BB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9DA06-AA02-724C-80C2-232DFEE9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3509-AB90-C94E-8009-5FD162BB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D5FAA-4A3A-1845-BCE4-54BFBB09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DD55-D05E-FE40-B25D-66252A07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AE76-ACB5-2A43-81CA-317E901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6C334-5048-5147-8131-B755EE03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144CA-B3DB-A74C-8F5E-3C32A214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58B23-6B5E-7049-9BF2-66D4139F3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23E5D-A232-7144-8216-66F0939D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B669E-8D77-2943-8B86-9FC72904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19E83-A70F-5648-9FF4-D2A39C8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9A87-4346-DA4E-ABDB-37E7DB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39B0A-B46F-5C45-A7EF-37CF3EF7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85D14-5384-7C40-A3F1-BF2C4723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FE80F-DBB1-9443-BE58-CCB28BF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D2248-3827-0A4D-8C49-445EC113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7CE64-7DBA-7348-9B9E-6E0F3F91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70EC-A8CD-A846-BD30-20130AB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7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80A8-8F1D-C946-839D-1B0C5F21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B715-3AA6-9944-9A77-408CC370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D895-AFDB-F245-BA94-1F588542E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9526-8903-064B-889B-DBB8A61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CDEF8-E8AF-E845-9A61-58ACE5D4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F5A5-9487-EC4B-B3DE-50F37DD4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D3B-6C4D-DF43-8089-4F6B7A27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7E01A-3D28-1F4D-B941-B4565F4FF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CCF08-CAD1-8245-9FE4-D32FBA93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48E2-4F36-644D-9079-A6C9BD6F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A0489-7217-B848-9F34-27BF85D8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BD859-6B78-1248-9130-FB3C310B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7BA3F-CDAE-6D4D-9562-3132905F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F21A-C5DA-3E4F-A858-FBDF5B6E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A7CD-9769-8B49-A7BA-5405BD9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262E-5819-C843-B13B-1F2CBEFADCE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34BF-E2AA-4B4F-800C-7CD3D8ADD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2B7F-F1F8-5240-ADC1-959E82B0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7BCD-5370-6642-9916-2BBF5E5C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Verifying Cyber-Physical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3E9FB-68FB-BE46-A002-A0B5F78C2C97}"/>
              </a:ext>
            </a:extLst>
          </p:cNvPr>
          <p:cNvSpPr/>
          <p:nvPr/>
        </p:nvSpPr>
        <p:spPr>
          <a:xfrm>
            <a:off x="2466238" y="2122798"/>
            <a:ext cx="1651820" cy="15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52D22-7398-CB42-8763-ECC989C35C72}"/>
              </a:ext>
            </a:extLst>
          </p:cNvPr>
          <p:cNvSpPr/>
          <p:nvPr/>
        </p:nvSpPr>
        <p:spPr>
          <a:xfrm>
            <a:off x="7822911" y="2122798"/>
            <a:ext cx="1651820" cy="15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Real-time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Behavior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A09A6-65A7-5443-A4BD-B2467231D78B}"/>
              </a:ext>
            </a:extLst>
          </p:cNvPr>
          <p:cNvSpPr txBox="1"/>
          <p:nvPr/>
        </p:nvSpPr>
        <p:spPr>
          <a:xfrm>
            <a:off x="360608" y="4605487"/>
            <a:ext cx="586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event A, does the reaction output event B and not C?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BEE91-EF96-5346-8396-F2AEF4E43478}"/>
              </a:ext>
            </a:extLst>
          </p:cNvPr>
          <p:cNvSpPr txBox="1"/>
          <p:nvPr/>
        </p:nvSpPr>
        <p:spPr>
          <a:xfrm>
            <a:off x="360608" y="4146758"/>
            <a:ext cx="449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a reaction modify state in a certain way?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D064BD-1379-C241-A3FE-0071FCC22D7A}"/>
              </a:ext>
            </a:extLst>
          </p:cNvPr>
          <p:cNvSpPr txBox="1"/>
          <p:nvPr/>
        </p:nvSpPr>
        <p:spPr>
          <a:xfrm>
            <a:off x="360608" y="5064216"/>
            <a:ext cx="484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certain properties hold throughout execution?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CE013-610B-2142-AF5B-14B4FA34E89E}"/>
              </a:ext>
            </a:extLst>
          </p:cNvPr>
          <p:cNvSpPr txBox="1"/>
          <p:nvPr/>
        </p:nvSpPr>
        <p:spPr>
          <a:xfrm>
            <a:off x="360608" y="59816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630253-DD1C-774F-9B2A-DD2F2C853955}"/>
              </a:ext>
            </a:extLst>
          </p:cNvPr>
          <p:cNvSpPr txBox="1"/>
          <p:nvPr/>
        </p:nvSpPr>
        <p:spPr>
          <a:xfrm>
            <a:off x="6398188" y="4600615"/>
            <a:ext cx="484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network traffic, what is a safe logical delay?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2F8654-9C76-9940-B022-09AF36C02C55}"/>
              </a:ext>
            </a:extLst>
          </p:cNvPr>
          <p:cNvSpPr txBox="1"/>
          <p:nvPr/>
        </p:nvSpPr>
        <p:spPr>
          <a:xfrm>
            <a:off x="6398188" y="4146758"/>
            <a:ext cx="546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network traffic, how likely do unsafe states occur?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8A074-35E5-704A-818E-5E1012AF3D17}"/>
              </a:ext>
            </a:extLst>
          </p:cNvPr>
          <p:cNvSpPr txBox="1"/>
          <p:nvPr/>
        </p:nvSpPr>
        <p:spPr>
          <a:xfrm>
            <a:off x="360608" y="5522945"/>
            <a:ext cx="481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the system </a:t>
            </a:r>
            <a:r>
              <a:rPr lang="en-US" u="sng" dirty="0"/>
              <a:t>eventually</a:t>
            </a:r>
            <a:r>
              <a:rPr lang="en-US" dirty="0"/>
              <a:t> reach a certain state?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22B640-462E-614C-9F4F-36FB4B0210ED}"/>
              </a:ext>
            </a:extLst>
          </p:cNvPr>
          <p:cNvSpPr txBox="1"/>
          <p:nvPr/>
        </p:nvSpPr>
        <p:spPr>
          <a:xfrm>
            <a:off x="6398188" y="5064216"/>
            <a:ext cx="530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system able to handle frequent physical actions?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18407-8009-D046-A22C-F72DF42D9D5A}"/>
              </a:ext>
            </a:extLst>
          </p:cNvPr>
          <p:cNvSpPr txBox="1"/>
          <p:nvPr/>
        </p:nvSpPr>
        <p:spPr>
          <a:xfrm>
            <a:off x="9797365" y="2423133"/>
            <a:ext cx="1835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nondeterministic 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probabilistic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6D57F9-CC69-C445-9A02-D01EFD4687CB}"/>
              </a:ext>
            </a:extLst>
          </p:cNvPr>
          <p:cNvSpPr txBox="1"/>
          <p:nvPr/>
        </p:nvSpPr>
        <p:spPr>
          <a:xfrm>
            <a:off x="6398188" y="55180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A4A0DA4A-09BF-A44C-BAE8-E2566F7D406F}"/>
              </a:ext>
            </a:extLst>
          </p:cNvPr>
          <p:cNvSpPr/>
          <p:nvPr/>
        </p:nvSpPr>
        <p:spPr>
          <a:xfrm>
            <a:off x="5236816" y="2743165"/>
            <a:ext cx="1532116" cy="283266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Formal Modeling using UCLID5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197B3-EAC8-AD47-9FF7-D7B5E96C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1122362"/>
            <a:ext cx="6539809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8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Train Door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472D6-2983-1845-AD2C-02709B31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83" y="2150772"/>
            <a:ext cx="5186966" cy="34579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0DEB79-CB2F-6E4B-A84A-21E5FCED8CDB}"/>
              </a:ext>
            </a:extLst>
          </p:cNvPr>
          <p:cNvSpPr/>
          <p:nvPr/>
        </p:nvSpPr>
        <p:spPr>
          <a:xfrm>
            <a:off x="6915954" y="3441878"/>
            <a:ext cx="1159099" cy="8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Unlocked,</a:t>
            </a:r>
          </a:p>
          <a:p>
            <a:pPr algn="ctr"/>
            <a:r>
              <a:rPr lang="en-US" dirty="0"/>
              <a:t>stopped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F4819C-0C6D-B64B-A2F3-CC160D697535}"/>
              </a:ext>
            </a:extLst>
          </p:cNvPr>
          <p:cNvSpPr/>
          <p:nvPr/>
        </p:nvSpPr>
        <p:spPr>
          <a:xfrm>
            <a:off x="10147444" y="3441878"/>
            <a:ext cx="1159099" cy="8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Locked,</a:t>
            </a:r>
          </a:p>
          <a:p>
            <a:pPr algn="ctr"/>
            <a:r>
              <a:rPr lang="en-US" dirty="0"/>
              <a:t>moving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BF605-4028-9240-9532-11097F70BD83}"/>
              </a:ext>
            </a:extLst>
          </p:cNvPr>
          <p:cNvCxnSpPr/>
          <p:nvPr/>
        </p:nvCxnSpPr>
        <p:spPr>
          <a:xfrm>
            <a:off x="8075053" y="3657600"/>
            <a:ext cx="207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407FAD-40B6-8E4D-9B48-6F953D90E65F}"/>
              </a:ext>
            </a:extLst>
          </p:cNvPr>
          <p:cNvCxnSpPr/>
          <p:nvPr/>
        </p:nvCxnSpPr>
        <p:spPr>
          <a:xfrm flipH="1">
            <a:off x="8075053" y="4082603"/>
            <a:ext cx="207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2F6B1A-E79E-AF41-998A-712B90C291F1}"/>
              </a:ext>
            </a:extLst>
          </p:cNvPr>
          <p:cNvSpPr txBox="1"/>
          <p:nvPr/>
        </p:nvSpPr>
        <p:spPr>
          <a:xfrm>
            <a:off x="8429266" y="3713271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09165-685C-1E48-8BAA-4832DC7FDE2B}"/>
              </a:ext>
            </a:extLst>
          </p:cNvPr>
          <p:cNvSpPr txBox="1"/>
          <p:nvPr/>
        </p:nvSpPr>
        <p:spPr>
          <a:xfrm>
            <a:off x="6096000" y="4686974"/>
            <a:ext cx="612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Controller, Train, and Door are separated by a network?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EC381-52D6-AC41-A145-2FBF6B75067C}"/>
              </a:ext>
            </a:extLst>
          </p:cNvPr>
          <p:cNvSpPr txBox="1"/>
          <p:nvPr/>
        </p:nvSpPr>
        <p:spPr>
          <a:xfrm>
            <a:off x="6980349" y="5164428"/>
            <a:ext cx="441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the button is pressed too frequently?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B58DE-4412-8545-B823-8F9100EE0173}"/>
              </a:ext>
            </a:extLst>
          </p:cNvPr>
          <p:cNvSpPr txBox="1"/>
          <p:nvPr/>
        </p:nvSpPr>
        <p:spPr>
          <a:xfrm>
            <a:off x="7439412" y="5671655"/>
            <a:ext cx="344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Error state: unlocked while moving</a:t>
            </a:r>
          </a:p>
        </p:txBody>
      </p:sp>
    </p:spTree>
    <p:extLst>
      <p:ext uri="{BB962C8B-B14F-4D97-AF65-F5344CB8AC3E}">
        <p14:creationId xmlns:p14="http://schemas.microsoft.com/office/powerpoint/2010/main" val="371505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FDCE-57A4-EF4E-B74A-3D2071C07F3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3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EFFD3-57AC-C041-A473-BC644348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37072"/>
            <a:ext cx="9607640" cy="848218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B9D9EB"/>
                </a:solidFill>
              </a:rPr>
              <a:t>Probabilistic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65CC-0C28-2C4C-B8EF-5FA210F87480}"/>
              </a:ext>
            </a:extLst>
          </p:cNvPr>
          <p:cNvSpPr/>
          <p:nvPr/>
        </p:nvSpPr>
        <p:spPr>
          <a:xfrm>
            <a:off x="10333703" y="0"/>
            <a:ext cx="786582" cy="1493949"/>
          </a:xfrm>
          <a:prstGeom prst="rect">
            <a:avLst/>
          </a:prstGeom>
          <a:solidFill>
            <a:srgbClr val="B9D9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D1AB58-5F60-4A47-A599-F8401AF0ED9F}"/>
              </a:ext>
            </a:extLst>
          </p:cNvPr>
          <p:cNvCxnSpPr/>
          <p:nvPr/>
        </p:nvCxnSpPr>
        <p:spPr>
          <a:xfrm flipV="1">
            <a:off x="1944710" y="2691685"/>
            <a:ext cx="0" cy="255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A85FEB-81FB-B940-8511-8D536F1FBE9D}"/>
              </a:ext>
            </a:extLst>
          </p:cNvPr>
          <p:cNvCxnSpPr/>
          <p:nvPr/>
        </p:nvCxnSpPr>
        <p:spPr>
          <a:xfrm>
            <a:off x="1944710" y="5241701"/>
            <a:ext cx="651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D4CD90A2-36A0-EF4A-B52E-7F08BE42B309}"/>
              </a:ext>
            </a:extLst>
          </p:cNvPr>
          <p:cNvSpPr/>
          <p:nvPr/>
        </p:nvSpPr>
        <p:spPr>
          <a:xfrm>
            <a:off x="1944709" y="4121160"/>
            <a:ext cx="2292439" cy="1120541"/>
          </a:xfrm>
          <a:custGeom>
            <a:avLst/>
            <a:gdLst>
              <a:gd name="connsiteX0" fmla="*/ 0 w 2292439"/>
              <a:gd name="connsiteY0" fmla="*/ 1107663 h 1120541"/>
              <a:gd name="connsiteX1" fmla="*/ 528034 w 2292439"/>
              <a:gd name="connsiteY1" fmla="*/ 862964 h 1120541"/>
              <a:gd name="connsiteX2" fmla="*/ 1133341 w 2292439"/>
              <a:gd name="connsiteY2" fmla="*/ 79 h 1120541"/>
              <a:gd name="connsiteX3" fmla="*/ 1661375 w 2292439"/>
              <a:gd name="connsiteY3" fmla="*/ 914479 h 1120541"/>
              <a:gd name="connsiteX4" fmla="*/ 2292439 w 2292439"/>
              <a:gd name="connsiteY4" fmla="*/ 1120541 h 112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439" h="1120541">
                <a:moveTo>
                  <a:pt x="0" y="1107663"/>
                </a:moveTo>
                <a:cubicBezTo>
                  <a:pt x="169572" y="1077612"/>
                  <a:pt x="339144" y="1047561"/>
                  <a:pt x="528034" y="862964"/>
                </a:cubicBezTo>
                <a:cubicBezTo>
                  <a:pt x="716924" y="678367"/>
                  <a:pt x="944451" y="-8507"/>
                  <a:pt x="1133341" y="79"/>
                </a:cubicBezTo>
                <a:cubicBezTo>
                  <a:pt x="1322231" y="8665"/>
                  <a:pt x="1468192" y="727735"/>
                  <a:pt x="1661375" y="914479"/>
                </a:cubicBezTo>
                <a:cubicBezTo>
                  <a:pt x="1854558" y="1101223"/>
                  <a:pt x="2092817" y="1045414"/>
                  <a:pt x="2292439" y="1120541"/>
                </a:cubicBezTo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49C9559-2378-344D-85DE-65EB0D9A0909}"/>
              </a:ext>
            </a:extLst>
          </p:cNvPr>
          <p:cNvSpPr/>
          <p:nvPr/>
        </p:nvSpPr>
        <p:spPr>
          <a:xfrm>
            <a:off x="3528756" y="4114904"/>
            <a:ext cx="2292439" cy="1120541"/>
          </a:xfrm>
          <a:custGeom>
            <a:avLst/>
            <a:gdLst>
              <a:gd name="connsiteX0" fmla="*/ 0 w 2292439"/>
              <a:gd name="connsiteY0" fmla="*/ 1107663 h 1120541"/>
              <a:gd name="connsiteX1" fmla="*/ 528034 w 2292439"/>
              <a:gd name="connsiteY1" fmla="*/ 862964 h 1120541"/>
              <a:gd name="connsiteX2" fmla="*/ 1133341 w 2292439"/>
              <a:gd name="connsiteY2" fmla="*/ 79 h 1120541"/>
              <a:gd name="connsiteX3" fmla="*/ 1661375 w 2292439"/>
              <a:gd name="connsiteY3" fmla="*/ 914479 h 1120541"/>
              <a:gd name="connsiteX4" fmla="*/ 2292439 w 2292439"/>
              <a:gd name="connsiteY4" fmla="*/ 1120541 h 112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439" h="1120541">
                <a:moveTo>
                  <a:pt x="0" y="1107663"/>
                </a:moveTo>
                <a:cubicBezTo>
                  <a:pt x="169572" y="1077612"/>
                  <a:pt x="339144" y="1047561"/>
                  <a:pt x="528034" y="862964"/>
                </a:cubicBezTo>
                <a:cubicBezTo>
                  <a:pt x="716924" y="678367"/>
                  <a:pt x="944451" y="-8507"/>
                  <a:pt x="1133341" y="79"/>
                </a:cubicBezTo>
                <a:cubicBezTo>
                  <a:pt x="1322231" y="8665"/>
                  <a:pt x="1468192" y="727735"/>
                  <a:pt x="1661375" y="914479"/>
                </a:cubicBezTo>
                <a:cubicBezTo>
                  <a:pt x="1854558" y="1101223"/>
                  <a:pt x="2092817" y="1045414"/>
                  <a:pt x="2292439" y="1120541"/>
                </a:cubicBezTo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F51129-0B37-A542-A2FD-B37C3B9396B5}"/>
              </a:ext>
            </a:extLst>
          </p:cNvPr>
          <p:cNvSpPr txBox="1"/>
          <p:nvPr/>
        </p:nvSpPr>
        <p:spPr>
          <a:xfrm>
            <a:off x="1561271" y="261877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551CA8-4F10-7846-B826-3D7EE4FD29EC}"/>
              </a:ext>
            </a:extLst>
          </p:cNvPr>
          <p:cNvSpPr txBox="1"/>
          <p:nvPr/>
        </p:nvSpPr>
        <p:spPr>
          <a:xfrm>
            <a:off x="8199810" y="53146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A16D0-CF9C-B94E-ACC9-71B3F5F077F5}"/>
              </a:ext>
            </a:extLst>
          </p:cNvPr>
          <p:cNvSpPr txBox="1"/>
          <p:nvPr/>
        </p:nvSpPr>
        <p:spPr>
          <a:xfrm>
            <a:off x="1643023" y="5314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739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15" id="{68C62233-8842-934D-BB3B-268B77F9039C}" vid="{D70E84A8-2553-FD43-A528-B0495E5D08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137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Verifying Cyber-Physical Systems</vt:lpstr>
      <vt:lpstr>Formal Modeling using UCLID5</vt:lpstr>
      <vt:lpstr>Train Door Example</vt:lpstr>
      <vt:lpstr>Probabilistic 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Several workflows</dc:title>
  <dc:creator>Shaokai Lin</dc:creator>
  <cp:lastModifiedBy>Shaokai Lin</cp:lastModifiedBy>
  <cp:revision>21</cp:revision>
  <dcterms:created xsi:type="dcterms:W3CDTF">2020-06-26T16:42:27Z</dcterms:created>
  <dcterms:modified xsi:type="dcterms:W3CDTF">2020-06-30T23:51:09Z</dcterms:modified>
</cp:coreProperties>
</file>