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7432000"/>
  <p:notesSz cx="9144000" cy="6858000"/>
  <p:defaultTextStyle>
    <a:defPPr>
      <a:defRPr lang="en-US"/>
    </a:defPPr>
    <a:lvl1pPr marL="0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2E5"/>
    <a:srgbClr val="E6E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0"/>
  </p:normalViewPr>
  <p:slideViewPr>
    <p:cSldViewPr>
      <p:cViewPr>
        <p:scale>
          <a:sx n="36" d="100"/>
          <a:sy n="36" d="100"/>
        </p:scale>
        <p:origin x="360" y="-184"/>
      </p:cViewPr>
      <p:guideLst>
        <p:guide orient="horz" pos="864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3E2D-688F-4C78-8A82-0D3B92D958DC}" type="datetimeFigureOut">
              <a:rPr lang="en-US" smtClean="0"/>
              <a:t>5/19/21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514350"/>
            <a:ext cx="30861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9C18D-306A-41A3-94AB-078A0826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514350"/>
            <a:ext cx="30861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" charset="0"/>
                <a:ea typeface="ＭＳ Ｐゴシック" charset="-128"/>
              </a:rPr>
              <a:t>Please put in notes here to explain poster so that someone else could summarize what your poster is about</a:t>
            </a:r>
          </a:p>
          <a:p>
            <a:endParaRPr lang="en-US" dirty="0">
              <a:latin typeface="Times" charset="0"/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9C18D-306A-41A3-94AB-078A08265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6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800"/>
            <a:ext cx="4195763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098554"/>
            <a:ext cx="7406640" cy="23406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098554"/>
            <a:ext cx="21671280" cy="23406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1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7627602"/>
            <a:ext cx="27980640" cy="5448300"/>
          </a:xfrm>
        </p:spPr>
        <p:txBody>
          <a:bodyPr anchor="t"/>
          <a:lstStyle>
            <a:lvl1pPr algn="l">
              <a:defRPr sz="15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1626854"/>
            <a:ext cx="27980640" cy="6000748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4284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44856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7285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71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142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1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6400802"/>
            <a:ext cx="145389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6400802"/>
            <a:ext cx="145389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7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140452"/>
            <a:ext cx="14544677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8699500"/>
            <a:ext cx="14544677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6140452"/>
            <a:ext cx="14550390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8699500"/>
            <a:ext cx="14550390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5/19/21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2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5/19/21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5/19/21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3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092200"/>
            <a:ext cx="10829927" cy="464820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92202"/>
            <a:ext cx="18402300" cy="23412452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5740402"/>
            <a:ext cx="10829927" cy="18764252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0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9202400"/>
            <a:ext cx="19751040" cy="2266952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451100"/>
            <a:ext cx="19751040" cy="16459200"/>
          </a:xfrm>
        </p:spPr>
        <p:txBody>
          <a:bodyPr/>
          <a:lstStyle>
            <a:lvl1pPr marL="0" indent="0">
              <a:buNone/>
              <a:defRPr sz="12100"/>
            </a:lvl1pPr>
            <a:lvl2pPr marL="1724284" indent="0">
              <a:buNone/>
              <a:defRPr sz="10600"/>
            </a:lvl2pPr>
            <a:lvl3pPr marL="3448568" indent="0">
              <a:buNone/>
              <a:defRPr sz="9100"/>
            </a:lvl3pPr>
            <a:lvl4pPr marL="5172852" indent="0">
              <a:buNone/>
              <a:defRPr sz="7500"/>
            </a:lvl4pPr>
            <a:lvl5pPr marL="6897136" indent="0">
              <a:buNone/>
              <a:defRPr sz="7500"/>
            </a:lvl5pPr>
            <a:lvl6pPr marL="8621420" indent="0">
              <a:buNone/>
              <a:defRPr sz="7500"/>
            </a:lvl6pPr>
            <a:lvl7pPr marL="10345704" indent="0">
              <a:buNone/>
              <a:defRPr sz="7500"/>
            </a:lvl7pPr>
            <a:lvl8pPr marL="12069989" indent="0">
              <a:buNone/>
              <a:defRPr sz="7500"/>
            </a:lvl8pPr>
            <a:lvl9pPr marL="13794273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1469352"/>
            <a:ext cx="19751040" cy="3219448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2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098552"/>
            <a:ext cx="29626560" cy="4572000"/>
          </a:xfrm>
          <a:prstGeom prst="rect">
            <a:avLst/>
          </a:prstGeom>
        </p:spPr>
        <p:txBody>
          <a:bodyPr vert="horz" lIns="344857" tIns="172428" rIns="344857" bIns="1724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400802"/>
            <a:ext cx="29626560" cy="18103852"/>
          </a:xfrm>
          <a:prstGeom prst="rect">
            <a:avLst/>
          </a:prstGeom>
        </p:spPr>
        <p:txBody>
          <a:bodyPr vert="horz" lIns="344857" tIns="172428" rIns="344857" bIns="1724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2306-292D-41C8-8AE3-F53CB7571D2B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5425402"/>
            <a:ext cx="104241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9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48568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213" indent="-1293213" algn="l" defTabSz="3448568" rtl="0" eaLnBrk="1" latinLnBrk="0" hangingPunct="1">
        <a:spcBef>
          <a:spcPct val="20000"/>
        </a:spcBef>
        <a:buFont typeface="Arial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962" indent="-1077678" algn="l" defTabSz="3448568" rtl="0" eaLnBrk="1" latinLnBrk="0" hangingPunct="1">
        <a:spcBef>
          <a:spcPct val="20000"/>
        </a:spcBef>
        <a:buFont typeface="Arial" pitchFamily="34" charset="0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710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994" indent="-862142" algn="l" defTabSz="3448568" rtl="0" eaLnBrk="1" latinLnBrk="0" hangingPunct="1">
        <a:spcBef>
          <a:spcPct val="20000"/>
        </a:spcBef>
        <a:buFont typeface="Arial" pitchFamily="34" charset="0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9278" indent="-862142" algn="l" defTabSz="3448568" rtl="0" eaLnBrk="1" latinLnBrk="0" hangingPunct="1">
        <a:spcBef>
          <a:spcPct val="20000"/>
        </a:spcBef>
        <a:buFont typeface="Arial" pitchFamily="34" charset="0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3562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7847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2131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6415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28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568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852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7136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42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570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9989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4273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hyperlink" Target="https://github.com/icyphy/lingua-franca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hyperlink" Target="https://github.com/uclid-org/uclid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343"/>
          <p:cNvSpPr txBox="1">
            <a:spLocks noChangeArrowheads="1"/>
          </p:cNvSpPr>
          <p:nvPr/>
        </p:nvSpPr>
        <p:spPr bwMode="auto">
          <a:xfrm>
            <a:off x="6209881" y="951089"/>
            <a:ext cx="2250075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sz="9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Multi-Observer Verification of Reactor Systems</a:t>
            </a:r>
          </a:p>
        </p:txBody>
      </p:sp>
      <p:sp>
        <p:nvSpPr>
          <p:cNvPr id="19" name="Text Box 1342"/>
          <p:cNvSpPr txBox="1">
            <a:spLocks noChangeArrowheads="1"/>
          </p:cNvSpPr>
          <p:nvPr/>
        </p:nvSpPr>
        <p:spPr bwMode="auto">
          <a:xfrm>
            <a:off x="6213194" y="2407647"/>
            <a:ext cx="4590221" cy="1199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9971" tIns="45072" rIns="89971" bIns="45072">
            <a:spAutoFit/>
          </a:bodyPr>
          <a:lstStyle>
            <a:lvl1pPr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Shaokai Lin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159114"/>
            <a:ext cx="32918400" cy="1150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455DF1-567B-FD47-A943-603292B36AC4}"/>
              </a:ext>
            </a:extLst>
          </p:cNvPr>
          <p:cNvCxnSpPr>
            <a:cxnSpLocks/>
          </p:cNvCxnSpPr>
          <p:nvPr/>
        </p:nvCxnSpPr>
        <p:spPr>
          <a:xfrm>
            <a:off x="10991021" y="4216661"/>
            <a:ext cx="1" cy="2321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E6D84AD-6062-F348-A4A7-CF214FA69A64}"/>
              </a:ext>
            </a:extLst>
          </p:cNvPr>
          <p:cNvSpPr/>
          <p:nvPr/>
        </p:nvSpPr>
        <p:spPr>
          <a:xfrm>
            <a:off x="430161" y="4639717"/>
            <a:ext cx="9982200" cy="106073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Motivation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9E586EC-0235-9B47-BBDC-0C7BF51C6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550" y="184087"/>
            <a:ext cx="3505200" cy="34925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8DAA8A4-5D40-D042-89DF-51042C48E3A3}"/>
              </a:ext>
            </a:extLst>
          </p:cNvPr>
          <p:cNvSpPr/>
          <p:nvPr/>
        </p:nvSpPr>
        <p:spPr>
          <a:xfrm>
            <a:off x="430161" y="17865235"/>
            <a:ext cx="9982200" cy="10111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The “Happened-Before” Relation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3E8995-26F7-C94E-9C55-687788F0370E}"/>
              </a:ext>
            </a:extLst>
          </p:cNvPr>
          <p:cNvSpPr/>
          <p:nvPr/>
        </p:nvSpPr>
        <p:spPr>
          <a:xfrm>
            <a:off x="10991022" y="4274208"/>
            <a:ext cx="10991022" cy="2315779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5E5762-510A-C846-9A4F-6A49FF3D98B6}"/>
              </a:ext>
            </a:extLst>
          </p:cNvPr>
          <p:cNvSpPr/>
          <p:nvPr/>
        </p:nvSpPr>
        <p:spPr>
          <a:xfrm>
            <a:off x="11478440" y="4639717"/>
            <a:ext cx="9982200" cy="10607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2">
                    <a:lumMod val="75000"/>
                  </a:schemeClr>
                </a:solidFill>
              </a:rPr>
              <a:t>Partial Order Traces (Po-Trace)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DDDFEC-49E2-2245-B637-447C5CBAC75C}"/>
              </a:ext>
            </a:extLst>
          </p:cNvPr>
          <p:cNvSpPr/>
          <p:nvPr/>
        </p:nvSpPr>
        <p:spPr>
          <a:xfrm>
            <a:off x="11495433" y="15522729"/>
            <a:ext cx="9982200" cy="1037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2">
                    <a:lumMod val="75000"/>
                  </a:schemeClr>
                </a:solidFill>
              </a:rPr>
              <a:t>Axiomatic Encoding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4948AF-4EC3-254F-A32F-0BF6EA836DC5}"/>
              </a:ext>
            </a:extLst>
          </p:cNvPr>
          <p:cNvSpPr/>
          <p:nvPr/>
        </p:nvSpPr>
        <p:spPr>
          <a:xfrm>
            <a:off x="22478999" y="4639717"/>
            <a:ext cx="9982200" cy="106073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Case Study (In Progress)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911414-17AC-C147-99A3-930B6CFAEA41}"/>
              </a:ext>
            </a:extLst>
          </p:cNvPr>
          <p:cNvSpPr/>
          <p:nvPr/>
        </p:nvSpPr>
        <p:spPr>
          <a:xfrm>
            <a:off x="22444449" y="20764467"/>
            <a:ext cx="9982200" cy="10208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Future Work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793798-9708-F443-88F2-889B29E3D44F}"/>
              </a:ext>
            </a:extLst>
          </p:cNvPr>
          <p:cNvSpPr txBox="1"/>
          <p:nvPr/>
        </p:nvSpPr>
        <p:spPr>
          <a:xfrm>
            <a:off x="419275" y="5841095"/>
            <a:ext cx="103287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/>
            <a:r>
              <a:rPr lang="en-US" sz="3600" dirty="0"/>
              <a:t>Cyber-physical systems (CPS) tend to be concurrent and, often, distributed. Different observers can see different sequences of events originated in the same system. [1] </a:t>
            </a:r>
            <a:r>
              <a:rPr lang="en-US" sz="3600" b="1" dirty="0"/>
              <a:t>How do we perform verification to ensure that properties of interest hold for all observers?</a:t>
            </a:r>
            <a:endParaRPr lang="en-US" sz="3600" dirty="0"/>
          </a:p>
          <a:p>
            <a:r>
              <a:rPr lang="en-US" sz="3600" dirty="0"/>
              <a:t>         We explore this issue in the context of reactors,</a:t>
            </a:r>
          </a:p>
          <a:p>
            <a:r>
              <a:rPr lang="en-US" sz="3600" dirty="0"/>
              <a:t>a deterministic model of computation for modeling</a:t>
            </a:r>
          </a:p>
          <a:p>
            <a:r>
              <a:rPr lang="en-US" sz="3600" dirty="0"/>
              <a:t>CPS applications.[2]</a:t>
            </a:r>
          </a:p>
          <a:p>
            <a:endParaRPr lang="en-US" sz="3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89D0BC2-F5B5-E340-A80E-3BB22166F164}"/>
              </a:ext>
            </a:extLst>
          </p:cNvPr>
          <p:cNvSpPr txBox="1"/>
          <p:nvPr/>
        </p:nvSpPr>
        <p:spPr>
          <a:xfrm>
            <a:off x="22411029" y="21955719"/>
            <a:ext cx="99957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Finish the challenge problem.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Validate the usefulness of LTL over </a:t>
            </a:r>
            <a:r>
              <a:rPr lang="en-US" sz="3600" dirty="0" err="1"/>
              <a:t>po</a:t>
            </a:r>
            <a:r>
              <a:rPr lang="en-US" sz="3600" dirty="0"/>
              <a:t>-trace.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Use contract-based design and verification techniques.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Automatically generate UCLID5 model from Lingua Franca [4].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30AF3ED-4002-074B-84E0-BF674B79FB76}"/>
              </a:ext>
            </a:extLst>
          </p:cNvPr>
          <p:cNvSpPr txBox="1"/>
          <p:nvPr/>
        </p:nvSpPr>
        <p:spPr>
          <a:xfrm>
            <a:off x="22363696" y="25335463"/>
            <a:ext cx="102128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[1] Schwarz, Reinhard, and </a:t>
            </a:r>
            <a:r>
              <a:rPr lang="en-US" sz="2000" dirty="0" err="1"/>
              <a:t>Friedemann</a:t>
            </a:r>
            <a:r>
              <a:rPr lang="en-US" sz="2000" dirty="0"/>
              <a:t> </a:t>
            </a:r>
            <a:r>
              <a:rPr lang="en-US" sz="2000" dirty="0" err="1"/>
              <a:t>Mattern</a:t>
            </a:r>
            <a:r>
              <a:rPr lang="en-US" sz="2000" dirty="0"/>
              <a:t>. "Detecting causal relationships in distributed computations: In search of the holy grail." </a:t>
            </a:r>
            <a:r>
              <a:rPr lang="en-US" sz="2000" i="1" dirty="0"/>
              <a:t>Distributed computing</a:t>
            </a:r>
            <a:r>
              <a:rPr lang="en-US" sz="2000" dirty="0"/>
              <a:t> 7.3 (1994): 149-174.[2] Marten [2] </a:t>
            </a:r>
            <a:r>
              <a:rPr lang="en-US" sz="2000" dirty="0" err="1"/>
              <a:t>Lohstroh</a:t>
            </a:r>
            <a:r>
              <a:rPr lang="en-US" sz="2000" dirty="0"/>
              <a:t>. Reactors: A Deterministic Model of Concurrent Computation for Reactive Systems. PhD thesis, EECS Department, University of California, Berkeley, Dec 2020</a:t>
            </a:r>
          </a:p>
          <a:p>
            <a:r>
              <a:rPr lang="en-US" sz="2000" dirty="0"/>
              <a:t>[3] </a:t>
            </a:r>
            <a:r>
              <a:rPr lang="en-US" sz="2000" dirty="0">
                <a:hlinkClick r:id="rId4"/>
              </a:rPr>
              <a:t>https://github.com/uclid-org/uclid</a:t>
            </a:r>
            <a:r>
              <a:rPr lang="en-US" sz="2000" dirty="0"/>
              <a:t> </a:t>
            </a:r>
          </a:p>
          <a:p>
            <a:r>
              <a:rPr lang="en-US" sz="2000" dirty="0"/>
              <a:t>[4] </a:t>
            </a:r>
            <a:r>
              <a:rPr lang="en-US" sz="2000" dirty="0">
                <a:hlinkClick r:id="rId5"/>
              </a:rPr>
              <a:t>https://github.com/icyphy/lingua-franca</a:t>
            </a:r>
            <a:r>
              <a:rPr lang="en-US" sz="2000" dirty="0"/>
              <a:t> </a:t>
            </a:r>
          </a:p>
        </p:txBody>
      </p:sp>
      <p:pic>
        <p:nvPicPr>
          <p:cNvPr id="1026" name="Picture 2" descr="https://lh6.googleusercontent.com/J2dVzzyBhwCMqMYti8hBEXZJB4LqK8M7zxoQ7qwHpTF8gQNIs46nJoF8fFfLaCiNF9mktKHk_0pB6pyav_l63K7fuPKi7mzGA--GEPk2kktN7sIu3I8qDtYGcoa8ImzpTsK5m9dxN8E">
            <a:extLst>
              <a:ext uri="{FF2B5EF4-FFF2-40B4-BE49-F238E27FC236}">
                <a16:creationId xmlns:a16="http://schemas.microsoft.com/office/drawing/2014/main" id="{94802541-7E40-CB44-8FE5-E8C0EBDC5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8" y="10383938"/>
            <a:ext cx="10516044" cy="71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9A5401-4609-9C4B-8115-9E96B9DF82E0}"/>
              </a:ext>
            </a:extLst>
          </p:cNvPr>
          <p:cNvSpPr/>
          <p:nvPr/>
        </p:nvSpPr>
        <p:spPr>
          <a:xfrm>
            <a:off x="7129787" y="17167558"/>
            <a:ext cx="350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[Schwarz et al., 1994]</a:t>
            </a:r>
          </a:p>
        </p:txBody>
      </p:sp>
      <p:pic>
        <p:nvPicPr>
          <p:cNvPr id="1028" name="Picture 4" descr="https://lh3.googleusercontent.com/6OF8fXw3ro365JCqvIcotL5BKB9AOX2T2QPt3tWkW6UwVvoNTZ58llDfvQIy-PyrEf0x8bzeZuD4pXelGzr7565YGkOcaK6szqEv_VndZy4F6EpCMW3wRms0zdTc1g9D0uLEwTo4t2Y">
            <a:extLst>
              <a:ext uri="{FF2B5EF4-FFF2-40B4-BE49-F238E27FC236}">
                <a16:creationId xmlns:a16="http://schemas.microsoft.com/office/drawing/2014/main" id="{4D009745-038B-614D-9881-40BF51C56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6322" y="7698592"/>
            <a:ext cx="4894318" cy="396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 Box 1343">
            <a:extLst>
              <a:ext uri="{FF2B5EF4-FFF2-40B4-BE49-F238E27FC236}">
                <a16:creationId xmlns:a16="http://schemas.microsoft.com/office/drawing/2014/main" id="{40BEC668-E1B9-744A-A503-F244F1EF7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1200" y="2655780"/>
            <a:ext cx="111252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This is a work-in-progress and has not published yet.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7A900F-233B-2A4D-BBFB-699588A8FD66}"/>
              </a:ext>
            </a:extLst>
          </p:cNvPr>
          <p:cNvSpPr txBox="1"/>
          <p:nvPr/>
        </p:nvSpPr>
        <p:spPr>
          <a:xfrm>
            <a:off x="430161" y="21079013"/>
            <a:ext cx="10395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/>
            <a:r>
              <a:rPr lang="en-US" sz="3600" dirty="0"/>
              <a:t>To determine the “happened-before” relation in reactors, we generate a </a:t>
            </a:r>
            <a:r>
              <a:rPr lang="en-US" sz="3600" b="1" dirty="0"/>
              <a:t>connectivity graph</a:t>
            </a:r>
            <a:r>
              <a:rPr lang="en-US" sz="36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78CC7-E6DD-9342-A5F2-659C5F4FF6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2" y="22492846"/>
            <a:ext cx="3704988" cy="311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BCDD07-0060-9445-9E30-8D205B55E8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9" y="22549962"/>
            <a:ext cx="4351239" cy="30020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C00AE6F2-6309-DC4F-914B-8A301E119BC8}"/>
              </a:ext>
            </a:extLst>
          </p:cNvPr>
          <p:cNvSpPr/>
          <p:nvPr/>
        </p:nvSpPr>
        <p:spPr>
          <a:xfrm>
            <a:off x="4539718" y="23597685"/>
            <a:ext cx="1033891" cy="727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9E7A46-F7DE-414C-BCD4-878943746941}"/>
                  </a:ext>
                </a:extLst>
              </p:cNvPr>
              <p:cNvSpPr txBox="1"/>
              <p:nvPr/>
            </p:nvSpPr>
            <p:spPr>
              <a:xfrm>
                <a:off x="430161" y="25897206"/>
                <a:ext cx="10585874" cy="127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371600"/>
                <a:r>
                  <a:rPr lang="en-US" sz="3600" dirty="0"/>
                  <a:t>We then define “happened-before” (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en-US" sz="3600" dirty="0"/>
                  <a:t>), as follows:</a:t>
                </a:r>
              </a:p>
              <a:p>
                <a:pPr defTabSz="1371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≺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36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sz="36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sz="36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sz="36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9E7A46-F7DE-414C-BCD4-878943746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61" y="25897206"/>
                <a:ext cx="10585874" cy="1271695"/>
              </a:xfrm>
              <a:prstGeom prst="rect">
                <a:avLst/>
              </a:prstGeom>
              <a:blipFill>
                <a:blip r:embed="rId10"/>
                <a:stretch>
                  <a:fillRect l="-1679" t="-6931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063F739-F5C2-4549-8BDB-A369A6072491}"/>
                  </a:ext>
                </a:extLst>
              </p:cNvPr>
              <p:cNvSpPr txBox="1"/>
              <p:nvPr/>
            </p:nvSpPr>
            <p:spPr>
              <a:xfrm>
                <a:off x="430161" y="19128904"/>
                <a:ext cx="103950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371600"/>
                <a:r>
                  <a:rPr lang="en-US" sz="3600" dirty="0"/>
                  <a:t>We define </a:t>
                </a:r>
                <a:r>
                  <a:rPr lang="en-US" sz="3600" i="1" dirty="0"/>
                  <a:t>trace event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produced during the execution of the system as a 3-tuple: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063F739-F5C2-4549-8BDB-A369A6072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61" y="19128904"/>
                <a:ext cx="10395048" cy="1200329"/>
              </a:xfrm>
              <a:prstGeom prst="rect">
                <a:avLst/>
              </a:prstGeom>
              <a:blipFill>
                <a:blip r:embed="rId11"/>
                <a:stretch>
                  <a:fillRect l="-1709" t="-625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9CC4D921-6B7F-7046-A33E-3CD73F559254}"/>
              </a:ext>
            </a:extLst>
          </p:cNvPr>
          <p:cNvSpPr txBox="1"/>
          <p:nvPr/>
        </p:nvSpPr>
        <p:spPr>
          <a:xfrm>
            <a:off x="11478440" y="6004905"/>
            <a:ext cx="10395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/>
            <a:r>
              <a:rPr lang="en-US" sz="3600" dirty="0">
                <a:solidFill>
                  <a:schemeClr val="bg1"/>
                </a:solidFill>
              </a:rPr>
              <a:t>We can then use the “happened-before” relation to map trace events onto a partial order trace (</a:t>
            </a:r>
            <a:r>
              <a:rPr lang="en-US" sz="3600" dirty="0" err="1">
                <a:solidFill>
                  <a:schemeClr val="bg1"/>
                </a:solidFill>
              </a:rPr>
              <a:t>po</a:t>
            </a:r>
            <a:r>
              <a:rPr lang="en-US" sz="3600" dirty="0">
                <a:solidFill>
                  <a:schemeClr val="bg1"/>
                </a:solidFill>
              </a:rPr>
              <a:t>-trace).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37D7218-DFBF-3B4C-9394-7AF24B90B08C}"/>
                  </a:ext>
                </a:extLst>
              </p:cNvPr>
              <p:cNvSpPr txBox="1"/>
              <p:nvPr/>
            </p:nvSpPr>
            <p:spPr>
              <a:xfrm>
                <a:off x="538770" y="20352603"/>
                <a:ext cx="103950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371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37D7218-DFBF-3B4C-9394-7AF24B90B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70" y="20352603"/>
                <a:ext cx="10395048" cy="646331"/>
              </a:xfrm>
              <a:prstGeom prst="rect">
                <a:avLst/>
              </a:prstGeom>
              <a:blipFill>
                <a:blip r:embed="rId12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A4F3843-B83E-D04B-A729-7F8C7081CE2A}"/>
                  </a:ext>
                </a:extLst>
              </p:cNvPr>
              <p:cNvSpPr txBox="1"/>
              <p:nvPr/>
            </p:nvSpPr>
            <p:spPr>
              <a:xfrm>
                <a:off x="11478440" y="7224217"/>
                <a:ext cx="5087882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 defTabSz="13716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bg1"/>
                    </a:solidFill>
                  </a:rPr>
                  <a:t>A partial order trace is a tuple: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≺</m:t>
                        </m:r>
                      </m:e>
                    </m:d>
                  </m:oMath>
                </a14:m>
                <a:r>
                  <a:rPr lang="en-US" sz="3600" b="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571500" indent="-571500" defTabSz="13716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bg1"/>
                    </a:solidFill>
                  </a:rPr>
                  <a:t>Use </a:t>
                </a:r>
                <a:r>
                  <a:rPr lang="en-US" sz="3600" b="1" u="sng" dirty="0">
                    <a:solidFill>
                      <a:schemeClr val="bg1"/>
                    </a:solidFill>
                  </a:rPr>
                  <a:t>cuts</a:t>
                </a:r>
                <a:r>
                  <a:rPr lang="en-US" sz="3600" dirty="0">
                    <a:solidFill>
                      <a:schemeClr val="bg1"/>
                    </a:solidFill>
                  </a:rPr>
                  <a:t> to capture ”instants” during exec.</a:t>
                </a:r>
              </a:p>
              <a:p>
                <a:pPr marL="571500" indent="-571500" defTabSz="13716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bg1"/>
                    </a:solidFill>
                  </a:rPr>
                  <a:t>Plot all the cuts onto a grid to generate a </a:t>
                </a:r>
                <a:r>
                  <a:rPr lang="en-US" sz="3600" b="1" u="sng" dirty="0">
                    <a:solidFill>
                      <a:schemeClr val="bg1"/>
                    </a:solidFill>
                  </a:rPr>
                  <a:t>state lattice</a:t>
                </a:r>
                <a:r>
                  <a:rPr lang="en-US" sz="3600" dirty="0">
                    <a:solidFill>
                      <a:schemeClr val="bg1"/>
                    </a:solidFill>
                  </a:rPr>
                  <a:t>, from which we can obtain the set of linearized sequences.</a:t>
                </a: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A4F3843-B83E-D04B-A729-7F8C7081C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8440" y="7224217"/>
                <a:ext cx="5087882" cy="5078313"/>
              </a:xfrm>
              <a:prstGeom prst="rect">
                <a:avLst/>
              </a:prstGeom>
              <a:blipFill>
                <a:blip r:embed="rId13"/>
                <a:stretch>
                  <a:fillRect l="-3242" t="-1746" r="-5486" b="-3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7B47224-E492-BF48-BEA6-79CDCE606C01}"/>
                  </a:ext>
                </a:extLst>
              </p:cNvPr>
              <p:cNvSpPr txBox="1"/>
              <p:nvPr/>
            </p:nvSpPr>
            <p:spPr>
              <a:xfrm>
                <a:off x="11478440" y="12338241"/>
                <a:ext cx="10395048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 defTabSz="13716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bg1"/>
                    </a:solidFill>
                  </a:rPr>
                  <a:t>Define a Linear Temporal Logic (LTL) over </a:t>
                </a:r>
                <a:r>
                  <a:rPr lang="en-US" sz="3600" dirty="0" err="1">
                    <a:solidFill>
                      <a:schemeClr val="bg1"/>
                    </a:solidFill>
                  </a:rPr>
                  <a:t>po</a:t>
                </a:r>
                <a:r>
                  <a:rPr lang="en-US" sz="3600" dirty="0">
                    <a:solidFill>
                      <a:schemeClr val="bg1"/>
                    </a:solidFill>
                  </a:rPr>
                  <a:t>-trace.</a:t>
                </a:r>
              </a:p>
              <a:p>
                <a:pPr algn="ctr" defTabSz="1371600"/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𝐿𝑇𝐿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∷=⊤ </m:t>
                    </m:r>
                    <m:d>
                      <m:dPr>
                        <m:begChr m:val="|"/>
                        <m:endChr m:val="|"/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ϕ</m:t>
                    </m:r>
                    <m:r>
                      <a:rPr lang="en-US" sz="3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3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𝒰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571500" indent="-571500" defTabSz="13716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bg1"/>
                    </a:solidFill>
                  </a:rPr>
                  <a:t>Formulate properties using LTL and check satisfiability over the set of linearized event sequences.</a:t>
                </a: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7B47224-E492-BF48-BEA6-79CDCE606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8440" y="12338241"/>
                <a:ext cx="10395048" cy="2862322"/>
              </a:xfrm>
              <a:prstGeom prst="rect">
                <a:avLst/>
              </a:prstGeom>
              <a:blipFill>
                <a:blip r:embed="rId14"/>
                <a:stretch>
                  <a:fillRect l="-1587" t="-35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56F4B88-755F-3A4D-A83D-CCE9B160DEA2}"/>
              </a:ext>
            </a:extLst>
          </p:cNvPr>
          <p:cNvGrpSpPr/>
          <p:nvPr/>
        </p:nvGrpSpPr>
        <p:grpSpPr>
          <a:xfrm>
            <a:off x="11478440" y="20108759"/>
            <a:ext cx="9979607" cy="6850276"/>
            <a:chOff x="11478439" y="20094356"/>
            <a:chExt cx="9979607" cy="685027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1569071-C99F-4640-A1DD-4D01B8D7B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8439" y="20094356"/>
              <a:ext cx="9979607" cy="6850276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69A554B5-1AE5-9247-8895-9D128F52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87776" y="20536129"/>
              <a:ext cx="2598293" cy="2598293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4DB98F3-300B-DF45-A509-F86A6C67715B}"/>
              </a:ext>
            </a:extLst>
          </p:cNvPr>
          <p:cNvSpPr txBox="1"/>
          <p:nvPr/>
        </p:nvSpPr>
        <p:spPr>
          <a:xfrm>
            <a:off x="11455368" y="16866746"/>
            <a:ext cx="103950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/>
            <a:r>
              <a:rPr lang="en-US" sz="3600" dirty="0">
                <a:solidFill>
                  <a:schemeClr val="bg1"/>
                </a:solidFill>
              </a:rPr>
              <a:t>We then apply axiomatic encoding in UCLID5 [3] to symbolically model 1. partial order traces, 2. the system under verification, and 3. the properties of interest. The solver returns a violating trace when possible; otherwise, the properties are valid.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40A68C-AD91-B44B-9122-B84F512734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618" y="6044992"/>
            <a:ext cx="4864581" cy="36484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9442F58-463A-FD41-B6C8-053134A861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029" y="13854966"/>
            <a:ext cx="9995721" cy="653198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7691DB2-4313-8B47-8CCA-4409B29402C6}"/>
              </a:ext>
            </a:extLst>
          </p:cNvPr>
          <p:cNvSpPr txBox="1"/>
          <p:nvPr/>
        </p:nvSpPr>
        <p:spPr>
          <a:xfrm>
            <a:off x="22437533" y="5866167"/>
            <a:ext cx="51590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are in the process of verifying a four-way stop coordination system modeled using reactors. </a:t>
            </a:r>
          </a:p>
          <a:p>
            <a:endParaRPr lang="en-US" sz="3600" dirty="0"/>
          </a:p>
          <a:p>
            <a:r>
              <a:rPr lang="en-US" sz="3600" dirty="0"/>
              <a:t>The main property of interest is:</a:t>
            </a:r>
          </a:p>
          <a:p>
            <a:endParaRPr lang="en-US" sz="3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56819E-007E-6647-A215-04832318E712}"/>
              </a:ext>
            </a:extLst>
          </p:cNvPr>
          <p:cNvSpPr txBox="1"/>
          <p:nvPr/>
        </p:nvSpPr>
        <p:spPr>
          <a:xfrm>
            <a:off x="22478999" y="9914423"/>
            <a:ext cx="9927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At all times, there can be no more than 2 cars occupying the intersection.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A35EC2E-66ED-9D46-BBC6-D2EA5E1F18C0}"/>
              </a:ext>
            </a:extLst>
          </p:cNvPr>
          <p:cNvSpPr txBox="1"/>
          <p:nvPr/>
        </p:nvSpPr>
        <p:spPr>
          <a:xfrm>
            <a:off x="22437533" y="11335747"/>
            <a:ext cx="99277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This is a problem suitable for the multi-observer framework, since we want this property to hold for not just one car, but all the cars entering the intersection.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974D357-F480-FB43-A263-4111226485F9}"/>
              </a:ext>
            </a:extLst>
          </p:cNvPr>
          <p:cNvSpPr txBox="1"/>
          <p:nvPr/>
        </p:nvSpPr>
        <p:spPr>
          <a:xfrm>
            <a:off x="30028908" y="9619159"/>
            <a:ext cx="267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Image from the internet</a:t>
            </a:r>
          </a:p>
        </p:txBody>
      </p:sp>
    </p:spTree>
    <p:extLst>
      <p:ext uri="{BB962C8B-B14F-4D97-AF65-F5344CB8AC3E}">
        <p14:creationId xmlns:p14="http://schemas.microsoft.com/office/powerpoint/2010/main" val="64218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557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Cambria Math</vt:lpstr>
      <vt:lpstr>Times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Tamille Johnson</dc:creator>
  <cp:lastModifiedBy>Shaokai Lin</cp:lastModifiedBy>
  <cp:revision>66</cp:revision>
  <cp:lastPrinted>2021-05-20T04:00:56Z</cp:lastPrinted>
  <dcterms:created xsi:type="dcterms:W3CDTF">2013-05-24T17:28:49Z</dcterms:created>
  <dcterms:modified xsi:type="dcterms:W3CDTF">2021-05-20T04:07:09Z</dcterms:modified>
</cp:coreProperties>
</file>