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7"/>
    <p:restoredTop sz="94674"/>
  </p:normalViewPr>
  <p:slideViewPr>
    <p:cSldViewPr>
      <p:cViewPr varScale="1">
        <p:scale>
          <a:sx n="132" d="100"/>
          <a:sy n="132" d="100"/>
        </p:scale>
        <p:origin x="13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3E2D-688F-4C78-8A82-0D3B92D958DC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9C18D-306A-41A3-94AB-078A0826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9C18D-306A-41A3-94AB-078A08265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64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9C18D-306A-41A3-94AB-078A08265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83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9C18D-306A-41A3-94AB-078A08265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9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99380"/>
            <a:ext cx="1066800" cy="89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1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1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7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2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3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0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2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2306-292D-41C8-8AE3-F53CB7571D2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9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697618" y="232527"/>
            <a:ext cx="7010400" cy="54161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Multi-Observer Verification of Reactor Systems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E62880-7AD2-E148-A25D-DC768182E25A}"/>
              </a:ext>
            </a:extLst>
          </p:cNvPr>
          <p:cNvSpPr txBox="1"/>
          <p:nvPr/>
        </p:nvSpPr>
        <p:spPr>
          <a:xfrm>
            <a:off x="1752600" y="634243"/>
            <a:ext cx="123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Shaokai Lin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E7133-B779-BD4A-92D6-F19031548933}"/>
              </a:ext>
            </a:extLst>
          </p:cNvPr>
          <p:cNvSpPr/>
          <p:nvPr/>
        </p:nvSpPr>
        <p:spPr>
          <a:xfrm>
            <a:off x="0" y="1066800"/>
            <a:ext cx="9144000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0DB35-82CD-2A4C-AD5A-D8E8DF5A0029}"/>
              </a:ext>
            </a:extLst>
          </p:cNvPr>
          <p:cNvSpPr txBox="1"/>
          <p:nvPr/>
        </p:nvSpPr>
        <p:spPr>
          <a:xfrm>
            <a:off x="457200" y="1292746"/>
            <a:ext cx="8136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Motivation</a:t>
            </a:r>
            <a:r>
              <a:rPr lang="en-US" sz="2400" dirty="0"/>
              <a:t>: Cyber-physical systems (CPS) tend to be concurrent and, often, distributed. Different observers can see different sequences of events originated in the same system.</a:t>
            </a:r>
            <a:endParaRPr lang="en-US" sz="2400" b="1" dirty="0"/>
          </a:p>
        </p:txBody>
      </p:sp>
      <p:pic>
        <p:nvPicPr>
          <p:cNvPr id="8" name="Picture 2" descr="https://lh6.googleusercontent.com/J2dVzzyBhwCMqMYti8hBEXZJB4LqK8M7zxoQ7qwHpTF8gQNIs46nJoF8fFfLaCiNF9mktKHk_0pB6pyav_l63K7fuPKi7mzGA--GEPk2kktN7sIu3I8qDtYGcoa8ImzpTsK5m9dxN8E">
            <a:extLst>
              <a:ext uri="{FF2B5EF4-FFF2-40B4-BE49-F238E27FC236}">
                <a16:creationId xmlns:a16="http://schemas.microsoft.com/office/drawing/2014/main" id="{DA656BC3-C045-4645-864B-8EB1F30BF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218" y="2539169"/>
            <a:ext cx="5638800" cy="383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615103-2B77-E744-9788-8004774226FB}"/>
              </a:ext>
            </a:extLst>
          </p:cNvPr>
          <p:cNvSpPr/>
          <p:nvPr/>
        </p:nvSpPr>
        <p:spPr>
          <a:xfrm>
            <a:off x="6705600" y="6134133"/>
            <a:ext cx="17788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[Schwarz et al., 1994]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396112-02B4-364D-A9BE-36742A3A6CC5}"/>
              </a:ext>
            </a:extLst>
          </p:cNvPr>
          <p:cNvSpPr txBox="1"/>
          <p:nvPr/>
        </p:nvSpPr>
        <p:spPr>
          <a:xfrm>
            <a:off x="457200" y="3144229"/>
            <a:ext cx="3238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Question: </a:t>
            </a:r>
          </a:p>
          <a:p>
            <a:r>
              <a:rPr lang="en-US" sz="2400" dirty="0"/>
              <a:t>How do we perform verification to ensure that properties of interest hold for all observers?</a:t>
            </a:r>
          </a:p>
        </p:txBody>
      </p:sp>
    </p:spTree>
    <p:extLst>
      <p:ext uri="{BB962C8B-B14F-4D97-AF65-F5344CB8AC3E}">
        <p14:creationId xmlns:p14="http://schemas.microsoft.com/office/powerpoint/2010/main" val="64218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905000" y="308829"/>
            <a:ext cx="6781800" cy="49079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Modeling Reactors Using Partial Order Traces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E7133-B779-BD4A-92D6-F19031548933}"/>
              </a:ext>
            </a:extLst>
          </p:cNvPr>
          <p:cNvSpPr/>
          <p:nvPr/>
        </p:nvSpPr>
        <p:spPr>
          <a:xfrm>
            <a:off x="0" y="1066800"/>
            <a:ext cx="9144000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1D290E-0F9B-0E46-B3AA-8FCDC34F9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17" y="1424084"/>
            <a:ext cx="1676399" cy="14100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D5297E-7206-4C4B-8A54-54167CA45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985" y="1474925"/>
            <a:ext cx="1896342" cy="13083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691AE216-F81B-0B48-80AF-3126576E5E2D}"/>
              </a:ext>
            </a:extLst>
          </p:cNvPr>
          <p:cNvSpPr/>
          <p:nvPr/>
        </p:nvSpPr>
        <p:spPr>
          <a:xfrm>
            <a:off x="6479913" y="1948637"/>
            <a:ext cx="424373" cy="390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22B9125-94A2-844C-9099-A2BD525C8FA4}"/>
                  </a:ext>
                </a:extLst>
              </p:cNvPr>
              <p:cNvSpPr txBox="1"/>
              <p:nvPr/>
            </p:nvSpPr>
            <p:spPr>
              <a:xfrm>
                <a:off x="0" y="4191000"/>
                <a:ext cx="4882043" cy="3876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defTabSz="1371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≺</m:t>
                      </m:r>
                      <m:r>
                        <a:rPr lang="en-US" sz="1700" b="0" i="0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7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sz="17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17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7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7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1700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7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7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17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7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700" b="0" i="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7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17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700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7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7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sz="17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17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</m:e>
                      </m:d>
                      <m:r>
                        <a:rPr lang="en-US" sz="17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1700" b="0" i="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7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sz="1700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700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22B9125-94A2-844C-9099-A2BD525C8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91000"/>
                <a:ext cx="4882043" cy="387607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11CB17-E091-D643-8C8C-E4548100AFD5}"/>
                  </a:ext>
                </a:extLst>
              </p:cNvPr>
              <p:cNvSpPr txBox="1"/>
              <p:nvPr/>
            </p:nvSpPr>
            <p:spPr>
              <a:xfrm>
                <a:off x="143489" y="1219200"/>
                <a:ext cx="4272444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defTabSz="13716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generate a </a:t>
                </a:r>
                <a:r>
                  <a:rPr lang="en-US" sz="2400" b="1" dirty="0"/>
                  <a:t>connectivity graph</a:t>
                </a:r>
                <a:r>
                  <a:rPr lang="en-US" sz="2400" dirty="0"/>
                  <a:t> (shown right) to capture info about causality and logical delays.</a:t>
                </a:r>
              </a:p>
              <a:p>
                <a:pPr marL="342900" indent="-342900" defTabSz="13716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 defTabSz="13716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then define the “happened-before” relation, denoted as “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en-US" sz="2400" dirty="0"/>
                  <a:t>,” as follows:</a:t>
                </a:r>
              </a:p>
              <a:p>
                <a:pPr marL="342900" indent="-342900" defTabSz="13716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 defTabSz="13716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 defTabSz="13716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then define partial order traces using “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en-US" sz="2400" dirty="0"/>
                  <a:t>” and map events onto </a:t>
                </a:r>
                <a:r>
                  <a:rPr lang="en-US" sz="2400" dirty="0" err="1"/>
                  <a:t>po</a:t>
                </a:r>
                <a:r>
                  <a:rPr lang="en-US" sz="2400" dirty="0"/>
                  <a:t>-trace. Specifications are written in linear temporal logic (LTL).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11CB17-E091-D643-8C8C-E4548100A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89" y="1219200"/>
                <a:ext cx="4272444" cy="5632311"/>
              </a:xfrm>
              <a:prstGeom prst="rect">
                <a:avLst/>
              </a:prstGeom>
              <a:blipFill>
                <a:blip r:embed="rId6"/>
                <a:stretch>
                  <a:fillRect l="-1775" t="-903" b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4" descr="https://lh3.googleusercontent.com/6OF8fXw3ro365JCqvIcotL5BKB9AOX2T2QPt3tWkW6UwVvoNTZ58llDfvQIy-PyrEf0x8bzeZuD4pXelGzr7565YGkOcaK6szqEv_VndZy4F6EpCMW3wRms0zdTc1g9D0uLEwTo4t2Y">
            <a:extLst>
              <a:ext uri="{FF2B5EF4-FFF2-40B4-BE49-F238E27FC236}">
                <a16:creationId xmlns:a16="http://schemas.microsoft.com/office/drawing/2014/main" id="{62A8CF94-534D-4545-8823-3EB1953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592" y="3282684"/>
            <a:ext cx="385615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E4E226-6E3E-B24B-AEA7-F923A14DA1F5}"/>
              </a:ext>
            </a:extLst>
          </p:cNvPr>
          <p:cNvSpPr txBox="1"/>
          <p:nvPr/>
        </p:nvSpPr>
        <p:spPr>
          <a:xfrm>
            <a:off x="6941117" y="2855239"/>
            <a:ext cx="198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Connectivity Graph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7ECEEA-C263-F64A-83F5-ACA651FC7885}"/>
              </a:ext>
            </a:extLst>
          </p:cNvPr>
          <p:cNvSpPr txBox="1"/>
          <p:nvPr/>
        </p:nvSpPr>
        <p:spPr>
          <a:xfrm>
            <a:off x="4741261" y="2873724"/>
            <a:ext cx="16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Reactor System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ECBFFB-F283-6246-AFB2-F13CDB2F1896}"/>
              </a:ext>
            </a:extLst>
          </p:cNvPr>
          <p:cNvSpPr txBox="1"/>
          <p:nvPr/>
        </p:nvSpPr>
        <p:spPr>
          <a:xfrm>
            <a:off x="5876635" y="6406884"/>
            <a:ext cx="193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Partial Order Trace</a:t>
            </a:r>
          </a:p>
        </p:txBody>
      </p:sp>
    </p:spTree>
    <p:extLst>
      <p:ext uri="{BB962C8B-B14F-4D97-AF65-F5344CB8AC3E}">
        <p14:creationId xmlns:p14="http://schemas.microsoft.com/office/powerpoint/2010/main" val="362974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EE7133-B779-BD4A-92D6-F19031548933}"/>
              </a:ext>
            </a:extLst>
          </p:cNvPr>
          <p:cNvSpPr/>
          <p:nvPr/>
        </p:nvSpPr>
        <p:spPr>
          <a:xfrm>
            <a:off x="0" y="1066800"/>
            <a:ext cx="9144000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3EF32D4C-EB73-884F-898C-65E303E30688}"/>
              </a:ext>
            </a:extLst>
          </p:cNvPr>
          <p:cNvSpPr txBox="1">
            <a:spLocks/>
          </p:cNvSpPr>
          <p:nvPr/>
        </p:nvSpPr>
        <p:spPr>
          <a:xfrm>
            <a:off x="1905000" y="308829"/>
            <a:ext cx="5833366" cy="49079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Verification via Axiomatic Encoding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7927CE-35C2-7744-A31D-A3B5D8F060CC}"/>
              </a:ext>
            </a:extLst>
          </p:cNvPr>
          <p:cNvGrpSpPr/>
          <p:nvPr/>
        </p:nvGrpSpPr>
        <p:grpSpPr>
          <a:xfrm>
            <a:off x="4724400" y="1257300"/>
            <a:ext cx="4038600" cy="2735105"/>
            <a:chOff x="11478439" y="20094356"/>
            <a:chExt cx="9979607" cy="685027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7AE674F-EF9E-1D49-B587-0DBA1E7E7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8439" y="20094356"/>
              <a:ext cx="9979607" cy="685027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C376987-CE3D-E845-BFF3-B33805D0A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87776" y="20536129"/>
              <a:ext cx="2598293" cy="2598293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2A2F49EA-5C11-D740-8F48-47EA7FB34B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21"/>
          <a:stretch/>
        </p:blipFill>
        <p:spPr>
          <a:xfrm>
            <a:off x="4744387" y="4137186"/>
            <a:ext cx="4009472" cy="26125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66013C6-9CCE-534C-A947-68BAF191382E}"/>
              </a:ext>
            </a:extLst>
          </p:cNvPr>
          <p:cNvSpPr txBox="1"/>
          <p:nvPr/>
        </p:nvSpPr>
        <p:spPr>
          <a:xfrm>
            <a:off x="240771" y="1222323"/>
            <a:ext cx="44744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371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defTabSz="1371600">
              <a:buFont typeface="Arial" panose="020B0604020202020204" pitchFamily="34" charset="0"/>
              <a:buChar char="•"/>
            </a:pPr>
            <a:r>
              <a:rPr lang="en-US" sz="2400" dirty="0"/>
              <a:t>We then apply axiomatic encoding in UCLID5 to symbolically model </a:t>
            </a:r>
            <a:r>
              <a:rPr lang="en-US" sz="2400" dirty="0" err="1"/>
              <a:t>po</a:t>
            </a:r>
            <a:r>
              <a:rPr lang="en-US" sz="2400" dirty="0"/>
              <a:t>-trace and reactor system, and verify the properties of interest. </a:t>
            </a:r>
          </a:p>
          <a:p>
            <a:pPr marL="342900" indent="-342900" defTabSz="1371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are in the process of verifying a four-way stop coordination system implemented using reactors.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8A8130-C80B-3449-83BB-0DE1E316005F}"/>
              </a:ext>
            </a:extLst>
          </p:cNvPr>
          <p:cNvSpPr txBox="1"/>
          <p:nvPr/>
        </p:nvSpPr>
        <p:spPr>
          <a:xfrm>
            <a:off x="6858000" y="6488110"/>
            <a:ext cx="2083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from the internet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7778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198</Words>
  <Application>Microsoft Macintosh PowerPoint</Application>
  <PresentationFormat>On-screen Show (4:3)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Tamille Johnson</dc:creator>
  <cp:lastModifiedBy>Shaokai Lin</cp:lastModifiedBy>
  <cp:revision>29</cp:revision>
  <dcterms:created xsi:type="dcterms:W3CDTF">2013-05-24T17:28:49Z</dcterms:created>
  <dcterms:modified xsi:type="dcterms:W3CDTF">2021-05-25T09:21:29Z</dcterms:modified>
</cp:coreProperties>
</file>