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2E5"/>
    <a:srgbClr val="E6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>
      <p:cViewPr>
        <p:scale>
          <a:sx n="57" d="100"/>
          <a:sy n="57" d="100"/>
        </p:scale>
        <p:origin x="-1920" y="-320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dirty="0">
              <a:latin typeface="Times" charset="0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419576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github.com/icyphy/lingua-franca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hyperlink" Target="https://github.com/uclid-org/ucl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6400800" y="831409"/>
            <a:ext cx="21564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1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Verification of Reactor-Based Systems</a:t>
            </a: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6400800" y="2478953"/>
            <a:ext cx="5671067" cy="119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Shaokai 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159114"/>
            <a:ext cx="32918400" cy="1150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455DF1-567B-FD47-A943-603292B36AC4}"/>
              </a:ext>
            </a:extLst>
          </p:cNvPr>
          <p:cNvCxnSpPr>
            <a:cxnSpLocks/>
          </p:cNvCxnSpPr>
          <p:nvPr/>
        </p:nvCxnSpPr>
        <p:spPr>
          <a:xfrm>
            <a:off x="10991021" y="4216661"/>
            <a:ext cx="1" cy="2321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6D84AD-6062-F348-A4A7-CF214FA69A64}"/>
              </a:ext>
            </a:extLst>
          </p:cNvPr>
          <p:cNvSpPr/>
          <p:nvPr/>
        </p:nvSpPr>
        <p:spPr>
          <a:xfrm>
            <a:off x="430161" y="4639717"/>
            <a:ext cx="9982200" cy="10607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Motivation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586EC-0235-9B47-BBDC-0C7BF51C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550" y="184087"/>
            <a:ext cx="3505200" cy="34925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DAA8A4-5D40-D042-89DF-51042C48E3A3}"/>
              </a:ext>
            </a:extLst>
          </p:cNvPr>
          <p:cNvSpPr/>
          <p:nvPr/>
        </p:nvSpPr>
        <p:spPr>
          <a:xfrm>
            <a:off x="419275" y="13951437"/>
            <a:ext cx="9982200" cy="10111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Challenges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E8995-26F7-C94E-9C55-687788F0370E}"/>
              </a:ext>
            </a:extLst>
          </p:cNvPr>
          <p:cNvSpPr/>
          <p:nvPr/>
        </p:nvSpPr>
        <p:spPr>
          <a:xfrm>
            <a:off x="10991022" y="4274208"/>
            <a:ext cx="10991022" cy="231577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5E5762-510A-C846-9A4F-6A49FF3D98B6}"/>
              </a:ext>
            </a:extLst>
          </p:cNvPr>
          <p:cNvSpPr/>
          <p:nvPr/>
        </p:nvSpPr>
        <p:spPr>
          <a:xfrm>
            <a:off x="11478440" y="4639717"/>
            <a:ext cx="9982200" cy="1060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Specifications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DDDFEC-49E2-2245-B637-447C5CBAC75C}"/>
              </a:ext>
            </a:extLst>
          </p:cNvPr>
          <p:cNvSpPr/>
          <p:nvPr/>
        </p:nvSpPr>
        <p:spPr>
          <a:xfrm>
            <a:off x="11416005" y="15376432"/>
            <a:ext cx="9982200" cy="1037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Spacetime &amp; Observers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948AF-4EC3-254F-A32F-0BF6EA836DC5}"/>
              </a:ext>
            </a:extLst>
          </p:cNvPr>
          <p:cNvSpPr/>
          <p:nvPr/>
        </p:nvSpPr>
        <p:spPr>
          <a:xfrm>
            <a:off x="22478999" y="4639717"/>
            <a:ext cx="9982200" cy="10607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Model Checking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911414-17AC-C147-99A3-930B6CFAEA41}"/>
              </a:ext>
            </a:extLst>
          </p:cNvPr>
          <p:cNvSpPr/>
          <p:nvPr/>
        </p:nvSpPr>
        <p:spPr>
          <a:xfrm>
            <a:off x="22478999" y="21324873"/>
            <a:ext cx="9982200" cy="10208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Future 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793798-9708-F443-88F2-889B29E3D44F}"/>
              </a:ext>
            </a:extLst>
          </p:cNvPr>
          <p:cNvSpPr txBox="1"/>
          <p:nvPr/>
        </p:nvSpPr>
        <p:spPr>
          <a:xfrm>
            <a:off x="419275" y="5841095"/>
            <a:ext cx="103055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3600" dirty="0"/>
              <a:t>Verification of cyber-physical systems (CPS) is difficult due to multiple levels of abstraction as well as the concurrent nature of CPS. To enhance verifiability, </a:t>
            </a:r>
          </a:p>
          <a:p>
            <a:pPr defTabSz="1371600"/>
            <a:r>
              <a:rPr lang="en-US" sz="3600" dirty="0"/>
              <a:t>we use Reactors [1], a deterministic model of computation, to design and build CPS applications.</a:t>
            </a:r>
          </a:p>
          <a:p>
            <a:pPr defTabSz="1371600"/>
            <a:endParaRPr lang="en-US" sz="3600" dirty="0"/>
          </a:p>
          <a:p>
            <a:r>
              <a:rPr lang="en-US" sz="3600" b="1" dirty="0"/>
              <a:t>Question</a:t>
            </a:r>
            <a:r>
              <a:rPr lang="en-US" sz="3600" dirty="0"/>
              <a:t>: How do we determine whether these deterministic models are correct </a:t>
            </a:r>
            <a:r>
              <a:rPr lang="en-US" sz="3600" dirty="0" err="1"/>
              <a:t>w.r.t</a:t>
            </a:r>
            <a:r>
              <a:rPr lang="en-US" sz="3600" dirty="0"/>
              <a:t>. specifications?</a:t>
            </a:r>
          </a:p>
          <a:p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E53BA-0DDA-5D40-B153-20488916B4AC}"/>
              </a:ext>
            </a:extLst>
          </p:cNvPr>
          <p:cNvSpPr txBox="1"/>
          <p:nvPr/>
        </p:nvSpPr>
        <p:spPr>
          <a:xfrm>
            <a:off x="372063" y="15134442"/>
            <a:ext cx="100766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lack of a suitable specification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Multiple timelines</a:t>
            </a:r>
          </a:p>
          <a:p>
            <a:pPr marL="1371600" indent="-571500">
              <a:buFont typeface="Arial" panose="020B0604020202020204" pitchFamily="34" charset="0"/>
              <a:buChar char="•"/>
            </a:pPr>
            <a:r>
              <a:rPr lang="en-US" sz="3600" dirty="0"/>
              <a:t>Each federate reactor maintains logical time and physical time.</a:t>
            </a:r>
          </a:p>
          <a:p>
            <a:pPr marL="1371600" indent="-571500" defTabSz="1371600">
              <a:buFont typeface="Arial" panose="020B0604020202020204" pitchFamily="34" charset="0"/>
              <a:buChar char="•"/>
            </a:pPr>
            <a:r>
              <a:rPr lang="en-US" sz="3600" dirty="0"/>
              <a:t>A federated system has multiple logical timelines and physical timelines.</a:t>
            </a:r>
          </a:p>
          <a:p>
            <a:pPr marL="1371600" indent="-571500" defTabSz="1371600">
              <a:buFont typeface="Arial" panose="020B0604020202020204" pitchFamily="34" charset="0"/>
              <a:buChar char="•"/>
            </a:pPr>
            <a:r>
              <a:rPr lang="en-US" sz="3600" dirty="0"/>
              <a:t>Reaction invocations are partially 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lack of a global system state</a:t>
            </a:r>
          </a:p>
          <a:p>
            <a:pPr marL="1333500" indent="-571500">
              <a:buFont typeface="Arial" panose="020B0604020202020204" pitchFamily="34" charset="0"/>
              <a:buChar char="•"/>
            </a:pPr>
            <a:r>
              <a:rPr lang="en-US" sz="3600" dirty="0"/>
              <a:t>Newtonian spacetime does not align with modern physics.</a:t>
            </a:r>
          </a:p>
          <a:p>
            <a:pPr marL="1333500" indent="-571500">
              <a:buFont typeface="Arial" panose="020B0604020202020204" pitchFamily="34" charset="0"/>
              <a:buChar char="•"/>
            </a:pPr>
            <a:r>
              <a:rPr lang="en-US" sz="3600" dirty="0"/>
              <a:t>Correctness specifications must be checked against explicitly specified </a:t>
            </a:r>
            <a:r>
              <a:rPr lang="en-US" sz="3600" u="sng" dirty="0"/>
              <a:t>observers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C77BBB-1CC0-7041-82FA-86084F8F4412}"/>
              </a:ext>
            </a:extLst>
          </p:cNvPr>
          <p:cNvGrpSpPr/>
          <p:nvPr/>
        </p:nvGrpSpPr>
        <p:grpSpPr>
          <a:xfrm>
            <a:off x="494872" y="10667166"/>
            <a:ext cx="10511373" cy="2751277"/>
            <a:chOff x="457199" y="12294373"/>
            <a:chExt cx="10996730" cy="27512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38B24-4F12-3D4A-AD37-F288DD541EFB}"/>
                </a:ext>
              </a:extLst>
            </p:cNvPr>
            <p:cNvSpPr/>
            <p:nvPr/>
          </p:nvSpPr>
          <p:spPr>
            <a:xfrm>
              <a:off x="457199" y="12359981"/>
              <a:ext cx="4296191" cy="10044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Specifications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7D1E6-D1F6-9441-A8F2-4D19497E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906249"/>
              <a:ext cx="4296191" cy="1139401"/>
            </a:xfrm>
            <a:prstGeom prst="rect">
              <a:avLst/>
            </a:prstGeom>
          </p:spPr>
        </p:pic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4E52BCFE-F25F-E748-A0B2-4AE3FADD633B}"/>
                </a:ext>
              </a:extLst>
            </p:cNvPr>
            <p:cNvSpPr/>
            <p:nvPr/>
          </p:nvSpPr>
          <p:spPr>
            <a:xfrm>
              <a:off x="5109243" y="12294373"/>
              <a:ext cx="838200" cy="2751277"/>
            </a:xfrm>
            <a:prstGeom prst="rightBrace">
              <a:avLst>
                <a:gd name="adj1" fmla="val 40005"/>
                <a:gd name="adj2" fmla="val 50000"/>
              </a:avLst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0FACA9-876F-7340-85A2-A070AC2AD229}"/>
                </a:ext>
              </a:extLst>
            </p:cNvPr>
            <p:cNvSpPr txBox="1"/>
            <p:nvPr/>
          </p:nvSpPr>
          <p:spPr>
            <a:xfrm>
              <a:off x="6208303" y="13069846"/>
              <a:ext cx="52456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Correct / Incorrect with counterexamples</a:t>
              </a: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E76AAB6-6583-AD47-934B-43A7C31F7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51" y="21835276"/>
            <a:ext cx="7620000" cy="546058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78DCDE9-2C2C-4540-A0A9-1416945607BB}"/>
              </a:ext>
            </a:extLst>
          </p:cNvPr>
          <p:cNvSpPr txBox="1"/>
          <p:nvPr/>
        </p:nvSpPr>
        <p:spPr>
          <a:xfrm>
            <a:off x="11431228" y="5972203"/>
            <a:ext cx="1007662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Reaction invocation is defined as a 3-tuple that contains a reaction, triggers, and a logical time tag: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Defining “Invoked Before”: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Example: </a:t>
            </a:r>
            <a:r>
              <a:rPr lang="en-US" sz="3600" dirty="0" err="1">
                <a:solidFill>
                  <a:schemeClr val="bg1"/>
                </a:solidFill>
              </a:rPr>
              <a:t>AircraftDoor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Correctness Specification: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6C6AEF0-5319-C84A-9222-F77292E3B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228" y="8380622"/>
            <a:ext cx="9982201" cy="2408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F665BFC-0F3C-AE4C-9D0E-854B60EEA7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228" y="11574375"/>
            <a:ext cx="9982201" cy="20220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D02E868-EB28-1349-897F-2A43DB332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228" y="14426741"/>
            <a:ext cx="9914056" cy="42604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A554B5-1AE5-9247-8895-9D128F52CE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436" y="6063855"/>
            <a:ext cx="3521054" cy="352105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9E42377-94F8-2043-A03E-06F00D0F8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256" y="17026275"/>
            <a:ext cx="3910427" cy="516971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F8BA2FD-B838-2F44-9D07-A2F2F8953CBD}"/>
              </a:ext>
            </a:extLst>
          </p:cNvPr>
          <p:cNvSpPr txBox="1"/>
          <p:nvPr/>
        </p:nvSpPr>
        <p:spPr>
          <a:xfrm>
            <a:off x="11385074" y="17026275"/>
            <a:ext cx="5850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Special relativity states that two different observers may perceive the spacetime differently. 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Therefore, when defining the “state” of a distributed system [2], we need to specify:</a:t>
            </a:r>
          </a:p>
          <a:p>
            <a:r>
              <a:rPr lang="en-US" sz="3600" dirty="0">
                <a:solidFill>
                  <a:schemeClr val="bg1"/>
                </a:solidFill>
              </a:rPr>
              <a:t>1. Who the observer is</a:t>
            </a:r>
          </a:p>
          <a:p>
            <a:r>
              <a:rPr lang="en-US" sz="3600" dirty="0">
                <a:solidFill>
                  <a:schemeClr val="bg1"/>
                </a:solidFill>
              </a:rPr>
              <a:t>2. What the observer can see 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86B6B17-4199-E74D-92C9-020D75F0CA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177" y="24225821"/>
            <a:ext cx="6995844" cy="290499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070AA23-C691-014D-A394-3E389ED56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565" y="7190742"/>
            <a:ext cx="1853936" cy="46348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EF65022-EB79-2947-8103-1866DA9D1ED0}"/>
              </a:ext>
            </a:extLst>
          </p:cNvPr>
          <p:cNvSpPr txBox="1"/>
          <p:nvPr/>
        </p:nvSpPr>
        <p:spPr>
          <a:xfrm>
            <a:off x="22293963" y="5846384"/>
            <a:ext cx="10212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Developing an encoding of the</a:t>
            </a:r>
          </a:p>
          <a:p>
            <a:r>
              <a:rPr lang="en-US" sz="3600" dirty="0"/>
              <a:t>      Reactors semantics in UCLID5 </a:t>
            </a:r>
          </a:p>
          <a:p>
            <a:r>
              <a:rPr lang="en-US" sz="3600" dirty="0"/>
              <a:t>      [3] and a Lingua Franca [4]</a:t>
            </a:r>
          </a:p>
          <a:p>
            <a:r>
              <a:rPr lang="en-US" sz="3600" dirty="0"/>
              <a:t>      target for model generation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Using LTL to write correctness </a:t>
            </a:r>
          </a:p>
          <a:p>
            <a:r>
              <a:rPr lang="en-US" sz="3600" dirty="0"/>
              <a:t>      specifications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For an observer that sees the </a:t>
            </a:r>
          </a:p>
          <a:p>
            <a:r>
              <a:rPr lang="en-US" sz="3600" dirty="0"/>
              <a:t>      effects of two concurrent reaction invocations, the         </a:t>
            </a:r>
          </a:p>
          <a:p>
            <a:r>
              <a:rPr lang="en-US" sz="3600" dirty="0"/>
              <a:t>      model uses an interleaving semantics to check    </a:t>
            </a:r>
          </a:p>
          <a:p>
            <a:r>
              <a:rPr lang="en-US" sz="3600" dirty="0"/>
              <a:t>      possible violations of the specifications.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7336E43-C229-E240-85B1-51ACC7E0B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286" y="11696167"/>
            <a:ext cx="9953204" cy="94112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89D0BC2-F5B5-E340-A80E-3BB22166F164}"/>
              </a:ext>
            </a:extLst>
          </p:cNvPr>
          <p:cNvSpPr txBox="1"/>
          <p:nvPr/>
        </p:nvSpPr>
        <p:spPr>
          <a:xfrm>
            <a:off x="22363696" y="22563151"/>
            <a:ext cx="10212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Develop a complete specification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Enable automated theorem proving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Account for physical actions / input from the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Enable explicit definition of observers in the model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0AF3ED-4002-074B-84E0-BF674B79FB76}"/>
              </a:ext>
            </a:extLst>
          </p:cNvPr>
          <p:cNvSpPr txBox="1"/>
          <p:nvPr/>
        </p:nvSpPr>
        <p:spPr>
          <a:xfrm>
            <a:off x="22363696" y="25471398"/>
            <a:ext cx="10212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Leslie </a:t>
            </a:r>
            <a:r>
              <a:rPr lang="en-US" sz="2000" dirty="0" err="1"/>
              <a:t>Lamport</a:t>
            </a:r>
            <a:r>
              <a:rPr lang="en-US" sz="2000" dirty="0"/>
              <a:t>. Time, clocks, and the ordering of events in a distributed system. </a:t>
            </a:r>
            <a:r>
              <a:rPr lang="en-US" sz="2000" dirty="0" err="1"/>
              <a:t>Commun</a:t>
            </a:r>
            <a:r>
              <a:rPr lang="en-US" sz="2000" dirty="0"/>
              <a:t>. ACM, 21(7):558–565, July 1978</a:t>
            </a:r>
          </a:p>
          <a:p>
            <a:r>
              <a:rPr lang="en-US" sz="2000" dirty="0"/>
              <a:t>[2] Marten </a:t>
            </a:r>
            <a:r>
              <a:rPr lang="en-US" sz="2000" dirty="0" err="1"/>
              <a:t>Lohstroh</a:t>
            </a:r>
            <a:r>
              <a:rPr lang="en-US" sz="2000" dirty="0"/>
              <a:t>. Reactors: A Deterministic Model of Concurrent Computation for Reactive Systems. PhD thesis, EECS Department, University of California, Berkeley, Dec 2020</a:t>
            </a:r>
          </a:p>
          <a:p>
            <a:r>
              <a:rPr lang="en-US" sz="2000" dirty="0"/>
              <a:t>[3] </a:t>
            </a:r>
            <a:r>
              <a:rPr lang="en-US" sz="2000" dirty="0">
                <a:hlinkClick r:id="rId14"/>
              </a:rPr>
              <a:t>https://github.com/uclid-org/uclid</a:t>
            </a:r>
            <a:r>
              <a:rPr lang="en-US" sz="2000" dirty="0"/>
              <a:t> </a:t>
            </a:r>
          </a:p>
          <a:p>
            <a:r>
              <a:rPr lang="en-US" sz="2000" dirty="0"/>
              <a:t>[4] </a:t>
            </a:r>
            <a:r>
              <a:rPr lang="en-US" sz="2000" dirty="0">
                <a:hlinkClick r:id="rId15"/>
              </a:rPr>
              <a:t>https://github.com/icyphy/lingua-franca</a:t>
            </a:r>
            <a:r>
              <a:rPr lang="en-US" sz="20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599929-42A1-3144-94E2-B573A1976631}"/>
              </a:ext>
            </a:extLst>
          </p:cNvPr>
          <p:cNvSpPr txBox="1"/>
          <p:nvPr/>
        </p:nvSpPr>
        <p:spPr>
          <a:xfrm>
            <a:off x="11363304" y="22333744"/>
            <a:ext cx="10353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This is especially important for distributed systems, since timelines across federates (logical or physical) cannot be directly compared.</a:t>
            </a: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444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Shaokai Lin</cp:lastModifiedBy>
  <cp:revision>45</cp:revision>
  <dcterms:created xsi:type="dcterms:W3CDTF">2013-05-24T17:28:49Z</dcterms:created>
  <dcterms:modified xsi:type="dcterms:W3CDTF">2021-01-09T03:08:08Z</dcterms:modified>
</cp:coreProperties>
</file>