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8" r:id="rId2"/>
    <p:sldId id="269" r:id="rId3"/>
    <p:sldId id="270" r:id="rId4"/>
    <p:sldId id="272" r:id="rId5"/>
    <p:sldId id="271" r:id="rId6"/>
    <p:sldId id="275" r:id="rId7"/>
    <p:sldId id="276" r:id="rId8"/>
    <p:sldId id="281" r:id="rId9"/>
    <p:sldId id="277" r:id="rId10"/>
    <p:sldId id="278" r:id="rId11"/>
    <p:sldId id="280" r:id="rId12"/>
    <p:sldId id="273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rger Picture" id="{F5A17EA2-557C-DA46-83CE-E4BF9AA75A7D}">
          <p14:sldIdLst>
            <p14:sldId id="268"/>
            <p14:sldId id="269"/>
            <p14:sldId id="270"/>
            <p14:sldId id="272"/>
            <p14:sldId id="271"/>
            <p14:sldId id="275"/>
            <p14:sldId id="276"/>
            <p14:sldId id="281"/>
            <p14:sldId id="277"/>
            <p14:sldId id="278"/>
            <p14:sldId id="280"/>
            <p14:sldId id="27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62"/>
    <a:srgbClr val="B9D9EB"/>
    <a:srgbClr val="4472C4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4"/>
    <p:restoredTop sz="82931"/>
  </p:normalViewPr>
  <p:slideViewPr>
    <p:cSldViewPr snapToGrid="0" snapToObjects="1">
      <p:cViewPr varScale="1">
        <p:scale>
          <a:sx n="109" d="100"/>
          <a:sy n="109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59F7B-849D-2546-B380-BE043E5C7885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3AF54-8B7C-CD46-B8D8-5B5351F3F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50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4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28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66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3AF54-8B7C-CD46-B8D8-5B5351F3FA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DAE3-F964-C14A-AE01-3532C7278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532B8-BC92-1C41-9BA5-59585D7E5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209F-2F01-B342-BEC2-E074C2CD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6F48-5D66-D54D-B64C-9BAC0F82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934F-373C-9A44-A929-FE50F89D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5F1F-47A2-0243-9FD8-73EAB18F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38021-24BB-7946-B1A0-0C7D58B0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0420-0E90-CC4D-8D4D-B60C23CF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142-E5DD-3544-A503-01EFB51C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108F-79CD-3A4B-B773-B22BC330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21D65-5DA1-5240-BDEC-39259EBEA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5CC43-D174-2C44-9636-771067911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0BA3B-5B1B-5945-B33E-4EA50D37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D528-A283-904B-8926-08B2D06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6E1A3-114E-6148-B8D1-CBD2EA44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171-ECDE-ED46-9770-F1BEEDEA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52F3-D577-584E-9A04-64C019A7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AB85-1A37-2343-9681-2F228553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53BF-B1F0-CB4E-85A3-934D5688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B833-28BE-2C42-B574-44470DB9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1F58-BCDD-CF4E-B597-4F572296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9DAF-D35E-5B4A-8995-EBF4847B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1550-E482-484A-A9E0-27F219FF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3185-8115-7743-BE9C-55E26768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31E8-8081-8B40-9FF0-1006C90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8ECE-EADA-A547-8A67-F7A4BFD8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E4BC-B5CC-0E44-85FC-6F6DC2BF8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73364-BEA9-694B-9EDE-E620D9BB3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9DA06-AA02-724C-80C2-232DFEE9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3509-AB90-C94E-8009-5FD162BB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D5FAA-4A3A-1845-BCE4-54BFBB09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DD55-D05E-FE40-B25D-66252A07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1AE76-ACB5-2A43-81CA-317E9019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6C334-5048-5147-8131-B755EE03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144CA-B3DB-A74C-8F5E-3C32A214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58B23-6B5E-7049-9BF2-66D4139F3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23E5D-A232-7144-8216-66F0939D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B669E-8D77-2943-8B86-9FC72904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19E83-A70F-5648-9FF4-D2A39C85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9A87-4346-DA4E-ABDB-37E7DBA1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39B0A-B46F-5C45-A7EF-37CF3EF7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85D14-5384-7C40-A3F1-BF2C4723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FE80F-DBB1-9443-BE58-CCB28BF7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7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D2248-3827-0A4D-8C49-445EC113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7CE64-7DBA-7348-9B9E-6E0F3F91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570EC-A8CD-A846-BD30-20130ABE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7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80A8-8F1D-C946-839D-1B0C5F21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B715-3AA6-9944-9A77-408CC370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D895-AFDB-F245-BA94-1F588542E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F9526-8903-064B-889B-DBB8A61C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CDEF8-E8AF-E845-9A61-58ACE5D4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F5A5-9487-EC4B-B3DE-50F37DD4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8D3B-6C4D-DF43-8089-4F6B7A27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7E01A-3D28-1F4D-B941-B4565F4FF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CCF08-CAD1-8245-9FE4-D32FBA93A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048E2-4F36-644D-9079-A6C9BD6F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A0489-7217-B848-9F34-27BF85D8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BD859-6B78-1248-9130-FB3C310B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7BA3F-CDAE-6D4D-9562-3132905F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5F21A-C5DA-3E4F-A858-FBDF5B6E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A7CD-9769-8B49-A7BA-5405BD9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262E-5819-C843-B13B-1F2CBEFADCEE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34BF-E2AA-4B4F-800C-7CD3D8ADD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2B7F-F1F8-5240-ADC1-959E82B0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k567/LF-UCLID-verification/blob/master/src/ucl/timing/av.uc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k567/LF-UCLID-verification/blob/master/src/ucl/timing/av_updated.uc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State Transitions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679311-BA7A-3148-95A1-9ED4635DE763}"/>
              </a:ext>
            </a:extLst>
          </p:cNvPr>
          <p:cNvGrpSpPr/>
          <p:nvPr/>
        </p:nvGrpSpPr>
        <p:grpSpPr>
          <a:xfrm>
            <a:off x="1890040" y="2484424"/>
            <a:ext cx="2133600" cy="3364089"/>
            <a:chOff x="1648179" y="1896533"/>
            <a:chExt cx="2133600" cy="3364089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F0CEF19-3033-B749-9CB8-A6D0E061A3D0}"/>
                </a:ext>
              </a:extLst>
            </p:cNvPr>
            <p:cNvSpPr/>
            <p:nvPr/>
          </p:nvSpPr>
          <p:spPr>
            <a:xfrm flipH="1">
              <a:off x="1885244" y="2167467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Reactors</a:t>
              </a: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30074F4-29FD-BA41-B1C2-70EAA94372D7}"/>
                </a:ext>
              </a:extLst>
            </p:cNvPr>
            <p:cNvSpPr/>
            <p:nvPr/>
          </p:nvSpPr>
          <p:spPr>
            <a:xfrm flipH="1">
              <a:off x="1885244" y="2590801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5A46A060-F459-4C4F-B005-9573D49C1FC3}"/>
                </a:ext>
              </a:extLst>
            </p:cNvPr>
            <p:cNvSpPr/>
            <p:nvPr/>
          </p:nvSpPr>
          <p:spPr>
            <a:xfrm flipH="1">
              <a:off x="1885244" y="3014135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Instr.</a:t>
              </a: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29C6750-850E-EA49-93FB-25841D7815B5}"/>
                </a:ext>
              </a:extLst>
            </p:cNvPr>
            <p:cNvSpPr/>
            <p:nvPr/>
          </p:nvSpPr>
          <p:spPr>
            <a:xfrm flipH="1">
              <a:off x="1885242" y="3855163"/>
              <a:ext cx="1659467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Transistors</a:t>
              </a: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975C5C9-42CC-BF4C-9652-D7CBC861EE13}"/>
                </a:ext>
              </a:extLst>
            </p:cNvPr>
            <p:cNvSpPr/>
            <p:nvPr/>
          </p:nvSpPr>
          <p:spPr>
            <a:xfrm flipH="1">
              <a:off x="1885242" y="4275677"/>
              <a:ext cx="1659467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Electrons</a:t>
              </a: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24BA03F7-0B89-C847-A2E6-8058B5069459}"/>
                </a:ext>
              </a:extLst>
            </p:cNvPr>
            <p:cNvSpPr/>
            <p:nvPr/>
          </p:nvSpPr>
          <p:spPr>
            <a:xfrm flipH="1">
              <a:off x="1885242" y="3434649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Gates</a:t>
              </a: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4749FAF1-AA6F-ED4F-9435-87FA72530DF5}"/>
                </a:ext>
              </a:extLst>
            </p:cNvPr>
            <p:cNvSpPr/>
            <p:nvPr/>
          </p:nvSpPr>
          <p:spPr>
            <a:xfrm flipH="1">
              <a:off x="1885240" y="4696191"/>
              <a:ext cx="1659467" cy="338653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68C7FB-DBF0-AB47-B81C-8712798310E1}"/>
                </a:ext>
              </a:extLst>
            </p:cNvPr>
            <p:cNvSpPr/>
            <p:nvPr/>
          </p:nvSpPr>
          <p:spPr>
            <a:xfrm>
              <a:off x="1648179" y="1896533"/>
              <a:ext cx="2133600" cy="336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8D898C-52D4-AB40-BC8A-89546C36A088}"/>
              </a:ext>
            </a:extLst>
          </p:cNvPr>
          <p:cNvGrpSpPr/>
          <p:nvPr/>
        </p:nvGrpSpPr>
        <p:grpSpPr>
          <a:xfrm>
            <a:off x="6140306" y="2509828"/>
            <a:ext cx="2133600" cy="3364089"/>
            <a:chOff x="1648179" y="1896533"/>
            <a:chExt cx="2133600" cy="3364089"/>
          </a:xfrm>
        </p:grpSpPr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4860E6A5-F5D8-3040-A584-0F4576E846D4}"/>
                </a:ext>
              </a:extLst>
            </p:cNvPr>
            <p:cNvSpPr/>
            <p:nvPr/>
          </p:nvSpPr>
          <p:spPr>
            <a:xfrm flipH="1">
              <a:off x="1885244" y="2167467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Reactors</a:t>
              </a: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5E4F3241-A4B6-0E45-9DC1-FFE83FE02885}"/>
                </a:ext>
              </a:extLst>
            </p:cNvPr>
            <p:cNvSpPr/>
            <p:nvPr/>
          </p:nvSpPr>
          <p:spPr>
            <a:xfrm flipH="1">
              <a:off x="1885244" y="2590801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858F325-39EA-8F44-AF7B-90969D78B81F}"/>
                </a:ext>
              </a:extLst>
            </p:cNvPr>
            <p:cNvSpPr/>
            <p:nvPr/>
          </p:nvSpPr>
          <p:spPr>
            <a:xfrm flipH="1">
              <a:off x="1885244" y="3014135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Instr.</a:t>
              </a: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AC15BB62-9972-EC43-96B6-84540BAF5580}"/>
                </a:ext>
              </a:extLst>
            </p:cNvPr>
            <p:cNvSpPr/>
            <p:nvPr/>
          </p:nvSpPr>
          <p:spPr>
            <a:xfrm flipH="1">
              <a:off x="1885242" y="3855163"/>
              <a:ext cx="1659467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Transistors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F9C7D694-DF5E-E74F-978D-AEC9EA33DE90}"/>
                </a:ext>
              </a:extLst>
            </p:cNvPr>
            <p:cNvSpPr/>
            <p:nvPr/>
          </p:nvSpPr>
          <p:spPr>
            <a:xfrm flipH="1">
              <a:off x="1885242" y="4275677"/>
              <a:ext cx="1659467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Electrons</a:t>
              </a: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1EC8478A-6F57-E64B-BF78-7E1D04DCB5EA}"/>
                </a:ext>
              </a:extLst>
            </p:cNvPr>
            <p:cNvSpPr/>
            <p:nvPr/>
          </p:nvSpPr>
          <p:spPr>
            <a:xfrm flipH="1">
              <a:off x="1885242" y="3434649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Gates</a:t>
              </a: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DDEC2FE0-0347-5D47-8693-881909E045BE}"/>
                </a:ext>
              </a:extLst>
            </p:cNvPr>
            <p:cNvSpPr/>
            <p:nvPr/>
          </p:nvSpPr>
          <p:spPr>
            <a:xfrm flipH="1">
              <a:off x="1885240" y="4696191"/>
              <a:ext cx="1659467" cy="338653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A97A98-E940-4146-9FE3-5DF2A0C73103}"/>
                </a:ext>
              </a:extLst>
            </p:cNvPr>
            <p:cNvSpPr/>
            <p:nvPr/>
          </p:nvSpPr>
          <p:spPr>
            <a:xfrm>
              <a:off x="1648179" y="1896533"/>
              <a:ext cx="2133600" cy="336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0E862BD-88E7-4643-BC0F-CEC9D9D0889E}"/>
              </a:ext>
            </a:extLst>
          </p:cNvPr>
          <p:cNvGrpSpPr/>
          <p:nvPr/>
        </p:nvGrpSpPr>
        <p:grpSpPr>
          <a:xfrm>
            <a:off x="4255063" y="2924691"/>
            <a:ext cx="1653820" cy="2554121"/>
            <a:chOff x="4442180" y="2596444"/>
            <a:chExt cx="1653820" cy="255412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63D80D-1F06-6148-B0C5-C34EEDDA9F42}"/>
                </a:ext>
              </a:extLst>
            </p:cNvPr>
            <p:cNvCxnSpPr/>
            <p:nvPr/>
          </p:nvCxnSpPr>
          <p:spPr>
            <a:xfrm>
              <a:off x="4447822" y="2596444"/>
              <a:ext cx="16481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BBB69E9-7338-7643-B03F-4A64E87D83E9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3039537"/>
              <a:ext cx="716606" cy="5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EE570CD-0667-D049-BCE9-250D1A14D7C3}"/>
                </a:ext>
              </a:extLst>
            </p:cNvPr>
            <p:cNvCxnSpPr>
              <a:cxnSpLocks/>
            </p:cNvCxnSpPr>
            <p:nvPr/>
          </p:nvCxnSpPr>
          <p:spPr>
            <a:xfrm>
              <a:off x="5271911" y="3039537"/>
              <a:ext cx="824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209C244-08F5-8642-BA48-F112AEBAE12C}"/>
                </a:ext>
              </a:extLst>
            </p:cNvPr>
            <p:cNvCxnSpPr/>
            <p:nvPr/>
          </p:nvCxnSpPr>
          <p:spPr>
            <a:xfrm>
              <a:off x="4442180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87704DB-A839-874D-ACE5-CFC1A844AAC6}"/>
                </a:ext>
              </a:extLst>
            </p:cNvPr>
            <p:cNvCxnSpPr/>
            <p:nvPr/>
          </p:nvCxnSpPr>
          <p:spPr>
            <a:xfrm>
              <a:off x="4639733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B5906F5-FB96-5346-BDAD-E978A95921ED}"/>
                </a:ext>
              </a:extLst>
            </p:cNvPr>
            <p:cNvCxnSpPr>
              <a:cxnSpLocks/>
            </p:cNvCxnSpPr>
            <p:nvPr/>
          </p:nvCxnSpPr>
          <p:spPr>
            <a:xfrm>
              <a:off x="4837286" y="3468516"/>
              <a:ext cx="32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6718BB1-B093-414C-A390-C1015D6B30E5}"/>
                </a:ext>
              </a:extLst>
            </p:cNvPr>
            <p:cNvCxnSpPr/>
            <p:nvPr/>
          </p:nvCxnSpPr>
          <p:spPr>
            <a:xfrm>
              <a:off x="5271911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FDCFB20-F351-F04B-B343-0E33D137E4E3}"/>
                </a:ext>
              </a:extLst>
            </p:cNvPr>
            <p:cNvCxnSpPr/>
            <p:nvPr/>
          </p:nvCxnSpPr>
          <p:spPr>
            <a:xfrm>
              <a:off x="5469464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D7EF676-9208-1547-AC61-5C1ECACF2D0C}"/>
                </a:ext>
              </a:extLst>
            </p:cNvPr>
            <p:cNvCxnSpPr/>
            <p:nvPr/>
          </p:nvCxnSpPr>
          <p:spPr>
            <a:xfrm>
              <a:off x="5667017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278957-626B-7645-A0DD-785E397E8715}"/>
                </a:ext>
              </a:extLst>
            </p:cNvPr>
            <p:cNvCxnSpPr/>
            <p:nvPr/>
          </p:nvCxnSpPr>
          <p:spPr>
            <a:xfrm>
              <a:off x="5864570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493D63A-B363-F84C-8BE7-525627E72A8A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3889030"/>
              <a:ext cx="1648172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4DEEFE7-A0F2-0A4F-9985-7F26ABC243C8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4284140"/>
              <a:ext cx="1648172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AD1E1CD-CBAF-6440-A647-E8D733A0A18F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4730058"/>
              <a:ext cx="1648172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A0C8EC-7ABC-9C40-8308-E979F7CA60D0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5150565"/>
              <a:ext cx="1648172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BC8123-0E5C-764F-A3BA-E5C781277039}"/>
              </a:ext>
            </a:extLst>
          </p:cNvPr>
          <p:cNvGrpSpPr/>
          <p:nvPr/>
        </p:nvGrpSpPr>
        <p:grpSpPr>
          <a:xfrm>
            <a:off x="8539206" y="2924691"/>
            <a:ext cx="1653820" cy="2554121"/>
            <a:chOff x="4442180" y="2596444"/>
            <a:chExt cx="1653820" cy="2554121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626F952-CF9D-B84C-95BE-3DE4A3428514}"/>
                </a:ext>
              </a:extLst>
            </p:cNvPr>
            <p:cNvCxnSpPr/>
            <p:nvPr/>
          </p:nvCxnSpPr>
          <p:spPr>
            <a:xfrm>
              <a:off x="4447822" y="2596444"/>
              <a:ext cx="16481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7A34052-EFEC-4A49-A34B-A3201362A8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3039537"/>
              <a:ext cx="716606" cy="5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A5BB103-A3E1-B648-9C57-012B036BC57A}"/>
                </a:ext>
              </a:extLst>
            </p:cNvPr>
            <p:cNvCxnSpPr>
              <a:cxnSpLocks/>
            </p:cNvCxnSpPr>
            <p:nvPr/>
          </p:nvCxnSpPr>
          <p:spPr>
            <a:xfrm>
              <a:off x="5271911" y="3039537"/>
              <a:ext cx="824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35C4341-1AC1-0542-BFAB-C6E241E8EB57}"/>
                </a:ext>
              </a:extLst>
            </p:cNvPr>
            <p:cNvCxnSpPr/>
            <p:nvPr/>
          </p:nvCxnSpPr>
          <p:spPr>
            <a:xfrm>
              <a:off x="4442180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E0DF9BE-4D6F-7F4B-8CB4-9056EF3BE8B6}"/>
                </a:ext>
              </a:extLst>
            </p:cNvPr>
            <p:cNvCxnSpPr/>
            <p:nvPr/>
          </p:nvCxnSpPr>
          <p:spPr>
            <a:xfrm>
              <a:off x="4639733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2CE5924-5773-7440-B351-B84F687156CE}"/>
                </a:ext>
              </a:extLst>
            </p:cNvPr>
            <p:cNvCxnSpPr>
              <a:cxnSpLocks/>
            </p:cNvCxnSpPr>
            <p:nvPr/>
          </p:nvCxnSpPr>
          <p:spPr>
            <a:xfrm>
              <a:off x="4837286" y="3468516"/>
              <a:ext cx="32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75C2FB1-DC8E-214A-A90F-FDE03F62D69A}"/>
                </a:ext>
              </a:extLst>
            </p:cNvPr>
            <p:cNvCxnSpPr/>
            <p:nvPr/>
          </p:nvCxnSpPr>
          <p:spPr>
            <a:xfrm>
              <a:off x="5271911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0CCF378-046C-1A49-8DEE-BEFAE8FC3B23}"/>
                </a:ext>
              </a:extLst>
            </p:cNvPr>
            <p:cNvCxnSpPr/>
            <p:nvPr/>
          </p:nvCxnSpPr>
          <p:spPr>
            <a:xfrm>
              <a:off x="5469464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5C43871-B681-264F-A07C-D911D7F4F5AC}"/>
                </a:ext>
              </a:extLst>
            </p:cNvPr>
            <p:cNvCxnSpPr/>
            <p:nvPr/>
          </p:nvCxnSpPr>
          <p:spPr>
            <a:xfrm>
              <a:off x="5667017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C92C7B3-8F38-3C4C-B9B7-08AEE06B3403}"/>
                </a:ext>
              </a:extLst>
            </p:cNvPr>
            <p:cNvCxnSpPr/>
            <p:nvPr/>
          </p:nvCxnSpPr>
          <p:spPr>
            <a:xfrm>
              <a:off x="5864570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D4944C1-C541-9B43-AD59-FFDB43963629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3889030"/>
              <a:ext cx="1648172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62D9647-8ACD-A44E-B45D-397AEC5BBA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4284140"/>
              <a:ext cx="1648172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BBE942D-9C5F-A84B-AAC8-8D2D6AC287CC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4730058"/>
              <a:ext cx="1648172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94C939-6DAC-1C4B-905F-28C9AAB48B3C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5150565"/>
              <a:ext cx="1648172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4F11918-2699-524B-8EA8-3AB180538051}"/>
              </a:ext>
            </a:extLst>
          </p:cNvPr>
          <p:cNvSpPr txBox="1"/>
          <p:nvPr/>
        </p:nvSpPr>
        <p:spPr>
          <a:xfrm>
            <a:off x="4462911" y="2536558"/>
            <a:ext cx="12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logical time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BFA0C37-E707-4940-B4B7-FF76961AB1A9}"/>
              </a:ext>
            </a:extLst>
          </p:cNvPr>
          <p:cNvSpPr txBox="1"/>
          <p:nvPr/>
        </p:nvSpPr>
        <p:spPr>
          <a:xfrm>
            <a:off x="2572465" y="5986986"/>
            <a:ext cx="76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State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5B441E-5797-AE42-8F46-1971E8810502}"/>
              </a:ext>
            </a:extLst>
          </p:cNvPr>
          <p:cNvSpPr txBox="1"/>
          <p:nvPr/>
        </p:nvSpPr>
        <p:spPr>
          <a:xfrm>
            <a:off x="6706514" y="5986986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State i+1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D0D64F7-6F1C-834D-B7D6-E237768AA5A1}"/>
              </a:ext>
            </a:extLst>
          </p:cNvPr>
          <p:cNvSpPr txBox="1"/>
          <p:nvPr/>
        </p:nvSpPr>
        <p:spPr>
          <a:xfrm>
            <a:off x="1850686" y="1511818"/>
            <a:ext cx="5203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What is the state of an application? </a:t>
            </a:r>
          </a:p>
          <a:p>
            <a:r>
              <a:rPr lang="en-US" dirty="0">
                <a:latin typeface="+mj-lt"/>
              </a:rPr>
              <a:t>Different layers of abstraction have different answers.</a:t>
            </a:r>
          </a:p>
        </p:txBody>
      </p:sp>
    </p:spTree>
    <p:extLst>
      <p:ext uri="{BB962C8B-B14F-4D97-AF65-F5344CB8AC3E}">
        <p14:creationId xmlns:p14="http://schemas.microsoft.com/office/powerpoint/2010/main" val="146020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Observer Examples (Abstraction Level)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D894F647-F5D5-794D-B086-AE330E5F7942}"/>
              </a:ext>
            </a:extLst>
          </p:cNvPr>
          <p:cNvSpPr/>
          <p:nvPr/>
        </p:nvSpPr>
        <p:spPr>
          <a:xfrm>
            <a:off x="4027457" y="2181526"/>
            <a:ext cx="4389712" cy="527538"/>
          </a:xfrm>
          <a:prstGeom prst="chevron">
            <a:avLst>
              <a:gd name="adj" fmla="val 1888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8AFBD5-64E4-694F-B7A2-CF63CCE4B889}"/>
              </a:ext>
            </a:extLst>
          </p:cNvPr>
          <p:cNvSpPr/>
          <p:nvPr/>
        </p:nvSpPr>
        <p:spPr>
          <a:xfrm>
            <a:off x="3540369" y="1993956"/>
            <a:ext cx="5111262" cy="902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43AAFB5-17E2-AC44-90B0-1E0A40F209EA}"/>
              </a:ext>
            </a:extLst>
          </p:cNvPr>
          <p:cNvSpPr/>
          <p:nvPr/>
        </p:nvSpPr>
        <p:spPr>
          <a:xfrm>
            <a:off x="5087816" y="3783735"/>
            <a:ext cx="480646" cy="422030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B181D204-2C68-784D-A383-005B7AFBFD5F}"/>
              </a:ext>
            </a:extLst>
          </p:cNvPr>
          <p:cNvSpPr/>
          <p:nvPr/>
        </p:nvSpPr>
        <p:spPr>
          <a:xfrm>
            <a:off x="6013939" y="3730981"/>
            <a:ext cx="926123" cy="527538"/>
          </a:xfrm>
          <a:prstGeom prst="chevron">
            <a:avLst>
              <a:gd name="adj" fmla="val 1888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F63BD9-3489-9649-80E9-9901B2929E40}"/>
              </a:ext>
            </a:extLst>
          </p:cNvPr>
          <p:cNvCxnSpPr>
            <a:stCxn id="30" idx="5"/>
            <a:endCxn id="31" idx="1"/>
          </p:cNvCxnSpPr>
          <p:nvPr/>
        </p:nvCxnSpPr>
        <p:spPr>
          <a:xfrm>
            <a:off x="5448301" y="3994750"/>
            <a:ext cx="66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85AC06B-71E4-B54A-95F7-2EDEFFDF3349}"/>
              </a:ext>
            </a:extLst>
          </p:cNvPr>
          <p:cNvSpPr/>
          <p:nvPr/>
        </p:nvSpPr>
        <p:spPr>
          <a:xfrm>
            <a:off x="4865077" y="3543411"/>
            <a:ext cx="2297724" cy="902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49D580-DF49-864D-910A-C01C0C9DB2B5}"/>
              </a:ext>
            </a:extLst>
          </p:cNvPr>
          <p:cNvSpPr txBox="1"/>
          <p:nvPr/>
        </p:nvSpPr>
        <p:spPr>
          <a:xfrm>
            <a:off x="3563816" y="19968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A1CCEF-5FE1-7C40-A706-20FF50661013}"/>
              </a:ext>
            </a:extLst>
          </p:cNvPr>
          <p:cNvSpPr txBox="1"/>
          <p:nvPr/>
        </p:nvSpPr>
        <p:spPr>
          <a:xfrm>
            <a:off x="4865077" y="35698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19A535-32F4-3A41-88AE-62A878CD0C61}"/>
              </a:ext>
            </a:extLst>
          </p:cNvPr>
          <p:cNvSpPr txBox="1"/>
          <p:nvPr/>
        </p:nvSpPr>
        <p:spPr>
          <a:xfrm>
            <a:off x="3342953" y="4686412"/>
            <a:ext cx="6033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Each dashed line can be an IO operation that would generate observable effects in the  physical world.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Our model needs to account for that.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09DE4B-D390-8642-80B5-B65AD69449B6}"/>
              </a:ext>
            </a:extLst>
          </p:cNvPr>
          <p:cNvCxnSpPr/>
          <p:nvPr/>
        </p:nvCxnSpPr>
        <p:spPr>
          <a:xfrm>
            <a:off x="4489938" y="2181526"/>
            <a:ext cx="0" cy="5275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0DF0BA-BC02-F14F-9430-2EFA54AF8183}"/>
              </a:ext>
            </a:extLst>
          </p:cNvPr>
          <p:cNvCxnSpPr/>
          <p:nvPr/>
        </p:nvCxnSpPr>
        <p:spPr>
          <a:xfrm>
            <a:off x="4865077" y="2184252"/>
            <a:ext cx="0" cy="5275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B7F8AD-C019-7F41-8C3F-378AB5B19515}"/>
              </a:ext>
            </a:extLst>
          </p:cNvPr>
          <p:cNvCxnSpPr/>
          <p:nvPr/>
        </p:nvCxnSpPr>
        <p:spPr>
          <a:xfrm>
            <a:off x="5287107" y="2181526"/>
            <a:ext cx="0" cy="5275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ABCDF4-B3E9-3D4E-AB2A-4019C0E59832}"/>
              </a:ext>
            </a:extLst>
          </p:cNvPr>
          <p:cNvCxnSpPr/>
          <p:nvPr/>
        </p:nvCxnSpPr>
        <p:spPr>
          <a:xfrm>
            <a:off x="5673969" y="2181526"/>
            <a:ext cx="0" cy="5275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019904-9636-2F41-952B-9E23541F7F9C}"/>
              </a:ext>
            </a:extLst>
          </p:cNvPr>
          <p:cNvCxnSpPr/>
          <p:nvPr/>
        </p:nvCxnSpPr>
        <p:spPr>
          <a:xfrm>
            <a:off x="6125309" y="2181526"/>
            <a:ext cx="0" cy="5275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B9D48A-BC62-CD42-BA38-E03293938058}"/>
              </a:ext>
            </a:extLst>
          </p:cNvPr>
          <p:cNvCxnSpPr/>
          <p:nvPr/>
        </p:nvCxnSpPr>
        <p:spPr>
          <a:xfrm>
            <a:off x="6600092" y="2181526"/>
            <a:ext cx="0" cy="5275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730114-6CCB-1F49-A8C7-0BF6E1C86F6E}"/>
              </a:ext>
            </a:extLst>
          </p:cNvPr>
          <p:cNvCxnSpPr/>
          <p:nvPr/>
        </p:nvCxnSpPr>
        <p:spPr>
          <a:xfrm>
            <a:off x="6940062" y="2181526"/>
            <a:ext cx="0" cy="5275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CC1F75-D8BE-3044-B0F4-50667B2C9F48}"/>
              </a:ext>
            </a:extLst>
          </p:cNvPr>
          <p:cNvCxnSpPr/>
          <p:nvPr/>
        </p:nvCxnSpPr>
        <p:spPr>
          <a:xfrm>
            <a:off x="7397261" y="2181526"/>
            <a:ext cx="0" cy="5275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742A8F-2CDB-2940-A1B0-A9509013D1FB}"/>
              </a:ext>
            </a:extLst>
          </p:cNvPr>
          <p:cNvCxnSpPr/>
          <p:nvPr/>
        </p:nvCxnSpPr>
        <p:spPr>
          <a:xfrm>
            <a:off x="7795846" y="2184252"/>
            <a:ext cx="0" cy="5275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5DF88-7EE6-DC47-B857-BA5757EECD5F}"/>
              </a:ext>
            </a:extLst>
          </p:cNvPr>
          <p:cNvCxnSpPr>
            <a:endCxn id="59" idx="3"/>
          </p:cNvCxnSpPr>
          <p:nvPr/>
        </p:nvCxnSpPr>
        <p:spPr>
          <a:xfrm>
            <a:off x="4489938" y="2808943"/>
            <a:ext cx="692855" cy="94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C8A737-EFDD-C54A-9DB9-30CC6033DFC5}"/>
              </a:ext>
            </a:extLst>
          </p:cNvPr>
          <p:cNvCxnSpPr/>
          <p:nvPr/>
        </p:nvCxnSpPr>
        <p:spPr>
          <a:xfrm>
            <a:off x="4865077" y="2808943"/>
            <a:ext cx="422030" cy="9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97337D-F9EC-C845-B4C1-770A30837F43}"/>
              </a:ext>
            </a:extLst>
          </p:cNvPr>
          <p:cNvCxnSpPr/>
          <p:nvPr/>
        </p:nvCxnSpPr>
        <p:spPr>
          <a:xfrm>
            <a:off x="5287107" y="2808943"/>
            <a:ext cx="0" cy="9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A9ACA4-0A6D-8E4E-9624-92BEBE503DA4}"/>
              </a:ext>
            </a:extLst>
          </p:cNvPr>
          <p:cNvCxnSpPr/>
          <p:nvPr/>
        </p:nvCxnSpPr>
        <p:spPr>
          <a:xfrm flipH="1">
            <a:off x="5448301" y="2808943"/>
            <a:ext cx="225668" cy="9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304EB8-63B9-2B43-BA53-1C4E622BC358}"/>
              </a:ext>
            </a:extLst>
          </p:cNvPr>
          <p:cNvCxnSpPr/>
          <p:nvPr/>
        </p:nvCxnSpPr>
        <p:spPr>
          <a:xfrm flipH="1">
            <a:off x="5568462" y="2808943"/>
            <a:ext cx="556847" cy="97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91BBC1-2336-DE4C-9EFB-45EEF59CFF0F}"/>
              </a:ext>
            </a:extLst>
          </p:cNvPr>
          <p:cNvCxnSpPr/>
          <p:nvPr/>
        </p:nvCxnSpPr>
        <p:spPr>
          <a:xfrm flipH="1">
            <a:off x="5673969" y="2808943"/>
            <a:ext cx="926123" cy="94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19ACFD-A53F-D64F-BF23-1B32209C17D8}"/>
              </a:ext>
            </a:extLst>
          </p:cNvPr>
          <p:cNvCxnSpPr/>
          <p:nvPr/>
        </p:nvCxnSpPr>
        <p:spPr>
          <a:xfrm flipH="1">
            <a:off x="5779476" y="2808943"/>
            <a:ext cx="1160586" cy="9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2F031B-DB50-B24D-9C86-4880278544F4}"/>
              </a:ext>
            </a:extLst>
          </p:cNvPr>
          <p:cNvCxnSpPr/>
          <p:nvPr/>
        </p:nvCxnSpPr>
        <p:spPr>
          <a:xfrm flipH="1">
            <a:off x="5884984" y="2808943"/>
            <a:ext cx="1512277" cy="9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1EB32A-7DE5-5D41-B6CE-A3D82957B9C6}"/>
              </a:ext>
            </a:extLst>
          </p:cNvPr>
          <p:cNvCxnSpPr>
            <a:cxnSpLocks/>
          </p:cNvCxnSpPr>
          <p:nvPr/>
        </p:nvCxnSpPr>
        <p:spPr>
          <a:xfrm flipH="1">
            <a:off x="6013939" y="2808943"/>
            <a:ext cx="1781907" cy="9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5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Engineering/Modeling with observers in mind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AB906-364D-BD48-B270-FDE957528325}"/>
              </a:ext>
            </a:extLst>
          </p:cNvPr>
          <p:cNvSpPr txBox="1"/>
          <p:nvPr/>
        </p:nvSpPr>
        <p:spPr>
          <a:xfrm>
            <a:off x="2657226" y="4691733"/>
            <a:ext cx="11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TrainDoor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EE3CAB8-D4A9-BF43-B840-AF3279ED58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11" t="65787" r="14740" b="1651"/>
          <a:stretch/>
        </p:blipFill>
        <p:spPr>
          <a:xfrm>
            <a:off x="691661" y="2387310"/>
            <a:ext cx="5040923" cy="2304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7B97E-4283-4A4A-9384-FA5EE99D9F17}"/>
              </a:ext>
            </a:extLst>
          </p:cNvPr>
          <p:cNvSpPr txBox="1"/>
          <p:nvPr/>
        </p:nvSpPr>
        <p:spPr>
          <a:xfrm>
            <a:off x="6365632" y="1840523"/>
            <a:ext cx="48650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How should we model the system / </a:t>
            </a:r>
            <a:r>
              <a:rPr lang="en-US" u="sng" dirty="0">
                <a:latin typeface="+mj-lt"/>
              </a:rPr>
              <a:t>select appropriate observers</a:t>
            </a:r>
            <a:r>
              <a:rPr lang="en-US" dirty="0">
                <a:latin typeface="+mj-lt"/>
              </a:rPr>
              <a:t>?</a:t>
            </a:r>
          </a:p>
          <a:p>
            <a:r>
              <a:rPr lang="en-US" dirty="0">
                <a:latin typeface="+mj-lt"/>
              </a:rPr>
              <a:t>Depends on how we engineer the system!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If the system exposes states at the end of the logical time, then we should use logical time-based semantics.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If the system exposes states after the execution of each reaction, then we should use event-based semantics.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If the system exposes states after the execution of each C statement, then we should use some finer-grained semantics.</a:t>
            </a:r>
          </a:p>
        </p:txBody>
      </p:sp>
    </p:spTree>
    <p:extLst>
      <p:ext uri="{BB962C8B-B14F-4D97-AF65-F5344CB8AC3E}">
        <p14:creationId xmlns:p14="http://schemas.microsoft.com/office/powerpoint/2010/main" val="345686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(Demo) Autonomous Vehicle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F5A8CBD-ACE7-2B48-9BCC-C6E08B457660}"/>
              </a:ext>
            </a:extLst>
          </p:cNvPr>
          <p:cNvSpPr/>
          <p:nvPr/>
        </p:nvSpPr>
        <p:spPr>
          <a:xfrm>
            <a:off x="2414954" y="3610360"/>
            <a:ext cx="480646" cy="422030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2E8D23E0-BF16-CE4B-B66B-46F6F2B28797}"/>
              </a:ext>
            </a:extLst>
          </p:cNvPr>
          <p:cNvSpPr/>
          <p:nvPr/>
        </p:nvSpPr>
        <p:spPr>
          <a:xfrm>
            <a:off x="3341077" y="3557606"/>
            <a:ext cx="926123" cy="527538"/>
          </a:xfrm>
          <a:prstGeom prst="chevron">
            <a:avLst>
              <a:gd name="adj" fmla="val 1888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F6A09-DBC0-B540-8C6A-B480100E4DF3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775439" y="3821375"/>
            <a:ext cx="66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7788BF0-A48D-DD42-BE16-183957199529}"/>
              </a:ext>
            </a:extLst>
          </p:cNvPr>
          <p:cNvSpPr/>
          <p:nvPr/>
        </p:nvSpPr>
        <p:spPr>
          <a:xfrm>
            <a:off x="2192215" y="3370036"/>
            <a:ext cx="2297724" cy="902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4734D7E9-2C2B-8B4C-B7D8-BB99FDDB376F}"/>
              </a:ext>
            </a:extLst>
          </p:cNvPr>
          <p:cNvSpPr/>
          <p:nvPr/>
        </p:nvSpPr>
        <p:spPr>
          <a:xfrm>
            <a:off x="5873263" y="3557606"/>
            <a:ext cx="926123" cy="527538"/>
          </a:xfrm>
          <a:prstGeom prst="chevron">
            <a:avLst>
              <a:gd name="adj" fmla="val 1888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A2660-CF0B-5C4A-836F-4B703CC23F8A}"/>
              </a:ext>
            </a:extLst>
          </p:cNvPr>
          <p:cNvSpPr/>
          <p:nvPr/>
        </p:nvSpPr>
        <p:spPr>
          <a:xfrm>
            <a:off x="5638801" y="3370036"/>
            <a:ext cx="1383324" cy="902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29EC7-D023-B747-9DF1-B0CA86FA7E28}"/>
              </a:ext>
            </a:extLst>
          </p:cNvPr>
          <p:cNvSpPr txBox="1"/>
          <p:nvPr/>
        </p:nvSpPr>
        <p:spPr>
          <a:xfrm>
            <a:off x="2989384" y="452510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Lidar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C9722-6D70-2149-9E92-7709FF71B8E8}"/>
              </a:ext>
            </a:extLst>
          </p:cNvPr>
          <p:cNvSpPr txBox="1"/>
          <p:nvPr/>
        </p:nvSpPr>
        <p:spPr>
          <a:xfrm>
            <a:off x="5593113" y="4525108"/>
            <a:ext cx="147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Vision System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2AAA43DC-F965-D241-9EDD-9F0F6B6A8271}"/>
              </a:ext>
            </a:extLst>
          </p:cNvPr>
          <p:cNvSpPr/>
          <p:nvPr/>
        </p:nvSpPr>
        <p:spPr>
          <a:xfrm>
            <a:off x="8405449" y="3563119"/>
            <a:ext cx="926123" cy="527538"/>
          </a:xfrm>
          <a:prstGeom prst="chevron">
            <a:avLst>
              <a:gd name="adj" fmla="val 1888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F1CAE1-8FC7-E348-9311-53865796C6F3}"/>
              </a:ext>
            </a:extLst>
          </p:cNvPr>
          <p:cNvSpPr/>
          <p:nvPr/>
        </p:nvSpPr>
        <p:spPr>
          <a:xfrm>
            <a:off x="8170987" y="3375549"/>
            <a:ext cx="1383324" cy="902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423CE-2B41-1D48-A25E-BCDEC3BE8981}"/>
              </a:ext>
            </a:extLst>
          </p:cNvPr>
          <p:cNvSpPr txBox="1"/>
          <p:nvPr/>
        </p:nvSpPr>
        <p:spPr>
          <a:xfrm>
            <a:off x="8124098" y="4525108"/>
            <a:ext cx="143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AV Controller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0D52F6-C082-FD45-99A3-4A09A79B53E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267200" y="3821375"/>
            <a:ext cx="170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ADBEDC-E51A-5E4B-B138-9B152577FC85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6799386" y="3821375"/>
            <a:ext cx="1705710" cy="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6BA79F-F34E-034D-9B1B-C9DB91B90A86}"/>
              </a:ext>
            </a:extLst>
          </p:cNvPr>
          <p:cNvSpPr txBox="1"/>
          <p:nvPr/>
        </p:nvSpPr>
        <p:spPr>
          <a:xfrm>
            <a:off x="2192215" y="4981958"/>
            <a:ext cx="91292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Given certain assumptions, can we check if the system can respond in time ?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Lidar: an observer of the environment at the rate of 10hz.</a:t>
            </a:r>
          </a:p>
          <a:p>
            <a:r>
              <a:rPr lang="en-US" dirty="0">
                <a:latin typeface="+mj-lt"/>
              </a:rPr>
              <a:t>AV Controller, an observer of the danger signal coming from the vision system at 100 </a:t>
            </a:r>
            <a:r>
              <a:rPr lang="en-US" dirty="0" err="1">
                <a:latin typeface="+mj-lt"/>
              </a:rPr>
              <a:t>ms</a:t>
            </a:r>
            <a:r>
              <a:rPr lang="en-US" dirty="0">
                <a:latin typeface="+mj-lt"/>
              </a:rPr>
              <a:t> / frame.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Code: </a:t>
            </a:r>
            <a:r>
              <a:rPr lang="en-US" dirty="0">
                <a:latin typeface="+mj-lt"/>
                <a:hlinkClick r:id="rId3"/>
              </a:rPr>
              <a:t>https://github.com/lsk567/LF-UCLID-verification/blob/master/src/ucl/timing/av.ucl</a:t>
            </a:r>
            <a:r>
              <a:rPr lang="en-US" dirty="0">
                <a:latin typeface="+mj-lt"/>
              </a:rPr>
              <a:t>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C99340A-8F28-8C4E-8641-9B44E763C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247" y="1892407"/>
            <a:ext cx="1621660" cy="10749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609696-61FA-E240-8031-9AD21ADE8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625" y="1921815"/>
            <a:ext cx="3184278" cy="10766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F069EFD-FF44-FD4D-B03A-3278314A0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980" y="1856642"/>
            <a:ext cx="1213338" cy="12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2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(Demo) A Better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F5A8CBD-ACE7-2B48-9BCC-C6E08B457660}"/>
              </a:ext>
            </a:extLst>
          </p:cNvPr>
          <p:cNvSpPr/>
          <p:nvPr/>
        </p:nvSpPr>
        <p:spPr>
          <a:xfrm>
            <a:off x="2414954" y="3610360"/>
            <a:ext cx="480646" cy="422030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2E8D23E0-BF16-CE4B-B66B-46F6F2B28797}"/>
              </a:ext>
            </a:extLst>
          </p:cNvPr>
          <p:cNvSpPr/>
          <p:nvPr/>
        </p:nvSpPr>
        <p:spPr>
          <a:xfrm>
            <a:off x="3341077" y="3557606"/>
            <a:ext cx="926123" cy="527538"/>
          </a:xfrm>
          <a:prstGeom prst="chevron">
            <a:avLst>
              <a:gd name="adj" fmla="val 1888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F6A09-DBC0-B540-8C6A-B480100E4DF3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775439" y="3821375"/>
            <a:ext cx="66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7788BF0-A48D-DD42-BE16-183957199529}"/>
              </a:ext>
            </a:extLst>
          </p:cNvPr>
          <p:cNvSpPr/>
          <p:nvPr/>
        </p:nvSpPr>
        <p:spPr>
          <a:xfrm>
            <a:off x="2192215" y="3370036"/>
            <a:ext cx="2297724" cy="902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4734D7E9-2C2B-8B4C-B7D8-BB99FDDB376F}"/>
              </a:ext>
            </a:extLst>
          </p:cNvPr>
          <p:cNvSpPr/>
          <p:nvPr/>
        </p:nvSpPr>
        <p:spPr>
          <a:xfrm>
            <a:off x="5873263" y="3557606"/>
            <a:ext cx="926123" cy="527538"/>
          </a:xfrm>
          <a:prstGeom prst="chevron">
            <a:avLst>
              <a:gd name="adj" fmla="val 1888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A2660-CF0B-5C4A-836F-4B703CC23F8A}"/>
              </a:ext>
            </a:extLst>
          </p:cNvPr>
          <p:cNvSpPr/>
          <p:nvPr/>
        </p:nvSpPr>
        <p:spPr>
          <a:xfrm>
            <a:off x="5638801" y="3370036"/>
            <a:ext cx="1383324" cy="902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29EC7-D023-B747-9DF1-B0CA86FA7E28}"/>
              </a:ext>
            </a:extLst>
          </p:cNvPr>
          <p:cNvSpPr txBox="1"/>
          <p:nvPr/>
        </p:nvSpPr>
        <p:spPr>
          <a:xfrm>
            <a:off x="2989384" y="452510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Lidar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C9722-6D70-2149-9E92-7709FF71B8E8}"/>
              </a:ext>
            </a:extLst>
          </p:cNvPr>
          <p:cNvSpPr txBox="1"/>
          <p:nvPr/>
        </p:nvSpPr>
        <p:spPr>
          <a:xfrm>
            <a:off x="5593113" y="4525108"/>
            <a:ext cx="147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Vision System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2AAA43DC-F965-D241-9EDD-9F0F6B6A8271}"/>
              </a:ext>
            </a:extLst>
          </p:cNvPr>
          <p:cNvSpPr/>
          <p:nvPr/>
        </p:nvSpPr>
        <p:spPr>
          <a:xfrm>
            <a:off x="8405449" y="3603324"/>
            <a:ext cx="926123" cy="469271"/>
          </a:xfrm>
          <a:prstGeom prst="chevron">
            <a:avLst>
              <a:gd name="adj" fmla="val 1888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F1CAE1-8FC7-E348-9311-53865796C6F3}"/>
              </a:ext>
            </a:extLst>
          </p:cNvPr>
          <p:cNvSpPr/>
          <p:nvPr/>
        </p:nvSpPr>
        <p:spPr>
          <a:xfrm>
            <a:off x="8170987" y="3375549"/>
            <a:ext cx="1383324" cy="1483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423CE-2B41-1D48-A25E-BCDEC3BE8981}"/>
              </a:ext>
            </a:extLst>
          </p:cNvPr>
          <p:cNvSpPr txBox="1"/>
          <p:nvPr/>
        </p:nvSpPr>
        <p:spPr>
          <a:xfrm>
            <a:off x="8120713" y="4953834"/>
            <a:ext cx="143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AV Controller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0D52F6-C082-FD45-99A3-4A09A79B53E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267200" y="3821375"/>
            <a:ext cx="170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ADBEDC-E51A-5E4B-B138-9B152577FC85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6799386" y="3821375"/>
            <a:ext cx="1694704" cy="1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6BA79F-F34E-034D-9B1B-C9DB91B90A86}"/>
              </a:ext>
            </a:extLst>
          </p:cNvPr>
          <p:cNvSpPr txBox="1"/>
          <p:nvPr/>
        </p:nvSpPr>
        <p:spPr>
          <a:xfrm>
            <a:off x="2192215" y="5233463"/>
            <a:ext cx="9327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Given certain assumptions, can we check if the system can respond in time ?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With the updated design, it is more likely.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Code: </a:t>
            </a:r>
            <a:r>
              <a:rPr lang="en-US" dirty="0">
                <a:latin typeface="+mj-lt"/>
                <a:hlinkClick r:id="rId3"/>
              </a:rPr>
              <a:t>https://github.com/lsk567/LF-UCLID-verification/blob/master/src/ucl/timing/av_updated.ucl</a:t>
            </a:r>
            <a:r>
              <a:rPr lang="en-US" dirty="0">
                <a:latin typeface="+mj-lt"/>
              </a:rPr>
              <a:t>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C99340A-8F28-8C4E-8641-9B44E763C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247" y="1892407"/>
            <a:ext cx="1621660" cy="10749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609696-61FA-E240-8031-9AD21ADE8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625" y="1921815"/>
            <a:ext cx="3184278" cy="10766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F069EFD-FF44-FD4D-B03A-3278314A0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980" y="1856642"/>
            <a:ext cx="1213338" cy="1213338"/>
          </a:xfrm>
          <a:prstGeom prst="rect">
            <a:avLst/>
          </a:prstGeom>
        </p:spPr>
      </p:pic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D934805-41B2-A64C-AC53-B1FAF1A7D3A7}"/>
              </a:ext>
            </a:extLst>
          </p:cNvPr>
          <p:cNvCxnSpPr>
            <a:stCxn id="8" idx="3"/>
          </p:cNvCxnSpPr>
          <p:nvPr/>
        </p:nvCxnSpPr>
        <p:spPr>
          <a:xfrm>
            <a:off x="4267200" y="3821375"/>
            <a:ext cx="2051538" cy="1278163"/>
          </a:xfrm>
          <a:prstGeom prst="bentConnector3">
            <a:avLst>
              <a:gd name="adj1" fmla="val 40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evron 28">
            <a:extLst>
              <a:ext uri="{FF2B5EF4-FFF2-40B4-BE49-F238E27FC236}">
                <a16:creationId xmlns:a16="http://schemas.microsoft.com/office/drawing/2014/main" id="{48BA9E43-8039-094A-9A09-ED3F3096AE90}"/>
              </a:ext>
            </a:extLst>
          </p:cNvPr>
          <p:cNvSpPr/>
          <p:nvPr/>
        </p:nvSpPr>
        <p:spPr>
          <a:xfrm>
            <a:off x="8405449" y="4164424"/>
            <a:ext cx="926123" cy="469271"/>
          </a:xfrm>
          <a:prstGeom prst="chevron">
            <a:avLst>
              <a:gd name="adj" fmla="val 1888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AB9E916-8AC3-984F-B1BB-0CF5B4017F08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318738" y="4399060"/>
            <a:ext cx="2175352" cy="7004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Some Thoughts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4180B4-7C16-454B-B175-4D1AD54C81DD}"/>
              </a:ext>
            </a:extLst>
          </p:cNvPr>
          <p:cNvGrpSpPr/>
          <p:nvPr/>
        </p:nvGrpSpPr>
        <p:grpSpPr>
          <a:xfrm>
            <a:off x="7101442" y="2214793"/>
            <a:ext cx="2133600" cy="3364089"/>
            <a:chOff x="1648179" y="1896533"/>
            <a:chExt cx="2133600" cy="3364089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10AB747A-5427-104B-B818-902CBC0B7D37}"/>
                </a:ext>
              </a:extLst>
            </p:cNvPr>
            <p:cNvSpPr/>
            <p:nvPr/>
          </p:nvSpPr>
          <p:spPr>
            <a:xfrm flipH="1">
              <a:off x="1885244" y="2167467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Reactors</a:t>
              </a: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7F362D0-B8DD-E844-8930-EF9349313D30}"/>
                </a:ext>
              </a:extLst>
            </p:cNvPr>
            <p:cNvSpPr/>
            <p:nvPr/>
          </p:nvSpPr>
          <p:spPr>
            <a:xfrm flipH="1">
              <a:off x="1885244" y="2590801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DC65528-18EF-054C-8DE8-7E8A1388C391}"/>
                </a:ext>
              </a:extLst>
            </p:cNvPr>
            <p:cNvSpPr/>
            <p:nvPr/>
          </p:nvSpPr>
          <p:spPr>
            <a:xfrm flipH="1">
              <a:off x="1885244" y="3014135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Instr.</a:t>
              </a: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0B548B1A-91CA-F34F-A8D4-A010280E6176}"/>
                </a:ext>
              </a:extLst>
            </p:cNvPr>
            <p:cNvSpPr/>
            <p:nvPr/>
          </p:nvSpPr>
          <p:spPr>
            <a:xfrm flipH="1">
              <a:off x="1885242" y="3855163"/>
              <a:ext cx="1659467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Transistors</a:t>
              </a: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99EFB82-EB63-DC42-B9A7-82856246C6F3}"/>
                </a:ext>
              </a:extLst>
            </p:cNvPr>
            <p:cNvSpPr/>
            <p:nvPr/>
          </p:nvSpPr>
          <p:spPr>
            <a:xfrm flipH="1">
              <a:off x="1885242" y="4275677"/>
              <a:ext cx="1659467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Electrons</a:t>
              </a: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0E3ABCB-008B-CE41-98CF-301666197243}"/>
                </a:ext>
              </a:extLst>
            </p:cNvPr>
            <p:cNvSpPr/>
            <p:nvPr/>
          </p:nvSpPr>
          <p:spPr>
            <a:xfrm flipH="1">
              <a:off x="1885242" y="3434649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Gates</a:t>
              </a:r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2DBB005A-7569-E749-925F-558382856DED}"/>
                </a:ext>
              </a:extLst>
            </p:cNvPr>
            <p:cNvSpPr/>
            <p:nvPr/>
          </p:nvSpPr>
          <p:spPr>
            <a:xfrm flipH="1">
              <a:off x="1885240" y="4696191"/>
              <a:ext cx="1659467" cy="338653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FA3A91-243F-5F48-8D4E-9C592D27569E}"/>
                </a:ext>
              </a:extLst>
            </p:cNvPr>
            <p:cNvSpPr/>
            <p:nvPr/>
          </p:nvSpPr>
          <p:spPr>
            <a:xfrm>
              <a:off x="1648179" y="1896533"/>
              <a:ext cx="2133600" cy="336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567D0-E718-F34B-9D0F-D23D60FBCB6C}"/>
              </a:ext>
            </a:extLst>
          </p:cNvPr>
          <p:cNvGrpSpPr/>
          <p:nvPr/>
        </p:nvGrpSpPr>
        <p:grpSpPr>
          <a:xfrm>
            <a:off x="9466465" y="2655060"/>
            <a:ext cx="1653820" cy="2554121"/>
            <a:chOff x="4442180" y="2596444"/>
            <a:chExt cx="1653820" cy="255412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2D5F0FF-79DA-F549-AE72-8A9D60AF6544}"/>
                </a:ext>
              </a:extLst>
            </p:cNvPr>
            <p:cNvCxnSpPr/>
            <p:nvPr/>
          </p:nvCxnSpPr>
          <p:spPr>
            <a:xfrm>
              <a:off x="4447822" y="2596444"/>
              <a:ext cx="16481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16AEE38-20B6-B54C-99B2-56B8CDD58262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3039537"/>
              <a:ext cx="716606" cy="5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27E87BF-1022-F644-8E9A-1A0659433016}"/>
                </a:ext>
              </a:extLst>
            </p:cNvPr>
            <p:cNvCxnSpPr>
              <a:cxnSpLocks/>
            </p:cNvCxnSpPr>
            <p:nvPr/>
          </p:nvCxnSpPr>
          <p:spPr>
            <a:xfrm>
              <a:off x="5271911" y="3039537"/>
              <a:ext cx="824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32FBD72-86AA-F347-8535-CD88379C83DF}"/>
                </a:ext>
              </a:extLst>
            </p:cNvPr>
            <p:cNvCxnSpPr/>
            <p:nvPr/>
          </p:nvCxnSpPr>
          <p:spPr>
            <a:xfrm>
              <a:off x="4442180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F3857E4-C4E4-474A-B403-0729826C0DC7}"/>
                </a:ext>
              </a:extLst>
            </p:cNvPr>
            <p:cNvCxnSpPr/>
            <p:nvPr/>
          </p:nvCxnSpPr>
          <p:spPr>
            <a:xfrm>
              <a:off x="4639733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94CB2A3-B8B4-EE46-BC8B-FC478FB60D86}"/>
                </a:ext>
              </a:extLst>
            </p:cNvPr>
            <p:cNvCxnSpPr>
              <a:cxnSpLocks/>
            </p:cNvCxnSpPr>
            <p:nvPr/>
          </p:nvCxnSpPr>
          <p:spPr>
            <a:xfrm>
              <a:off x="4837286" y="3468516"/>
              <a:ext cx="32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39584FF-3990-1E4F-A5E9-B7259E173047}"/>
                </a:ext>
              </a:extLst>
            </p:cNvPr>
            <p:cNvCxnSpPr/>
            <p:nvPr/>
          </p:nvCxnSpPr>
          <p:spPr>
            <a:xfrm>
              <a:off x="5271911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A74A09F-056D-9647-954E-E2D739C05E1C}"/>
                </a:ext>
              </a:extLst>
            </p:cNvPr>
            <p:cNvCxnSpPr/>
            <p:nvPr/>
          </p:nvCxnSpPr>
          <p:spPr>
            <a:xfrm>
              <a:off x="5469464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674B88-9D5E-714B-BAF0-687627726DE6}"/>
                </a:ext>
              </a:extLst>
            </p:cNvPr>
            <p:cNvCxnSpPr/>
            <p:nvPr/>
          </p:nvCxnSpPr>
          <p:spPr>
            <a:xfrm>
              <a:off x="5667017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B596F1D-3A89-2D44-A47E-07B269943F28}"/>
                </a:ext>
              </a:extLst>
            </p:cNvPr>
            <p:cNvCxnSpPr/>
            <p:nvPr/>
          </p:nvCxnSpPr>
          <p:spPr>
            <a:xfrm>
              <a:off x="5864570" y="3468516"/>
              <a:ext cx="197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874DE23-F5F5-EB4E-AB97-9FD77BF944C3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3889030"/>
              <a:ext cx="1648172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7D07949-7A59-FD4D-80AA-BD2854556AEA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4284140"/>
              <a:ext cx="1648172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483E1FA-5BAD-AD4B-AACD-ACB0DC959E56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4730058"/>
              <a:ext cx="1648172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5881F64-E774-E147-AF9B-9883980B1CC8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80" y="5150565"/>
              <a:ext cx="1648172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4D19237-63B6-834B-9EE4-BC902FAFF391}"/>
              </a:ext>
            </a:extLst>
          </p:cNvPr>
          <p:cNvSpPr txBox="1"/>
          <p:nvPr/>
        </p:nvSpPr>
        <p:spPr>
          <a:xfrm>
            <a:off x="9674313" y="2266927"/>
            <a:ext cx="12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logical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F2095-FEF8-4847-8D7A-6F873FA70ADD}"/>
              </a:ext>
            </a:extLst>
          </p:cNvPr>
          <p:cNvSpPr txBox="1"/>
          <p:nvPr/>
        </p:nvSpPr>
        <p:spPr>
          <a:xfrm>
            <a:off x="704058" y="2183304"/>
            <a:ext cx="59074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The definition of “state” depends on the level at which the system is modeled.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Models can be more useful by selecting the “appropriate” levels.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If level is too high, some critical details can be missed (</a:t>
            </a:r>
            <a:r>
              <a:rPr lang="en-US" sz="2000" b="1" dirty="0" err="1">
                <a:latin typeface="+mj-lt"/>
              </a:rPr>
              <a:t>TrainDoor</a:t>
            </a:r>
            <a:r>
              <a:rPr lang="en-US" sz="2000" b="1" dirty="0">
                <a:latin typeface="+mj-lt"/>
              </a:rPr>
              <a:t>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If level is too low, modeling and verification can get out of hand (e.g. state explosion).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A CPS application can be involved in multiple levels! </a:t>
            </a:r>
          </a:p>
        </p:txBody>
      </p:sp>
    </p:spTree>
    <p:extLst>
      <p:ext uri="{BB962C8B-B14F-4D97-AF65-F5344CB8AC3E}">
        <p14:creationId xmlns:p14="http://schemas.microsoft.com/office/powerpoint/2010/main" val="184950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Model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F2008E-3A63-5F40-ADC7-2F1989E5E1EF}"/>
              </a:ext>
            </a:extLst>
          </p:cNvPr>
          <p:cNvCxnSpPr>
            <a:cxnSpLocks/>
          </p:cNvCxnSpPr>
          <p:nvPr/>
        </p:nvCxnSpPr>
        <p:spPr>
          <a:xfrm>
            <a:off x="2063584" y="3329353"/>
            <a:ext cx="8053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760215-9995-1A49-8821-AA007748A3E1}"/>
              </a:ext>
            </a:extLst>
          </p:cNvPr>
          <p:cNvGrpSpPr/>
          <p:nvPr/>
        </p:nvGrpSpPr>
        <p:grpSpPr>
          <a:xfrm>
            <a:off x="2063584" y="1866041"/>
            <a:ext cx="1447547" cy="1240635"/>
            <a:chOff x="1890040" y="2484424"/>
            <a:chExt cx="8302986" cy="338949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2B62C7-9707-3848-8DD2-42D7BD6AA444}"/>
                </a:ext>
              </a:extLst>
            </p:cNvPr>
            <p:cNvGrpSpPr/>
            <p:nvPr/>
          </p:nvGrpSpPr>
          <p:grpSpPr>
            <a:xfrm>
              <a:off x="1890040" y="2484424"/>
              <a:ext cx="2133600" cy="3364089"/>
              <a:chOff x="1648179" y="1896533"/>
              <a:chExt cx="2133600" cy="3364089"/>
            </a:xfrm>
          </p:grpSpPr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B06955C2-03C5-5C43-8094-E602EE70758E}"/>
                  </a:ext>
                </a:extLst>
              </p:cNvPr>
              <p:cNvSpPr/>
              <p:nvPr/>
            </p:nvSpPr>
            <p:spPr>
              <a:xfrm flipH="1">
                <a:off x="1885244" y="2167467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07E19EDB-0673-964D-A963-F4568CA05DF3}"/>
                  </a:ext>
                </a:extLst>
              </p:cNvPr>
              <p:cNvSpPr/>
              <p:nvPr/>
            </p:nvSpPr>
            <p:spPr>
              <a:xfrm flipH="1">
                <a:off x="1885244" y="2590801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1BB3E356-FBCC-AB45-B5C0-377DE7DEF2C4}"/>
                  </a:ext>
                </a:extLst>
              </p:cNvPr>
              <p:cNvSpPr/>
              <p:nvPr/>
            </p:nvSpPr>
            <p:spPr>
              <a:xfrm flipH="1">
                <a:off x="1885244" y="3014135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BA1D83F1-E81E-6043-AB8B-0C5174E07C8D}"/>
                  </a:ext>
                </a:extLst>
              </p:cNvPr>
              <p:cNvSpPr/>
              <p:nvPr/>
            </p:nvSpPr>
            <p:spPr>
              <a:xfrm flipH="1">
                <a:off x="1885242" y="3855163"/>
                <a:ext cx="1659467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36D1BB20-BCA0-7647-97C6-671D62F5CBD9}"/>
                  </a:ext>
                </a:extLst>
              </p:cNvPr>
              <p:cNvSpPr/>
              <p:nvPr/>
            </p:nvSpPr>
            <p:spPr>
              <a:xfrm flipH="1">
                <a:off x="1885242" y="4275677"/>
                <a:ext cx="1659467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8556ED29-C86B-894B-B9C8-B949D50180D5}"/>
                  </a:ext>
                </a:extLst>
              </p:cNvPr>
              <p:cNvSpPr/>
              <p:nvPr/>
            </p:nvSpPr>
            <p:spPr>
              <a:xfrm flipH="1">
                <a:off x="1885242" y="3434649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89BFF815-4AA2-A740-A9D6-9DB477E1057E}"/>
                  </a:ext>
                </a:extLst>
              </p:cNvPr>
              <p:cNvSpPr/>
              <p:nvPr/>
            </p:nvSpPr>
            <p:spPr>
              <a:xfrm flipH="1">
                <a:off x="1885240" y="4696191"/>
                <a:ext cx="1659467" cy="338653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FF7F277-3319-5F4F-9858-C9C071C67C58}"/>
                  </a:ext>
                </a:extLst>
              </p:cNvPr>
              <p:cNvSpPr/>
              <p:nvPr/>
            </p:nvSpPr>
            <p:spPr>
              <a:xfrm>
                <a:off x="1648179" y="1896533"/>
                <a:ext cx="2133600" cy="33640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1870E4-F125-2647-83CE-5049200D3CA9}"/>
                </a:ext>
              </a:extLst>
            </p:cNvPr>
            <p:cNvGrpSpPr/>
            <p:nvPr/>
          </p:nvGrpSpPr>
          <p:grpSpPr>
            <a:xfrm>
              <a:off x="6140306" y="2509828"/>
              <a:ext cx="2133600" cy="3364089"/>
              <a:chOff x="1648179" y="1896533"/>
              <a:chExt cx="2133600" cy="3364089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9351FB85-95EE-0B4A-BCF2-76493D83BE12}"/>
                  </a:ext>
                </a:extLst>
              </p:cNvPr>
              <p:cNvSpPr/>
              <p:nvPr/>
            </p:nvSpPr>
            <p:spPr>
              <a:xfrm flipH="1">
                <a:off x="1885244" y="2167467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4C013E85-E11A-BB49-AAE5-1490A59AE86B}"/>
                  </a:ext>
                </a:extLst>
              </p:cNvPr>
              <p:cNvSpPr/>
              <p:nvPr/>
            </p:nvSpPr>
            <p:spPr>
              <a:xfrm flipH="1">
                <a:off x="1885244" y="2590801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8D3CCD5B-A24E-0A42-8959-73310B0741E9}"/>
                  </a:ext>
                </a:extLst>
              </p:cNvPr>
              <p:cNvSpPr/>
              <p:nvPr/>
            </p:nvSpPr>
            <p:spPr>
              <a:xfrm flipH="1">
                <a:off x="1885244" y="3014135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A213FDA6-DC82-5440-8BC5-3BA1B8753FD8}"/>
                  </a:ext>
                </a:extLst>
              </p:cNvPr>
              <p:cNvSpPr/>
              <p:nvPr/>
            </p:nvSpPr>
            <p:spPr>
              <a:xfrm flipH="1">
                <a:off x="1885242" y="3855163"/>
                <a:ext cx="1659467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86738445-5862-AA4F-84A8-52FFABA01963}"/>
                  </a:ext>
                </a:extLst>
              </p:cNvPr>
              <p:cNvSpPr/>
              <p:nvPr/>
            </p:nvSpPr>
            <p:spPr>
              <a:xfrm flipH="1">
                <a:off x="1885242" y="4275677"/>
                <a:ext cx="1659467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A91DD20A-B6D8-6846-BA26-2416D45FED93}"/>
                  </a:ext>
                </a:extLst>
              </p:cNvPr>
              <p:cNvSpPr/>
              <p:nvPr/>
            </p:nvSpPr>
            <p:spPr>
              <a:xfrm flipH="1">
                <a:off x="1885242" y="3434649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F3E1B22F-6735-F846-A5D3-B354DF790375}"/>
                  </a:ext>
                </a:extLst>
              </p:cNvPr>
              <p:cNvSpPr/>
              <p:nvPr/>
            </p:nvSpPr>
            <p:spPr>
              <a:xfrm flipH="1">
                <a:off x="1885240" y="4696191"/>
                <a:ext cx="1659467" cy="338653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22D7D7-9037-454A-A144-6A5303D2EC3B}"/>
                  </a:ext>
                </a:extLst>
              </p:cNvPr>
              <p:cNvSpPr/>
              <p:nvPr/>
            </p:nvSpPr>
            <p:spPr>
              <a:xfrm>
                <a:off x="1648179" y="1896533"/>
                <a:ext cx="2133600" cy="33640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E017838-3B66-9E43-83CB-4EF9D926A227}"/>
                </a:ext>
              </a:extLst>
            </p:cNvPr>
            <p:cNvGrpSpPr/>
            <p:nvPr/>
          </p:nvGrpSpPr>
          <p:grpSpPr>
            <a:xfrm>
              <a:off x="4255063" y="2924691"/>
              <a:ext cx="1653820" cy="2554121"/>
              <a:chOff x="4442180" y="2596444"/>
              <a:chExt cx="1653820" cy="255412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DAABBCA-629F-EB40-A77B-5DE3DC07401E}"/>
                  </a:ext>
                </a:extLst>
              </p:cNvPr>
              <p:cNvCxnSpPr/>
              <p:nvPr/>
            </p:nvCxnSpPr>
            <p:spPr>
              <a:xfrm>
                <a:off x="4447822" y="2596444"/>
                <a:ext cx="16481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66BE253-3FD7-E246-A1FD-61D490795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3039537"/>
                <a:ext cx="716606" cy="5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E88742F-0DB8-7D4D-A726-5964635D1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1911" y="3039537"/>
                <a:ext cx="8240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52F0887-9698-FE4D-9E75-2434149935A9}"/>
                  </a:ext>
                </a:extLst>
              </p:cNvPr>
              <p:cNvCxnSpPr/>
              <p:nvPr/>
            </p:nvCxnSpPr>
            <p:spPr>
              <a:xfrm>
                <a:off x="4442180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799633E-D0A4-E047-BFDF-A7B76A84CFE0}"/>
                  </a:ext>
                </a:extLst>
              </p:cNvPr>
              <p:cNvCxnSpPr/>
              <p:nvPr/>
            </p:nvCxnSpPr>
            <p:spPr>
              <a:xfrm>
                <a:off x="4639733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0E7FE6-FA84-7743-9BEF-4B41B30A2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7286" y="3468516"/>
                <a:ext cx="3215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815E176-BC82-9E41-AF34-FF6C2BD9842E}"/>
                  </a:ext>
                </a:extLst>
              </p:cNvPr>
              <p:cNvCxnSpPr/>
              <p:nvPr/>
            </p:nvCxnSpPr>
            <p:spPr>
              <a:xfrm>
                <a:off x="5271911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FE7A12-0A0D-C242-B408-171176967C5B}"/>
                  </a:ext>
                </a:extLst>
              </p:cNvPr>
              <p:cNvCxnSpPr/>
              <p:nvPr/>
            </p:nvCxnSpPr>
            <p:spPr>
              <a:xfrm>
                <a:off x="5469464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87D536E-FF00-5344-9635-9E0164ACD6C0}"/>
                  </a:ext>
                </a:extLst>
              </p:cNvPr>
              <p:cNvCxnSpPr/>
              <p:nvPr/>
            </p:nvCxnSpPr>
            <p:spPr>
              <a:xfrm>
                <a:off x="5667017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CF095E0-D18D-7C43-AD5B-624DEB95253D}"/>
                  </a:ext>
                </a:extLst>
              </p:cNvPr>
              <p:cNvCxnSpPr/>
              <p:nvPr/>
            </p:nvCxnSpPr>
            <p:spPr>
              <a:xfrm>
                <a:off x="5864570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1353F3F-7F12-CB43-AE8C-6071AC3F7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3889030"/>
                <a:ext cx="1648172" cy="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7B18970-0D5D-1649-BC0F-072832E58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4284140"/>
                <a:ext cx="1648172" cy="0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CDF1EC3-756F-9845-8A63-759C9731E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4730058"/>
                <a:ext cx="1648172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F376AF4-5F40-7647-A410-05D607484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5150565"/>
                <a:ext cx="1648172" cy="0"/>
              </a:xfrm>
              <a:prstGeom prst="straightConnector1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C71E25F-1D9D-A244-8C72-8530C53C4521}"/>
                </a:ext>
              </a:extLst>
            </p:cNvPr>
            <p:cNvGrpSpPr/>
            <p:nvPr/>
          </p:nvGrpSpPr>
          <p:grpSpPr>
            <a:xfrm>
              <a:off x="8539206" y="2924691"/>
              <a:ext cx="1653820" cy="2554121"/>
              <a:chOff x="4442180" y="2596444"/>
              <a:chExt cx="1653820" cy="2554121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422A03D-8655-E949-AD66-497763A450F4}"/>
                  </a:ext>
                </a:extLst>
              </p:cNvPr>
              <p:cNvCxnSpPr/>
              <p:nvPr/>
            </p:nvCxnSpPr>
            <p:spPr>
              <a:xfrm>
                <a:off x="4447822" y="2596444"/>
                <a:ext cx="16481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0972CED-2C8C-A544-AF0F-028CE9CDF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3039537"/>
                <a:ext cx="716606" cy="5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2745952-CD5A-374E-AA66-5F71BD975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1911" y="3039537"/>
                <a:ext cx="8240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59E340A-8547-D841-8389-4CAC1A144000}"/>
                  </a:ext>
                </a:extLst>
              </p:cNvPr>
              <p:cNvCxnSpPr/>
              <p:nvPr/>
            </p:nvCxnSpPr>
            <p:spPr>
              <a:xfrm>
                <a:off x="4442180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FBE2CF5-2F25-CB41-AD83-2575B9125C18}"/>
                  </a:ext>
                </a:extLst>
              </p:cNvPr>
              <p:cNvCxnSpPr/>
              <p:nvPr/>
            </p:nvCxnSpPr>
            <p:spPr>
              <a:xfrm>
                <a:off x="4639733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8E45E24-4FEA-A549-9D2A-FEFB2B06E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7286" y="3468516"/>
                <a:ext cx="3215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7D1B5E9-748C-764D-92BD-4761FDFCE4A4}"/>
                  </a:ext>
                </a:extLst>
              </p:cNvPr>
              <p:cNvCxnSpPr/>
              <p:nvPr/>
            </p:nvCxnSpPr>
            <p:spPr>
              <a:xfrm>
                <a:off x="5271911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DC0A0DB-D43A-5444-8B4B-592DBBF5D48A}"/>
                  </a:ext>
                </a:extLst>
              </p:cNvPr>
              <p:cNvCxnSpPr/>
              <p:nvPr/>
            </p:nvCxnSpPr>
            <p:spPr>
              <a:xfrm>
                <a:off x="5469464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A4B9CD1-9030-FA43-A047-1B452DBF2678}"/>
                  </a:ext>
                </a:extLst>
              </p:cNvPr>
              <p:cNvCxnSpPr/>
              <p:nvPr/>
            </p:nvCxnSpPr>
            <p:spPr>
              <a:xfrm>
                <a:off x="5667017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F1952AF-D102-BE4C-8AD8-EAB4D312394D}"/>
                  </a:ext>
                </a:extLst>
              </p:cNvPr>
              <p:cNvCxnSpPr/>
              <p:nvPr/>
            </p:nvCxnSpPr>
            <p:spPr>
              <a:xfrm>
                <a:off x="5864570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C6093F2-01C0-6F44-927D-56C1F2F65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3889030"/>
                <a:ext cx="1648172" cy="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F935340-A962-DB4E-8CD9-DDCD193A5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4284140"/>
                <a:ext cx="1648172" cy="0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415B145-E460-8947-B995-7253F8BBC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4730058"/>
                <a:ext cx="1648172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7A61C2E-4D08-2544-B8F8-CD11A8172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5150565"/>
                <a:ext cx="1648172" cy="0"/>
              </a:xfrm>
              <a:prstGeom prst="straightConnector1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F5EDF77-0309-D242-8EBC-434862C9972F}"/>
              </a:ext>
            </a:extLst>
          </p:cNvPr>
          <p:cNvSpPr txBox="1"/>
          <p:nvPr/>
        </p:nvSpPr>
        <p:spPr>
          <a:xfrm>
            <a:off x="1388585" y="4009534"/>
            <a:ext cx="495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Problems:</a:t>
            </a:r>
          </a:p>
          <a:p>
            <a:endParaRPr lang="en-US" sz="20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Models are always wrong, not matter how precise they are.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The state explosion problem is more severe when we model at a fine-grained level.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1424E0-26D7-7D42-8BF5-7EFF786B5AFC}"/>
              </a:ext>
            </a:extLst>
          </p:cNvPr>
          <p:cNvGrpSpPr/>
          <p:nvPr/>
        </p:nvGrpSpPr>
        <p:grpSpPr>
          <a:xfrm>
            <a:off x="8570307" y="2291543"/>
            <a:ext cx="1101969" cy="485511"/>
            <a:chOff x="8956431" y="2301974"/>
            <a:chExt cx="1101969" cy="48551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6142D39-CC47-6543-B4A0-13E0D17EB913}"/>
                </a:ext>
              </a:extLst>
            </p:cNvPr>
            <p:cNvGrpSpPr/>
            <p:nvPr/>
          </p:nvGrpSpPr>
          <p:grpSpPr>
            <a:xfrm>
              <a:off x="9114691" y="2429195"/>
              <a:ext cx="756139" cy="219938"/>
              <a:chOff x="8997461" y="2348769"/>
              <a:chExt cx="1129048" cy="2937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041688-8D32-B54E-B6F2-9ECDAA5527C7}"/>
                  </a:ext>
                </a:extLst>
              </p:cNvPr>
              <p:cNvSpPr/>
              <p:nvPr/>
            </p:nvSpPr>
            <p:spPr>
              <a:xfrm>
                <a:off x="8997461" y="2348769"/>
                <a:ext cx="316523" cy="2937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E59A0C1-63BD-5C44-AF93-8B047D65689A}"/>
                  </a:ext>
                </a:extLst>
              </p:cNvPr>
              <p:cNvSpPr/>
              <p:nvPr/>
            </p:nvSpPr>
            <p:spPr>
              <a:xfrm>
                <a:off x="9809986" y="2348769"/>
                <a:ext cx="316523" cy="2937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661B65F-3102-DB46-99FE-4D61C6C0B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7395" y="2487636"/>
                <a:ext cx="4091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40D38F-1DDC-D441-A9A6-314CE5578FAA}"/>
                </a:ext>
              </a:extLst>
            </p:cNvPr>
            <p:cNvSpPr/>
            <p:nvPr/>
          </p:nvSpPr>
          <p:spPr>
            <a:xfrm>
              <a:off x="8956431" y="2301974"/>
              <a:ext cx="1101969" cy="485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760FEA0-CA5D-EB4B-A8A1-7101A7B56F8C}"/>
              </a:ext>
            </a:extLst>
          </p:cNvPr>
          <p:cNvSpPr txBox="1"/>
          <p:nvPr/>
        </p:nvSpPr>
        <p:spPr>
          <a:xfrm>
            <a:off x="2063584" y="3479198"/>
            <a:ext cx="2413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Use low-level</a:t>
            </a:r>
            <a:r>
              <a:rPr lang="en-US" sz="2000" b="1" dirty="0"/>
              <a:t> </a:t>
            </a:r>
            <a:r>
              <a:rPr lang="en-US" sz="2000" b="1" dirty="0">
                <a:latin typeface="+mj-lt"/>
              </a:rPr>
              <a:t>models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703F20F-4C66-EF42-BCE3-4AAEED7A56AD}"/>
              </a:ext>
            </a:extLst>
          </p:cNvPr>
          <p:cNvSpPr txBox="1"/>
          <p:nvPr/>
        </p:nvSpPr>
        <p:spPr>
          <a:xfrm>
            <a:off x="7758256" y="3479198"/>
            <a:ext cx="257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Use high-level models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650F2B-D72B-5143-B6B0-2C1DE826FC2D}"/>
              </a:ext>
            </a:extLst>
          </p:cNvPr>
          <p:cNvSpPr txBox="1"/>
          <p:nvPr/>
        </p:nvSpPr>
        <p:spPr>
          <a:xfrm>
            <a:off x="7080865" y="4006314"/>
            <a:ext cx="3438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Problems:</a:t>
            </a:r>
          </a:p>
          <a:p>
            <a:endParaRPr lang="en-US" sz="20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Important details could be hidden by the abstraction (</a:t>
            </a:r>
            <a:r>
              <a:rPr lang="en-US" sz="2000" b="1" dirty="0" err="1">
                <a:latin typeface="+mj-lt"/>
              </a:rPr>
              <a:t>TrainDoor</a:t>
            </a:r>
            <a:r>
              <a:rPr lang="en-US" sz="2000" b="1" dirty="0">
                <a:latin typeface="+mj-lt"/>
              </a:rPr>
              <a:t>), making these models less useful.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2AA0BF-395F-634D-A8F4-24F114D492D0}"/>
              </a:ext>
            </a:extLst>
          </p:cNvPr>
          <p:cNvSpPr txBox="1"/>
          <p:nvPr/>
        </p:nvSpPr>
        <p:spPr>
          <a:xfrm>
            <a:off x="3981205" y="2462974"/>
            <a:ext cx="4078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+mj-lt"/>
              </a:rPr>
              <a:t>Where should we stand on the scale ?</a:t>
            </a:r>
          </a:p>
        </p:txBody>
      </p:sp>
    </p:spTree>
    <p:extLst>
      <p:ext uri="{BB962C8B-B14F-4D97-AF65-F5344CB8AC3E}">
        <p14:creationId xmlns:p14="http://schemas.microsoft.com/office/powerpoint/2010/main" val="117064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Model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F2008E-3A63-5F40-ADC7-2F1989E5E1EF}"/>
              </a:ext>
            </a:extLst>
          </p:cNvPr>
          <p:cNvCxnSpPr>
            <a:cxnSpLocks/>
          </p:cNvCxnSpPr>
          <p:nvPr/>
        </p:nvCxnSpPr>
        <p:spPr>
          <a:xfrm>
            <a:off x="2063584" y="3329353"/>
            <a:ext cx="8053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760215-9995-1A49-8821-AA007748A3E1}"/>
              </a:ext>
            </a:extLst>
          </p:cNvPr>
          <p:cNvGrpSpPr/>
          <p:nvPr/>
        </p:nvGrpSpPr>
        <p:grpSpPr>
          <a:xfrm>
            <a:off x="2063584" y="1866041"/>
            <a:ext cx="1447547" cy="1240635"/>
            <a:chOff x="1890040" y="2484424"/>
            <a:chExt cx="8302986" cy="338949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2B62C7-9707-3848-8DD2-42D7BD6AA444}"/>
                </a:ext>
              </a:extLst>
            </p:cNvPr>
            <p:cNvGrpSpPr/>
            <p:nvPr/>
          </p:nvGrpSpPr>
          <p:grpSpPr>
            <a:xfrm>
              <a:off x="1890040" y="2484424"/>
              <a:ext cx="2133600" cy="3364089"/>
              <a:chOff x="1648179" y="1896533"/>
              <a:chExt cx="2133600" cy="3364089"/>
            </a:xfrm>
          </p:grpSpPr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B06955C2-03C5-5C43-8094-E602EE70758E}"/>
                  </a:ext>
                </a:extLst>
              </p:cNvPr>
              <p:cNvSpPr/>
              <p:nvPr/>
            </p:nvSpPr>
            <p:spPr>
              <a:xfrm flipH="1">
                <a:off x="1885244" y="2167467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07E19EDB-0673-964D-A963-F4568CA05DF3}"/>
                  </a:ext>
                </a:extLst>
              </p:cNvPr>
              <p:cNvSpPr/>
              <p:nvPr/>
            </p:nvSpPr>
            <p:spPr>
              <a:xfrm flipH="1">
                <a:off x="1885244" y="2590801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1BB3E356-FBCC-AB45-B5C0-377DE7DEF2C4}"/>
                  </a:ext>
                </a:extLst>
              </p:cNvPr>
              <p:cNvSpPr/>
              <p:nvPr/>
            </p:nvSpPr>
            <p:spPr>
              <a:xfrm flipH="1">
                <a:off x="1885244" y="3014135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BA1D83F1-E81E-6043-AB8B-0C5174E07C8D}"/>
                  </a:ext>
                </a:extLst>
              </p:cNvPr>
              <p:cNvSpPr/>
              <p:nvPr/>
            </p:nvSpPr>
            <p:spPr>
              <a:xfrm flipH="1">
                <a:off x="1885242" y="3855163"/>
                <a:ext cx="1659467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36D1BB20-BCA0-7647-97C6-671D62F5CBD9}"/>
                  </a:ext>
                </a:extLst>
              </p:cNvPr>
              <p:cNvSpPr/>
              <p:nvPr/>
            </p:nvSpPr>
            <p:spPr>
              <a:xfrm flipH="1">
                <a:off x="1885242" y="4275677"/>
                <a:ext cx="1659467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8556ED29-C86B-894B-B9C8-B949D50180D5}"/>
                  </a:ext>
                </a:extLst>
              </p:cNvPr>
              <p:cNvSpPr/>
              <p:nvPr/>
            </p:nvSpPr>
            <p:spPr>
              <a:xfrm flipH="1">
                <a:off x="1885242" y="3434649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89BFF815-4AA2-A740-A9D6-9DB477E1057E}"/>
                  </a:ext>
                </a:extLst>
              </p:cNvPr>
              <p:cNvSpPr/>
              <p:nvPr/>
            </p:nvSpPr>
            <p:spPr>
              <a:xfrm flipH="1">
                <a:off x="1885240" y="4696191"/>
                <a:ext cx="1659467" cy="338653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FF7F277-3319-5F4F-9858-C9C071C67C58}"/>
                  </a:ext>
                </a:extLst>
              </p:cNvPr>
              <p:cNvSpPr/>
              <p:nvPr/>
            </p:nvSpPr>
            <p:spPr>
              <a:xfrm>
                <a:off x="1648179" y="1896533"/>
                <a:ext cx="2133600" cy="33640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1870E4-F125-2647-83CE-5049200D3CA9}"/>
                </a:ext>
              </a:extLst>
            </p:cNvPr>
            <p:cNvGrpSpPr/>
            <p:nvPr/>
          </p:nvGrpSpPr>
          <p:grpSpPr>
            <a:xfrm>
              <a:off x="6140306" y="2509828"/>
              <a:ext cx="2133600" cy="3364089"/>
              <a:chOff x="1648179" y="1896533"/>
              <a:chExt cx="2133600" cy="3364089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9351FB85-95EE-0B4A-BCF2-76493D83BE12}"/>
                  </a:ext>
                </a:extLst>
              </p:cNvPr>
              <p:cNvSpPr/>
              <p:nvPr/>
            </p:nvSpPr>
            <p:spPr>
              <a:xfrm flipH="1">
                <a:off x="1885244" y="2167467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4C013E85-E11A-BB49-AAE5-1490A59AE86B}"/>
                  </a:ext>
                </a:extLst>
              </p:cNvPr>
              <p:cNvSpPr/>
              <p:nvPr/>
            </p:nvSpPr>
            <p:spPr>
              <a:xfrm flipH="1">
                <a:off x="1885244" y="2590801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8D3CCD5B-A24E-0A42-8959-73310B0741E9}"/>
                  </a:ext>
                </a:extLst>
              </p:cNvPr>
              <p:cNvSpPr/>
              <p:nvPr/>
            </p:nvSpPr>
            <p:spPr>
              <a:xfrm flipH="1">
                <a:off x="1885244" y="3014135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A213FDA6-DC82-5440-8BC5-3BA1B8753FD8}"/>
                  </a:ext>
                </a:extLst>
              </p:cNvPr>
              <p:cNvSpPr/>
              <p:nvPr/>
            </p:nvSpPr>
            <p:spPr>
              <a:xfrm flipH="1">
                <a:off x="1885242" y="3855163"/>
                <a:ext cx="1659467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86738445-5862-AA4F-84A8-52FFABA01963}"/>
                  </a:ext>
                </a:extLst>
              </p:cNvPr>
              <p:cNvSpPr/>
              <p:nvPr/>
            </p:nvSpPr>
            <p:spPr>
              <a:xfrm flipH="1">
                <a:off x="1885242" y="4275677"/>
                <a:ext cx="1659467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A91DD20A-B6D8-6846-BA26-2416D45FED93}"/>
                  </a:ext>
                </a:extLst>
              </p:cNvPr>
              <p:cNvSpPr/>
              <p:nvPr/>
            </p:nvSpPr>
            <p:spPr>
              <a:xfrm flipH="1">
                <a:off x="1885242" y="3434649"/>
                <a:ext cx="1659466" cy="338666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F3E1B22F-6735-F846-A5D3-B354DF790375}"/>
                  </a:ext>
                </a:extLst>
              </p:cNvPr>
              <p:cNvSpPr/>
              <p:nvPr/>
            </p:nvSpPr>
            <p:spPr>
              <a:xfrm flipH="1">
                <a:off x="1885240" y="4696191"/>
                <a:ext cx="1659467" cy="338653"/>
              </a:xfrm>
              <a:prstGeom prst="parallelogram">
                <a:avLst>
                  <a:gd name="adj" fmla="val 93365"/>
                </a:avLst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22D7D7-9037-454A-A144-6A5303D2EC3B}"/>
                  </a:ext>
                </a:extLst>
              </p:cNvPr>
              <p:cNvSpPr/>
              <p:nvPr/>
            </p:nvSpPr>
            <p:spPr>
              <a:xfrm>
                <a:off x="1648179" y="1896533"/>
                <a:ext cx="2133600" cy="33640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E017838-3B66-9E43-83CB-4EF9D926A227}"/>
                </a:ext>
              </a:extLst>
            </p:cNvPr>
            <p:cNvGrpSpPr/>
            <p:nvPr/>
          </p:nvGrpSpPr>
          <p:grpSpPr>
            <a:xfrm>
              <a:off x="4255063" y="2924691"/>
              <a:ext cx="1653820" cy="2554121"/>
              <a:chOff x="4442180" y="2596444"/>
              <a:chExt cx="1653820" cy="255412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DAABBCA-629F-EB40-A77B-5DE3DC07401E}"/>
                  </a:ext>
                </a:extLst>
              </p:cNvPr>
              <p:cNvCxnSpPr/>
              <p:nvPr/>
            </p:nvCxnSpPr>
            <p:spPr>
              <a:xfrm>
                <a:off x="4447822" y="2596444"/>
                <a:ext cx="16481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66BE253-3FD7-E246-A1FD-61D490795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3039537"/>
                <a:ext cx="716606" cy="5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E88742F-0DB8-7D4D-A726-5964635D1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1911" y="3039537"/>
                <a:ext cx="8240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52F0887-9698-FE4D-9E75-2434149935A9}"/>
                  </a:ext>
                </a:extLst>
              </p:cNvPr>
              <p:cNvCxnSpPr/>
              <p:nvPr/>
            </p:nvCxnSpPr>
            <p:spPr>
              <a:xfrm>
                <a:off x="4442180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799633E-D0A4-E047-BFDF-A7B76A84CFE0}"/>
                  </a:ext>
                </a:extLst>
              </p:cNvPr>
              <p:cNvCxnSpPr/>
              <p:nvPr/>
            </p:nvCxnSpPr>
            <p:spPr>
              <a:xfrm>
                <a:off x="4639733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0E7FE6-FA84-7743-9BEF-4B41B30A2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7286" y="3468516"/>
                <a:ext cx="3215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815E176-BC82-9E41-AF34-FF6C2BD9842E}"/>
                  </a:ext>
                </a:extLst>
              </p:cNvPr>
              <p:cNvCxnSpPr/>
              <p:nvPr/>
            </p:nvCxnSpPr>
            <p:spPr>
              <a:xfrm>
                <a:off x="5271911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FE7A12-0A0D-C242-B408-171176967C5B}"/>
                  </a:ext>
                </a:extLst>
              </p:cNvPr>
              <p:cNvCxnSpPr/>
              <p:nvPr/>
            </p:nvCxnSpPr>
            <p:spPr>
              <a:xfrm>
                <a:off x="5469464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87D536E-FF00-5344-9635-9E0164ACD6C0}"/>
                  </a:ext>
                </a:extLst>
              </p:cNvPr>
              <p:cNvCxnSpPr/>
              <p:nvPr/>
            </p:nvCxnSpPr>
            <p:spPr>
              <a:xfrm>
                <a:off x="5667017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CF095E0-D18D-7C43-AD5B-624DEB95253D}"/>
                  </a:ext>
                </a:extLst>
              </p:cNvPr>
              <p:cNvCxnSpPr/>
              <p:nvPr/>
            </p:nvCxnSpPr>
            <p:spPr>
              <a:xfrm>
                <a:off x="5864570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1353F3F-7F12-CB43-AE8C-6071AC3F7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3889030"/>
                <a:ext cx="1648172" cy="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7B18970-0D5D-1649-BC0F-072832E58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4284140"/>
                <a:ext cx="1648172" cy="0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CDF1EC3-756F-9845-8A63-759C9731E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4730058"/>
                <a:ext cx="1648172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F376AF4-5F40-7647-A410-05D607484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5150565"/>
                <a:ext cx="1648172" cy="0"/>
              </a:xfrm>
              <a:prstGeom prst="straightConnector1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C71E25F-1D9D-A244-8C72-8530C53C4521}"/>
                </a:ext>
              </a:extLst>
            </p:cNvPr>
            <p:cNvGrpSpPr/>
            <p:nvPr/>
          </p:nvGrpSpPr>
          <p:grpSpPr>
            <a:xfrm>
              <a:off x="8539206" y="2924691"/>
              <a:ext cx="1653820" cy="2554121"/>
              <a:chOff x="4442180" y="2596444"/>
              <a:chExt cx="1653820" cy="2554121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422A03D-8655-E949-AD66-497763A450F4}"/>
                  </a:ext>
                </a:extLst>
              </p:cNvPr>
              <p:cNvCxnSpPr/>
              <p:nvPr/>
            </p:nvCxnSpPr>
            <p:spPr>
              <a:xfrm>
                <a:off x="4447822" y="2596444"/>
                <a:ext cx="16481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0972CED-2C8C-A544-AF0F-028CE9CDF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3039537"/>
                <a:ext cx="716606" cy="5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2745952-CD5A-374E-AA66-5F71BD975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1911" y="3039537"/>
                <a:ext cx="8240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59E340A-8547-D841-8389-4CAC1A144000}"/>
                  </a:ext>
                </a:extLst>
              </p:cNvPr>
              <p:cNvCxnSpPr/>
              <p:nvPr/>
            </p:nvCxnSpPr>
            <p:spPr>
              <a:xfrm>
                <a:off x="4442180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FBE2CF5-2F25-CB41-AD83-2575B9125C18}"/>
                  </a:ext>
                </a:extLst>
              </p:cNvPr>
              <p:cNvCxnSpPr/>
              <p:nvPr/>
            </p:nvCxnSpPr>
            <p:spPr>
              <a:xfrm>
                <a:off x="4639733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8E45E24-4FEA-A549-9D2A-FEFB2B06E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7286" y="3468516"/>
                <a:ext cx="3215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7D1B5E9-748C-764D-92BD-4761FDFCE4A4}"/>
                  </a:ext>
                </a:extLst>
              </p:cNvPr>
              <p:cNvCxnSpPr/>
              <p:nvPr/>
            </p:nvCxnSpPr>
            <p:spPr>
              <a:xfrm>
                <a:off x="5271911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DC0A0DB-D43A-5444-8B4B-592DBBF5D48A}"/>
                  </a:ext>
                </a:extLst>
              </p:cNvPr>
              <p:cNvCxnSpPr/>
              <p:nvPr/>
            </p:nvCxnSpPr>
            <p:spPr>
              <a:xfrm>
                <a:off x="5469464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A4B9CD1-9030-FA43-A047-1B452DBF2678}"/>
                  </a:ext>
                </a:extLst>
              </p:cNvPr>
              <p:cNvCxnSpPr/>
              <p:nvPr/>
            </p:nvCxnSpPr>
            <p:spPr>
              <a:xfrm>
                <a:off x="5667017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F1952AF-D102-BE4C-8AD8-EAB4D312394D}"/>
                  </a:ext>
                </a:extLst>
              </p:cNvPr>
              <p:cNvCxnSpPr/>
              <p:nvPr/>
            </p:nvCxnSpPr>
            <p:spPr>
              <a:xfrm>
                <a:off x="5864570" y="3468516"/>
                <a:ext cx="197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C6093F2-01C0-6F44-927D-56C1F2F65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3889030"/>
                <a:ext cx="1648172" cy="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F935340-A962-DB4E-8CD9-DDCD193A5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4284140"/>
                <a:ext cx="1648172" cy="0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415B145-E460-8947-B995-7253F8BBC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4730058"/>
                <a:ext cx="1648172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7A61C2E-4D08-2544-B8F8-CD11A8172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2180" y="5150565"/>
                <a:ext cx="1648172" cy="0"/>
              </a:xfrm>
              <a:prstGeom prst="straightConnector1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1424E0-26D7-7D42-8BF5-7EFF786B5AFC}"/>
              </a:ext>
            </a:extLst>
          </p:cNvPr>
          <p:cNvGrpSpPr/>
          <p:nvPr/>
        </p:nvGrpSpPr>
        <p:grpSpPr>
          <a:xfrm>
            <a:off x="8570307" y="2291543"/>
            <a:ext cx="1101969" cy="485511"/>
            <a:chOff x="8956431" y="2301974"/>
            <a:chExt cx="1101969" cy="48551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6142D39-CC47-6543-B4A0-13E0D17EB913}"/>
                </a:ext>
              </a:extLst>
            </p:cNvPr>
            <p:cNvGrpSpPr/>
            <p:nvPr/>
          </p:nvGrpSpPr>
          <p:grpSpPr>
            <a:xfrm>
              <a:off x="9114691" y="2429195"/>
              <a:ext cx="756139" cy="219938"/>
              <a:chOff x="8997461" y="2348769"/>
              <a:chExt cx="1129048" cy="2937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041688-8D32-B54E-B6F2-9ECDAA5527C7}"/>
                  </a:ext>
                </a:extLst>
              </p:cNvPr>
              <p:cNvSpPr/>
              <p:nvPr/>
            </p:nvSpPr>
            <p:spPr>
              <a:xfrm>
                <a:off x="8997461" y="2348769"/>
                <a:ext cx="316523" cy="2937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E59A0C1-63BD-5C44-AF93-8B047D65689A}"/>
                  </a:ext>
                </a:extLst>
              </p:cNvPr>
              <p:cNvSpPr/>
              <p:nvPr/>
            </p:nvSpPr>
            <p:spPr>
              <a:xfrm>
                <a:off x="9809986" y="2348769"/>
                <a:ext cx="316523" cy="2937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661B65F-3102-DB46-99FE-4D61C6C0B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7395" y="2487636"/>
                <a:ext cx="4091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40D38F-1DDC-D441-A9A6-314CE5578FAA}"/>
                </a:ext>
              </a:extLst>
            </p:cNvPr>
            <p:cNvSpPr/>
            <p:nvPr/>
          </p:nvSpPr>
          <p:spPr>
            <a:xfrm>
              <a:off x="8956431" y="2301974"/>
              <a:ext cx="1101969" cy="485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760FEA0-CA5D-EB4B-A8A1-7101A7B56F8C}"/>
              </a:ext>
            </a:extLst>
          </p:cNvPr>
          <p:cNvSpPr txBox="1"/>
          <p:nvPr/>
        </p:nvSpPr>
        <p:spPr>
          <a:xfrm>
            <a:off x="2063584" y="3479198"/>
            <a:ext cx="2413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Use low-level</a:t>
            </a:r>
            <a:r>
              <a:rPr lang="en-US" sz="2000" b="1" dirty="0"/>
              <a:t> </a:t>
            </a:r>
            <a:r>
              <a:rPr lang="en-US" sz="2000" b="1" dirty="0">
                <a:latin typeface="+mj-lt"/>
              </a:rPr>
              <a:t>models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703F20F-4C66-EF42-BCE3-4AAEED7A56AD}"/>
              </a:ext>
            </a:extLst>
          </p:cNvPr>
          <p:cNvSpPr txBox="1"/>
          <p:nvPr/>
        </p:nvSpPr>
        <p:spPr>
          <a:xfrm>
            <a:off x="7758256" y="3479198"/>
            <a:ext cx="257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Use high-level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DAA9D-90AD-0E43-839E-5E44D1298EA4}"/>
              </a:ext>
            </a:extLst>
          </p:cNvPr>
          <p:cNvSpPr txBox="1"/>
          <p:nvPr/>
        </p:nvSpPr>
        <p:spPr>
          <a:xfrm>
            <a:off x="2557954" y="4470620"/>
            <a:ext cx="6927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+mj-lt"/>
              </a:rPr>
              <a:t>Depends on how we select the observers in the model!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2DA2DD-04F1-0740-802E-29DECC46724D}"/>
              </a:ext>
            </a:extLst>
          </p:cNvPr>
          <p:cNvSpPr txBox="1"/>
          <p:nvPr/>
        </p:nvSpPr>
        <p:spPr>
          <a:xfrm>
            <a:off x="3981205" y="2462974"/>
            <a:ext cx="4078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+mj-lt"/>
              </a:rPr>
              <a:t>Where should we stand on the scale ?</a:t>
            </a:r>
          </a:p>
        </p:txBody>
      </p:sp>
    </p:spTree>
    <p:extLst>
      <p:ext uri="{BB962C8B-B14F-4D97-AF65-F5344CB8AC3E}">
        <p14:creationId xmlns:p14="http://schemas.microsoft.com/office/powerpoint/2010/main" val="277067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Observers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6B184-22B7-B44A-A5EB-6C3DA939246F}"/>
              </a:ext>
            </a:extLst>
          </p:cNvPr>
          <p:cNvSpPr txBox="1"/>
          <p:nvPr/>
        </p:nvSpPr>
        <p:spPr>
          <a:xfrm>
            <a:off x="1113693" y="2000323"/>
            <a:ext cx="45368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Defining observers:</a:t>
            </a:r>
          </a:p>
          <a:p>
            <a:r>
              <a:rPr lang="en-US" sz="2400" b="1" dirty="0">
                <a:latin typeface="+mj-lt"/>
              </a:rPr>
              <a:t>“An observer is a participant of the system or a bystander process whose perception can influence the outcome of verification.”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An observer can be a reactor in the topology, a process monitoring the environment, the OS, </a:t>
            </a:r>
            <a:r>
              <a:rPr lang="en-US" sz="2400" dirty="0" err="1">
                <a:latin typeface="+mj-lt"/>
              </a:rPr>
              <a:t>etc</a:t>
            </a:r>
            <a:r>
              <a:rPr lang="en-US" sz="2400" dirty="0">
                <a:latin typeface="+mj-lt"/>
              </a:rPr>
              <a:t>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EB1430-8590-2F4E-B812-2EDB7AA59C08}"/>
              </a:ext>
            </a:extLst>
          </p:cNvPr>
          <p:cNvGrpSpPr/>
          <p:nvPr/>
        </p:nvGrpSpPr>
        <p:grpSpPr>
          <a:xfrm>
            <a:off x="8713879" y="2000323"/>
            <a:ext cx="2133600" cy="3364089"/>
            <a:chOff x="1648179" y="1896533"/>
            <a:chExt cx="2133600" cy="336408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5D82D5A5-620B-5448-9D6E-9124A3DA07A2}"/>
                </a:ext>
              </a:extLst>
            </p:cNvPr>
            <p:cNvSpPr/>
            <p:nvPr/>
          </p:nvSpPr>
          <p:spPr>
            <a:xfrm flipH="1">
              <a:off x="1885244" y="2167467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Reactors</a:t>
              </a: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905518A-B2EA-A241-8D0A-517FC93C6AD1}"/>
                </a:ext>
              </a:extLst>
            </p:cNvPr>
            <p:cNvSpPr/>
            <p:nvPr/>
          </p:nvSpPr>
          <p:spPr>
            <a:xfrm flipH="1">
              <a:off x="1885244" y="2590801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0088790-AD86-D64A-B8C8-132EE6742909}"/>
                </a:ext>
              </a:extLst>
            </p:cNvPr>
            <p:cNvSpPr/>
            <p:nvPr/>
          </p:nvSpPr>
          <p:spPr>
            <a:xfrm flipH="1">
              <a:off x="1885244" y="3014135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Instr.</a:t>
              </a: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3E0F2045-FBC6-234C-AFCC-DD328FE6004D}"/>
                </a:ext>
              </a:extLst>
            </p:cNvPr>
            <p:cNvSpPr/>
            <p:nvPr/>
          </p:nvSpPr>
          <p:spPr>
            <a:xfrm flipH="1">
              <a:off x="1885242" y="3855163"/>
              <a:ext cx="1659467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Transistors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A74D9CC5-55B1-5B4A-AC02-97AF10337E68}"/>
                </a:ext>
              </a:extLst>
            </p:cNvPr>
            <p:cNvSpPr/>
            <p:nvPr/>
          </p:nvSpPr>
          <p:spPr>
            <a:xfrm flipH="1">
              <a:off x="1885242" y="4275677"/>
              <a:ext cx="1659467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Electrons</a:t>
              </a: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E0D12E40-1C22-A344-B99B-D292D73FD029}"/>
                </a:ext>
              </a:extLst>
            </p:cNvPr>
            <p:cNvSpPr/>
            <p:nvPr/>
          </p:nvSpPr>
          <p:spPr>
            <a:xfrm flipH="1">
              <a:off x="1885242" y="3434649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Gates</a:t>
              </a: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E9686D64-FFC2-CD44-A750-5716219887C3}"/>
                </a:ext>
              </a:extLst>
            </p:cNvPr>
            <p:cNvSpPr/>
            <p:nvPr/>
          </p:nvSpPr>
          <p:spPr>
            <a:xfrm flipH="1">
              <a:off x="1885240" y="4696191"/>
              <a:ext cx="1659467" cy="338653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589444-F634-1047-9D1E-CAFB3D636206}"/>
                </a:ext>
              </a:extLst>
            </p:cNvPr>
            <p:cNvSpPr/>
            <p:nvPr/>
          </p:nvSpPr>
          <p:spPr>
            <a:xfrm>
              <a:off x="1648179" y="1896533"/>
              <a:ext cx="2133600" cy="336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15AD902-5FFE-2242-9192-3FE02C326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78" y="2013267"/>
            <a:ext cx="1040923" cy="854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C9CB34-8BCB-374D-88A7-FE34600B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78" y="3141419"/>
            <a:ext cx="1040923" cy="854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B93D25-F177-3D40-8E3A-D759519F1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77" y="4473440"/>
            <a:ext cx="1040923" cy="8545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A972E6-6224-1440-9841-97AE4744ADA2}"/>
              </a:ext>
            </a:extLst>
          </p:cNvPr>
          <p:cNvCxnSpPr>
            <a:cxnSpLocks/>
          </p:cNvCxnSpPr>
          <p:nvPr/>
        </p:nvCxnSpPr>
        <p:spPr>
          <a:xfrm>
            <a:off x="8065477" y="2440590"/>
            <a:ext cx="885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C1154-7FF7-B349-86A2-125933D2C05F}"/>
              </a:ext>
            </a:extLst>
          </p:cNvPr>
          <p:cNvCxnSpPr>
            <a:cxnSpLocks/>
          </p:cNvCxnSpPr>
          <p:nvPr/>
        </p:nvCxnSpPr>
        <p:spPr>
          <a:xfrm flipV="1">
            <a:off x="8065477" y="3287261"/>
            <a:ext cx="885463" cy="20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90C34D-0CF5-3043-8630-DC04EC8880A2}"/>
              </a:ext>
            </a:extLst>
          </p:cNvPr>
          <p:cNvCxnSpPr>
            <a:cxnSpLocks/>
          </p:cNvCxnSpPr>
          <p:nvPr/>
        </p:nvCxnSpPr>
        <p:spPr>
          <a:xfrm>
            <a:off x="8065477" y="4900702"/>
            <a:ext cx="885463" cy="6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4A20CDD1-6F7C-4C4B-89AC-157BC6395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10" y="2074807"/>
            <a:ext cx="723094" cy="7230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54FB399-001E-304F-B33F-302AC1115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10" y="3207134"/>
            <a:ext cx="723094" cy="72309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73221AF-E4FC-0547-AAA8-3BE2A5B60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10" y="4539155"/>
            <a:ext cx="723094" cy="7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3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Observers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6B184-22B7-B44A-A5EB-6C3DA939246F}"/>
              </a:ext>
            </a:extLst>
          </p:cNvPr>
          <p:cNvSpPr txBox="1"/>
          <p:nvPr/>
        </p:nvSpPr>
        <p:spPr>
          <a:xfrm>
            <a:off x="1113693" y="2000323"/>
            <a:ext cx="45368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My attempt at defining observers:</a:t>
            </a:r>
          </a:p>
          <a:p>
            <a:r>
              <a:rPr lang="en-US" sz="2400" b="1" dirty="0">
                <a:latin typeface="+mj-lt"/>
              </a:rPr>
              <a:t>“An observer is a participant of the system or a bystander process whose perception can influence the outcome of verification.”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An observer</a:t>
            </a:r>
          </a:p>
          <a:p>
            <a:r>
              <a:rPr lang="en-US" sz="2400" dirty="0">
                <a:latin typeface="+mj-lt"/>
              </a:rPr>
              <a:t>1. has a </a:t>
            </a:r>
            <a:r>
              <a:rPr lang="en-US" sz="2400" b="1" dirty="0">
                <a:latin typeface="+mj-lt"/>
              </a:rPr>
              <a:t>sense of time</a:t>
            </a:r>
          </a:p>
          <a:p>
            <a:r>
              <a:rPr lang="en-US" sz="2400" dirty="0">
                <a:latin typeface="+mj-lt"/>
              </a:rPr>
              <a:t>2. observes at an </a:t>
            </a:r>
            <a:r>
              <a:rPr lang="en-US" sz="2400" b="1" dirty="0">
                <a:latin typeface="+mj-lt"/>
              </a:rPr>
              <a:t>abstraction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EB1430-8590-2F4E-B812-2EDB7AA59C08}"/>
              </a:ext>
            </a:extLst>
          </p:cNvPr>
          <p:cNvGrpSpPr/>
          <p:nvPr/>
        </p:nvGrpSpPr>
        <p:grpSpPr>
          <a:xfrm>
            <a:off x="8713879" y="2000323"/>
            <a:ext cx="2133600" cy="3364089"/>
            <a:chOff x="1648179" y="1896533"/>
            <a:chExt cx="2133600" cy="336408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5D82D5A5-620B-5448-9D6E-9124A3DA07A2}"/>
                </a:ext>
              </a:extLst>
            </p:cNvPr>
            <p:cNvSpPr/>
            <p:nvPr/>
          </p:nvSpPr>
          <p:spPr>
            <a:xfrm flipH="1">
              <a:off x="1885244" y="2167467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Reactors</a:t>
              </a: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905518A-B2EA-A241-8D0A-517FC93C6AD1}"/>
                </a:ext>
              </a:extLst>
            </p:cNvPr>
            <p:cNvSpPr/>
            <p:nvPr/>
          </p:nvSpPr>
          <p:spPr>
            <a:xfrm flipH="1">
              <a:off x="1885244" y="2590801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0088790-AD86-D64A-B8C8-132EE6742909}"/>
                </a:ext>
              </a:extLst>
            </p:cNvPr>
            <p:cNvSpPr/>
            <p:nvPr/>
          </p:nvSpPr>
          <p:spPr>
            <a:xfrm flipH="1">
              <a:off x="1885244" y="3014135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Instr.</a:t>
              </a: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3E0F2045-FBC6-234C-AFCC-DD328FE6004D}"/>
                </a:ext>
              </a:extLst>
            </p:cNvPr>
            <p:cNvSpPr/>
            <p:nvPr/>
          </p:nvSpPr>
          <p:spPr>
            <a:xfrm flipH="1">
              <a:off x="1885242" y="3855163"/>
              <a:ext cx="1659467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Transistors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A74D9CC5-55B1-5B4A-AC02-97AF10337E68}"/>
                </a:ext>
              </a:extLst>
            </p:cNvPr>
            <p:cNvSpPr/>
            <p:nvPr/>
          </p:nvSpPr>
          <p:spPr>
            <a:xfrm flipH="1">
              <a:off x="1885242" y="4275677"/>
              <a:ext cx="1659467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Electrons</a:t>
              </a: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E0D12E40-1C22-A344-B99B-D292D73FD029}"/>
                </a:ext>
              </a:extLst>
            </p:cNvPr>
            <p:cNvSpPr/>
            <p:nvPr/>
          </p:nvSpPr>
          <p:spPr>
            <a:xfrm flipH="1">
              <a:off x="1885242" y="3434649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Gates</a:t>
              </a: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E9686D64-FFC2-CD44-A750-5716219887C3}"/>
                </a:ext>
              </a:extLst>
            </p:cNvPr>
            <p:cNvSpPr/>
            <p:nvPr/>
          </p:nvSpPr>
          <p:spPr>
            <a:xfrm flipH="1">
              <a:off x="1885240" y="4696191"/>
              <a:ext cx="1659467" cy="338653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589444-F634-1047-9D1E-CAFB3D636206}"/>
                </a:ext>
              </a:extLst>
            </p:cNvPr>
            <p:cNvSpPr/>
            <p:nvPr/>
          </p:nvSpPr>
          <p:spPr>
            <a:xfrm>
              <a:off x="1648179" y="1896533"/>
              <a:ext cx="2133600" cy="336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15AD902-5FFE-2242-9192-3FE02C326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78" y="2013267"/>
            <a:ext cx="1040923" cy="854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C9CB34-8BCB-374D-88A7-FE34600B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78" y="3141419"/>
            <a:ext cx="1040923" cy="854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B93D25-F177-3D40-8E3A-D759519F1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77" y="4473440"/>
            <a:ext cx="1040923" cy="8545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A972E6-6224-1440-9841-97AE4744ADA2}"/>
              </a:ext>
            </a:extLst>
          </p:cNvPr>
          <p:cNvCxnSpPr>
            <a:cxnSpLocks/>
          </p:cNvCxnSpPr>
          <p:nvPr/>
        </p:nvCxnSpPr>
        <p:spPr>
          <a:xfrm>
            <a:off x="8065477" y="2440590"/>
            <a:ext cx="885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C1154-7FF7-B349-86A2-125933D2C05F}"/>
              </a:ext>
            </a:extLst>
          </p:cNvPr>
          <p:cNvCxnSpPr>
            <a:cxnSpLocks/>
          </p:cNvCxnSpPr>
          <p:nvPr/>
        </p:nvCxnSpPr>
        <p:spPr>
          <a:xfrm flipV="1">
            <a:off x="8065477" y="3287261"/>
            <a:ext cx="885463" cy="20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90C34D-0CF5-3043-8630-DC04EC8880A2}"/>
              </a:ext>
            </a:extLst>
          </p:cNvPr>
          <p:cNvCxnSpPr>
            <a:cxnSpLocks/>
          </p:cNvCxnSpPr>
          <p:nvPr/>
        </p:nvCxnSpPr>
        <p:spPr>
          <a:xfrm>
            <a:off x="8065477" y="4900702"/>
            <a:ext cx="885463" cy="6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4A20CDD1-6F7C-4C4B-89AC-157BC6395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10" y="2074807"/>
            <a:ext cx="723094" cy="7230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54FB399-001E-304F-B33F-302AC1115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10" y="3207134"/>
            <a:ext cx="723094" cy="72309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73221AF-E4FC-0547-AAA8-3BE2A5B60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10" y="4539155"/>
            <a:ext cx="723094" cy="7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6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Another Thought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6B184-22B7-B44A-A5EB-6C3DA939246F}"/>
              </a:ext>
            </a:extLst>
          </p:cNvPr>
          <p:cNvSpPr txBox="1"/>
          <p:nvPr/>
        </p:nvSpPr>
        <p:spPr>
          <a:xfrm>
            <a:off x="1113693" y="2000323"/>
            <a:ext cx="4419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Engineering for verifiability: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Engineer the system such that the system </a:t>
            </a:r>
            <a:r>
              <a:rPr lang="en-US" sz="2400" b="1" u="sng" dirty="0">
                <a:latin typeface="+mj-lt"/>
              </a:rPr>
              <a:t>matches</a:t>
            </a:r>
            <a:r>
              <a:rPr lang="en-US" sz="2400" dirty="0">
                <a:latin typeface="+mj-lt"/>
              </a:rPr>
              <a:t> the observers in our model.</a:t>
            </a:r>
          </a:p>
          <a:p>
            <a:endParaRPr lang="en-US" sz="24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EB1430-8590-2F4E-B812-2EDB7AA59C08}"/>
              </a:ext>
            </a:extLst>
          </p:cNvPr>
          <p:cNvGrpSpPr/>
          <p:nvPr/>
        </p:nvGrpSpPr>
        <p:grpSpPr>
          <a:xfrm>
            <a:off x="8713879" y="2000323"/>
            <a:ext cx="2133600" cy="3364089"/>
            <a:chOff x="1648179" y="1896533"/>
            <a:chExt cx="2133600" cy="336408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5D82D5A5-620B-5448-9D6E-9124A3DA07A2}"/>
                </a:ext>
              </a:extLst>
            </p:cNvPr>
            <p:cNvSpPr/>
            <p:nvPr/>
          </p:nvSpPr>
          <p:spPr>
            <a:xfrm flipH="1">
              <a:off x="1885244" y="2167467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Reactors</a:t>
              </a: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905518A-B2EA-A241-8D0A-517FC93C6AD1}"/>
                </a:ext>
              </a:extLst>
            </p:cNvPr>
            <p:cNvSpPr/>
            <p:nvPr/>
          </p:nvSpPr>
          <p:spPr>
            <a:xfrm flipH="1">
              <a:off x="1885244" y="2590801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0088790-AD86-D64A-B8C8-132EE6742909}"/>
                </a:ext>
              </a:extLst>
            </p:cNvPr>
            <p:cNvSpPr/>
            <p:nvPr/>
          </p:nvSpPr>
          <p:spPr>
            <a:xfrm flipH="1">
              <a:off x="1885244" y="3014135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Instr.</a:t>
              </a: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3E0F2045-FBC6-234C-AFCC-DD328FE6004D}"/>
                </a:ext>
              </a:extLst>
            </p:cNvPr>
            <p:cNvSpPr/>
            <p:nvPr/>
          </p:nvSpPr>
          <p:spPr>
            <a:xfrm flipH="1">
              <a:off x="1885242" y="3855163"/>
              <a:ext cx="1659467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Transistors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A74D9CC5-55B1-5B4A-AC02-97AF10337E68}"/>
                </a:ext>
              </a:extLst>
            </p:cNvPr>
            <p:cNvSpPr/>
            <p:nvPr/>
          </p:nvSpPr>
          <p:spPr>
            <a:xfrm flipH="1">
              <a:off x="1885242" y="4275677"/>
              <a:ext cx="1659467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Electrons</a:t>
              </a: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E0D12E40-1C22-A344-B99B-D292D73FD029}"/>
                </a:ext>
              </a:extLst>
            </p:cNvPr>
            <p:cNvSpPr/>
            <p:nvPr/>
          </p:nvSpPr>
          <p:spPr>
            <a:xfrm flipH="1">
              <a:off x="1885242" y="3434649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Gates</a:t>
              </a: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E9686D64-FFC2-CD44-A750-5716219887C3}"/>
                </a:ext>
              </a:extLst>
            </p:cNvPr>
            <p:cNvSpPr/>
            <p:nvPr/>
          </p:nvSpPr>
          <p:spPr>
            <a:xfrm flipH="1">
              <a:off x="1885240" y="4696191"/>
              <a:ext cx="1659467" cy="338653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589444-F634-1047-9D1E-CAFB3D636206}"/>
                </a:ext>
              </a:extLst>
            </p:cNvPr>
            <p:cNvSpPr/>
            <p:nvPr/>
          </p:nvSpPr>
          <p:spPr>
            <a:xfrm>
              <a:off x="1648179" y="1896533"/>
              <a:ext cx="2133600" cy="336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15AD902-5FFE-2242-9192-3FE02C326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78" y="2013267"/>
            <a:ext cx="1040923" cy="854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C9CB34-8BCB-374D-88A7-FE34600B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78" y="3141419"/>
            <a:ext cx="1040923" cy="854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B93D25-F177-3D40-8E3A-D759519F1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77" y="4473440"/>
            <a:ext cx="1040923" cy="8545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A972E6-6224-1440-9841-97AE4744ADA2}"/>
              </a:ext>
            </a:extLst>
          </p:cNvPr>
          <p:cNvCxnSpPr>
            <a:cxnSpLocks/>
          </p:cNvCxnSpPr>
          <p:nvPr/>
        </p:nvCxnSpPr>
        <p:spPr>
          <a:xfrm>
            <a:off x="8065477" y="2440590"/>
            <a:ext cx="885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C1154-7FF7-B349-86A2-125933D2C05F}"/>
              </a:ext>
            </a:extLst>
          </p:cNvPr>
          <p:cNvCxnSpPr>
            <a:cxnSpLocks/>
          </p:cNvCxnSpPr>
          <p:nvPr/>
        </p:nvCxnSpPr>
        <p:spPr>
          <a:xfrm flipV="1">
            <a:off x="8065477" y="2609923"/>
            <a:ext cx="885463" cy="88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90C34D-0CF5-3043-8630-DC04EC8880A2}"/>
              </a:ext>
            </a:extLst>
          </p:cNvPr>
          <p:cNvCxnSpPr>
            <a:cxnSpLocks/>
          </p:cNvCxnSpPr>
          <p:nvPr/>
        </p:nvCxnSpPr>
        <p:spPr>
          <a:xfrm flipV="1">
            <a:off x="8065477" y="2609923"/>
            <a:ext cx="1043354" cy="229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4A20CDD1-6F7C-4C4B-89AC-157BC6395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10" y="2074807"/>
            <a:ext cx="723094" cy="7230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54FB399-001E-304F-B33F-302AC1115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10" y="3207134"/>
            <a:ext cx="723094" cy="72309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73221AF-E4FC-0547-AAA8-3BE2A5B60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10" y="4539155"/>
            <a:ext cx="723094" cy="7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Yet Another Thought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6B184-22B7-B44A-A5EB-6C3DA939246F}"/>
              </a:ext>
            </a:extLst>
          </p:cNvPr>
          <p:cNvSpPr txBox="1"/>
          <p:nvPr/>
        </p:nvSpPr>
        <p:spPr>
          <a:xfrm>
            <a:off x="1113693" y="2000323"/>
            <a:ext cx="441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Since time is relative, defining observers </a:t>
            </a:r>
            <a:r>
              <a:rPr lang="en-US" sz="2400" b="1" u="sng" dirty="0">
                <a:latin typeface="+mj-lt"/>
              </a:rPr>
              <a:t>enables</a:t>
            </a:r>
            <a:r>
              <a:rPr lang="en-US" sz="2400" dirty="0">
                <a:latin typeface="+mj-lt"/>
              </a:rPr>
              <a:t> verifying temporal properties.</a:t>
            </a:r>
          </a:p>
          <a:p>
            <a:endParaRPr lang="en-US" sz="24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EB1430-8590-2F4E-B812-2EDB7AA59C08}"/>
              </a:ext>
            </a:extLst>
          </p:cNvPr>
          <p:cNvGrpSpPr/>
          <p:nvPr/>
        </p:nvGrpSpPr>
        <p:grpSpPr>
          <a:xfrm>
            <a:off x="8713879" y="2000323"/>
            <a:ext cx="2133600" cy="3364089"/>
            <a:chOff x="1648179" y="1896533"/>
            <a:chExt cx="2133600" cy="336408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5D82D5A5-620B-5448-9D6E-9124A3DA07A2}"/>
                </a:ext>
              </a:extLst>
            </p:cNvPr>
            <p:cNvSpPr/>
            <p:nvPr/>
          </p:nvSpPr>
          <p:spPr>
            <a:xfrm flipH="1">
              <a:off x="1885244" y="2167467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Reactors</a:t>
              </a: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905518A-B2EA-A241-8D0A-517FC93C6AD1}"/>
                </a:ext>
              </a:extLst>
            </p:cNvPr>
            <p:cNvSpPr/>
            <p:nvPr/>
          </p:nvSpPr>
          <p:spPr>
            <a:xfrm flipH="1">
              <a:off x="1885244" y="2590801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0088790-AD86-D64A-B8C8-132EE6742909}"/>
                </a:ext>
              </a:extLst>
            </p:cNvPr>
            <p:cNvSpPr/>
            <p:nvPr/>
          </p:nvSpPr>
          <p:spPr>
            <a:xfrm flipH="1">
              <a:off x="1885244" y="3014135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Instr.</a:t>
              </a: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3E0F2045-FBC6-234C-AFCC-DD328FE6004D}"/>
                </a:ext>
              </a:extLst>
            </p:cNvPr>
            <p:cNvSpPr/>
            <p:nvPr/>
          </p:nvSpPr>
          <p:spPr>
            <a:xfrm flipH="1">
              <a:off x="1885242" y="3855163"/>
              <a:ext cx="1659467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Transistors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A74D9CC5-55B1-5B4A-AC02-97AF10337E68}"/>
                </a:ext>
              </a:extLst>
            </p:cNvPr>
            <p:cNvSpPr/>
            <p:nvPr/>
          </p:nvSpPr>
          <p:spPr>
            <a:xfrm flipH="1">
              <a:off x="1885242" y="4275677"/>
              <a:ext cx="1659467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Electrons</a:t>
              </a: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E0D12E40-1C22-A344-B99B-D292D73FD029}"/>
                </a:ext>
              </a:extLst>
            </p:cNvPr>
            <p:cNvSpPr/>
            <p:nvPr/>
          </p:nvSpPr>
          <p:spPr>
            <a:xfrm flipH="1">
              <a:off x="1885242" y="3434649"/>
              <a:ext cx="1659466" cy="338666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Gates</a:t>
              </a: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E9686D64-FFC2-CD44-A750-5716219887C3}"/>
                </a:ext>
              </a:extLst>
            </p:cNvPr>
            <p:cNvSpPr/>
            <p:nvPr/>
          </p:nvSpPr>
          <p:spPr>
            <a:xfrm flipH="1">
              <a:off x="1885240" y="4696191"/>
              <a:ext cx="1659467" cy="338653"/>
            </a:xfrm>
            <a:prstGeom prst="parallelogram">
              <a:avLst>
                <a:gd name="adj" fmla="val 93365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589444-F634-1047-9D1E-CAFB3D636206}"/>
                </a:ext>
              </a:extLst>
            </p:cNvPr>
            <p:cNvSpPr/>
            <p:nvPr/>
          </p:nvSpPr>
          <p:spPr>
            <a:xfrm>
              <a:off x="1648179" y="1896533"/>
              <a:ext cx="2133600" cy="336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15AD902-5FFE-2242-9192-3FE02C326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78" y="2013267"/>
            <a:ext cx="1040923" cy="854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C9CB34-8BCB-374D-88A7-FE34600B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78" y="3141419"/>
            <a:ext cx="1040923" cy="854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B93D25-F177-3D40-8E3A-D759519F1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77" y="4473440"/>
            <a:ext cx="1040923" cy="8545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A972E6-6224-1440-9841-97AE4744ADA2}"/>
              </a:ext>
            </a:extLst>
          </p:cNvPr>
          <p:cNvCxnSpPr>
            <a:cxnSpLocks/>
          </p:cNvCxnSpPr>
          <p:nvPr/>
        </p:nvCxnSpPr>
        <p:spPr>
          <a:xfrm>
            <a:off x="8065477" y="2440590"/>
            <a:ext cx="885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C1154-7FF7-B349-86A2-125933D2C05F}"/>
              </a:ext>
            </a:extLst>
          </p:cNvPr>
          <p:cNvCxnSpPr>
            <a:cxnSpLocks/>
          </p:cNvCxnSpPr>
          <p:nvPr/>
        </p:nvCxnSpPr>
        <p:spPr>
          <a:xfrm flipV="1">
            <a:off x="8065477" y="2609923"/>
            <a:ext cx="885463" cy="88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90C34D-0CF5-3043-8630-DC04EC8880A2}"/>
              </a:ext>
            </a:extLst>
          </p:cNvPr>
          <p:cNvCxnSpPr>
            <a:cxnSpLocks/>
          </p:cNvCxnSpPr>
          <p:nvPr/>
        </p:nvCxnSpPr>
        <p:spPr>
          <a:xfrm flipV="1">
            <a:off x="8065477" y="2609923"/>
            <a:ext cx="1043354" cy="229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4A20CDD1-6F7C-4C4B-89AC-157BC6395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10" y="2074807"/>
            <a:ext cx="723094" cy="7230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54FB399-001E-304F-B33F-302AC1115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10" y="3207134"/>
            <a:ext cx="723094" cy="72309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73221AF-E4FC-0547-AAA8-3BE2A5B60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10" y="4539155"/>
            <a:ext cx="723094" cy="7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Observer Examples (Temporal Aspect)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E34794D-7EE4-1246-874B-55CF8DBAFD9B}"/>
              </a:ext>
            </a:extLst>
          </p:cNvPr>
          <p:cNvSpPr/>
          <p:nvPr/>
        </p:nvSpPr>
        <p:spPr>
          <a:xfrm>
            <a:off x="3950677" y="2426329"/>
            <a:ext cx="480646" cy="422030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D894F647-F5D5-794D-B086-AE330E5F7942}"/>
              </a:ext>
            </a:extLst>
          </p:cNvPr>
          <p:cNvSpPr/>
          <p:nvPr/>
        </p:nvSpPr>
        <p:spPr>
          <a:xfrm>
            <a:off x="4876800" y="2373575"/>
            <a:ext cx="926123" cy="527538"/>
          </a:xfrm>
          <a:prstGeom prst="chevron">
            <a:avLst>
              <a:gd name="adj" fmla="val 1888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335CE-CDBE-0540-9667-21FF580A7EA6}"/>
              </a:ext>
            </a:extLst>
          </p:cNvPr>
          <p:cNvCxnSpPr>
            <a:stCxn id="4" idx="5"/>
            <a:endCxn id="17" idx="1"/>
          </p:cNvCxnSpPr>
          <p:nvPr/>
        </p:nvCxnSpPr>
        <p:spPr>
          <a:xfrm>
            <a:off x="4311162" y="2637344"/>
            <a:ext cx="66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48AFBD5-64E4-694F-B7A2-CF63CCE4B889}"/>
              </a:ext>
            </a:extLst>
          </p:cNvPr>
          <p:cNvSpPr/>
          <p:nvPr/>
        </p:nvSpPr>
        <p:spPr>
          <a:xfrm>
            <a:off x="3727938" y="2186005"/>
            <a:ext cx="2297724" cy="902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43AAFB5-17E2-AC44-90B0-1E0A40F209EA}"/>
              </a:ext>
            </a:extLst>
          </p:cNvPr>
          <p:cNvSpPr/>
          <p:nvPr/>
        </p:nvSpPr>
        <p:spPr>
          <a:xfrm>
            <a:off x="3950677" y="3592775"/>
            <a:ext cx="480646" cy="422030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B181D204-2C68-784D-A383-005B7AFBFD5F}"/>
              </a:ext>
            </a:extLst>
          </p:cNvPr>
          <p:cNvSpPr/>
          <p:nvPr/>
        </p:nvSpPr>
        <p:spPr>
          <a:xfrm>
            <a:off x="4876800" y="3540021"/>
            <a:ext cx="926123" cy="527538"/>
          </a:xfrm>
          <a:prstGeom prst="chevron">
            <a:avLst>
              <a:gd name="adj" fmla="val 1888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F63BD9-3489-9649-80E9-9901B2929E40}"/>
              </a:ext>
            </a:extLst>
          </p:cNvPr>
          <p:cNvCxnSpPr>
            <a:stCxn id="30" idx="5"/>
            <a:endCxn id="31" idx="1"/>
          </p:cNvCxnSpPr>
          <p:nvPr/>
        </p:nvCxnSpPr>
        <p:spPr>
          <a:xfrm>
            <a:off x="4311162" y="3803790"/>
            <a:ext cx="66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85AC06B-71E4-B54A-95F7-2EDEFFDF3349}"/>
              </a:ext>
            </a:extLst>
          </p:cNvPr>
          <p:cNvSpPr/>
          <p:nvPr/>
        </p:nvSpPr>
        <p:spPr>
          <a:xfrm>
            <a:off x="3727938" y="3352451"/>
            <a:ext cx="2297724" cy="902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DD6363B2-1B08-AA4D-AE33-E51DEBCF2487}"/>
              </a:ext>
            </a:extLst>
          </p:cNvPr>
          <p:cNvSpPr/>
          <p:nvPr/>
        </p:nvSpPr>
        <p:spPr>
          <a:xfrm>
            <a:off x="8000999" y="2373575"/>
            <a:ext cx="926123" cy="527538"/>
          </a:xfrm>
          <a:prstGeom prst="chevron">
            <a:avLst>
              <a:gd name="adj" fmla="val 1888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34CDFA-5975-B34C-97F3-04B27A64C3FA}"/>
              </a:ext>
            </a:extLst>
          </p:cNvPr>
          <p:cNvSpPr/>
          <p:nvPr/>
        </p:nvSpPr>
        <p:spPr>
          <a:xfrm>
            <a:off x="7737230" y="2186005"/>
            <a:ext cx="1406770" cy="902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46448342-427D-C94F-A78C-87B92F6F57EE}"/>
              </a:ext>
            </a:extLst>
          </p:cNvPr>
          <p:cNvSpPr/>
          <p:nvPr/>
        </p:nvSpPr>
        <p:spPr>
          <a:xfrm>
            <a:off x="8000999" y="3528298"/>
            <a:ext cx="926123" cy="527538"/>
          </a:xfrm>
          <a:prstGeom prst="chevron">
            <a:avLst>
              <a:gd name="adj" fmla="val 1888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928A5E-FBF0-D74E-BA90-92C431648969}"/>
              </a:ext>
            </a:extLst>
          </p:cNvPr>
          <p:cNvSpPr/>
          <p:nvPr/>
        </p:nvSpPr>
        <p:spPr>
          <a:xfrm>
            <a:off x="7737230" y="3340728"/>
            <a:ext cx="1406770" cy="902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40239C-F791-ED43-B6D0-6F15A5DB81EF}"/>
              </a:ext>
            </a:extLst>
          </p:cNvPr>
          <p:cNvSpPr/>
          <p:nvPr/>
        </p:nvSpPr>
        <p:spPr>
          <a:xfrm>
            <a:off x="6793523" y="1692893"/>
            <a:ext cx="175846" cy="31014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D8A8B3-4159-CB43-A6A2-11FA98EAE98E}"/>
              </a:ext>
            </a:extLst>
          </p:cNvPr>
          <p:cNvCxnSpPr>
            <a:stCxn id="17" idx="3"/>
            <a:endCxn id="43" idx="1"/>
          </p:cNvCxnSpPr>
          <p:nvPr/>
        </p:nvCxnSpPr>
        <p:spPr>
          <a:xfrm>
            <a:off x="5802923" y="2637344"/>
            <a:ext cx="2297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6DF5AC-498E-064D-9D6C-2D8EDC07D124}"/>
              </a:ext>
            </a:extLst>
          </p:cNvPr>
          <p:cNvCxnSpPr>
            <a:endCxn id="48" idx="1"/>
          </p:cNvCxnSpPr>
          <p:nvPr/>
        </p:nvCxnSpPr>
        <p:spPr>
          <a:xfrm>
            <a:off x="5802923" y="2637343"/>
            <a:ext cx="2297723" cy="115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A70606-402F-ED41-A052-A898492615C0}"/>
              </a:ext>
            </a:extLst>
          </p:cNvPr>
          <p:cNvCxnSpPr>
            <a:stCxn id="31" idx="3"/>
            <a:endCxn id="43" idx="1"/>
          </p:cNvCxnSpPr>
          <p:nvPr/>
        </p:nvCxnSpPr>
        <p:spPr>
          <a:xfrm flipV="1">
            <a:off x="5802923" y="2637344"/>
            <a:ext cx="2297723" cy="11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CF1616-47B4-C74C-A78F-220D114C9317}"/>
              </a:ext>
            </a:extLst>
          </p:cNvPr>
          <p:cNvCxnSpPr>
            <a:stCxn id="31" idx="3"/>
            <a:endCxn id="48" idx="1"/>
          </p:cNvCxnSpPr>
          <p:nvPr/>
        </p:nvCxnSpPr>
        <p:spPr>
          <a:xfrm flipV="1">
            <a:off x="5802923" y="3792067"/>
            <a:ext cx="2297723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249D580-DF49-864D-910A-C01C0C9DB2B5}"/>
              </a:ext>
            </a:extLst>
          </p:cNvPr>
          <p:cNvSpPr txBox="1"/>
          <p:nvPr/>
        </p:nvSpPr>
        <p:spPr>
          <a:xfrm>
            <a:off x="3751385" y="21889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A1CCEF-5FE1-7C40-A706-20FF50661013}"/>
              </a:ext>
            </a:extLst>
          </p:cNvPr>
          <p:cNvSpPr txBox="1"/>
          <p:nvPr/>
        </p:nvSpPr>
        <p:spPr>
          <a:xfrm>
            <a:off x="3727938" y="33788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B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A44F332-3AF8-4B46-AA4A-0F9B18F5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89" y="2373575"/>
            <a:ext cx="1276655" cy="71811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F358A29-7905-0148-88DD-A77DC3FC0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88" y="3528298"/>
            <a:ext cx="1276655" cy="71811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919A535-32F4-3A41-88AE-62A878CD0C61}"/>
              </a:ext>
            </a:extLst>
          </p:cNvPr>
          <p:cNvSpPr txBox="1"/>
          <p:nvPr/>
        </p:nvSpPr>
        <p:spPr>
          <a:xfrm>
            <a:off x="2662825" y="5084470"/>
            <a:ext cx="6866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How should we press the buttons such that “A precedes B” for both ?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Our model needs to take into account different timelines in the system, clock synchronization errors, as well as network delays.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6D881B-C3D6-BF4C-9360-D4FB2F4AF647}"/>
              </a:ext>
            </a:extLst>
          </p:cNvPr>
          <p:cNvSpPr txBox="1"/>
          <p:nvPr/>
        </p:nvSpPr>
        <p:spPr>
          <a:xfrm>
            <a:off x="8843046" y="21917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729226-CACB-3447-9B4B-EAA5F926A7CE}"/>
              </a:ext>
            </a:extLst>
          </p:cNvPr>
          <p:cNvSpPr txBox="1"/>
          <p:nvPr/>
        </p:nvSpPr>
        <p:spPr>
          <a:xfrm>
            <a:off x="8843046" y="335245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6230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15" id="{68C62233-8842-934D-BB3B-268B77F9039C}" vid="{D70E84A8-2553-FD43-A528-B0495E5D08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13579</TotalTime>
  <Words>717</Words>
  <Application>Microsoft Macintosh PowerPoint</Application>
  <PresentationFormat>Widescreen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State Transitions</vt:lpstr>
      <vt:lpstr>Some Thoughts</vt:lpstr>
      <vt:lpstr>Model Selection</vt:lpstr>
      <vt:lpstr>Model Selection</vt:lpstr>
      <vt:lpstr>Observers</vt:lpstr>
      <vt:lpstr>Observers</vt:lpstr>
      <vt:lpstr>Another Thought</vt:lpstr>
      <vt:lpstr>Yet Another Thought</vt:lpstr>
      <vt:lpstr>Observer Examples (Temporal Aspect)</vt:lpstr>
      <vt:lpstr>Observer Examples (Abstraction Level)</vt:lpstr>
      <vt:lpstr>Engineering/Modeling with observers in mind</vt:lpstr>
      <vt:lpstr>(Demo) Autonomous Vehicle Design</vt:lpstr>
      <vt:lpstr>(Demo) A Better Design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Several workflows</dc:title>
  <dc:creator>Shaokai Lin</dc:creator>
  <cp:lastModifiedBy>Shaokai Lin</cp:lastModifiedBy>
  <cp:revision>151</cp:revision>
  <cp:lastPrinted>2020-12-04T21:59:25Z</cp:lastPrinted>
  <dcterms:created xsi:type="dcterms:W3CDTF">2020-06-26T16:42:27Z</dcterms:created>
  <dcterms:modified xsi:type="dcterms:W3CDTF">2020-12-04T22:01:58Z</dcterms:modified>
</cp:coreProperties>
</file>