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8" r:id="rId3"/>
    <p:sldId id="257" r:id="rId4"/>
    <p:sldId id="304" r:id="rId5"/>
    <p:sldId id="259" r:id="rId6"/>
    <p:sldId id="267" r:id="rId7"/>
    <p:sldId id="268" r:id="rId8"/>
    <p:sldId id="270" r:id="rId9"/>
    <p:sldId id="271" r:id="rId10"/>
    <p:sldId id="272" r:id="rId11"/>
    <p:sldId id="299" r:id="rId12"/>
    <p:sldId id="283" r:id="rId13"/>
    <p:sldId id="285" r:id="rId14"/>
    <p:sldId id="286" r:id="rId15"/>
    <p:sldId id="287" r:id="rId16"/>
    <p:sldId id="288" r:id="rId17"/>
    <p:sldId id="310" r:id="rId18"/>
    <p:sldId id="298" r:id="rId19"/>
    <p:sldId id="309" r:id="rId20"/>
    <p:sldId id="284" r:id="rId21"/>
    <p:sldId id="301" r:id="rId22"/>
    <p:sldId id="302" r:id="rId23"/>
    <p:sldId id="297" r:id="rId24"/>
    <p:sldId id="274" r:id="rId25"/>
    <p:sldId id="280" r:id="rId26"/>
    <p:sldId id="276" r:id="rId27"/>
    <p:sldId id="281" r:id="rId28"/>
    <p:sldId id="277" r:id="rId29"/>
    <p:sldId id="278" r:id="rId30"/>
    <p:sldId id="303" r:id="rId31"/>
    <p:sldId id="300" r:id="rId32"/>
    <p:sldId id="262" r:id="rId33"/>
    <p:sldId id="289" r:id="rId34"/>
    <p:sldId id="290" r:id="rId35"/>
    <p:sldId id="266" r:id="rId36"/>
    <p:sldId id="291" r:id="rId37"/>
    <p:sldId id="261" r:id="rId38"/>
    <p:sldId id="294" r:id="rId39"/>
    <p:sldId id="292" r:id="rId40"/>
    <p:sldId id="293" r:id="rId41"/>
    <p:sldId id="295" r:id="rId42"/>
    <p:sldId id="296" r:id="rId43"/>
    <p:sldId id="305" r:id="rId44"/>
    <p:sldId id="30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5B743-A359-4658-8FF6-AF25B73DC180}" v="5" dt="2025-02-13T22:13:20.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76" autoAdjust="0"/>
  </p:normalViewPr>
  <p:slideViewPr>
    <p:cSldViewPr snapToGrid="0">
      <p:cViewPr varScale="1">
        <p:scale>
          <a:sx n="63" d="100"/>
          <a:sy n="63" d="100"/>
        </p:scale>
        <p:origin x="264" y="72"/>
      </p:cViewPr>
      <p:guideLst/>
    </p:cSldViewPr>
  </p:slideViewPr>
  <p:notesTextViewPr>
    <p:cViewPr>
      <p:scale>
        <a:sx n="1" d="1"/>
        <a:sy n="1" d="1"/>
      </p:scale>
      <p:origin x="0" y="0"/>
    </p:cViewPr>
  </p:notesTextViewPr>
  <p:sorterViewPr>
    <p:cViewPr>
      <p:scale>
        <a:sx n="75" d="100"/>
        <a:sy n="75" d="100"/>
      </p:scale>
      <p:origin x="0" y="-11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z, Lee S. (CDC/NCEZID/DFWED/EDLB)" userId="2f2a2d86-0949-46a4-8abf-a07c88803aba" providerId="ADAL" clId="{CE3A2CA8-AE66-4193-99DD-072F722C78DB}"/>
    <pc:docChg chg="delSld">
      <pc:chgData name="Katz, Lee S. (CDC/NCEZID/DFWED/EDLB)" userId="2f2a2d86-0949-46a4-8abf-a07c88803aba" providerId="ADAL" clId="{CE3A2CA8-AE66-4193-99DD-072F722C78DB}" dt="2025-01-22T13:30:01.624" v="0" actId="2696"/>
      <pc:docMkLst>
        <pc:docMk/>
      </pc:docMkLst>
      <pc:sldChg chg="del">
        <pc:chgData name="Katz, Lee S. (CDC/NCEZID/DFWED/EDLB)" userId="2f2a2d86-0949-46a4-8abf-a07c88803aba" providerId="ADAL" clId="{CE3A2CA8-AE66-4193-99DD-072F722C78DB}" dt="2025-01-22T13:30:01.624" v="0" actId="2696"/>
        <pc:sldMkLst>
          <pc:docMk/>
          <pc:sldMk cId="4250893700" sldId="307"/>
        </pc:sldMkLst>
      </pc:sldChg>
      <pc:sldChg chg="del">
        <pc:chgData name="Katz, Lee S. (CDC/NCEZID/DFWED/EDLB)" userId="2f2a2d86-0949-46a4-8abf-a07c88803aba" providerId="ADAL" clId="{CE3A2CA8-AE66-4193-99DD-072F722C78DB}" dt="2025-01-22T13:30:01.624" v="0" actId="2696"/>
        <pc:sldMkLst>
          <pc:docMk/>
          <pc:sldMk cId="3644282221" sldId="308"/>
        </pc:sldMkLst>
      </pc:sldChg>
    </pc:docChg>
  </pc:docChgLst>
  <pc:docChgLst>
    <pc:chgData name="Katz, Lee S. (CDC/NCIRD/DBD)" userId="2f2a2d86-0949-46a4-8abf-a07c88803aba" providerId="ADAL" clId="{01A5B743-A359-4658-8FF6-AF25B73DC180}"/>
    <pc:docChg chg="undo custSel addSld modSld">
      <pc:chgData name="Katz, Lee S. (CDC/NCIRD/DBD)" userId="2f2a2d86-0949-46a4-8abf-a07c88803aba" providerId="ADAL" clId="{01A5B743-A359-4658-8FF6-AF25B73DC180}" dt="2025-02-13T22:13:32.949" v="260" actId="400"/>
      <pc:docMkLst>
        <pc:docMk/>
      </pc:docMkLst>
      <pc:sldChg chg="modSp mod">
        <pc:chgData name="Katz, Lee S. (CDC/NCIRD/DBD)" userId="2f2a2d86-0949-46a4-8abf-a07c88803aba" providerId="ADAL" clId="{01A5B743-A359-4658-8FF6-AF25B73DC180}" dt="2025-02-11T18:32:49.422" v="9" actId="20577"/>
        <pc:sldMkLst>
          <pc:docMk/>
          <pc:sldMk cId="109857222" sldId="256"/>
        </pc:sldMkLst>
        <pc:spChg chg="mod">
          <ac:chgData name="Katz, Lee S. (CDC/NCIRD/DBD)" userId="2f2a2d86-0949-46a4-8abf-a07c88803aba" providerId="ADAL" clId="{01A5B743-A359-4658-8FF6-AF25B73DC180}" dt="2025-02-11T18:32:49.422" v="9" actId="20577"/>
          <ac:spMkLst>
            <pc:docMk/>
            <pc:sldMk cId="109857222" sldId="256"/>
            <ac:spMk id="3" creationId="{00000000-0000-0000-0000-000000000000}"/>
          </ac:spMkLst>
        </pc:spChg>
      </pc:sldChg>
      <pc:sldChg chg="modSp mod">
        <pc:chgData name="Katz, Lee S. (CDC/NCIRD/DBD)" userId="2f2a2d86-0949-46a4-8abf-a07c88803aba" providerId="ADAL" clId="{01A5B743-A359-4658-8FF6-AF25B73DC180}" dt="2025-02-13T22:10:09.997" v="12" actId="20577"/>
        <pc:sldMkLst>
          <pc:docMk/>
          <pc:sldMk cId="3580148511" sldId="287"/>
        </pc:sldMkLst>
        <pc:spChg chg="mod">
          <ac:chgData name="Katz, Lee S. (CDC/NCIRD/DBD)" userId="2f2a2d86-0949-46a4-8abf-a07c88803aba" providerId="ADAL" clId="{01A5B743-A359-4658-8FF6-AF25B73DC180}" dt="2025-02-13T22:10:09.997" v="12" actId="20577"/>
          <ac:spMkLst>
            <pc:docMk/>
            <pc:sldMk cId="3580148511" sldId="287"/>
            <ac:spMk id="8" creationId="{38BFFF02-C197-461E-A8C4-EFB5913079BB}"/>
          </ac:spMkLst>
        </pc:spChg>
      </pc:sldChg>
      <pc:sldChg chg="addSp modSp mod modAnim">
        <pc:chgData name="Katz, Lee S. (CDC/NCIRD/DBD)" userId="2f2a2d86-0949-46a4-8abf-a07c88803aba" providerId="ADAL" clId="{01A5B743-A359-4658-8FF6-AF25B73DC180}" dt="2025-02-13T22:11:48.913" v="20" actId="14100"/>
        <pc:sldMkLst>
          <pc:docMk/>
          <pc:sldMk cId="1395815619" sldId="288"/>
        </pc:sldMkLst>
        <pc:cxnChg chg="add mod">
          <ac:chgData name="Katz, Lee S. (CDC/NCIRD/DBD)" userId="2f2a2d86-0949-46a4-8abf-a07c88803aba" providerId="ADAL" clId="{01A5B743-A359-4658-8FF6-AF25B73DC180}" dt="2025-02-13T22:11:21.067" v="14" actId="13822"/>
          <ac:cxnSpMkLst>
            <pc:docMk/>
            <pc:sldMk cId="1395815619" sldId="288"/>
            <ac:cxnSpMk id="5" creationId="{006A962C-7D55-CB0D-1008-26E1410F180B}"/>
          </ac:cxnSpMkLst>
        </pc:cxnChg>
        <pc:cxnChg chg="add mod">
          <ac:chgData name="Katz, Lee S. (CDC/NCIRD/DBD)" userId="2f2a2d86-0949-46a4-8abf-a07c88803aba" providerId="ADAL" clId="{01A5B743-A359-4658-8FF6-AF25B73DC180}" dt="2025-02-13T22:11:48.913" v="20" actId="14100"/>
          <ac:cxnSpMkLst>
            <pc:docMk/>
            <pc:sldMk cId="1395815619" sldId="288"/>
            <ac:cxnSpMk id="6" creationId="{3D6BE89A-E585-7D36-C87B-8225D1AF29A7}"/>
          </ac:cxnSpMkLst>
        </pc:cxnChg>
      </pc:sldChg>
      <pc:sldChg chg="modSp mod">
        <pc:chgData name="Katz, Lee S. (CDC/NCIRD/DBD)" userId="2f2a2d86-0949-46a4-8abf-a07c88803aba" providerId="ADAL" clId="{01A5B743-A359-4658-8FF6-AF25B73DC180}" dt="2025-02-13T22:13:32.949" v="260" actId="400"/>
        <pc:sldMkLst>
          <pc:docMk/>
          <pc:sldMk cId="715473122" sldId="298"/>
        </pc:sldMkLst>
        <pc:spChg chg="mod">
          <ac:chgData name="Katz, Lee S. (CDC/NCIRD/DBD)" userId="2f2a2d86-0949-46a4-8abf-a07c88803aba" providerId="ADAL" clId="{01A5B743-A359-4658-8FF6-AF25B73DC180}" dt="2025-02-13T22:13:32.949" v="260" actId="400"/>
          <ac:spMkLst>
            <pc:docMk/>
            <pc:sldMk cId="715473122" sldId="298"/>
            <ac:spMk id="3" creationId="{4AAEBA9C-997A-4CDA-9EB4-62FF82C6C153}"/>
          </ac:spMkLst>
        </pc:spChg>
      </pc:sldChg>
      <pc:sldChg chg="addSp delSp modSp new mod">
        <pc:chgData name="Katz, Lee S. (CDC/NCIRD/DBD)" userId="2f2a2d86-0949-46a4-8abf-a07c88803aba" providerId="ADAL" clId="{01A5B743-A359-4658-8FF6-AF25B73DC180}" dt="2025-02-13T22:13:24.049" v="259" actId="27614"/>
        <pc:sldMkLst>
          <pc:docMk/>
          <pc:sldMk cId="2267405450" sldId="310"/>
        </pc:sldMkLst>
        <pc:spChg chg="mod">
          <ac:chgData name="Katz, Lee S. (CDC/NCIRD/DBD)" userId="2f2a2d86-0949-46a4-8abf-a07c88803aba" providerId="ADAL" clId="{01A5B743-A359-4658-8FF6-AF25B73DC180}" dt="2025-02-13T22:11:58.935" v="47" actId="20577"/>
          <ac:spMkLst>
            <pc:docMk/>
            <pc:sldMk cId="2267405450" sldId="310"/>
            <ac:spMk id="2" creationId="{F1049CE4-9423-C983-E65F-3EB33EECF7C4}"/>
          </ac:spMkLst>
        </pc:spChg>
        <pc:spChg chg="mod">
          <ac:chgData name="Katz, Lee S. (CDC/NCIRD/DBD)" userId="2f2a2d86-0949-46a4-8abf-a07c88803aba" providerId="ADAL" clId="{01A5B743-A359-4658-8FF6-AF25B73DC180}" dt="2025-02-13T22:12:56.076" v="257" actId="20577"/>
          <ac:spMkLst>
            <pc:docMk/>
            <pc:sldMk cId="2267405450" sldId="310"/>
            <ac:spMk id="3" creationId="{2AF82DB2-D2AB-8BCB-A0E2-593F5F309074}"/>
          </ac:spMkLst>
        </pc:spChg>
        <pc:spChg chg="del">
          <ac:chgData name="Katz, Lee S. (CDC/NCIRD/DBD)" userId="2f2a2d86-0949-46a4-8abf-a07c88803aba" providerId="ADAL" clId="{01A5B743-A359-4658-8FF6-AF25B73DC180}" dt="2025-02-13T22:13:20.446" v="258"/>
          <ac:spMkLst>
            <pc:docMk/>
            <pc:sldMk cId="2267405450" sldId="310"/>
            <ac:spMk id="4" creationId="{7D6C168B-D4E9-B385-42C1-67DABFE095CC}"/>
          </ac:spMkLst>
        </pc:spChg>
        <pc:picChg chg="add mod">
          <ac:chgData name="Katz, Lee S. (CDC/NCIRD/DBD)" userId="2f2a2d86-0949-46a4-8abf-a07c88803aba" providerId="ADAL" clId="{01A5B743-A359-4658-8FF6-AF25B73DC180}" dt="2025-02-13T22:13:24.049" v="259" actId="27614"/>
          <ac:picMkLst>
            <pc:docMk/>
            <pc:sldMk cId="2267405450" sldId="310"/>
            <ac:picMk id="6" creationId="{748AD018-CCBE-F3EC-AA88-00EF955E4573}"/>
          </ac:picMkLst>
        </pc:picChg>
      </pc:sldChg>
    </pc:docChg>
  </pc:docChgLst>
  <pc:docChgLst>
    <pc:chgData name="Katz, Lee S. (CDC/NCEZID/DFWED/EDLB)" userId="2f2a2d86-0949-46a4-8abf-a07c88803aba" providerId="ADAL" clId="{D80F72C8-7DF8-48AA-83B4-15C4D9568E51}"/>
    <pc:docChg chg="modSld">
      <pc:chgData name="Katz, Lee S. (CDC/NCEZID/DFWED/EDLB)" userId="2f2a2d86-0949-46a4-8abf-a07c88803aba" providerId="ADAL" clId="{D80F72C8-7DF8-48AA-83B4-15C4D9568E51}" dt="2024-09-25T14:17:05.228" v="2" actId="20577"/>
      <pc:docMkLst>
        <pc:docMk/>
      </pc:docMkLst>
      <pc:sldChg chg="modSp mod">
        <pc:chgData name="Katz, Lee S. (CDC/NCEZID/DFWED/EDLB)" userId="2f2a2d86-0949-46a4-8abf-a07c88803aba" providerId="ADAL" clId="{D80F72C8-7DF8-48AA-83B4-15C4D9568E51}" dt="2024-09-25T14:17:05.228" v="2" actId="20577"/>
        <pc:sldMkLst>
          <pc:docMk/>
          <pc:sldMk cId="109857222" sldId="256"/>
        </pc:sldMkLst>
        <pc:spChg chg="mod">
          <ac:chgData name="Katz, Lee S. (CDC/NCEZID/DFWED/EDLB)" userId="2f2a2d86-0949-46a4-8abf-a07c88803aba" providerId="ADAL" clId="{D80F72C8-7DF8-48AA-83B4-15C4D9568E51}" dt="2024-09-25T14:17:05.228" v="2" actId="20577"/>
          <ac:spMkLst>
            <pc:docMk/>
            <pc:sldMk cId="109857222" sldId="256"/>
            <ac:spMk id="3" creationId="{00000000-0000-0000-0000-000000000000}"/>
          </ac:spMkLst>
        </pc:spChg>
      </pc:sldChg>
    </pc:docChg>
  </pc:docChgLst>
  <pc:docChgLst>
    <pc:chgData name="Katz, Lee S. (CDC/NCEZID/DFWED/EDLB)" userId="2f2a2d86-0949-46a4-8abf-a07c88803aba" providerId="ADAL" clId="{831E3542-F685-4F20-82A9-779CD7D50901}"/>
    <pc:docChg chg="undo custSel addSld modSld">
      <pc:chgData name="Katz, Lee S. (CDC/NCEZID/DFWED/EDLB)" userId="2f2a2d86-0949-46a4-8abf-a07c88803aba" providerId="ADAL" clId="{831E3542-F685-4F20-82A9-779CD7D50901}" dt="2024-09-25T21:54:07.130" v="198" actId="6549"/>
      <pc:docMkLst>
        <pc:docMk/>
      </pc:docMkLst>
      <pc:sldChg chg="addSp delSp modSp new mod modClrScheme chgLayout">
        <pc:chgData name="Katz, Lee S. (CDC/NCEZID/DFWED/EDLB)" userId="2f2a2d86-0949-46a4-8abf-a07c88803aba" providerId="ADAL" clId="{831E3542-F685-4F20-82A9-779CD7D50901}" dt="2024-09-25T21:46:58.764" v="28" actId="700"/>
        <pc:sldMkLst>
          <pc:docMk/>
          <pc:sldMk cId="591844775" sldId="305"/>
        </pc:sldMkLst>
        <pc:spChg chg="mod ord">
          <ac:chgData name="Katz, Lee S. (CDC/NCEZID/DFWED/EDLB)" userId="2f2a2d86-0949-46a4-8abf-a07c88803aba" providerId="ADAL" clId="{831E3542-F685-4F20-82A9-779CD7D50901}" dt="2024-09-25T21:46:58.764" v="28" actId="700"/>
          <ac:spMkLst>
            <pc:docMk/>
            <pc:sldMk cId="591844775" sldId="305"/>
            <ac:spMk id="2" creationId="{CDF406A8-A72D-F202-A43E-D39EE1124CD9}"/>
          </ac:spMkLst>
        </pc:spChg>
        <pc:spChg chg="del mod ord">
          <ac:chgData name="Katz, Lee S. (CDC/NCEZID/DFWED/EDLB)" userId="2f2a2d86-0949-46a4-8abf-a07c88803aba" providerId="ADAL" clId="{831E3542-F685-4F20-82A9-779CD7D50901}" dt="2024-09-25T21:46:58.764" v="28" actId="700"/>
          <ac:spMkLst>
            <pc:docMk/>
            <pc:sldMk cId="591844775" sldId="305"/>
            <ac:spMk id="3" creationId="{B5341458-1270-B9B9-79EA-05C26914577D}"/>
          </ac:spMkLst>
        </pc:spChg>
        <pc:spChg chg="del">
          <ac:chgData name="Katz, Lee S. (CDC/NCEZID/DFWED/EDLB)" userId="2f2a2d86-0949-46a4-8abf-a07c88803aba" providerId="ADAL" clId="{831E3542-F685-4F20-82A9-779CD7D50901}" dt="2024-09-25T21:46:58.764" v="28" actId="700"/>
          <ac:spMkLst>
            <pc:docMk/>
            <pc:sldMk cId="591844775" sldId="305"/>
            <ac:spMk id="4" creationId="{822D6208-0D91-0A32-F7A2-4B0C6979918D}"/>
          </ac:spMkLst>
        </pc:spChg>
        <pc:spChg chg="add mod ord">
          <ac:chgData name="Katz, Lee S. (CDC/NCEZID/DFWED/EDLB)" userId="2f2a2d86-0949-46a4-8abf-a07c88803aba" providerId="ADAL" clId="{831E3542-F685-4F20-82A9-779CD7D50901}" dt="2024-09-25T21:46:58.764" v="28" actId="700"/>
          <ac:spMkLst>
            <pc:docMk/>
            <pc:sldMk cId="591844775" sldId="305"/>
            <ac:spMk id="5" creationId="{8F7E3492-936E-62BF-3CC8-531BEE326FCC}"/>
          </ac:spMkLst>
        </pc:spChg>
      </pc:sldChg>
      <pc:sldChg chg="addSp delSp modSp new mod modClrScheme chgLayout">
        <pc:chgData name="Katz, Lee S. (CDC/NCEZID/DFWED/EDLB)" userId="2f2a2d86-0949-46a4-8abf-a07c88803aba" providerId="ADAL" clId="{831E3542-F685-4F20-82A9-779CD7D50901}" dt="2024-09-25T21:47:18.188" v="35" actId="6549"/>
        <pc:sldMkLst>
          <pc:docMk/>
          <pc:sldMk cId="3882526390" sldId="306"/>
        </pc:sldMkLst>
        <pc:spChg chg="del mod ord">
          <ac:chgData name="Katz, Lee S. (CDC/NCEZID/DFWED/EDLB)" userId="2f2a2d86-0949-46a4-8abf-a07c88803aba" providerId="ADAL" clId="{831E3542-F685-4F20-82A9-779CD7D50901}" dt="2024-09-25T21:44:20.081" v="18" actId="700"/>
          <ac:spMkLst>
            <pc:docMk/>
            <pc:sldMk cId="3882526390" sldId="306"/>
            <ac:spMk id="2" creationId="{AD340E94-3BB8-7BC4-4BB1-71099FA390F0}"/>
          </ac:spMkLst>
        </pc:spChg>
        <pc:spChg chg="del mod ord">
          <ac:chgData name="Katz, Lee S. (CDC/NCEZID/DFWED/EDLB)" userId="2f2a2d86-0949-46a4-8abf-a07c88803aba" providerId="ADAL" clId="{831E3542-F685-4F20-82A9-779CD7D50901}" dt="2024-09-25T21:44:20.081" v="18" actId="700"/>
          <ac:spMkLst>
            <pc:docMk/>
            <pc:sldMk cId="3882526390" sldId="306"/>
            <ac:spMk id="3" creationId="{9E43995E-ACA4-4731-F707-D735C2022D07}"/>
          </ac:spMkLst>
        </pc:spChg>
        <pc:spChg chg="del">
          <ac:chgData name="Katz, Lee S. (CDC/NCEZID/DFWED/EDLB)" userId="2f2a2d86-0949-46a4-8abf-a07c88803aba" providerId="ADAL" clId="{831E3542-F685-4F20-82A9-779CD7D50901}" dt="2024-09-25T21:44:20.081" v="18" actId="700"/>
          <ac:spMkLst>
            <pc:docMk/>
            <pc:sldMk cId="3882526390" sldId="306"/>
            <ac:spMk id="4" creationId="{BC6B205E-DF66-24EA-6F91-122A783C985E}"/>
          </ac:spMkLst>
        </pc:spChg>
        <pc:spChg chg="add mod ord">
          <ac:chgData name="Katz, Lee S. (CDC/NCEZID/DFWED/EDLB)" userId="2f2a2d86-0949-46a4-8abf-a07c88803aba" providerId="ADAL" clId="{831E3542-F685-4F20-82A9-779CD7D50901}" dt="2024-09-25T21:45:58.776" v="20" actId="700"/>
          <ac:spMkLst>
            <pc:docMk/>
            <pc:sldMk cId="3882526390" sldId="306"/>
            <ac:spMk id="5" creationId="{21975C59-1471-B201-934F-8AA1118AF1D0}"/>
          </ac:spMkLst>
        </pc:spChg>
        <pc:spChg chg="add del mod ord">
          <ac:chgData name="Katz, Lee S. (CDC/NCEZID/DFWED/EDLB)" userId="2f2a2d86-0949-46a4-8abf-a07c88803aba" providerId="ADAL" clId="{831E3542-F685-4F20-82A9-779CD7D50901}" dt="2024-09-25T21:45:58.776" v="20" actId="700"/>
          <ac:spMkLst>
            <pc:docMk/>
            <pc:sldMk cId="3882526390" sldId="306"/>
            <ac:spMk id="6" creationId="{430A95F0-4B22-18AA-B9BF-D7A044A1DD36}"/>
          </ac:spMkLst>
        </pc:spChg>
        <pc:spChg chg="add mod ord">
          <ac:chgData name="Katz, Lee S. (CDC/NCEZID/DFWED/EDLB)" userId="2f2a2d86-0949-46a4-8abf-a07c88803aba" providerId="ADAL" clId="{831E3542-F685-4F20-82A9-779CD7D50901}" dt="2024-09-25T21:47:18.188" v="35" actId="6549"/>
          <ac:spMkLst>
            <pc:docMk/>
            <pc:sldMk cId="3882526390" sldId="306"/>
            <ac:spMk id="7" creationId="{411854F9-CFD1-4CD2-9E75-51807465AA4D}"/>
          </ac:spMkLst>
        </pc:spChg>
        <pc:spChg chg="add del mod ord">
          <ac:chgData name="Katz, Lee S. (CDC/NCEZID/DFWED/EDLB)" userId="2f2a2d86-0949-46a4-8abf-a07c88803aba" providerId="ADAL" clId="{831E3542-F685-4F20-82A9-779CD7D50901}" dt="2024-09-25T21:46:25.816" v="23" actId="22"/>
          <ac:spMkLst>
            <pc:docMk/>
            <pc:sldMk cId="3882526390" sldId="306"/>
            <ac:spMk id="8" creationId="{79817CDA-CC8B-3D76-513D-97CD78E30B06}"/>
          </ac:spMkLst>
        </pc:spChg>
        <pc:picChg chg="add del mod ord">
          <ac:chgData name="Katz, Lee S. (CDC/NCEZID/DFWED/EDLB)" userId="2f2a2d86-0949-46a4-8abf-a07c88803aba" providerId="ADAL" clId="{831E3542-F685-4F20-82A9-779CD7D50901}" dt="2024-09-25T21:46:05.005" v="22" actId="22"/>
          <ac:picMkLst>
            <pc:docMk/>
            <pc:sldMk cId="3882526390" sldId="306"/>
            <ac:picMk id="10" creationId="{E5DCEB32-F0D8-168F-F7B2-D4F1806DF742}"/>
          </ac:picMkLst>
        </pc:picChg>
        <pc:picChg chg="add mod ord">
          <ac:chgData name="Katz, Lee S. (CDC/NCEZID/DFWED/EDLB)" userId="2f2a2d86-0949-46a4-8abf-a07c88803aba" providerId="ADAL" clId="{831E3542-F685-4F20-82A9-779CD7D50901}" dt="2024-09-25T21:46:25.816" v="23" actId="22"/>
          <ac:picMkLst>
            <pc:docMk/>
            <pc:sldMk cId="3882526390" sldId="306"/>
            <ac:picMk id="12" creationId="{A7377295-F554-5F26-ED70-D8FD33218FF5}"/>
          </ac:picMkLst>
        </pc:picChg>
      </pc:sldChg>
      <pc:sldChg chg="addSp delSp modSp new mod modClrScheme chgLayout">
        <pc:chgData name="Katz, Lee S. (CDC/NCEZID/DFWED/EDLB)" userId="2f2a2d86-0949-46a4-8abf-a07c88803aba" providerId="ADAL" clId="{831E3542-F685-4F20-82A9-779CD7D50901}" dt="2024-09-25T21:48:19.711" v="39" actId="22"/>
        <pc:sldMkLst>
          <pc:docMk/>
          <pc:sldMk cId="4250893700" sldId="307"/>
        </pc:sldMkLst>
        <pc:spChg chg="del mod ord">
          <ac:chgData name="Katz, Lee S. (CDC/NCEZID/DFWED/EDLB)" userId="2f2a2d86-0949-46a4-8abf-a07c88803aba" providerId="ADAL" clId="{831E3542-F685-4F20-82A9-779CD7D50901}" dt="2024-09-25T21:48:06.663" v="37" actId="700"/>
          <ac:spMkLst>
            <pc:docMk/>
            <pc:sldMk cId="4250893700" sldId="307"/>
            <ac:spMk id="2" creationId="{22A76941-F1E6-557E-293B-D58D2BD3DAB7}"/>
          </ac:spMkLst>
        </pc:spChg>
        <pc:spChg chg="del mod ord">
          <ac:chgData name="Katz, Lee S. (CDC/NCEZID/DFWED/EDLB)" userId="2f2a2d86-0949-46a4-8abf-a07c88803aba" providerId="ADAL" clId="{831E3542-F685-4F20-82A9-779CD7D50901}" dt="2024-09-25T21:48:06.663" v="37" actId="700"/>
          <ac:spMkLst>
            <pc:docMk/>
            <pc:sldMk cId="4250893700" sldId="307"/>
            <ac:spMk id="3" creationId="{F529AA6B-0FAF-34DC-1357-413D1FFCF269}"/>
          </ac:spMkLst>
        </pc:spChg>
        <pc:spChg chg="add del mod ord">
          <ac:chgData name="Katz, Lee S. (CDC/NCEZID/DFWED/EDLB)" userId="2f2a2d86-0949-46a4-8abf-a07c88803aba" providerId="ADAL" clId="{831E3542-F685-4F20-82A9-779CD7D50901}" dt="2024-09-25T21:48:10.870" v="38" actId="700"/>
          <ac:spMkLst>
            <pc:docMk/>
            <pc:sldMk cId="4250893700" sldId="307"/>
            <ac:spMk id="4" creationId="{F20E6730-5ACC-F85D-8E63-185FD3373A89}"/>
          </ac:spMkLst>
        </pc:spChg>
        <pc:spChg chg="add del mod ord">
          <ac:chgData name="Katz, Lee S. (CDC/NCEZID/DFWED/EDLB)" userId="2f2a2d86-0949-46a4-8abf-a07c88803aba" providerId="ADAL" clId="{831E3542-F685-4F20-82A9-779CD7D50901}" dt="2024-09-25T21:48:10.870" v="38" actId="700"/>
          <ac:spMkLst>
            <pc:docMk/>
            <pc:sldMk cId="4250893700" sldId="307"/>
            <ac:spMk id="5" creationId="{89A65B45-345D-947E-A779-A9E56DF826EF}"/>
          </ac:spMkLst>
        </pc:spChg>
        <pc:picChg chg="add">
          <ac:chgData name="Katz, Lee S. (CDC/NCEZID/DFWED/EDLB)" userId="2f2a2d86-0949-46a4-8abf-a07c88803aba" providerId="ADAL" clId="{831E3542-F685-4F20-82A9-779CD7D50901}" dt="2024-09-25T21:48:19.711" v="39" actId="22"/>
          <ac:picMkLst>
            <pc:docMk/>
            <pc:sldMk cId="4250893700" sldId="307"/>
            <ac:picMk id="7" creationId="{3CB53155-937D-40D4-BC44-EEAACEA73C50}"/>
          </ac:picMkLst>
        </pc:picChg>
      </pc:sldChg>
      <pc:sldChg chg="addSp delSp modSp new mod modClrScheme chgLayout">
        <pc:chgData name="Katz, Lee S. (CDC/NCEZID/DFWED/EDLB)" userId="2f2a2d86-0949-46a4-8abf-a07c88803aba" providerId="ADAL" clId="{831E3542-F685-4F20-82A9-779CD7D50901}" dt="2024-09-25T21:49:59.751" v="75" actId="20577"/>
        <pc:sldMkLst>
          <pc:docMk/>
          <pc:sldMk cId="3644282221" sldId="308"/>
        </pc:sldMkLst>
        <pc:spChg chg="add mod">
          <ac:chgData name="Katz, Lee S. (CDC/NCEZID/DFWED/EDLB)" userId="2f2a2d86-0949-46a4-8abf-a07c88803aba" providerId="ADAL" clId="{831E3542-F685-4F20-82A9-779CD7D50901}" dt="2024-09-25T21:49:59.751" v="75" actId="20577"/>
          <ac:spMkLst>
            <pc:docMk/>
            <pc:sldMk cId="3644282221" sldId="308"/>
            <ac:spMk id="2" creationId="{05B0A30D-0165-C913-2CA6-92D42870FDDE}"/>
          </ac:spMkLst>
        </pc:spChg>
        <pc:spChg chg="add del mod">
          <ac:chgData name="Katz, Lee S. (CDC/NCEZID/DFWED/EDLB)" userId="2f2a2d86-0949-46a4-8abf-a07c88803aba" providerId="ADAL" clId="{831E3542-F685-4F20-82A9-779CD7D50901}" dt="2024-09-25T21:49:50.368" v="42" actId="22"/>
          <ac:spMkLst>
            <pc:docMk/>
            <pc:sldMk cId="3644282221" sldId="308"/>
            <ac:spMk id="3" creationId="{F385A057-0A5B-133B-42C5-3DF75B8EFC84}"/>
          </ac:spMkLst>
        </pc:spChg>
        <pc:picChg chg="add mod ord">
          <ac:chgData name="Katz, Lee S. (CDC/NCEZID/DFWED/EDLB)" userId="2f2a2d86-0949-46a4-8abf-a07c88803aba" providerId="ADAL" clId="{831E3542-F685-4F20-82A9-779CD7D50901}" dt="2024-09-25T21:49:50.368" v="42" actId="22"/>
          <ac:picMkLst>
            <pc:docMk/>
            <pc:sldMk cId="3644282221" sldId="308"/>
            <ac:picMk id="5" creationId="{95800DAA-4E71-0058-6EDA-B3B38E724825}"/>
          </ac:picMkLst>
        </pc:picChg>
      </pc:sldChg>
      <pc:sldChg chg="addSp delSp modSp new mod">
        <pc:chgData name="Katz, Lee S. (CDC/NCEZID/DFWED/EDLB)" userId="2f2a2d86-0949-46a4-8abf-a07c88803aba" providerId="ADAL" clId="{831E3542-F685-4F20-82A9-779CD7D50901}" dt="2024-09-25T21:54:07.130" v="198" actId="6549"/>
        <pc:sldMkLst>
          <pc:docMk/>
          <pc:sldMk cId="2352014563" sldId="309"/>
        </pc:sldMkLst>
        <pc:spChg chg="mod">
          <ac:chgData name="Katz, Lee S. (CDC/NCEZID/DFWED/EDLB)" userId="2f2a2d86-0949-46a4-8abf-a07c88803aba" providerId="ADAL" clId="{831E3542-F685-4F20-82A9-779CD7D50901}" dt="2024-09-25T21:53:34.079" v="97" actId="20577"/>
          <ac:spMkLst>
            <pc:docMk/>
            <pc:sldMk cId="2352014563" sldId="309"/>
            <ac:spMk id="2" creationId="{D1BAE67E-6E1B-21B8-CB9E-7E858E4BD5E0}"/>
          </ac:spMkLst>
        </pc:spChg>
        <pc:spChg chg="del">
          <ac:chgData name="Katz, Lee S. (CDC/NCEZID/DFWED/EDLB)" userId="2f2a2d86-0949-46a4-8abf-a07c88803aba" providerId="ADAL" clId="{831E3542-F685-4F20-82A9-779CD7D50901}" dt="2024-09-25T21:53:42.056" v="98" actId="22"/>
          <ac:spMkLst>
            <pc:docMk/>
            <pc:sldMk cId="2352014563" sldId="309"/>
            <ac:spMk id="3" creationId="{28D51D9A-0627-4417-89F7-AD99DE9ECFC9}"/>
          </ac:spMkLst>
        </pc:spChg>
        <pc:spChg chg="mod">
          <ac:chgData name="Katz, Lee S. (CDC/NCEZID/DFWED/EDLB)" userId="2f2a2d86-0949-46a4-8abf-a07c88803aba" providerId="ADAL" clId="{831E3542-F685-4F20-82A9-779CD7D50901}" dt="2024-09-25T21:54:07.130" v="198" actId="6549"/>
          <ac:spMkLst>
            <pc:docMk/>
            <pc:sldMk cId="2352014563" sldId="309"/>
            <ac:spMk id="4" creationId="{504A7CF9-1690-DC4B-D85F-D77322416C3F}"/>
          </ac:spMkLst>
        </pc:spChg>
        <pc:picChg chg="add mod ord">
          <ac:chgData name="Katz, Lee S. (CDC/NCEZID/DFWED/EDLB)" userId="2f2a2d86-0949-46a4-8abf-a07c88803aba" providerId="ADAL" clId="{831E3542-F685-4F20-82A9-779CD7D50901}" dt="2024-09-25T21:53:42.056" v="98" actId="22"/>
          <ac:picMkLst>
            <pc:docMk/>
            <pc:sldMk cId="2352014563" sldId="309"/>
            <ac:picMk id="6" creationId="{0D3F13A2-F21F-A005-4B99-CAB672CBC5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FBE2D-0D1E-4BA9-8ADA-226FF9BF2B64}" type="datetimeFigureOut">
              <a:t>2/13/2025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509F5-1CBE-47DF-9AE7-C1EE592787C1}" type="slidenum">
              <a:t>‹#›</a:t>
            </a:fld>
            <a:endParaRPr lang="en-US"/>
          </a:p>
        </p:txBody>
      </p:sp>
    </p:spTree>
    <p:extLst>
      <p:ext uri="{BB962C8B-B14F-4D97-AF65-F5344CB8AC3E}">
        <p14:creationId xmlns:p14="http://schemas.microsoft.com/office/powerpoint/2010/main" val="700304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you click on </a:t>
            </a:r>
            <a:r>
              <a:rPr lang="en-US" dirty="0" err="1"/>
              <a:t>skesa</a:t>
            </a:r>
            <a:r>
              <a:rPr lang="en-US" dirty="0"/>
              <a:t> and here is another set of things to install</a:t>
            </a:r>
          </a:p>
        </p:txBody>
      </p:sp>
      <p:sp>
        <p:nvSpPr>
          <p:cNvPr id="4" name="Slide Number Placeholder 3"/>
          <p:cNvSpPr>
            <a:spLocks noGrp="1"/>
          </p:cNvSpPr>
          <p:nvPr>
            <p:ph type="sldNum" sz="quarter" idx="5"/>
          </p:nvPr>
        </p:nvSpPr>
        <p:spPr/>
        <p:txBody>
          <a:bodyPr/>
          <a:lstStyle/>
          <a:p>
            <a:fld id="{DB1509F5-1CBE-47DF-9AE7-C1EE592787C1}" type="slidenum">
              <a:rPr lang="en-US" smtClean="0"/>
              <a:t>4</a:t>
            </a:fld>
            <a:endParaRPr lang="en-US"/>
          </a:p>
        </p:txBody>
      </p:sp>
    </p:spTree>
    <p:extLst>
      <p:ext uri="{BB962C8B-B14F-4D97-AF65-F5344CB8AC3E}">
        <p14:creationId xmlns:p14="http://schemas.microsoft.com/office/powerpoint/2010/main" val="86857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Let’s look at the files.  The fasta file that we indexed has all these extra files associated with it.</a:t>
            </a:r>
          </a:p>
        </p:txBody>
      </p:sp>
      <p:sp>
        <p:nvSpPr>
          <p:cNvPr id="4" name="Slide Number Placeholder 3"/>
          <p:cNvSpPr>
            <a:spLocks noGrp="1"/>
          </p:cNvSpPr>
          <p:nvPr>
            <p:ph type="sldNum" sz="quarter" idx="5"/>
          </p:nvPr>
        </p:nvSpPr>
        <p:spPr/>
        <p:txBody>
          <a:bodyPr/>
          <a:lstStyle/>
          <a:p>
            <a:fld id="{DB1509F5-1CBE-47DF-9AE7-C1EE592787C1}" type="slidenum">
              <a:t>28</a:t>
            </a:fld>
            <a:endParaRPr lang="en-US"/>
          </a:p>
        </p:txBody>
      </p:sp>
    </p:spTree>
    <p:extLst>
      <p:ext uri="{BB962C8B-B14F-4D97-AF65-F5344CB8AC3E}">
        <p14:creationId xmlns:p14="http://schemas.microsoft.com/office/powerpoint/2010/main" val="3108847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parts to look at:</a:t>
            </a:r>
          </a:p>
          <a:p>
            <a:pPr marL="171450" indent="-171450">
              <a:buFont typeface="Arial" panose="020B0604020202020204" pitchFamily="34" charset="0"/>
              <a:buChar char="•"/>
            </a:pPr>
            <a:r>
              <a:rPr lang="en-US" dirty="0"/>
              <a:t>query=</a:t>
            </a:r>
          </a:p>
          <a:p>
            <a:pPr marL="171450" indent="-171450">
              <a:buFont typeface="Arial" panose="020B0604020202020204" pitchFamily="34" charset="0"/>
              <a:buChar char="•"/>
            </a:pPr>
            <a:r>
              <a:rPr lang="en-US" dirty="0"/>
              <a:t>length=105</a:t>
            </a:r>
          </a:p>
          <a:p>
            <a:pPr marL="171450" indent="-171450">
              <a:buFont typeface="Arial" panose="020B0604020202020204" pitchFamily="34" charset="0"/>
              <a:buChar char="•"/>
            </a:pPr>
            <a:r>
              <a:rPr lang="en-US" dirty="0"/>
              <a:t>Score (bits), e-value</a:t>
            </a:r>
          </a:p>
          <a:p>
            <a:pPr marL="171450" indent="-171450">
              <a:buFont typeface="Arial" panose="020B0604020202020204" pitchFamily="34" charset="0"/>
              <a:buChar char="•"/>
            </a:pPr>
            <a:r>
              <a:rPr lang="en-US" dirty="0"/>
              <a:t>Identities = 105/105</a:t>
            </a:r>
          </a:p>
          <a:p>
            <a:pPr marL="171450" indent="-171450">
              <a:buFont typeface="Arial" panose="020B0604020202020204" pitchFamily="34" charset="0"/>
              <a:buChar char="•"/>
            </a:pPr>
            <a:r>
              <a:rPr lang="en-US" dirty="0"/>
              <a:t>Gaps = 0</a:t>
            </a:r>
          </a:p>
          <a:p>
            <a:pPr marL="171450" indent="-171450">
              <a:buFont typeface="Arial" panose="020B0604020202020204" pitchFamily="34" charset="0"/>
              <a:buChar char="•"/>
            </a:pPr>
            <a:r>
              <a:rPr lang="en-US" dirty="0"/>
              <a:t>The + where the “positive but not identity” is located</a:t>
            </a:r>
          </a:p>
        </p:txBody>
      </p:sp>
      <p:sp>
        <p:nvSpPr>
          <p:cNvPr id="4" name="Slide Number Placeholder 3"/>
          <p:cNvSpPr>
            <a:spLocks noGrp="1"/>
          </p:cNvSpPr>
          <p:nvPr>
            <p:ph type="sldNum" sz="quarter" idx="5"/>
          </p:nvPr>
        </p:nvSpPr>
        <p:spPr/>
        <p:txBody>
          <a:bodyPr/>
          <a:lstStyle/>
          <a:p>
            <a:fld id="{DB1509F5-1CBE-47DF-9AE7-C1EE592787C1}" type="slidenum">
              <a:rPr lang="en-US" smtClean="0"/>
              <a:t>30</a:t>
            </a:fld>
            <a:endParaRPr lang="en-US"/>
          </a:p>
        </p:txBody>
      </p:sp>
    </p:spTree>
    <p:extLst>
      <p:ext uri="{BB962C8B-B14F-4D97-AF65-F5344CB8AC3E}">
        <p14:creationId xmlns:p14="http://schemas.microsoft.com/office/powerpoint/2010/main" val="1748428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CLI method and making an env with Conda</a:t>
            </a:r>
          </a:p>
          <a:p>
            <a:r>
              <a:rPr lang="en-US" dirty="0"/>
              <a:t>Start by searching conda for </a:t>
            </a:r>
            <a:r>
              <a:rPr lang="en-US" dirty="0" err="1"/>
              <a:t>clustal</a:t>
            </a:r>
            <a:endParaRPr lang="en-US" dirty="0"/>
          </a:p>
        </p:txBody>
      </p:sp>
      <p:sp>
        <p:nvSpPr>
          <p:cNvPr id="4" name="Slide Number Placeholder 3"/>
          <p:cNvSpPr>
            <a:spLocks noGrp="1"/>
          </p:cNvSpPr>
          <p:nvPr>
            <p:ph type="sldNum" sz="quarter" idx="5"/>
          </p:nvPr>
        </p:nvSpPr>
        <p:spPr/>
        <p:txBody>
          <a:bodyPr/>
          <a:lstStyle/>
          <a:p>
            <a:fld id="{DB1509F5-1CBE-47DF-9AE7-C1EE592787C1}" type="slidenum">
              <a:rPr lang="en-US" smtClean="0"/>
              <a:t>33</a:t>
            </a:fld>
            <a:endParaRPr lang="en-US"/>
          </a:p>
        </p:txBody>
      </p:sp>
    </p:spTree>
    <p:extLst>
      <p:ext uri="{BB962C8B-B14F-4D97-AF65-F5344CB8AC3E}">
        <p14:creationId xmlns:p14="http://schemas.microsoft.com/office/powerpoint/2010/main" val="3872986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where is the different residue?</a:t>
            </a:r>
          </a:p>
        </p:txBody>
      </p:sp>
      <p:sp>
        <p:nvSpPr>
          <p:cNvPr id="4" name="Slide Number Placeholder 3"/>
          <p:cNvSpPr>
            <a:spLocks noGrp="1"/>
          </p:cNvSpPr>
          <p:nvPr>
            <p:ph type="sldNum" sz="quarter" idx="5"/>
          </p:nvPr>
        </p:nvSpPr>
        <p:spPr/>
        <p:txBody>
          <a:bodyPr/>
          <a:lstStyle/>
          <a:p>
            <a:fld id="{DB1509F5-1CBE-47DF-9AE7-C1EE592787C1}" type="slidenum">
              <a:rPr lang="en-US" smtClean="0"/>
              <a:t>36</a:t>
            </a:fld>
            <a:endParaRPr lang="en-US"/>
          </a:p>
        </p:txBody>
      </p:sp>
    </p:spTree>
    <p:extLst>
      <p:ext uri="{BB962C8B-B14F-4D97-AF65-F5344CB8AC3E}">
        <p14:creationId xmlns:p14="http://schemas.microsoft.com/office/powerpoint/2010/main" val="1793252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https://web.archive.org/web/20170823035747/http://prodigal.ornl.gov/</a:t>
            </a:r>
          </a:p>
          <a:p>
            <a:endParaRPr lang="en-US" dirty="0"/>
          </a:p>
          <a:p>
            <a:pPr algn="l"/>
            <a:r>
              <a:rPr lang="en-US" b="0" i="0" dirty="0">
                <a:solidFill>
                  <a:srgbClr val="000000"/>
                </a:solidFill>
                <a:effectLst/>
                <a:latin typeface="Geneva"/>
              </a:rPr>
              <a:t>Prodigal's algorithm for gene prediction follows the basic principle of </a:t>
            </a:r>
            <a:r>
              <a:rPr lang="en-US" b="1" i="0" dirty="0">
                <a:solidFill>
                  <a:srgbClr val="000000"/>
                </a:solidFill>
                <a:effectLst/>
                <a:latin typeface="Geneva"/>
              </a:rPr>
              <a:t>KISS</a:t>
            </a:r>
            <a:r>
              <a:rPr lang="en-US" b="0" i="0" dirty="0">
                <a:solidFill>
                  <a:srgbClr val="000000"/>
                </a:solidFill>
                <a:effectLst/>
                <a:latin typeface="Geneva"/>
              </a:rPr>
              <a:t> (Keep It Simple, Stupid). Compared to other methods, Prodigal's naive log-likelihood functions seem deceptively simple. Despite its lack of complexity (no Hidden Markov Model, no Interpolated Markov Model, etc.), Prodigal nonetheless achieves good results.</a:t>
            </a:r>
          </a:p>
          <a:p>
            <a:pPr algn="l"/>
            <a:r>
              <a:rPr lang="en-US" b="0" i="0" dirty="0">
                <a:solidFill>
                  <a:srgbClr val="000000"/>
                </a:solidFill>
                <a:effectLst/>
                <a:latin typeface="Geneva"/>
              </a:rPr>
              <a:t>The basic steps of the Prodigal algorithm can be summarized as follows:</a:t>
            </a:r>
          </a:p>
          <a:p>
            <a:pPr algn="l">
              <a:buFont typeface="Arial" panose="020B0604020202020204" pitchFamily="34" charset="0"/>
              <a:buChar char="•"/>
            </a:pPr>
            <a:r>
              <a:rPr lang="en-US" b="1" i="0" dirty="0">
                <a:solidFill>
                  <a:srgbClr val="000000"/>
                </a:solidFill>
                <a:effectLst/>
                <a:latin typeface="Geneva"/>
              </a:rPr>
              <a:t>Constructing a training set for protein coding</a:t>
            </a:r>
            <a:r>
              <a:rPr lang="en-US" b="0" i="0" dirty="0">
                <a:solidFill>
                  <a:srgbClr val="000000"/>
                </a:solidFill>
                <a:effectLst/>
                <a:latin typeface="Geneva"/>
              </a:rPr>
              <a:t>: Many </a:t>
            </a:r>
            <a:r>
              <a:rPr lang="en-US" b="0" i="0" dirty="0" err="1">
                <a:solidFill>
                  <a:srgbClr val="000000"/>
                </a:solidFill>
                <a:effectLst/>
                <a:latin typeface="Geneva"/>
              </a:rPr>
              <a:t>genefinders</a:t>
            </a:r>
            <a:r>
              <a:rPr lang="en-US" b="0" i="0" dirty="0">
                <a:solidFill>
                  <a:srgbClr val="000000"/>
                </a:solidFill>
                <a:effectLst/>
                <a:latin typeface="Geneva"/>
              </a:rPr>
              <a:t> just take all open reading frames, or </a:t>
            </a:r>
            <a:r>
              <a:rPr lang="en-US" b="1" i="0" dirty="0">
                <a:solidFill>
                  <a:srgbClr val="000000"/>
                </a:solidFill>
                <a:effectLst/>
                <a:latin typeface="Geneva"/>
              </a:rPr>
              <a:t>ORFs</a:t>
            </a:r>
            <a:r>
              <a:rPr lang="en-US" b="0" i="0" dirty="0">
                <a:solidFill>
                  <a:srgbClr val="000000"/>
                </a:solidFill>
                <a:effectLst/>
                <a:latin typeface="Geneva"/>
              </a:rPr>
              <a:t>, above a certain size and consider them to be real genes. While this may be fine for low-GC genomes, this assumption proves dangerous in high GC organisms. Due to the lack of A and T in high GC genomes, there are many fewer stop codons. Long ORFs occur simply by chance in high GC genomes, and many of them aren't real genes at all. Prodigal addresses this problem with </a:t>
            </a:r>
            <a:r>
              <a:rPr lang="en-US" b="1" i="0" dirty="0">
                <a:solidFill>
                  <a:srgbClr val="000000"/>
                </a:solidFill>
                <a:effectLst/>
                <a:latin typeface="Geneva"/>
              </a:rPr>
              <a:t>GC frame plot based training</a:t>
            </a:r>
            <a:r>
              <a:rPr lang="en-US" b="0" i="0" dirty="0">
                <a:solidFill>
                  <a:srgbClr val="000000"/>
                </a:solidFill>
                <a:effectLst/>
                <a:latin typeface="Geneva"/>
              </a:rPr>
              <a:t>, wherein it examines all the ORFs in a genome looking for a bias for G or C in the 1st, 2nd, and 3rd positions of each codon. It then does a dynamic programming across the entire genome, building gene models using this frame plot bias as its only coding scoring function. While the gene models built by this initial run are far from perfect, they provide a sound enough basis to gather coding statistics from, and a far better basis than merely choosing all ORFs above a certain size.</a:t>
            </a:r>
          </a:p>
          <a:p>
            <a:pPr algn="l">
              <a:buFont typeface="Arial" panose="020B0604020202020204" pitchFamily="34" charset="0"/>
              <a:buChar char="•"/>
            </a:pPr>
            <a:r>
              <a:rPr lang="en-US" b="1" i="0" dirty="0">
                <a:solidFill>
                  <a:srgbClr val="000000"/>
                </a:solidFill>
                <a:effectLst/>
                <a:latin typeface="Geneva"/>
              </a:rPr>
              <a:t>Building log-likelihood coding statistics from the training data</a:t>
            </a:r>
            <a:r>
              <a:rPr lang="en-US" b="0" i="0" dirty="0">
                <a:solidFill>
                  <a:srgbClr val="000000"/>
                </a:solidFill>
                <a:effectLst/>
                <a:latin typeface="Geneva"/>
              </a:rPr>
              <a:t>: Prodigal gathers </a:t>
            </a:r>
            <a:r>
              <a:rPr lang="en-US" b="0" i="0" dirty="0" err="1">
                <a:solidFill>
                  <a:srgbClr val="000000"/>
                </a:solidFill>
                <a:effectLst/>
                <a:latin typeface="Geneva"/>
              </a:rPr>
              <a:t>dicodon</a:t>
            </a:r>
            <a:r>
              <a:rPr lang="en-US" b="0" i="0" dirty="0">
                <a:solidFill>
                  <a:srgbClr val="000000"/>
                </a:solidFill>
                <a:effectLst/>
                <a:latin typeface="Geneva"/>
              </a:rPr>
              <a:t> (hexamer) statistics for all the genes in its initial dynamic programming model. The coding function is a simple log-likelihood of signal to background. Once this function has been established, every potential gene in the genome (all possible starts and stops) is scored. This simple function, plus the two factors listed below, are all Prodigal uses in the way of coding scores.</a:t>
            </a:r>
          </a:p>
          <a:p>
            <a:pPr algn="l">
              <a:buFont typeface="Arial" panose="020B0604020202020204" pitchFamily="34" charset="0"/>
              <a:buChar char="•"/>
            </a:pPr>
            <a:r>
              <a:rPr lang="en-US" b="1" i="0" dirty="0">
                <a:solidFill>
                  <a:srgbClr val="000000"/>
                </a:solidFill>
                <a:effectLst/>
                <a:latin typeface="Geneva"/>
              </a:rPr>
              <a:t>Sharpening coding scores</a:t>
            </a:r>
            <a:r>
              <a:rPr lang="en-US" b="0" i="0" dirty="0">
                <a:solidFill>
                  <a:srgbClr val="000000"/>
                </a:solidFill>
                <a:effectLst/>
                <a:latin typeface="Geneva"/>
              </a:rPr>
              <a:t>: Once Prodigal has scored all potential candidates in a given ORF, it then implements a "sharpening" of the coding score, wherein it penalizes all potential start candidates that lie downstream from a higher-scoring start. The reason for this is that if we choose a more interior start in the dynamic programming stage, we are also NOT choosing the region upstream of that start. Therefore, an additional penalty is assigned representing this bypassing of a good coding region. For example, gene 3701-4000 has a score of 100. Gene 3763-4000 has a score of 75. We revise the score of gene 3763-4000 to be 75 minus the coding not selected (25), or 50.</a:t>
            </a:r>
          </a:p>
          <a:p>
            <a:pPr algn="l">
              <a:buFont typeface="Arial" panose="020B0604020202020204" pitchFamily="34" charset="0"/>
              <a:buChar char="•"/>
            </a:pPr>
            <a:r>
              <a:rPr lang="en-US" b="1" i="0" dirty="0">
                <a:solidFill>
                  <a:srgbClr val="000000"/>
                </a:solidFill>
                <a:effectLst/>
                <a:latin typeface="Geneva"/>
              </a:rPr>
              <a:t>Length factor to coding</a:t>
            </a:r>
            <a:r>
              <a:rPr lang="en-US" b="0" i="0" dirty="0">
                <a:solidFill>
                  <a:srgbClr val="000000"/>
                </a:solidFill>
                <a:effectLst/>
                <a:latin typeface="Geneva"/>
              </a:rPr>
              <a:t>: A static length factor is added to the coding score. This factor is higher in low GC genomes, and lower in high GC genomes. If an ORF is especially long, but has negative coding, its coding score is artificially replaced with a small positive coding per base. This enables the long ORF to be recognized as a true gene, but it won't be chosen over a genuinely good alternative.</a:t>
            </a:r>
          </a:p>
          <a:p>
            <a:pPr algn="l">
              <a:buFont typeface="Arial" panose="020B0604020202020204" pitchFamily="34" charset="0"/>
              <a:buChar char="•"/>
            </a:pPr>
            <a:r>
              <a:rPr lang="en-US" b="1" i="0" dirty="0">
                <a:solidFill>
                  <a:srgbClr val="000000"/>
                </a:solidFill>
                <a:effectLst/>
                <a:latin typeface="Geneva"/>
              </a:rPr>
              <a:t>Iterative start training</a:t>
            </a:r>
            <a:r>
              <a:rPr lang="en-US" b="0" i="0" dirty="0">
                <a:solidFill>
                  <a:srgbClr val="000000"/>
                </a:solidFill>
                <a:effectLst/>
                <a:latin typeface="Geneva"/>
              </a:rPr>
              <a:t>: For every open reading frame containing a gene with a coding score above a certain threshold, the translation initiation site with the highest coding score is recorded. This set of "coding peaks", although usually only 60-70% likely to be the true gene start, provides a sound foundation for start training. These starts are examined for ATG/GTG/TTG frequency and ribosomal binding site (RBS) motifs. The starts are then rescored based on these discoveries, and the new set of starts with the highest score in each ORF is selected. The start trainer iterates until the set of "best starts" no longer changes (usually only a few iterations). This final set of "best starts" is used as the training set for start scoring, and data is gathered from this set regarding RBS motifs, distances, and ATG/GTG/TTG frequency.</a:t>
            </a:r>
          </a:p>
          <a:p>
            <a:pPr algn="l">
              <a:buFont typeface="Arial" panose="020B0604020202020204" pitchFamily="34" charset="0"/>
              <a:buChar char="•"/>
            </a:pPr>
            <a:r>
              <a:rPr lang="en-US" b="1" i="0" dirty="0">
                <a:solidFill>
                  <a:srgbClr val="000000"/>
                </a:solidFill>
                <a:effectLst/>
                <a:latin typeface="Geneva"/>
              </a:rPr>
              <a:t>Final dynamic programming</a:t>
            </a:r>
            <a:r>
              <a:rPr lang="en-US" b="0" i="0" dirty="0">
                <a:solidFill>
                  <a:srgbClr val="000000"/>
                </a:solidFill>
                <a:effectLst/>
                <a:latin typeface="Geneva"/>
              </a:rPr>
              <a:t>: A final dynamic programming is performed over the set of all start-stop pairs in the genome. Each potential gene's score is the sum of its start score and its coding score. Some small overlap is allowed between two genes on the same strand, and a greater amount of overlap is allowed for 3' ends of two genes on opposite strands. Bonuses are given to the scoring for potential operon distances, with larger bonuses given to -1 and -4 base overlaps between two genes on the same strand.</a:t>
            </a:r>
          </a:p>
          <a:p>
            <a:endParaRPr lang="en-US" dirty="0"/>
          </a:p>
        </p:txBody>
      </p:sp>
      <p:sp>
        <p:nvSpPr>
          <p:cNvPr id="4" name="Slide Number Placeholder 3"/>
          <p:cNvSpPr>
            <a:spLocks noGrp="1"/>
          </p:cNvSpPr>
          <p:nvPr>
            <p:ph type="sldNum" sz="quarter" idx="5"/>
          </p:nvPr>
        </p:nvSpPr>
        <p:spPr/>
        <p:txBody>
          <a:bodyPr/>
          <a:lstStyle/>
          <a:p>
            <a:fld id="{DB1509F5-1CBE-47DF-9AE7-C1EE592787C1}" type="slidenum">
              <a:rPr lang="en-US" smtClean="0"/>
              <a:t>38</a:t>
            </a:fld>
            <a:endParaRPr lang="en-US"/>
          </a:p>
        </p:txBody>
      </p:sp>
    </p:spTree>
    <p:extLst>
      <p:ext uri="{BB962C8B-B14F-4D97-AF65-F5344CB8AC3E}">
        <p14:creationId xmlns:p14="http://schemas.microsoft.com/office/powerpoint/2010/main" val="2328159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environment called prodigal.  Can also use ‘mamba’ in the create step</a:t>
            </a:r>
          </a:p>
          <a:p>
            <a:endParaRPr lang="en-US" dirty="0"/>
          </a:p>
          <a:p>
            <a:r>
              <a:rPr lang="en-US" dirty="0"/>
              <a:t>activate prodigal</a:t>
            </a:r>
          </a:p>
          <a:p>
            <a:endParaRPr lang="en-US" dirty="0"/>
          </a:p>
          <a:p>
            <a:r>
              <a:rPr lang="en-US" dirty="0"/>
              <a:t>make directory for gene prediction and then navigate there with cd</a:t>
            </a:r>
          </a:p>
          <a:p>
            <a:endParaRPr lang="en-US" dirty="0"/>
          </a:p>
          <a:p>
            <a:r>
              <a:rPr lang="en-US" dirty="0" err="1"/>
              <a:t>wget</a:t>
            </a:r>
            <a:r>
              <a:rPr lang="en-US" dirty="0"/>
              <a:t> K12 genome and put it into K12.fasta</a:t>
            </a:r>
          </a:p>
          <a:p>
            <a:endParaRPr lang="en-US" dirty="0"/>
          </a:p>
          <a:p>
            <a:r>
              <a:rPr lang="en-US" dirty="0"/>
              <a:t>Run prodigal help</a:t>
            </a:r>
          </a:p>
        </p:txBody>
      </p:sp>
      <p:sp>
        <p:nvSpPr>
          <p:cNvPr id="4" name="Slide Number Placeholder 3"/>
          <p:cNvSpPr>
            <a:spLocks noGrp="1"/>
          </p:cNvSpPr>
          <p:nvPr>
            <p:ph type="sldNum" sz="quarter" idx="5"/>
          </p:nvPr>
        </p:nvSpPr>
        <p:spPr/>
        <p:txBody>
          <a:bodyPr/>
          <a:lstStyle/>
          <a:p>
            <a:fld id="{DB1509F5-1CBE-47DF-9AE7-C1EE592787C1}" type="slidenum">
              <a:rPr lang="en-US" smtClean="0"/>
              <a:t>39</a:t>
            </a:fld>
            <a:endParaRPr lang="en-US"/>
          </a:p>
        </p:txBody>
      </p:sp>
    </p:spTree>
    <p:extLst>
      <p:ext uri="{BB962C8B-B14F-4D97-AF65-F5344CB8AC3E}">
        <p14:creationId xmlns:p14="http://schemas.microsoft.com/office/powerpoint/2010/main" val="1863493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how would I look inside the file?  less, head, tail, cat, …</a:t>
            </a:r>
          </a:p>
          <a:p>
            <a:endParaRPr lang="en-US" dirty="0"/>
          </a:p>
        </p:txBody>
      </p:sp>
      <p:sp>
        <p:nvSpPr>
          <p:cNvPr id="4" name="Slide Number Placeholder 3"/>
          <p:cNvSpPr>
            <a:spLocks noGrp="1"/>
          </p:cNvSpPr>
          <p:nvPr>
            <p:ph type="sldNum" sz="quarter" idx="5"/>
          </p:nvPr>
        </p:nvSpPr>
        <p:spPr/>
        <p:txBody>
          <a:bodyPr/>
          <a:lstStyle/>
          <a:p>
            <a:fld id="{DB1509F5-1CBE-47DF-9AE7-C1EE592787C1}" type="slidenum">
              <a:rPr lang="en-US" smtClean="0"/>
              <a:t>40</a:t>
            </a:fld>
            <a:endParaRPr lang="en-US"/>
          </a:p>
        </p:txBody>
      </p:sp>
    </p:spTree>
    <p:extLst>
      <p:ext uri="{BB962C8B-B14F-4D97-AF65-F5344CB8AC3E}">
        <p14:creationId xmlns:p14="http://schemas.microsoft.com/office/powerpoint/2010/main" val="400195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how would I count the number of coding sequences found?  These coding sequences are tagged with “CDS”</a:t>
            </a:r>
          </a:p>
          <a:p>
            <a:endParaRPr lang="en-US" dirty="0"/>
          </a:p>
          <a:p>
            <a:r>
              <a:rPr lang="en-US" dirty="0"/>
              <a:t>grep -c CDS K12.prodigal.gbk</a:t>
            </a:r>
          </a:p>
          <a:p>
            <a:endParaRPr lang="en-US" dirty="0"/>
          </a:p>
        </p:txBody>
      </p:sp>
      <p:sp>
        <p:nvSpPr>
          <p:cNvPr id="4" name="Slide Number Placeholder 3"/>
          <p:cNvSpPr>
            <a:spLocks noGrp="1"/>
          </p:cNvSpPr>
          <p:nvPr>
            <p:ph type="sldNum" sz="quarter" idx="5"/>
          </p:nvPr>
        </p:nvSpPr>
        <p:spPr/>
        <p:txBody>
          <a:bodyPr/>
          <a:lstStyle/>
          <a:p>
            <a:fld id="{DB1509F5-1CBE-47DF-9AE7-C1EE592787C1}" type="slidenum">
              <a:rPr lang="en-US" smtClean="0"/>
              <a:t>41</a:t>
            </a:fld>
            <a:endParaRPr lang="en-US"/>
          </a:p>
        </p:txBody>
      </p:sp>
    </p:spTree>
    <p:extLst>
      <p:ext uri="{BB962C8B-B14F-4D97-AF65-F5344CB8AC3E}">
        <p14:creationId xmlns:p14="http://schemas.microsoft.com/office/powerpoint/2010/main" val="338771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1509F5-1CBE-47DF-9AE7-C1EE592787C1}" type="slidenum">
              <a:rPr lang="en-US" smtClean="0"/>
              <a:t>44</a:t>
            </a:fld>
            <a:endParaRPr lang="en-US"/>
          </a:p>
        </p:txBody>
      </p:sp>
    </p:spTree>
    <p:extLst>
      <p:ext uri="{BB962C8B-B14F-4D97-AF65-F5344CB8AC3E}">
        <p14:creationId xmlns:p14="http://schemas.microsoft.com/office/powerpoint/2010/main" val="1880886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flavors of blast</a:t>
            </a:r>
          </a:p>
        </p:txBody>
      </p:sp>
      <p:sp>
        <p:nvSpPr>
          <p:cNvPr id="4" name="Slide Number Placeholder 3"/>
          <p:cNvSpPr>
            <a:spLocks noGrp="1"/>
          </p:cNvSpPr>
          <p:nvPr>
            <p:ph type="sldNum" sz="quarter" idx="5"/>
          </p:nvPr>
        </p:nvSpPr>
        <p:spPr/>
        <p:txBody>
          <a:bodyPr/>
          <a:lstStyle/>
          <a:p>
            <a:fld id="{DB1509F5-1CBE-47DF-9AE7-C1EE592787C1}" type="slidenum">
              <a:rPr lang="en-US" smtClean="0"/>
              <a:t>6</a:t>
            </a:fld>
            <a:endParaRPr lang="en-US"/>
          </a:p>
        </p:txBody>
      </p:sp>
    </p:spTree>
    <p:extLst>
      <p:ext uri="{BB962C8B-B14F-4D97-AF65-F5344CB8AC3E}">
        <p14:creationId xmlns:p14="http://schemas.microsoft.com/office/powerpoint/2010/main" val="1745941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kinds of questions can BLAST help us answer?</a:t>
            </a:r>
          </a:p>
        </p:txBody>
      </p:sp>
      <p:sp>
        <p:nvSpPr>
          <p:cNvPr id="4" name="Slide Number Placeholder 3"/>
          <p:cNvSpPr>
            <a:spLocks noGrp="1"/>
          </p:cNvSpPr>
          <p:nvPr>
            <p:ph type="sldNum" sz="quarter" idx="5"/>
          </p:nvPr>
        </p:nvSpPr>
        <p:spPr/>
        <p:txBody>
          <a:bodyPr/>
          <a:lstStyle/>
          <a:p>
            <a:fld id="{DB1509F5-1CBE-47DF-9AE7-C1EE592787C1}" type="slidenum">
              <a:rPr lang="en-US" smtClean="0"/>
              <a:t>7</a:t>
            </a:fld>
            <a:endParaRPr lang="en-US"/>
          </a:p>
        </p:txBody>
      </p:sp>
    </p:spTree>
    <p:extLst>
      <p:ext uri="{BB962C8B-B14F-4D97-AF65-F5344CB8AC3E}">
        <p14:creationId xmlns:p14="http://schemas.microsoft.com/office/powerpoint/2010/main" val="3241084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GUI (graphic user interface) version of BLAST</a:t>
            </a:r>
          </a:p>
        </p:txBody>
      </p:sp>
      <p:sp>
        <p:nvSpPr>
          <p:cNvPr id="4" name="Slide Number Placeholder 3"/>
          <p:cNvSpPr>
            <a:spLocks noGrp="1"/>
          </p:cNvSpPr>
          <p:nvPr>
            <p:ph type="sldNum" sz="quarter" idx="5"/>
          </p:nvPr>
        </p:nvSpPr>
        <p:spPr/>
        <p:txBody>
          <a:bodyPr/>
          <a:lstStyle/>
          <a:p>
            <a:fld id="{DB1509F5-1CBE-47DF-9AE7-C1EE592787C1}" type="slidenum">
              <a:rPr lang="en-US" smtClean="0"/>
              <a:t>8</a:t>
            </a:fld>
            <a:endParaRPr lang="en-US"/>
          </a:p>
        </p:txBody>
      </p:sp>
    </p:spTree>
    <p:extLst>
      <p:ext uri="{BB962C8B-B14F-4D97-AF65-F5344CB8AC3E}">
        <p14:creationId xmlns:p14="http://schemas.microsoft.com/office/powerpoint/2010/main" val="45925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https://medium.com/featurepreneur/setting-up-miniconda-on-ubuntu-4bf6bece6f9b</a:t>
            </a:r>
          </a:p>
        </p:txBody>
      </p:sp>
      <p:sp>
        <p:nvSpPr>
          <p:cNvPr id="4" name="Slide Number Placeholder 3"/>
          <p:cNvSpPr>
            <a:spLocks noGrp="1"/>
          </p:cNvSpPr>
          <p:nvPr>
            <p:ph type="sldNum" sz="quarter" idx="5"/>
          </p:nvPr>
        </p:nvSpPr>
        <p:spPr/>
        <p:txBody>
          <a:bodyPr/>
          <a:lstStyle/>
          <a:p>
            <a:fld id="{DB1509F5-1CBE-47DF-9AE7-C1EE592787C1}" type="slidenum">
              <a:rPr lang="en-US" smtClean="0"/>
              <a:t>14</a:t>
            </a:fld>
            <a:endParaRPr lang="en-US"/>
          </a:p>
        </p:txBody>
      </p:sp>
    </p:spTree>
    <p:extLst>
      <p:ext uri="{BB962C8B-B14F-4D97-AF65-F5344CB8AC3E}">
        <p14:creationId xmlns:p14="http://schemas.microsoft.com/office/powerpoint/2010/main" val="294216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https://medium.com/featurepreneur/setting-up-miniconda-on-ubuntu-4bf6bece6f9b</a:t>
            </a:r>
          </a:p>
        </p:txBody>
      </p:sp>
      <p:sp>
        <p:nvSpPr>
          <p:cNvPr id="4" name="Slide Number Placeholder 3"/>
          <p:cNvSpPr>
            <a:spLocks noGrp="1"/>
          </p:cNvSpPr>
          <p:nvPr>
            <p:ph type="sldNum" sz="quarter" idx="5"/>
          </p:nvPr>
        </p:nvSpPr>
        <p:spPr/>
        <p:txBody>
          <a:bodyPr/>
          <a:lstStyle/>
          <a:p>
            <a:fld id="{DB1509F5-1CBE-47DF-9AE7-C1EE592787C1}" type="slidenum">
              <a:rPr lang="en-US" smtClean="0"/>
              <a:t>15</a:t>
            </a:fld>
            <a:endParaRPr lang="en-US"/>
          </a:p>
        </p:txBody>
      </p:sp>
    </p:spTree>
    <p:extLst>
      <p:ext uri="{BB962C8B-B14F-4D97-AF65-F5344CB8AC3E}">
        <p14:creationId xmlns:p14="http://schemas.microsoft.com/office/powerpoint/2010/main" val="1773217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1509F5-1CBE-47DF-9AE7-C1EE592787C1}" type="slidenum">
              <a:rPr lang="en-US" smtClean="0"/>
              <a:t>16</a:t>
            </a:fld>
            <a:endParaRPr lang="en-US"/>
          </a:p>
        </p:txBody>
      </p:sp>
    </p:spTree>
    <p:extLst>
      <p:ext uri="{BB962C8B-B14F-4D97-AF65-F5344CB8AC3E}">
        <p14:creationId xmlns:p14="http://schemas.microsoft.com/office/powerpoint/2010/main" val="400363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1509F5-1CBE-47DF-9AE7-C1EE592787C1}" type="slidenum">
              <a:rPr lang="en-US" smtClean="0"/>
              <a:t>21</a:t>
            </a:fld>
            <a:endParaRPr lang="en-US"/>
          </a:p>
        </p:txBody>
      </p:sp>
    </p:spTree>
    <p:extLst>
      <p:ext uri="{BB962C8B-B14F-4D97-AF65-F5344CB8AC3E}">
        <p14:creationId xmlns:p14="http://schemas.microsoft.com/office/powerpoint/2010/main" val="3394682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downloading both sequences, you can use ‘head’ to see both of them</a:t>
            </a:r>
          </a:p>
        </p:txBody>
      </p:sp>
      <p:sp>
        <p:nvSpPr>
          <p:cNvPr id="4" name="Slide Number Placeholder 3"/>
          <p:cNvSpPr>
            <a:spLocks noGrp="1"/>
          </p:cNvSpPr>
          <p:nvPr>
            <p:ph type="sldNum" sz="quarter" idx="5"/>
          </p:nvPr>
        </p:nvSpPr>
        <p:spPr/>
        <p:txBody>
          <a:bodyPr/>
          <a:lstStyle/>
          <a:p>
            <a:fld id="{DB1509F5-1CBE-47DF-9AE7-C1EE592787C1}" type="slidenum">
              <a:t>26</a:t>
            </a:fld>
            <a:endParaRPr lang="en-US"/>
          </a:p>
        </p:txBody>
      </p:sp>
    </p:spTree>
    <p:extLst>
      <p:ext uri="{BB962C8B-B14F-4D97-AF65-F5344CB8AC3E}">
        <p14:creationId xmlns:p14="http://schemas.microsoft.com/office/powerpoint/2010/main" val="3057796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coursesandconferences.wellcomeconnectingscience.org/our-events/your-digital-mentor-podcast/"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blast.ncbi.nlm.nih.gov/Blast.cgi?PAGE=Protein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Installation of Software</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2025-02-12</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BD9D-5403-3880-02B3-A751E95051DC}"/>
              </a:ext>
            </a:extLst>
          </p:cNvPr>
          <p:cNvSpPr>
            <a:spLocks noGrp="1"/>
          </p:cNvSpPr>
          <p:nvPr>
            <p:ph type="title"/>
          </p:nvPr>
        </p:nvSpPr>
        <p:spPr/>
        <p:txBody>
          <a:bodyPr/>
          <a:lstStyle/>
          <a:p>
            <a:r>
              <a:rPr lang="en-US">
                <a:cs typeface="Calibri Light"/>
              </a:rPr>
              <a:t>Web results</a:t>
            </a:r>
            <a:endParaRPr lang="en-US"/>
          </a:p>
        </p:txBody>
      </p:sp>
      <p:pic>
        <p:nvPicPr>
          <p:cNvPr id="4" name="Picture 4" descr="blast result">
            <a:extLst>
              <a:ext uri="{FF2B5EF4-FFF2-40B4-BE49-F238E27FC236}">
                <a16:creationId xmlns:a16="http://schemas.microsoft.com/office/drawing/2014/main" id="{2370AE96-648A-7BA1-27DD-1844B2F91F82}"/>
              </a:ext>
            </a:extLst>
          </p:cNvPr>
          <p:cNvPicPr>
            <a:picLocks noGrp="1" noChangeAspect="1"/>
          </p:cNvPicPr>
          <p:nvPr>
            <p:ph idx="1"/>
          </p:nvPr>
        </p:nvPicPr>
        <p:blipFill>
          <a:blip r:embed="rId2"/>
          <a:stretch>
            <a:fillRect/>
          </a:stretch>
        </p:blipFill>
        <p:spPr>
          <a:xfrm>
            <a:off x="1150069" y="1825625"/>
            <a:ext cx="9891862" cy="4351338"/>
          </a:xfrm>
        </p:spPr>
      </p:pic>
      <p:sp>
        <p:nvSpPr>
          <p:cNvPr id="6" name="Rectangle 5">
            <a:extLst>
              <a:ext uri="{FF2B5EF4-FFF2-40B4-BE49-F238E27FC236}">
                <a16:creationId xmlns:a16="http://schemas.microsoft.com/office/drawing/2014/main" id="{9F4C68F5-9ED6-2627-EDDB-8E5385301652}"/>
              </a:ext>
            </a:extLst>
          </p:cNvPr>
          <p:cNvSpPr/>
          <p:nvPr/>
        </p:nvSpPr>
        <p:spPr>
          <a:xfrm flipH="1" flipV="1">
            <a:off x="6332561" y="4097740"/>
            <a:ext cx="489045" cy="750627"/>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3549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35D0-E450-46A1-991F-040AEB75A079}"/>
              </a:ext>
            </a:extLst>
          </p:cNvPr>
          <p:cNvSpPr>
            <a:spLocks noGrp="1"/>
          </p:cNvSpPr>
          <p:nvPr>
            <p:ph type="title"/>
          </p:nvPr>
        </p:nvSpPr>
        <p:spPr/>
        <p:txBody>
          <a:bodyPr/>
          <a:lstStyle/>
          <a:p>
            <a:r>
              <a:rPr lang="en-US" dirty="0"/>
              <a:t>How do we run BLAST on the command line though??</a:t>
            </a:r>
          </a:p>
        </p:txBody>
      </p:sp>
      <p:sp>
        <p:nvSpPr>
          <p:cNvPr id="3" name="Text Placeholder 2">
            <a:extLst>
              <a:ext uri="{FF2B5EF4-FFF2-40B4-BE49-F238E27FC236}">
                <a16:creationId xmlns:a16="http://schemas.microsoft.com/office/drawing/2014/main" id="{507DB1C2-33C2-4BB1-B37C-2FDDDA8D0334}"/>
              </a:ext>
            </a:extLst>
          </p:cNvPr>
          <p:cNvSpPr>
            <a:spLocks noGrp="1"/>
          </p:cNvSpPr>
          <p:nvPr>
            <p:ph type="body" idx="1"/>
          </p:nvPr>
        </p:nvSpPr>
        <p:spPr/>
        <p:txBody>
          <a:bodyPr/>
          <a:lstStyle/>
          <a:p>
            <a:r>
              <a:rPr lang="en-US" dirty="0"/>
              <a:t>Answer: we need to learn Conda</a:t>
            </a:r>
          </a:p>
        </p:txBody>
      </p:sp>
    </p:spTree>
    <p:extLst>
      <p:ext uri="{BB962C8B-B14F-4D97-AF65-F5344CB8AC3E}">
        <p14:creationId xmlns:p14="http://schemas.microsoft.com/office/powerpoint/2010/main" val="243833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243D1F-62A8-4609-87F1-A6801F3FE272}"/>
              </a:ext>
            </a:extLst>
          </p:cNvPr>
          <p:cNvSpPr>
            <a:spLocks noGrp="1"/>
          </p:cNvSpPr>
          <p:nvPr>
            <p:ph type="title"/>
          </p:nvPr>
        </p:nvSpPr>
        <p:spPr/>
        <p:txBody>
          <a:bodyPr/>
          <a:lstStyle/>
          <a:p>
            <a:r>
              <a:rPr lang="en-US" dirty="0"/>
              <a:t>Conda</a:t>
            </a:r>
          </a:p>
        </p:txBody>
      </p:sp>
      <p:sp>
        <p:nvSpPr>
          <p:cNvPr id="5" name="Text Placeholder 4">
            <a:extLst>
              <a:ext uri="{FF2B5EF4-FFF2-40B4-BE49-F238E27FC236}">
                <a16:creationId xmlns:a16="http://schemas.microsoft.com/office/drawing/2014/main" id="{70965ABC-CDFA-4F7F-B723-CFF98A12901C}"/>
              </a:ext>
            </a:extLst>
          </p:cNvPr>
          <p:cNvSpPr>
            <a:spLocks noGrp="1"/>
          </p:cNvSpPr>
          <p:nvPr>
            <p:ph type="body" idx="1"/>
          </p:nvPr>
        </p:nvSpPr>
        <p:spPr/>
        <p:txBody>
          <a:bodyPr/>
          <a:lstStyle/>
          <a:p>
            <a:r>
              <a:rPr lang="en-US" dirty="0"/>
              <a:t>Supercharge your installations</a:t>
            </a:r>
          </a:p>
        </p:txBody>
      </p:sp>
    </p:spTree>
    <p:extLst>
      <p:ext uri="{BB962C8B-B14F-4D97-AF65-F5344CB8AC3E}">
        <p14:creationId xmlns:p14="http://schemas.microsoft.com/office/powerpoint/2010/main" val="369848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16A5-5616-4F07-9513-4C636C3E3035}"/>
              </a:ext>
            </a:extLst>
          </p:cNvPr>
          <p:cNvSpPr>
            <a:spLocks noGrp="1"/>
          </p:cNvSpPr>
          <p:nvPr>
            <p:ph type="title"/>
          </p:nvPr>
        </p:nvSpPr>
        <p:spPr/>
        <p:txBody>
          <a:bodyPr/>
          <a:lstStyle/>
          <a:p>
            <a:r>
              <a:rPr lang="en-US" dirty="0"/>
              <a:t>What is conda?</a:t>
            </a:r>
          </a:p>
        </p:txBody>
      </p:sp>
      <p:sp>
        <p:nvSpPr>
          <p:cNvPr id="5" name="Text Placeholder 4">
            <a:extLst>
              <a:ext uri="{FF2B5EF4-FFF2-40B4-BE49-F238E27FC236}">
                <a16:creationId xmlns:a16="http://schemas.microsoft.com/office/drawing/2014/main" id="{927ADA5E-9766-460A-B820-BE231C88A954}"/>
              </a:ext>
            </a:extLst>
          </p:cNvPr>
          <p:cNvSpPr>
            <a:spLocks noGrp="1"/>
          </p:cNvSpPr>
          <p:nvPr>
            <p:ph type="body" idx="1"/>
          </p:nvPr>
        </p:nvSpPr>
        <p:spPr/>
        <p:txBody>
          <a:bodyPr/>
          <a:lstStyle/>
          <a:p>
            <a:r>
              <a:rPr lang="en-US" dirty="0"/>
              <a:t>The long</a:t>
            </a:r>
          </a:p>
        </p:txBody>
      </p:sp>
      <p:sp>
        <p:nvSpPr>
          <p:cNvPr id="3" name="Content Placeholder 2">
            <a:extLst>
              <a:ext uri="{FF2B5EF4-FFF2-40B4-BE49-F238E27FC236}">
                <a16:creationId xmlns:a16="http://schemas.microsoft.com/office/drawing/2014/main" id="{F2F60B6E-7BE1-4D24-BCA3-F269AA1C910F}"/>
              </a:ext>
            </a:extLst>
          </p:cNvPr>
          <p:cNvSpPr>
            <a:spLocks noGrp="1"/>
          </p:cNvSpPr>
          <p:nvPr>
            <p:ph sz="half" idx="2"/>
          </p:nvPr>
        </p:nvSpPr>
        <p:spPr/>
        <p:txBody>
          <a:bodyPr>
            <a:normAutofit fontScale="92500" lnSpcReduction="10000"/>
          </a:bodyPr>
          <a:lstStyle/>
          <a:p>
            <a:pPr marL="0" indent="0">
              <a:buNone/>
            </a:pPr>
            <a:r>
              <a:rPr lang="en-US" b="0" i="0" dirty="0">
                <a:solidFill>
                  <a:srgbClr val="404040"/>
                </a:solidFill>
                <a:effectLst/>
                <a:latin typeface="Lato" panose="020F0502020204030203" pitchFamily="34" charset="0"/>
              </a:rPr>
              <a:t>Conda is an open source package management system and environment management system that runs on Windows, macOS, Linux and z/OS. Conda quickly installs, runs and updates packages and their dependencies. Conda easily creates, saves, loads and switches between environments on your local computer.</a:t>
            </a:r>
            <a:endParaRPr lang="en-US" dirty="0"/>
          </a:p>
        </p:txBody>
      </p:sp>
      <p:sp>
        <p:nvSpPr>
          <p:cNvPr id="6" name="Text Placeholder 5">
            <a:extLst>
              <a:ext uri="{FF2B5EF4-FFF2-40B4-BE49-F238E27FC236}">
                <a16:creationId xmlns:a16="http://schemas.microsoft.com/office/drawing/2014/main" id="{28C81665-9281-4D6B-B585-E9CE1524046D}"/>
              </a:ext>
            </a:extLst>
          </p:cNvPr>
          <p:cNvSpPr>
            <a:spLocks noGrp="1"/>
          </p:cNvSpPr>
          <p:nvPr>
            <p:ph type="body" sz="quarter" idx="3"/>
          </p:nvPr>
        </p:nvSpPr>
        <p:spPr/>
        <p:txBody>
          <a:bodyPr/>
          <a:lstStyle/>
          <a:p>
            <a:r>
              <a:rPr lang="en-US" dirty="0"/>
              <a:t>The short</a:t>
            </a:r>
          </a:p>
        </p:txBody>
      </p:sp>
      <p:sp>
        <p:nvSpPr>
          <p:cNvPr id="7" name="Content Placeholder 6">
            <a:extLst>
              <a:ext uri="{FF2B5EF4-FFF2-40B4-BE49-F238E27FC236}">
                <a16:creationId xmlns:a16="http://schemas.microsoft.com/office/drawing/2014/main" id="{FC53A9A5-65FC-449A-91BF-3C7807E9789E}"/>
              </a:ext>
            </a:extLst>
          </p:cNvPr>
          <p:cNvSpPr>
            <a:spLocks noGrp="1"/>
          </p:cNvSpPr>
          <p:nvPr>
            <p:ph sz="quarter" idx="4"/>
          </p:nvPr>
        </p:nvSpPr>
        <p:spPr/>
        <p:txBody>
          <a:bodyPr>
            <a:normAutofit fontScale="92500" lnSpcReduction="10000"/>
          </a:bodyPr>
          <a:lstStyle/>
          <a:p>
            <a:r>
              <a:rPr lang="en-US" dirty="0"/>
              <a:t>Installs things</a:t>
            </a:r>
          </a:p>
          <a:p>
            <a:r>
              <a:rPr lang="en-US" dirty="0"/>
              <a:t>Creates environments</a:t>
            </a:r>
          </a:p>
          <a:p>
            <a:r>
              <a:rPr lang="en-US" dirty="0"/>
              <a:t>You can “activate” or “deactivate” environments</a:t>
            </a:r>
          </a:p>
        </p:txBody>
      </p:sp>
    </p:spTree>
    <p:extLst>
      <p:ext uri="{BB962C8B-B14F-4D97-AF65-F5344CB8AC3E}">
        <p14:creationId xmlns:p14="http://schemas.microsoft.com/office/powerpoint/2010/main" val="403047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6ED341-7C46-4C5F-8122-9C93278EBEA3}"/>
              </a:ext>
            </a:extLst>
          </p:cNvPr>
          <p:cNvSpPr>
            <a:spLocks noGrp="1"/>
          </p:cNvSpPr>
          <p:nvPr>
            <p:ph type="title"/>
          </p:nvPr>
        </p:nvSpPr>
        <p:spPr/>
        <p:txBody>
          <a:bodyPr/>
          <a:lstStyle/>
          <a:p>
            <a:r>
              <a:rPr lang="en-US" dirty="0"/>
              <a:t>One time setup</a:t>
            </a:r>
          </a:p>
        </p:txBody>
      </p:sp>
      <p:sp>
        <p:nvSpPr>
          <p:cNvPr id="8" name="Content Placeholder 7">
            <a:extLst>
              <a:ext uri="{FF2B5EF4-FFF2-40B4-BE49-F238E27FC236}">
                <a16:creationId xmlns:a16="http://schemas.microsoft.com/office/drawing/2014/main" id="{38BFFF02-C197-461E-A8C4-EFB5913079BB}"/>
              </a:ext>
            </a:extLst>
          </p:cNvPr>
          <p:cNvSpPr>
            <a:spLocks noGrp="1"/>
          </p:cNvSpPr>
          <p:nvPr>
            <p:ph idx="1"/>
          </p:nvPr>
        </p:nvSpPr>
        <p:spPr>
          <a:xfrm>
            <a:off x="838200" y="1351060"/>
            <a:ext cx="10515600" cy="5304383"/>
          </a:xfrm>
          <a:solidFill>
            <a:schemeClr val="tx1">
              <a:lumMod val="85000"/>
              <a:lumOff val="15000"/>
            </a:schemeClr>
          </a:solidFill>
          <a:ln w="57150">
            <a:solidFill>
              <a:schemeClr val="accent1"/>
            </a:solidFill>
          </a:ln>
        </p:spPr>
        <p:txBody>
          <a:bodyPr vert="horz" lIns="91440" tIns="45720" rIns="91440" bIns="45720" rtlCol="0" anchor="t">
            <a:noAutofit/>
          </a:bodyPr>
          <a:lstStyle/>
          <a:p>
            <a:pPr marL="0" indent="0">
              <a:lnSpc>
                <a:spcPct val="100000"/>
              </a:lnSpc>
              <a:spcBef>
                <a:spcPts val="0"/>
              </a:spcBef>
              <a:buNone/>
            </a:pPr>
            <a:r>
              <a:rPr lang="en-US" sz="1600" dirty="0">
                <a:solidFill>
                  <a:srgbClr val="A5A5A5"/>
                </a:solidFill>
                <a:latin typeface="Courier New"/>
                <a:ea typeface="+mn-lt"/>
                <a:cs typeface="+mn-lt"/>
              </a:rPr>
              <a:t>$ mkdir tmp</a:t>
            </a:r>
          </a:p>
          <a:p>
            <a:pPr marL="0" indent="0">
              <a:lnSpc>
                <a:spcPct val="100000"/>
              </a:lnSpc>
              <a:spcBef>
                <a:spcPts val="0"/>
              </a:spcBef>
              <a:buNone/>
            </a:pPr>
            <a:r>
              <a:rPr lang="en-US" sz="1600" dirty="0">
                <a:solidFill>
                  <a:srgbClr val="A5A5A5"/>
                </a:solidFill>
                <a:latin typeface="Courier New"/>
                <a:ea typeface="+mn-lt"/>
                <a:cs typeface="+mn-lt"/>
              </a:rPr>
              <a:t>$ cd tmp</a:t>
            </a:r>
          </a:p>
          <a:p>
            <a:pPr marL="0" indent="0">
              <a:lnSpc>
                <a:spcPct val="100000"/>
              </a:lnSpc>
              <a:spcBef>
                <a:spcPts val="0"/>
              </a:spcBef>
              <a:buNone/>
            </a:pPr>
            <a:r>
              <a:rPr lang="en-US" sz="1600" dirty="0">
                <a:solidFill>
                  <a:srgbClr val="A5A5A5"/>
                </a:solidFill>
                <a:latin typeface="Courier New"/>
                <a:ea typeface="+mn-lt"/>
                <a:cs typeface="+mn-lt"/>
              </a:rPr>
              <a:t>$ </a:t>
            </a:r>
            <a:r>
              <a:rPr lang="en-US" sz="1600" dirty="0" err="1">
                <a:solidFill>
                  <a:srgbClr val="A5A5A5"/>
                </a:solidFill>
                <a:latin typeface="Courier New"/>
                <a:ea typeface="+mn-lt"/>
                <a:cs typeface="+mn-lt"/>
              </a:rPr>
              <a:t>wget</a:t>
            </a:r>
            <a:r>
              <a:rPr lang="en-US" sz="1600" dirty="0">
                <a:solidFill>
                  <a:srgbClr val="A5A5A5"/>
                </a:solidFill>
                <a:latin typeface="Courier New"/>
                <a:ea typeface="+mn-lt"/>
                <a:cs typeface="+mn-lt"/>
              </a:rPr>
              <a:t> -c https://repo.anaconda.com/miniconda/Miniconda3-latest-Linux-x86_64.sh</a:t>
            </a:r>
          </a:p>
          <a:p>
            <a:pPr marL="0" indent="0">
              <a:lnSpc>
                <a:spcPct val="100000"/>
              </a:lnSpc>
              <a:spcBef>
                <a:spcPts val="0"/>
              </a:spcBef>
              <a:buNone/>
            </a:pPr>
            <a:r>
              <a:rPr lang="en-US" sz="1600" dirty="0">
                <a:solidFill>
                  <a:srgbClr val="A5A5A5"/>
                </a:solidFill>
                <a:latin typeface="Courier New"/>
                <a:ea typeface="+mn-lt"/>
                <a:cs typeface="+mn-lt"/>
              </a:rPr>
              <a:t>--2022-09-18 15:46:54--  https://repo.anaconda.com/miniconda/Miniconda3-latest-Linux-x86_64.sh</a:t>
            </a:r>
          </a:p>
          <a:p>
            <a:pPr marL="0" indent="0">
              <a:lnSpc>
                <a:spcPct val="100000"/>
              </a:lnSpc>
              <a:spcBef>
                <a:spcPts val="0"/>
              </a:spcBef>
              <a:buNone/>
            </a:pPr>
            <a:r>
              <a:rPr lang="en-US" sz="1600" dirty="0">
                <a:solidFill>
                  <a:srgbClr val="A5A5A5"/>
                </a:solidFill>
                <a:latin typeface="Courier New"/>
                <a:ea typeface="+mn-lt"/>
                <a:cs typeface="+mn-lt"/>
              </a:rPr>
              <a:t>Resolving repo.anaconda.com (repo.anaconda.com)... 104.16.131.3, 104.16.130.3, 2606:4700::6810:8303, ...</a:t>
            </a:r>
          </a:p>
          <a:p>
            <a:pPr marL="0" indent="0">
              <a:lnSpc>
                <a:spcPct val="100000"/>
              </a:lnSpc>
              <a:spcBef>
                <a:spcPts val="0"/>
              </a:spcBef>
              <a:buNone/>
            </a:pPr>
            <a:r>
              <a:rPr lang="en-US" sz="1600" dirty="0">
                <a:solidFill>
                  <a:srgbClr val="A5A5A5"/>
                </a:solidFill>
                <a:latin typeface="Courier New"/>
                <a:ea typeface="+mn-lt"/>
                <a:cs typeface="+mn-lt"/>
              </a:rPr>
              <a:t>Connecting to repo.anaconda.com (repo.anaconda.com)|104.16.131.3|:443... connected.</a:t>
            </a:r>
          </a:p>
          <a:p>
            <a:pPr marL="0" indent="0">
              <a:lnSpc>
                <a:spcPct val="100000"/>
              </a:lnSpc>
              <a:spcBef>
                <a:spcPts val="0"/>
              </a:spcBef>
              <a:buNone/>
            </a:pPr>
            <a:r>
              <a:rPr lang="en-US" sz="1600" dirty="0">
                <a:solidFill>
                  <a:srgbClr val="A5A5A5"/>
                </a:solidFill>
                <a:latin typeface="Courier New"/>
                <a:ea typeface="+mn-lt"/>
                <a:cs typeface="+mn-lt"/>
              </a:rPr>
              <a:t>HTTP request sent, awaiting response... 200 OK</a:t>
            </a:r>
          </a:p>
          <a:p>
            <a:pPr marL="0" indent="0">
              <a:lnSpc>
                <a:spcPct val="100000"/>
              </a:lnSpc>
              <a:spcBef>
                <a:spcPts val="0"/>
              </a:spcBef>
              <a:buNone/>
            </a:pPr>
            <a:r>
              <a:rPr lang="en-US" sz="1600" dirty="0">
                <a:solidFill>
                  <a:srgbClr val="A5A5A5"/>
                </a:solidFill>
                <a:latin typeface="Courier New"/>
                <a:ea typeface="+mn-lt"/>
                <a:cs typeface="+mn-lt"/>
              </a:rPr>
              <a:t>Length: 76607678 (73M) [application/x-</a:t>
            </a:r>
            <a:r>
              <a:rPr lang="en-US" sz="1600" dirty="0" err="1">
                <a:solidFill>
                  <a:srgbClr val="A5A5A5"/>
                </a:solidFill>
                <a:latin typeface="Courier New"/>
                <a:ea typeface="+mn-lt"/>
                <a:cs typeface="+mn-lt"/>
              </a:rPr>
              <a:t>sh</a:t>
            </a:r>
            <a:r>
              <a:rPr lang="en-US" sz="1600" dirty="0">
                <a:solidFill>
                  <a:srgbClr val="A5A5A5"/>
                </a:solidFill>
                <a:latin typeface="Courier New"/>
                <a:ea typeface="+mn-lt"/>
                <a:cs typeface="+mn-lt"/>
              </a:rPr>
              <a:t>]</a:t>
            </a:r>
          </a:p>
          <a:p>
            <a:pPr marL="0" indent="0">
              <a:lnSpc>
                <a:spcPct val="100000"/>
              </a:lnSpc>
              <a:spcBef>
                <a:spcPts val="0"/>
              </a:spcBef>
              <a:buNone/>
            </a:pPr>
            <a:r>
              <a:rPr lang="en-US" sz="1600" dirty="0">
                <a:solidFill>
                  <a:srgbClr val="A5A5A5"/>
                </a:solidFill>
                <a:latin typeface="Courier New"/>
                <a:ea typeface="+mn-lt"/>
                <a:cs typeface="+mn-lt"/>
              </a:rPr>
              <a:t>Saving to: 'Miniconda3-latest-Linux-x86_64.sh'</a:t>
            </a:r>
          </a:p>
          <a:p>
            <a:pPr marL="0" indent="0">
              <a:lnSpc>
                <a:spcPct val="100000"/>
              </a:lnSpc>
              <a:spcBef>
                <a:spcPts val="0"/>
              </a:spcBef>
              <a:buNone/>
            </a:pPr>
            <a:endParaRPr lang="en-US" sz="1600" dirty="0">
              <a:solidFill>
                <a:srgbClr val="A5A5A5"/>
              </a:solidFill>
              <a:latin typeface="Courier New"/>
              <a:ea typeface="+mn-lt"/>
              <a:cs typeface="+mn-lt"/>
            </a:endParaRPr>
          </a:p>
          <a:p>
            <a:pPr marL="0" indent="0">
              <a:lnSpc>
                <a:spcPct val="100000"/>
              </a:lnSpc>
              <a:spcBef>
                <a:spcPts val="0"/>
              </a:spcBef>
              <a:buNone/>
            </a:pPr>
            <a:r>
              <a:rPr lang="en-US" sz="1600" dirty="0">
                <a:solidFill>
                  <a:srgbClr val="A5A5A5"/>
                </a:solidFill>
                <a:latin typeface="Courier New"/>
                <a:ea typeface="+mn-lt"/>
                <a:cs typeface="+mn-lt"/>
              </a:rPr>
              <a:t>100%[==============================================================================&gt;] 76,607,678  79.7MB/s   in 0.9s</a:t>
            </a:r>
          </a:p>
          <a:p>
            <a:pPr marL="0" indent="0">
              <a:lnSpc>
                <a:spcPct val="100000"/>
              </a:lnSpc>
              <a:spcBef>
                <a:spcPts val="0"/>
              </a:spcBef>
              <a:buNone/>
            </a:pPr>
            <a:endParaRPr lang="en-US" sz="1600" dirty="0">
              <a:solidFill>
                <a:srgbClr val="A5A5A5"/>
              </a:solidFill>
              <a:latin typeface="Courier New"/>
              <a:ea typeface="+mn-lt"/>
              <a:cs typeface="+mn-lt"/>
            </a:endParaRPr>
          </a:p>
          <a:p>
            <a:pPr marL="0" indent="0">
              <a:lnSpc>
                <a:spcPct val="100000"/>
              </a:lnSpc>
              <a:spcBef>
                <a:spcPts val="0"/>
              </a:spcBef>
              <a:buNone/>
            </a:pPr>
            <a:r>
              <a:rPr lang="en-US" sz="1600" dirty="0">
                <a:solidFill>
                  <a:srgbClr val="A5A5A5"/>
                </a:solidFill>
                <a:latin typeface="Courier New"/>
                <a:ea typeface="+mn-lt"/>
                <a:cs typeface="+mn-lt"/>
              </a:rPr>
              <a:t>2022-09-18 15:46:55 (79.7 MB/s) - 'Miniconda3-latest-Linux-x86_64.sh' saved [76607678/76607678]</a:t>
            </a:r>
          </a:p>
          <a:p>
            <a:pPr marL="0" indent="0">
              <a:lnSpc>
                <a:spcPct val="100000"/>
              </a:lnSpc>
              <a:spcBef>
                <a:spcPts val="0"/>
              </a:spcBef>
              <a:buNone/>
            </a:pPr>
            <a:endParaRPr lang="en-US" sz="1600" dirty="0">
              <a:solidFill>
                <a:srgbClr val="A5A5A5"/>
              </a:solidFill>
              <a:latin typeface="Courier New"/>
              <a:ea typeface="+mn-lt"/>
              <a:cs typeface="+mn-lt"/>
            </a:endParaRPr>
          </a:p>
          <a:p>
            <a:pPr marL="0" indent="0">
              <a:lnSpc>
                <a:spcPct val="100000"/>
              </a:lnSpc>
              <a:spcBef>
                <a:spcPts val="0"/>
              </a:spcBef>
              <a:buNone/>
            </a:pPr>
            <a:r>
              <a:rPr lang="en-US" sz="1600" dirty="0">
                <a:solidFill>
                  <a:srgbClr val="A5A5A5"/>
                </a:solidFill>
                <a:latin typeface="Courier New"/>
                <a:ea typeface="+mn-lt"/>
                <a:cs typeface="+mn-lt"/>
              </a:rPr>
              <a:t>$ bash Miniconda3-latest-Linux-x86_64.sh</a:t>
            </a:r>
          </a:p>
          <a:p>
            <a:pPr marL="0" indent="0">
              <a:lnSpc>
                <a:spcPct val="100000"/>
              </a:lnSpc>
              <a:spcBef>
                <a:spcPts val="0"/>
              </a:spcBef>
              <a:buNone/>
            </a:pPr>
            <a:endParaRPr lang="en-US" sz="1600" dirty="0">
              <a:solidFill>
                <a:srgbClr val="A5A5A5"/>
              </a:solidFill>
              <a:latin typeface="Courier New"/>
              <a:ea typeface="+mn-lt"/>
              <a:cs typeface="+mn-lt"/>
            </a:endParaRPr>
          </a:p>
          <a:p>
            <a:pPr marL="0" indent="0">
              <a:lnSpc>
                <a:spcPct val="100000"/>
              </a:lnSpc>
              <a:spcBef>
                <a:spcPts val="0"/>
              </a:spcBef>
              <a:buNone/>
            </a:pPr>
            <a:r>
              <a:rPr lang="en-US" sz="1600" dirty="0">
                <a:solidFill>
                  <a:srgbClr val="A5A5A5"/>
                </a:solidFill>
                <a:latin typeface="Courier New"/>
                <a:ea typeface="+mn-lt"/>
                <a:cs typeface="+mn-lt"/>
              </a:rPr>
              <a:t># answer the prompts</a:t>
            </a:r>
          </a:p>
          <a:p>
            <a:pPr marL="0" indent="0">
              <a:lnSpc>
                <a:spcPct val="100000"/>
              </a:lnSpc>
              <a:spcBef>
                <a:spcPts val="0"/>
              </a:spcBef>
              <a:buNone/>
            </a:pPr>
            <a:endParaRPr lang="en-US" sz="1600" dirty="0">
              <a:solidFill>
                <a:srgbClr val="A5A5A5"/>
              </a:solidFill>
              <a:latin typeface="Courier New"/>
              <a:ea typeface="+mn-lt"/>
              <a:cs typeface="+mn-lt"/>
            </a:endParaRPr>
          </a:p>
        </p:txBody>
      </p:sp>
    </p:spTree>
    <p:extLst>
      <p:ext uri="{BB962C8B-B14F-4D97-AF65-F5344CB8AC3E}">
        <p14:creationId xmlns:p14="http://schemas.microsoft.com/office/powerpoint/2010/main" val="3906355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6ED341-7C46-4C5F-8122-9C93278EBEA3}"/>
              </a:ext>
            </a:extLst>
          </p:cNvPr>
          <p:cNvSpPr>
            <a:spLocks noGrp="1"/>
          </p:cNvSpPr>
          <p:nvPr>
            <p:ph type="title"/>
          </p:nvPr>
        </p:nvSpPr>
        <p:spPr/>
        <p:txBody>
          <a:bodyPr/>
          <a:lstStyle/>
          <a:p>
            <a:r>
              <a:rPr lang="en-US" dirty="0"/>
              <a:t>One time setup</a:t>
            </a:r>
          </a:p>
        </p:txBody>
      </p:sp>
      <p:sp>
        <p:nvSpPr>
          <p:cNvPr id="8" name="Content Placeholder 7">
            <a:extLst>
              <a:ext uri="{FF2B5EF4-FFF2-40B4-BE49-F238E27FC236}">
                <a16:creationId xmlns:a16="http://schemas.microsoft.com/office/drawing/2014/main" id="{38BFFF02-C197-461E-A8C4-EFB5913079BB}"/>
              </a:ext>
            </a:extLst>
          </p:cNvPr>
          <p:cNvSpPr>
            <a:spLocks noGrp="1"/>
          </p:cNvSpPr>
          <p:nvPr>
            <p:ph idx="1"/>
          </p:nvPr>
        </p:nvSpPr>
        <p:spPr>
          <a:xfrm>
            <a:off x="838200" y="1351060"/>
            <a:ext cx="10515600" cy="5304383"/>
          </a:xfrm>
          <a:solidFill>
            <a:schemeClr val="tx1">
              <a:lumMod val="85000"/>
              <a:lumOff val="15000"/>
            </a:schemeClr>
          </a:solidFill>
          <a:ln w="57150">
            <a:solidFill>
              <a:schemeClr val="accent1"/>
            </a:solidFill>
          </a:ln>
        </p:spPr>
        <p:txBody>
          <a:bodyPr vert="horz" lIns="91440" tIns="45720" rIns="91440" bIns="45720" rtlCol="0" anchor="t">
            <a:noAutofit/>
          </a:bodyPr>
          <a:lstStyle/>
          <a:p>
            <a:pPr marL="0" indent="0">
              <a:lnSpc>
                <a:spcPct val="100000"/>
              </a:lnSpc>
              <a:spcBef>
                <a:spcPts val="0"/>
              </a:spcBef>
              <a:buNone/>
            </a:pPr>
            <a:r>
              <a:rPr lang="en-US" sz="2000" dirty="0">
                <a:solidFill>
                  <a:srgbClr val="A5A5A5"/>
                </a:solidFill>
                <a:latin typeface="Courier New"/>
                <a:ea typeface="+mn-lt"/>
                <a:cs typeface="+mn-lt"/>
              </a:rPr>
              <a:t># Answer the prompts for conda:</a:t>
            </a:r>
          </a:p>
          <a:p>
            <a:pPr marL="0" indent="0">
              <a:lnSpc>
                <a:spcPct val="100000"/>
              </a:lnSpc>
              <a:spcBef>
                <a:spcPts val="0"/>
              </a:spcBef>
              <a:buNone/>
            </a:pPr>
            <a:r>
              <a:rPr lang="en-US" sz="2000" dirty="0">
                <a:solidFill>
                  <a:srgbClr val="A5A5A5"/>
                </a:solidFill>
                <a:latin typeface="Courier New"/>
                <a:ea typeface="+mn-lt"/>
                <a:cs typeface="+mn-lt"/>
              </a:rPr>
              <a:t>#  accept the agreement</a:t>
            </a:r>
          </a:p>
          <a:p>
            <a:pPr marL="0" indent="0">
              <a:lnSpc>
                <a:spcPct val="100000"/>
              </a:lnSpc>
              <a:spcBef>
                <a:spcPts val="0"/>
              </a:spcBef>
              <a:buNone/>
            </a:pPr>
            <a:r>
              <a:rPr lang="en-US" sz="2000" dirty="0">
                <a:solidFill>
                  <a:srgbClr val="A5A5A5"/>
                </a:solidFill>
                <a:latin typeface="Courier New"/>
                <a:ea typeface="+mn-lt"/>
                <a:cs typeface="+mn-lt"/>
              </a:rPr>
              <a:t>#  accept the default for the path to conda</a:t>
            </a:r>
          </a:p>
          <a:p>
            <a:pPr marL="0" indent="0">
              <a:lnSpc>
                <a:spcPct val="100000"/>
              </a:lnSpc>
              <a:spcBef>
                <a:spcPts val="0"/>
              </a:spcBef>
              <a:buNone/>
            </a:pPr>
            <a:r>
              <a:rPr lang="en-US" sz="2000" dirty="0">
                <a:solidFill>
                  <a:srgbClr val="A5A5A5"/>
                </a:solidFill>
                <a:latin typeface="Courier New"/>
                <a:ea typeface="+mn-lt"/>
                <a:cs typeface="+mn-lt"/>
              </a:rPr>
              <a:t>Do you wish the installer to initialize Miniconda3</a:t>
            </a:r>
          </a:p>
          <a:p>
            <a:pPr marL="0" indent="0">
              <a:lnSpc>
                <a:spcPct val="100000"/>
              </a:lnSpc>
              <a:spcBef>
                <a:spcPts val="0"/>
              </a:spcBef>
              <a:buNone/>
            </a:pPr>
            <a:r>
              <a:rPr lang="en-US" sz="2000" dirty="0">
                <a:solidFill>
                  <a:srgbClr val="A5A5A5"/>
                </a:solidFill>
                <a:latin typeface="Courier New"/>
                <a:ea typeface="+mn-lt"/>
                <a:cs typeface="+mn-lt"/>
              </a:rPr>
              <a:t>by running conda </a:t>
            </a:r>
            <a:r>
              <a:rPr lang="en-US" sz="2000" dirty="0" err="1">
                <a:solidFill>
                  <a:srgbClr val="A5A5A5"/>
                </a:solidFill>
                <a:latin typeface="Courier New"/>
                <a:ea typeface="+mn-lt"/>
                <a:cs typeface="+mn-lt"/>
              </a:rPr>
              <a:t>init</a:t>
            </a:r>
            <a:r>
              <a:rPr lang="en-US" sz="2000" dirty="0">
                <a:solidFill>
                  <a:srgbClr val="A5A5A5"/>
                </a:solidFill>
                <a:latin typeface="Courier New"/>
                <a:ea typeface="+mn-lt"/>
                <a:cs typeface="+mn-lt"/>
              </a:rPr>
              <a:t>? [</a:t>
            </a:r>
            <a:r>
              <a:rPr lang="en-US" sz="2000" dirty="0" err="1">
                <a:solidFill>
                  <a:srgbClr val="A5A5A5"/>
                </a:solidFill>
                <a:latin typeface="Courier New"/>
                <a:ea typeface="+mn-lt"/>
                <a:cs typeface="+mn-lt"/>
              </a:rPr>
              <a:t>yes|no</a:t>
            </a:r>
            <a:r>
              <a:rPr lang="en-US" sz="2000" dirty="0">
                <a:solidFill>
                  <a:srgbClr val="A5A5A5"/>
                </a:solidFill>
                <a:latin typeface="Courier New"/>
                <a:ea typeface="+mn-lt"/>
                <a:cs typeface="+mn-lt"/>
              </a:rPr>
              <a:t>]</a:t>
            </a:r>
          </a:p>
          <a:p>
            <a:pPr marL="0" indent="0">
              <a:lnSpc>
                <a:spcPct val="100000"/>
              </a:lnSpc>
              <a:spcBef>
                <a:spcPts val="0"/>
              </a:spcBef>
              <a:buNone/>
            </a:pPr>
            <a:r>
              <a:rPr lang="en-US" sz="2000" dirty="0">
                <a:solidFill>
                  <a:srgbClr val="A5A5A5"/>
                </a:solidFill>
                <a:latin typeface="Courier New"/>
                <a:ea typeface="+mn-lt"/>
                <a:cs typeface="+mn-lt"/>
              </a:rPr>
              <a:t>#  Answer with “yes”</a:t>
            </a:r>
          </a:p>
          <a:p>
            <a:pPr marL="0" indent="0">
              <a:lnSpc>
                <a:spcPct val="100000"/>
              </a:lnSpc>
              <a:spcBef>
                <a:spcPts val="0"/>
              </a:spcBef>
              <a:buNone/>
            </a:pPr>
            <a:r>
              <a:rPr lang="en-US" sz="2000" dirty="0">
                <a:solidFill>
                  <a:srgbClr val="A5A5A5"/>
                </a:solidFill>
                <a:latin typeface="Courier New"/>
                <a:ea typeface="+mn-lt"/>
                <a:cs typeface="+mn-lt"/>
              </a:rPr>
              <a:t>$ conda config --set </a:t>
            </a:r>
            <a:r>
              <a:rPr lang="en-US" sz="2000" dirty="0" err="1">
                <a:solidFill>
                  <a:srgbClr val="A5A5A5"/>
                </a:solidFill>
                <a:latin typeface="Courier New"/>
                <a:ea typeface="+mn-lt"/>
                <a:cs typeface="+mn-lt"/>
              </a:rPr>
              <a:t>auto_activate_base</a:t>
            </a:r>
            <a:r>
              <a:rPr lang="en-US" sz="2000" dirty="0">
                <a:solidFill>
                  <a:srgbClr val="A5A5A5"/>
                </a:solidFill>
                <a:latin typeface="Courier New"/>
                <a:ea typeface="+mn-lt"/>
                <a:cs typeface="+mn-lt"/>
              </a:rPr>
              <a:t> false</a:t>
            </a:r>
          </a:p>
          <a:p>
            <a:pPr marL="0" indent="0">
              <a:lnSpc>
                <a:spcPct val="100000"/>
              </a:lnSpc>
              <a:spcBef>
                <a:spcPts val="0"/>
              </a:spcBef>
              <a:buNone/>
            </a:pPr>
            <a:r>
              <a:rPr lang="en-US" sz="2000" dirty="0">
                <a:solidFill>
                  <a:srgbClr val="A5A5A5"/>
                </a:solidFill>
                <a:latin typeface="Courier New"/>
                <a:ea typeface="+mn-lt"/>
                <a:cs typeface="+mn-lt"/>
              </a:rPr>
              <a:t>$ </a:t>
            </a:r>
            <a:r>
              <a:rPr lang="en-US" sz="2000" dirty="0" err="1">
                <a:solidFill>
                  <a:srgbClr val="A5A5A5"/>
                </a:solidFill>
                <a:latin typeface="Courier New"/>
                <a:ea typeface="+mn-lt"/>
                <a:cs typeface="+mn-lt"/>
              </a:rPr>
              <a:t>conda</a:t>
            </a:r>
            <a:r>
              <a:rPr lang="en-US" sz="2000" dirty="0">
                <a:solidFill>
                  <a:srgbClr val="A5A5A5"/>
                </a:solidFill>
                <a:latin typeface="Courier New"/>
                <a:ea typeface="+mn-lt"/>
                <a:cs typeface="+mn-lt"/>
              </a:rPr>
              <a:t> config --add channels </a:t>
            </a:r>
            <a:r>
              <a:rPr lang="en-US" sz="2000" dirty="0" err="1">
                <a:solidFill>
                  <a:srgbClr val="A5A5A5"/>
                </a:solidFill>
                <a:latin typeface="Courier New"/>
                <a:ea typeface="+mn-lt"/>
                <a:cs typeface="+mn-lt"/>
              </a:rPr>
              <a:t>bioconda</a:t>
            </a:r>
            <a:endParaRPr lang="en-US" sz="2000" dirty="0">
              <a:solidFill>
                <a:srgbClr val="A5A5A5"/>
              </a:solidFill>
              <a:latin typeface="Courier New"/>
              <a:ea typeface="+mn-lt"/>
              <a:cs typeface="+mn-lt"/>
            </a:endParaRPr>
          </a:p>
          <a:p>
            <a:pPr marL="0" indent="0">
              <a:lnSpc>
                <a:spcPct val="100000"/>
              </a:lnSpc>
              <a:spcBef>
                <a:spcPts val="0"/>
              </a:spcBef>
              <a:buNone/>
            </a:pPr>
            <a:r>
              <a:rPr lang="en-US" sz="2000" dirty="0">
                <a:solidFill>
                  <a:srgbClr val="A5A5A5"/>
                </a:solidFill>
                <a:latin typeface="Courier New"/>
                <a:ea typeface="+mn-lt"/>
                <a:cs typeface="+mn-lt"/>
              </a:rPr>
              <a:t>$ conda config --add channels conda-forge</a:t>
            </a:r>
          </a:p>
          <a:p>
            <a:pPr marL="0" indent="0">
              <a:lnSpc>
                <a:spcPct val="100000"/>
              </a:lnSpc>
              <a:spcBef>
                <a:spcPts val="0"/>
              </a:spcBef>
              <a:buNone/>
            </a:pPr>
            <a:r>
              <a:rPr lang="en-US" sz="2000" dirty="0">
                <a:solidFill>
                  <a:srgbClr val="A5A5A5"/>
                </a:solidFill>
                <a:latin typeface="Courier New"/>
                <a:ea typeface="+mn-lt"/>
                <a:cs typeface="+mn-lt"/>
              </a:rPr>
              <a:t>$ conda config --set </a:t>
            </a:r>
            <a:r>
              <a:rPr lang="en-US" sz="2000" dirty="0" err="1">
                <a:solidFill>
                  <a:srgbClr val="A5A5A5"/>
                </a:solidFill>
                <a:latin typeface="Courier New"/>
                <a:ea typeface="+mn-lt"/>
                <a:cs typeface="+mn-lt"/>
              </a:rPr>
              <a:t>channel_priority</a:t>
            </a:r>
            <a:r>
              <a:rPr lang="en-US" sz="2000" dirty="0">
                <a:solidFill>
                  <a:srgbClr val="A5A5A5"/>
                </a:solidFill>
                <a:latin typeface="Courier New"/>
                <a:ea typeface="+mn-lt"/>
                <a:cs typeface="+mn-lt"/>
              </a:rPr>
              <a:t> strict</a:t>
            </a:r>
          </a:p>
          <a:p>
            <a:pPr marL="0" indent="0">
              <a:lnSpc>
                <a:spcPct val="100000"/>
              </a:lnSpc>
              <a:spcBef>
                <a:spcPts val="0"/>
              </a:spcBef>
              <a:buNone/>
            </a:pPr>
            <a:endParaRPr lang="en-US" sz="2000" dirty="0">
              <a:solidFill>
                <a:srgbClr val="A5A5A5"/>
              </a:solidFill>
              <a:latin typeface="Courier New"/>
              <a:ea typeface="+mn-lt"/>
              <a:cs typeface="+mn-lt"/>
            </a:endParaRPr>
          </a:p>
          <a:p>
            <a:pPr marL="0" indent="0">
              <a:lnSpc>
                <a:spcPct val="100000"/>
              </a:lnSpc>
              <a:spcBef>
                <a:spcPts val="0"/>
              </a:spcBef>
              <a:buNone/>
            </a:pPr>
            <a:endParaRPr lang="en-US" sz="2000" dirty="0">
              <a:solidFill>
                <a:srgbClr val="A5A5A5"/>
              </a:solidFill>
              <a:latin typeface="Courier New"/>
              <a:ea typeface="+mn-lt"/>
              <a:cs typeface="+mn-lt"/>
            </a:endParaRPr>
          </a:p>
          <a:p>
            <a:pPr marL="0" indent="0">
              <a:lnSpc>
                <a:spcPct val="100000"/>
              </a:lnSpc>
              <a:spcBef>
                <a:spcPts val="0"/>
              </a:spcBef>
              <a:buNone/>
            </a:pPr>
            <a:endParaRPr lang="en-US" sz="2000" dirty="0">
              <a:solidFill>
                <a:srgbClr val="A5A5A5"/>
              </a:solidFill>
              <a:latin typeface="Courier New"/>
              <a:ea typeface="+mn-lt"/>
              <a:cs typeface="+mn-lt"/>
            </a:endParaRPr>
          </a:p>
        </p:txBody>
      </p:sp>
    </p:spTree>
    <p:extLst>
      <p:ext uri="{BB962C8B-B14F-4D97-AF65-F5344CB8AC3E}">
        <p14:creationId xmlns:p14="http://schemas.microsoft.com/office/powerpoint/2010/main" val="358014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6ED341-7C46-4C5F-8122-9C93278EBEA3}"/>
              </a:ext>
            </a:extLst>
          </p:cNvPr>
          <p:cNvSpPr>
            <a:spLocks noGrp="1"/>
          </p:cNvSpPr>
          <p:nvPr>
            <p:ph type="title"/>
          </p:nvPr>
        </p:nvSpPr>
        <p:spPr/>
        <p:txBody>
          <a:bodyPr/>
          <a:lstStyle/>
          <a:p>
            <a:r>
              <a:rPr lang="en-US" dirty="0"/>
              <a:t>Install mamba</a:t>
            </a:r>
          </a:p>
        </p:txBody>
      </p:sp>
      <p:sp>
        <p:nvSpPr>
          <p:cNvPr id="8" name="Content Placeholder 7">
            <a:extLst>
              <a:ext uri="{FF2B5EF4-FFF2-40B4-BE49-F238E27FC236}">
                <a16:creationId xmlns:a16="http://schemas.microsoft.com/office/drawing/2014/main" id="{38BFFF02-C197-461E-A8C4-EFB5913079BB}"/>
              </a:ext>
            </a:extLst>
          </p:cNvPr>
          <p:cNvSpPr>
            <a:spLocks noGrp="1"/>
          </p:cNvSpPr>
          <p:nvPr>
            <p:ph sz="half" idx="1"/>
          </p:nvPr>
        </p:nvSpPr>
        <p:spPr>
          <a:solidFill>
            <a:schemeClr val="tx1">
              <a:lumMod val="85000"/>
              <a:lumOff val="15000"/>
            </a:schemeClr>
          </a:solidFill>
          <a:ln w="57150">
            <a:solidFill>
              <a:schemeClr val="accent1"/>
            </a:solidFill>
          </a:ln>
        </p:spPr>
        <p:txBody>
          <a:bodyPr vert="horz" lIns="91440" tIns="45720" rIns="91440" bIns="45720" rtlCol="0" anchor="t">
            <a:noAutofit/>
          </a:bodyPr>
          <a:lstStyle/>
          <a:p>
            <a:pPr marL="0" indent="0">
              <a:lnSpc>
                <a:spcPct val="100000"/>
              </a:lnSpc>
              <a:spcBef>
                <a:spcPts val="0"/>
              </a:spcBef>
              <a:buNone/>
            </a:pPr>
            <a:r>
              <a:rPr lang="en-US" sz="2000" dirty="0">
                <a:solidFill>
                  <a:srgbClr val="A5A5A5"/>
                </a:solidFill>
                <a:latin typeface="Courier New"/>
                <a:ea typeface="+mn-lt"/>
                <a:cs typeface="+mn-lt"/>
              </a:rPr>
              <a:t>$ conda install mamba</a:t>
            </a:r>
          </a:p>
          <a:p>
            <a:pPr marL="0" indent="0">
              <a:lnSpc>
                <a:spcPct val="100000"/>
              </a:lnSpc>
              <a:spcBef>
                <a:spcPts val="0"/>
              </a:spcBef>
              <a:buNone/>
            </a:pPr>
            <a:r>
              <a:rPr lang="en-US" sz="2000" dirty="0">
                <a:solidFill>
                  <a:srgbClr val="A5A5A5"/>
                </a:solidFill>
                <a:latin typeface="Courier New"/>
                <a:ea typeface="+mn-lt"/>
                <a:cs typeface="+mn-lt"/>
              </a:rPr>
              <a:t># Wait a while for this to finish</a:t>
            </a:r>
          </a:p>
          <a:p>
            <a:pPr marL="0" indent="0">
              <a:lnSpc>
                <a:spcPct val="100000"/>
              </a:lnSpc>
              <a:spcBef>
                <a:spcPts val="0"/>
              </a:spcBef>
              <a:buNone/>
            </a:pPr>
            <a:r>
              <a:rPr lang="en-US" sz="2000" dirty="0">
                <a:solidFill>
                  <a:srgbClr val="A5A5A5"/>
                </a:solidFill>
                <a:latin typeface="Courier New"/>
                <a:ea typeface="+mn-lt"/>
                <a:cs typeface="+mn-lt"/>
              </a:rPr>
              <a:t># Click ‘y’ to proceed when prompted</a:t>
            </a:r>
          </a:p>
          <a:p>
            <a:pPr marL="0" indent="0">
              <a:lnSpc>
                <a:spcPct val="100000"/>
              </a:lnSpc>
              <a:spcBef>
                <a:spcPts val="0"/>
              </a:spcBef>
              <a:buNone/>
            </a:pPr>
            <a:endParaRPr lang="en-US" sz="2000" dirty="0">
              <a:solidFill>
                <a:srgbClr val="A5A5A5"/>
              </a:solidFill>
              <a:latin typeface="Courier New"/>
              <a:ea typeface="+mn-lt"/>
              <a:cs typeface="+mn-lt"/>
            </a:endParaRPr>
          </a:p>
        </p:txBody>
      </p:sp>
      <p:sp>
        <p:nvSpPr>
          <p:cNvPr id="2" name="Content Placeholder 1">
            <a:extLst>
              <a:ext uri="{FF2B5EF4-FFF2-40B4-BE49-F238E27FC236}">
                <a16:creationId xmlns:a16="http://schemas.microsoft.com/office/drawing/2014/main" id="{EC03F79D-5B56-4F01-884B-2391F2E0CE85}"/>
              </a:ext>
            </a:extLst>
          </p:cNvPr>
          <p:cNvSpPr>
            <a:spLocks noGrp="1"/>
          </p:cNvSpPr>
          <p:nvPr>
            <p:ph sz="half" idx="2"/>
          </p:nvPr>
        </p:nvSpPr>
        <p:spPr/>
        <p:txBody>
          <a:bodyPr/>
          <a:lstStyle/>
          <a:p>
            <a:r>
              <a:rPr lang="en-US" dirty="0"/>
              <a:t>Mamba is a faster installer</a:t>
            </a:r>
          </a:p>
          <a:p>
            <a:r>
              <a:rPr lang="en-US" dirty="0"/>
              <a:t>Usually when you see ‘</a:t>
            </a:r>
            <a:r>
              <a:rPr lang="en-US" dirty="0" err="1"/>
              <a:t>conda</a:t>
            </a:r>
            <a:r>
              <a:rPr lang="en-US" dirty="0"/>
              <a:t>,’ you can replace it with ‘mamba’</a:t>
            </a:r>
          </a:p>
          <a:p>
            <a:r>
              <a:rPr lang="en-US" dirty="0"/>
              <a:t>We are going to use mamba to install a multiple sequence aligner</a:t>
            </a:r>
          </a:p>
        </p:txBody>
      </p:sp>
      <p:sp>
        <p:nvSpPr>
          <p:cNvPr id="4" name="TextBox 3">
            <a:extLst>
              <a:ext uri="{FF2B5EF4-FFF2-40B4-BE49-F238E27FC236}">
                <a16:creationId xmlns:a16="http://schemas.microsoft.com/office/drawing/2014/main" id="{9EB155DD-F5BE-E97E-D0B7-C819060EB480}"/>
              </a:ext>
            </a:extLst>
          </p:cNvPr>
          <p:cNvSpPr txBox="1"/>
          <p:nvPr/>
        </p:nvSpPr>
        <p:spPr>
          <a:xfrm>
            <a:off x="0" y="6392057"/>
            <a:ext cx="9162144" cy="369332"/>
          </a:xfrm>
          <a:prstGeom prst="rect">
            <a:avLst/>
          </a:prstGeom>
          <a:noFill/>
        </p:spPr>
        <p:txBody>
          <a:bodyPr wrap="square">
            <a:spAutoFit/>
          </a:bodyPr>
          <a:lstStyle/>
          <a:p>
            <a:r>
              <a:rPr lang="en-US" dirty="0"/>
              <a:t>https://medium.com/featurepreneur/setting-up-miniconda-on-ubuntu-4bf6bece6f9b</a:t>
            </a:r>
          </a:p>
        </p:txBody>
      </p:sp>
      <p:cxnSp>
        <p:nvCxnSpPr>
          <p:cNvPr id="5" name="Straight Connector 4">
            <a:extLst>
              <a:ext uri="{FF2B5EF4-FFF2-40B4-BE49-F238E27FC236}">
                <a16:creationId xmlns:a16="http://schemas.microsoft.com/office/drawing/2014/main" id="{006A962C-7D55-CB0D-1008-26E1410F180B}"/>
              </a:ext>
            </a:extLst>
          </p:cNvPr>
          <p:cNvCxnSpPr/>
          <p:nvPr/>
        </p:nvCxnSpPr>
        <p:spPr>
          <a:xfrm>
            <a:off x="0" y="0"/>
            <a:ext cx="12070080" cy="664464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3D6BE89A-E585-7D36-C87B-8225D1AF29A7}"/>
              </a:ext>
            </a:extLst>
          </p:cNvPr>
          <p:cNvCxnSpPr>
            <a:cxnSpLocks/>
          </p:cNvCxnSpPr>
          <p:nvPr/>
        </p:nvCxnSpPr>
        <p:spPr>
          <a:xfrm flipV="1">
            <a:off x="0" y="213360"/>
            <a:ext cx="11963400" cy="658368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958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9CE4-9423-C983-E65F-3EB33EECF7C4}"/>
              </a:ext>
            </a:extLst>
          </p:cNvPr>
          <p:cNvSpPr>
            <a:spLocks noGrp="1"/>
          </p:cNvSpPr>
          <p:nvPr>
            <p:ph type="title"/>
          </p:nvPr>
        </p:nvSpPr>
        <p:spPr/>
        <p:txBody>
          <a:bodyPr/>
          <a:lstStyle/>
          <a:p>
            <a:r>
              <a:rPr lang="en-US" dirty="0"/>
              <a:t>Mamba is part of </a:t>
            </a:r>
            <a:r>
              <a:rPr lang="en-US" dirty="0" err="1"/>
              <a:t>conda</a:t>
            </a:r>
            <a:r>
              <a:rPr lang="en-US" dirty="0"/>
              <a:t> now</a:t>
            </a:r>
          </a:p>
        </p:txBody>
      </p:sp>
      <p:sp>
        <p:nvSpPr>
          <p:cNvPr id="3" name="Content Placeholder 2">
            <a:extLst>
              <a:ext uri="{FF2B5EF4-FFF2-40B4-BE49-F238E27FC236}">
                <a16:creationId xmlns:a16="http://schemas.microsoft.com/office/drawing/2014/main" id="{2AF82DB2-D2AB-8BCB-A0E2-593F5F309074}"/>
              </a:ext>
            </a:extLst>
          </p:cNvPr>
          <p:cNvSpPr>
            <a:spLocks noGrp="1"/>
          </p:cNvSpPr>
          <p:nvPr>
            <p:ph sz="half" idx="1"/>
          </p:nvPr>
        </p:nvSpPr>
        <p:spPr/>
        <p:txBody>
          <a:bodyPr/>
          <a:lstStyle/>
          <a:p>
            <a:r>
              <a:rPr lang="en-US" dirty="0"/>
              <a:t>Many slides going forward today and this semester contain the command </a:t>
            </a:r>
            <a:r>
              <a:rPr lang="en-US" b="1" dirty="0"/>
              <a:t>mamba</a:t>
            </a:r>
            <a:endParaRPr lang="en-US" dirty="0"/>
          </a:p>
          <a:p>
            <a:r>
              <a:rPr lang="en-US" dirty="0"/>
              <a:t>We no longer need to use mamba</a:t>
            </a:r>
          </a:p>
          <a:p>
            <a:r>
              <a:rPr lang="en-US" dirty="0"/>
              <a:t>If/when you see </a:t>
            </a:r>
            <a:r>
              <a:rPr lang="en-US" b="1" dirty="0"/>
              <a:t>mamba</a:t>
            </a:r>
            <a:r>
              <a:rPr lang="en-US" dirty="0"/>
              <a:t>, you can substitute with </a:t>
            </a:r>
            <a:r>
              <a:rPr lang="en-US" b="1" dirty="0" err="1"/>
              <a:t>conda</a:t>
            </a:r>
            <a:endParaRPr lang="en-US" dirty="0"/>
          </a:p>
        </p:txBody>
      </p:sp>
      <p:pic>
        <p:nvPicPr>
          <p:cNvPr id="6" name="Content Placeholder 5" descr="Logo, company name&#10;&#10;Description automatically generated">
            <a:extLst>
              <a:ext uri="{FF2B5EF4-FFF2-40B4-BE49-F238E27FC236}">
                <a16:creationId xmlns:a16="http://schemas.microsoft.com/office/drawing/2014/main" id="{748AD018-CCBE-F3EC-AA88-00EF955E457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40763"/>
            <a:ext cx="5181600" cy="3321061"/>
          </a:xfrm>
        </p:spPr>
      </p:pic>
    </p:spTree>
    <p:extLst>
      <p:ext uri="{BB962C8B-B14F-4D97-AF65-F5344CB8AC3E}">
        <p14:creationId xmlns:p14="http://schemas.microsoft.com/office/powerpoint/2010/main" val="2267405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029F-E989-44D6-839E-3AB8CEDF87B8}"/>
              </a:ext>
            </a:extLst>
          </p:cNvPr>
          <p:cNvSpPr>
            <a:spLocks noGrp="1"/>
          </p:cNvSpPr>
          <p:nvPr>
            <p:ph type="title"/>
          </p:nvPr>
        </p:nvSpPr>
        <p:spPr/>
        <p:txBody>
          <a:bodyPr/>
          <a:lstStyle/>
          <a:p>
            <a:r>
              <a:rPr lang="en-US" dirty="0"/>
              <a:t>Don’t have to do that again</a:t>
            </a:r>
          </a:p>
        </p:txBody>
      </p:sp>
      <p:sp>
        <p:nvSpPr>
          <p:cNvPr id="3" name="Content Placeholder 2">
            <a:extLst>
              <a:ext uri="{FF2B5EF4-FFF2-40B4-BE49-F238E27FC236}">
                <a16:creationId xmlns:a16="http://schemas.microsoft.com/office/drawing/2014/main" id="{4AAEBA9C-997A-4CDA-9EB4-62FF82C6C153}"/>
              </a:ext>
            </a:extLst>
          </p:cNvPr>
          <p:cNvSpPr>
            <a:spLocks noGrp="1"/>
          </p:cNvSpPr>
          <p:nvPr>
            <p:ph sz="half" idx="1"/>
          </p:nvPr>
        </p:nvSpPr>
        <p:spPr/>
        <p:txBody>
          <a:bodyPr/>
          <a:lstStyle/>
          <a:p>
            <a:r>
              <a:rPr lang="en-US" dirty="0"/>
              <a:t>We have installed conda</a:t>
            </a:r>
          </a:p>
          <a:p>
            <a:pPr lvl="1"/>
            <a:r>
              <a:rPr lang="en-US" dirty="0"/>
              <a:t>manages virtual environments (</a:t>
            </a:r>
            <a:r>
              <a:rPr lang="en-US" dirty="0" err="1"/>
              <a:t>envs</a:t>
            </a:r>
            <a:r>
              <a:rPr lang="en-US" dirty="0"/>
              <a:t>)</a:t>
            </a:r>
          </a:p>
          <a:p>
            <a:pPr lvl="1"/>
            <a:r>
              <a:rPr lang="en-US" dirty="0"/>
              <a:t>activates and deactivates </a:t>
            </a:r>
            <a:r>
              <a:rPr lang="en-US" dirty="0" err="1"/>
              <a:t>envs</a:t>
            </a:r>
            <a:endParaRPr lang="en-US" dirty="0"/>
          </a:p>
          <a:p>
            <a:pPr lvl="1"/>
            <a:r>
              <a:rPr lang="en-US" dirty="0"/>
              <a:t>Can install, uninstall, create, </a:t>
            </a:r>
            <a:r>
              <a:rPr lang="en-US" dirty="0" err="1"/>
              <a:t>etc</a:t>
            </a:r>
            <a:endParaRPr lang="en-US" dirty="0"/>
          </a:p>
          <a:p>
            <a:r>
              <a:rPr lang="en-US" strike="sngStrike" dirty="0"/>
              <a:t>We have installed mamba</a:t>
            </a:r>
          </a:p>
          <a:p>
            <a:pPr lvl="1"/>
            <a:r>
              <a:rPr lang="en-US" strike="sngStrike" dirty="0"/>
              <a:t>Preferred way to install, uninstall, create</a:t>
            </a:r>
          </a:p>
          <a:p>
            <a:pPr lvl="1"/>
            <a:r>
              <a:rPr lang="en-US" strike="sngStrike" dirty="0"/>
              <a:t>Cannot activate/deactivate </a:t>
            </a:r>
            <a:r>
              <a:rPr lang="en-US" strike="sngStrike" dirty="0" err="1"/>
              <a:t>envs</a:t>
            </a:r>
            <a:endParaRPr lang="en-US" strike="sngStrike" dirty="0"/>
          </a:p>
        </p:txBody>
      </p:sp>
      <p:sp>
        <p:nvSpPr>
          <p:cNvPr id="4" name="Content Placeholder 3">
            <a:extLst>
              <a:ext uri="{FF2B5EF4-FFF2-40B4-BE49-F238E27FC236}">
                <a16:creationId xmlns:a16="http://schemas.microsoft.com/office/drawing/2014/main" id="{B7AAF348-513A-4769-8026-A229F9D3FE0C}"/>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715473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E67E-6E1B-21B8-CB9E-7E858E4BD5E0}"/>
              </a:ext>
            </a:extLst>
          </p:cNvPr>
          <p:cNvSpPr>
            <a:spLocks noGrp="1"/>
          </p:cNvSpPr>
          <p:nvPr>
            <p:ph type="title"/>
          </p:nvPr>
        </p:nvSpPr>
        <p:spPr/>
        <p:txBody>
          <a:bodyPr/>
          <a:lstStyle/>
          <a:p>
            <a:r>
              <a:rPr lang="en-US" dirty="0"/>
              <a:t>Quick word of warning</a:t>
            </a:r>
          </a:p>
        </p:txBody>
      </p:sp>
      <p:pic>
        <p:nvPicPr>
          <p:cNvPr id="6" name="Content Placeholder 5">
            <a:extLst>
              <a:ext uri="{FF2B5EF4-FFF2-40B4-BE49-F238E27FC236}">
                <a16:creationId xmlns:a16="http://schemas.microsoft.com/office/drawing/2014/main" id="{0D3F13A2-F21F-A005-4B99-CAB672CBC566}"/>
              </a:ext>
            </a:extLst>
          </p:cNvPr>
          <p:cNvPicPr>
            <a:picLocks noGrp="1" noChangeAspect="1"/>
          </p:cNvPicPr>
          <p:nvPr>
            <p:ph sz="half" idx="1"/>
          </p:nvPr>
        </p:nvPicPr>
        <p:blipFill>
          <a:blip r:embed="rId2"/>
          <a:stretch>
            <a:fillRect/>
          </a:stretch>
        </p:blipFill>
        <p:spPr>
          <a:xfrm>
            <a:off x="838200" y="2404067"/>
            <a:ext cx="5181600" cy="3194453"/>
          </a:xfrm>
        </p:spPr>
      </p:pic>
      <p:sp>
        <p:nvSpPr>
          <p:cNvPr id="4" name="Content Placeholder 3">
            <a:extLst>
              <a:ext uri="{FF2B5EF4-FFF2-40B4-BE49-F238E27FC236}">
                <a16:creationId xmlns:a16="http://schemas.microsoft.com/office/drawing/2014/main" id="{504A7CF9-1690-DC4B-D85F-D77322416C3F}"/>
              </a:ext>
            </a:extLst>
          </p:cNvPr>
          <p:cNvSpPr>
            <a:spLocks noGrp="1"/>
          </p:cNvSpPr>
          <p:nvPr>
            <p:ph sz="half" idx="2"/>
          </p:nvPr>
        </p:nvSpPr>
        <p:spPr/>
        <p:txBody>
          <a:bodyPr/>
          <a:lstStyle/>
          <a:p>
            <a:r>
              <a:rPr lang="en-US" dirty="0" err="1"/>
              <a:t>Conda</a:t>
            </a:r>
            <a:r>
              <a:rPr lang="en-US" dirty="0"/>
              <a:t> might not be 100% free in </a:t>
            </a:r>
            <a:r>
              <a:rPr lang="en-US"/>
              <a:t>the long-term</a:t>
            </a:r>
            <a:endParaRPr lang="en-US" dirty="0"/>
          </a:p>
          <a:p>
            <a:r>
              <a:rPr lang="en-US" dirty="0"/>
              <a:t>There are probably ways around this</a:t>
            </a:r>
          </a:p>
        </p:txBody>
      </p:sp>
    </p:spTree>
    <p:extLst>
      <p:ext uri="{BB962C8B-B14F-4D97-AF65-F5344CB8AC3E}">
        <p14:creationId xmlns:p14="http://schemas.microsoft.com/office/powerpoint/2010/main" val="235201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C69B-01A7-CD10-DE29-0A1E1A9F69AC}"/>
              </a:ext>
            </a:extLst>
          </p:cNvPr>
          <p:cNvSpPr>
            <a:spLocks noGrp="1"/>
          </p:cNvSpPr>
          <p:nvPr>
            <p:ph type="title"/>
          </p:nvPr>
        </p:nvSpPr>
        <p:spPr/>
        <p:txBody>
          <a:bodyPr/>
          <a:lstStyle/>
          <a:p>
            <a:r>
              <a:rPr lang="en-US">
                <a:cs typeface="Calibri Light"/>
              </a:rPr>
              <a:t>Outline</a:t>
            </a:r>
            <a:endParaRPr lang="en-US"/>
          </a:p>
        </p:txBody>
      </p:sp>
      <p:sp>
        <p:nvSpPr>
          <p:cNvPr id="3" name="Content Placeholder 2">
            <a:extLst>
              <a:ext uri="{FF2B5EF4-FFF2-40B4-BE49-F238E27FC236}">
                <a16:creationId xmlns:a16="http://schemas.microsoft.com/office/drawing/2014/main" id="{90AFA778-C6AA-19D5-D7EE-11E0C60E4EC5}"/>
              </a:ext>
            </a:extLst>
          </p:cNvPr>
          <p:cNvSpPr>
            <a:spLocks noGrp="1"/>
          </p:cNvSpPr>
          <p:nvPr>
            <p:ph idx="1"/>
          </p:nvPr>
        </p:nvSpPr>
        <p:spPr/>
        <p:txBody>
          <a:bodyPr vert="horz" lIns="91440" tIns="45720" rIns="91440" bIns="45720" rtlCol="0" anchor="t">
            <a:normAutofit/>
          </a:bodyPr>
          <a:lstStyle/>
          <a:p>
            <a:r>
              <a:rPr lang="en-US" dirty="0">
                <a:cs typeface="Calibri"/>
              </a:rPr>
              <a:t>The problem</a:t>
            </a:r>
          </a:p>
          <a:p>
            <a:r>
              <a:rPr lang="en-US" dirty="0">
                <a:cs typeface="Calibri"/>
              </a:rPr>
              <a:t>Methods to install software</a:t>
            </a:r>
          </a:p>
          <a:p>
            <a:r>
              <a:rPr lang="en-US" dirty="0">
                <a:cs typeface="Calibri"/>
              </a:rPr>
              <a:t>Let's do some analysis</a:t>
            </a:r>
          </a:p>
          <a:p>
            <a:endParaRPr lang="en-US" dirty="0">
              <a:cs typeface="Calibri"/>
            </a:endParaRPr>
          </a:p>
        </p:txBody>
      </p:sp>
    </p:spTree>
    <p:extLst>
      <p:ext uri="{BB962C8B-B14F-4D97-AF65-F5344CB8AC3E}">
        <p14:creationId xmlns:p14="http://schemas.microsoft.com/office/powerpoint/2010/main" val="366529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1064-430B-4899-BDE4-9CD9C24F18B2}"/>
              </a:ext>
            </a:extLst>
          </p:cNvPr>
          <p:cNvSpPr>
            <a:spLocks noGrp="1"/>
          </p:cNvSpPr>
          <p:nvPr>
            <p:ph type="title"/>
          </p:nvPr>
        </p:nvSpPr>
        <p:spPr/>
        <p:txBody>
          <a:bodyPr/>
          <a:lstStyle/>
          <a:p>
            <a:r>
              <a:rPr lang="en-US" dirty="0"/>
              <a:t>BLAST on the command line</a:t>
            </a:r>
          </a:p>
        </p:txBody>
      </p:sp>
      <p:sp>
        <p:nvSpPr>
          <p:cNvPr id="3" name="Text Placeholder 2">
            <a:extLst>
              <a:ext uri="{FF2B5EF4-FFF2-40B4-BE49-F238E27FC236}">
                <a16:creationId xmlns:a16="http://schemas.microsoft.com/office/drawing/2014/main" id="{18B4DAE0-D616-40F0-8AE4-50E22D7512D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636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8DC47-90AC-D13B-0312-48300C11E23F}"/>
              </a:ext>
            </a:extLst>
          </p:cNvPr>
          <p:cNvSpPr>
            <a:spLocks noGrp="1"/>
          </p:cNvSpPr>
          <p:nvPr>
            <p:ph type="title"/>
          </p:nvPr>
        </p:nvSpPr>
        <p:spPr/>
        <p:txBody>
          <a:bodyPr/>
          <a:lstStyle/>
          <a:p>
            <a:r>
              <a:rPr lang="en-US" dirty="0"/>
              <a:t>Installation</a:t>
            </a:r>
          </a:p>
        </p:txBody>
      </p:sp>
      <p:pic>
        <p:nvPicPr>
          <p:cNvPr id="8" name="Content Placeholder 7">
            <a:extLst>
              <a:ext uri="{FF2B5EF4-FFF2-40B4-BE49-F238E27FC236}">
                <a16:creationId xmlns:a16="http://schemas.microsoft.com/office/drawing/2014/main" id="{11BCA01F-B6BA-0D22-350F-C426A3135B63}"/>
              </a:ext>
            </a:extLst>
          </p:cNvPr>
          <p:cNvPicPr>
            <a:picLocks noGrp="1" noChangeAspect="1"/>
          </p:cNvPicPr>
          <p:nvPr>
            <p:ph sz="half" idx="1"/>
          </p:nvPr>
        </p:nvPicPr>
        <p:blipFill rotWithShape="1">
          <a:blip r:embed="rId3"/>
          <a:srcRect b="10374"/>
          <a:stretch/>
        </p:blipFill>
        <p:spPr>
          <a:xfrm>
            <a:off x="1392702" y="1825625"/>
            <a:ext cx="3688843" cy="4352744"/>
          </a:xfrm>
        </p:spPr>
      </p:pic>
      <p:sp>
        <p:nvSpPr>
          <p:cNvPr id="6" name="Content Placeholder 5">
            <a:extLst>
              <a:ext uri="{FF2B5EF4-FFF2-40B4-BE49-F238E27FC236}">
                <a16:creationId xmlns:a16="http://schemas.microsoft.com/office/drawing/2014/main" id="{65865D6B-5E34-1D2D-FEBE-85628EFC1356}"/>
              </a:ext>
            </a:extLst>
          </p:cNvPr>
          <p:cNvSpPr>
            <a:spLocks noGrp="1"/>
          </p:cNvSpPr>
          <p:nvPr>
            <p:ph sz="half" idx="2"/>
          </p:nvPr>
        </p:nvSpPr>
        <p:spPr>
          <a:xfrm>
            <a:off x="6172200" y="1825624"/>
            <a:ext cx="5181600" cy="4782993"/>
          </a:xfrm>
        </p:spPr>
        <p:txBody>
          <a:bodyPr>
            <a:normAutofit lnSpcReduction="10000"/>
          </a:bodyPr>
          <a:lstStyle/>
          <a:p>
            <a:pPr marL="0" indent="0">
              <a:buNone/>
            </a:pPr>
            <a:r>
              <a:rPr lang="en-US" dirty="0"/>
              <a:t>Command</a:t>
            </a:r>
          </a:p>
          <a:p>
            <a:r>
              <a:rPr lang="en-US" dirty="0">
                <a:latin typeface="Courier New" panose="02070309020205020404" pitchFamily="49" charset="0"/>
                <a:cs typeface="Courier New" panose="02070309020205020404" pitchFamily="49" charset="0"/>
              </a:rPr>
              <a:t>mamba create -y -n blast </a:t>
            </a:r>
            <a:r>
              <a:rPr lang="en-US" dirty="0" err="1">
                <a:latin typeface="Courier New" panose="02070309020205020404" pitchFamily="49" charset="0"/>
                <a:cs typeface="Courier New" panose="02070309020205020404" pitchFamily="49" charset="0"/>
              </a:rPr>
              <a:t>blast</a:t>
            </a:r>
            <a:endParaRPr lang="en-US" dirty="0">
              <a:latin typeface="Courier New" panose="02070309020205020404" pitchFamily="49" charset="0"/>
              <a:cs typeface="Courier New" panose="02070309020205020404" pitchFamily="49" charset="0"/>
            </a:endParaRPr>
          </a:p>
          <a:p>
            <a:pPr lvl="1"/>
            <a:r>
              <a:rPr lang="en-US" dirty="0"/>
              <a:t>create: the subcommand to create a new environment</a:t>
            </a:r>
          </a:p>
          <a:p>
            <a:pPr lvl="1"/>
            <a:r>
              <a:rPr lang="en-US" dirty="0"/>
              <a:t>-y: answer yes to everything</a:t>
            </a:r>
          </a:p>
          <a:p>
            <a:pPr lvl="1"/>
            <a:r>
              <a:rPr lang="en-US" dirty="0"/>
              <a:t>-n blast: name of the environment is “blast”</a:t>
            </a:r>
          </a:p>
          <a:p>
            <a:pPr lvl="1"/>
            <a:r>
              <a:rPr lang="en-US" dirty="0"/>
              <a:t>blast: install the package blast</a:t>
            </a:r>
          </a:p>
          <a:p>
            <a:pPr marL="0" lvl="1" indent="0">
              <a:buNone/>
            </a:pPr>
            <a:endParaRPr lang="en-US" dirty="0"/>
          </a:p>
          <a:p>
            <a:pPr marL="0" lvl="1" indent="0">
              <a:buNone/>
            </a:pPr>
            <a:r>
              <a:rPr lang="en-US" dirty="0"/>
              <a:t>This command installs blast, without prompting, to a new environment called blast</a:t>
            </a:r>
          </a:p>
        </p:txBody>
      </p:sp>
    </p:spTree>
    <p:extLst>
      <p:ext uri="{BB962C8B-B14F-4D97-AF65-F5344CB8AC3E}">
        <p14:creationId xmlns:p14="http://schemas.microsoft.com/office/powerpoint/2010/main" val="4105286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4A39-7C23-A01F-8D1C-044984C7CCC4}"/>
              </a:ext>
            </a:extLst>
          </p:cNvPr>
          <p:cNvSpPr>
            <a:spLocks noGrp="1"/>
          </p:cNvSpPr>
          <p:nvPr>
            <p:ph type="title"/>
          </p:nvPr>
        </p:nvSpPr>
        <p:spPr/>
        <p:txBody>
          <a:bodyPr/>
          <a:lstStyle/>
          <a:p>
            <a:r>
              <a:rPr lang="en-US" dirty="0"/>
              <a:t>End of installation</a:t>
            </a:r>
          </a:p>
        </p:txBody>
      </p:sp>
      <p:pic>
        <p:nvPicPr>
          <p:cNvPr id="6" name="Content Placeholder 5">
            <a:extLst>
              <a:ext uri="{FF2B5EF4-FFF2-40B4-BE49-F238E27FC236}">
                <a16:creationId xmlns:a16="http://schemas.microsoft.com/office/drawing/2014/main" id="{E7F8553D-9E38-1EC4-BBDC-CC3ADA18AFD7}"/>
              </a:ext>
            </a:extLst>
          </p:cNvPr>
          <p:cNvPicPr>
            <a:picLocks noGrp="1" noChangeAspect="1"/>
          </p:cNvPicPr>
          <p:nvPr>
            <p:ph sz="half" idx="1"/>
          </p:nvPr>
        </p:nvPicPr>
        <p:blipFill>
          <a:blip r:embed="rId2"/>
          <a:stretch>
            <a:fillRect/>
          </a:stretch>
        </p:blipFill>
        <p:spPr>
          <a:xfrm>
            <a:off x="939661" y="1825625"/>
            <a:ext cx="4978678" cy="4351338"/>
          </a:xfrm>
        </p:spPr>
      </p:pic>
      <p:sp>
        <p:nvSpPr>
          <p:cNvPr id="4" name="Content Placeholder 3">
            <a:extLst>
              <a:ext uri="{FF2B5EF4-FFF2-40B4-BE49-F238E27FC236}">
                <a16:creationId xmlns:a16="http://schemas.microsoft.com/office/drawing/2014/main" id="{4079503F-ED1D-7B16-23BF-0A83DCB6FB52}"/>
              </a:ext>
            </a:extLst>
          </p:cNvPr>
          <p:cNvSpPr>
            <a:spLocks noGrp="1"/>
          </p:cNvSpPr>
          <p:nvPr>
            <p:ph sz="half" idx="2"/>
          </p:nvPr>
        </p:nvSpPr>
        <p:spPr/>
        <p:txBody>
          <a:bodyPr/>
          <a:lstStyle/>
          <a:p>
            <a:pPr marL="0" indent="0">
              <a:buNone/>
            </a:pPr>
            <a:r>
              <a:rPr lang="en-US" dirty="0"/>
              <a:t>To activate the environment:</a:t>
            </a:r>
          </a:p>
          <a:p>
            <a:r>
              <a:rPr lang="en-US" dirty="0">
                <a:latin typeface="Courier New" panose="02070309020205020404" pitchFamily="49" charset="0"/>
                <a:cs typeface="Courier New" panose="02070309020205020404" pitchFamily="49" charset="0"/>
              </a:rPr>
              <a:t>conda activate blast</a:t>
            </a:r>
          </a:p>
          <a:p>
            <a:pPr lvl="1"/>
            <a:r>
              <a:rPr lang="en-US" dirty="0"/>
              <a:t>conda: the name of the program, conda</a:t>
            </a:r>
          </a:p>
          <a:p>
            <a:pPr lvl="1"/>
            <a:r>
              <a:rPr lang="en-US" dirty="0"/>
              <a:t>activate: the subcommand to load an environment</a:t>
            </a:r>
          </a:p>
          <a:p>
            <a:pPr lvl="1"/>
            <a:r>
              <a:rPr lang="en-US" dirty="0"/>
              <a:t>blast: the name of the environment we set up earlier with “-n”</a:t>
            </a:r>
          </a:p>
        </p:txBody>
      </p:sp>
    </p:spTree>
    <p:extLst>
      <p:ext uri="{BB962C8B-B14F-4D97-AF65-F5344CB8AC3E}">
        <p14:creationId xmlns:p14="http://schemas.microsoft.com/office/powerpoint/2010/main" val="1941728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35D0-E450-46A1-991F-040AEB75A079}"/>
              </a:ext>
            </a:extLst>
          </p:cNvPr>
          <p:cNvSpPr>
            <a:spLocks noGrp="1"/>
          </p:cNvSpPr>
          <p:nvPr>
            <p:ph type="title"/>
          </p:nvPr>
        </p:nvSpPr>
        <p:spPr/>
        <p:txBody>
          <a:bodyPr/>
          <a:lstStyle/>
          <a:p>
            <a:r>
              <a:rPr lang="en-US" dirty="0"/>
              <a:t>Blast on command line interface (CLI)</a:t>
            </a:r>
          </a:p>
        </p:txBody>
      </p:sp>
      <p:sp>
        <p:nvSpPr>
          <p:cNvPr id="3" name="Text Placeholder 2">
            <a:extLst>
              <a:ext uri="{FF2B5EF4-FFF2-40B4-BE49-F238E27FC236}">
                <a16:creationId xmlns:a16="http://schemas.microsoft.com/office/drawing/2014/main" id="{507DB1C2-33C2-4BB1-B37C-2FDDDA8D03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9479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4496-129D-2B05-E603-D92B6BFF20CD}"/>
              </a:ext>
            </a:extLst>
          </p:cNvPr>
          <p:cNvSpPr>
            <a:spLocks noGrp="1"/>
          </p:cNvSpPr>
          <p:nvPr>
            <p:ph type="title"/>
          </p:nvPr>
        </p:nvSpPr>
        <p:spPr/>
        <p:txBody>
          <a:bodyPr>
            <a:normAutofit/>
          </a:bodyPr>
          <a:lstStyle/>
          <a:p>
            <a:r>
              <a:rPr lang="en-US" dirty="0">
                <a:cs typeface="Calibri Light"/>
              </a:rPr>
              <a:t>Setup for today on the command line</a:t>
            </a:r>
          </a:p>
        </p:txBody>
      </p:sp>
      <p:sp>
        <p:nvSpPr>
          <p:cNvPr id="4" name="Content Placeholder 3">
            <a:extLst>
              <a:ext uri="{FF2B5EF4-FFF2-40B4-BE49-F238E27FC236}">
                <a16:creationId xmlns:a16="http://schemas.microsoft.com/office/drawing/2014/main" id="{B716F319-C0CF-1A84-032B-449E41D4E98D}"/>
              </a:ext>
            </a:extLst>
          </p:cNvPr>
          <p:cNvSpPr>
            <a:spLocks noGrp="1"/>
          </p:cNvSpPr>
          <p:nvPr>
            <p:ph sz="half" idx="2"/>
          </p:nvPr>
        </p:nvSpPr>
        <p:spPr/>
        <p:txBody>
          <a:bodyPr/>
          <a:lstStyle/>
          <a:p>
            <a:r>
              <a:rPr lang="en-US" dirty="0">
                <a:cs typeface="Calibri Light"/>
              </a:rPr>
              <a:t>Create a new area for this semester called “fundamentals”</a:t>
            </a:r>
            <a:br>
              <a:rPr lang="en-US" dirty="0">
                <a:cs typeface="Calibri Light"/>
              </a:rPr>
            </a:br>
            <a:r>
              <a:rPr lang="en-US" dirty="0">
                <a:cs typeface="Calibri Light"/>
              </a:rPr>
              <a:t>Create a subfolder called blast-test</a:t>
            </a:r>
          </a:p>
          <a:p>
            <a:r>
              <a:rPr lang="en-US" dirty="0">
                <a:cs typeface="Calibri Light"/>
              </a:rPr>
              <a:t>Try out blast with “</a:t>
            </a:r>
            <a:r>
              <a:rPr lang="en-US" dirty="0" err="1">
                <a:cs typeface="Calibri Light"/>
              </a:rPr>
              <a:t>blastp</a:t>
            </a:r>
            <a:r>
              <a:rPr lang="en-US" dirty="0">
                <a:cs typeface="Calibri Light"/>
              </a:rPr>
              <a:t> -help”</a:t>
            </a:r>
          </a:p>
          <a:p>
            <a:pPr lvl="1"/>
            <a:r>
              <a:rPr lang="en-US" dirty="0">
                <a:cs typeface="Calibri Light"/>
              </a:rPr>
              <a:t>should make a lengthy help menu</a:t>
            </a:r>
            <a:endParaRPr lang="en-US" dirty="0"/>
          </a:p>
        </p:txBody>
      </p:sp>
      <p:pic>
        <p:nvPicPr>
          <p:cNvPr id="8" name="Content Placeholder 7">
            <a:extLst>
              <a:ext uri="{FF2B5EF4-FFF2-40B4-BE49-F238E27FC236}">
                <a16:creationId xmlns:a16="http://schemas.microsoft.com/office/drawing/2014/main" id="{6C0F450D-EE5E-3DFA-75FF-3C3845265107}"/>
              </a:ext>
            </a:extLst>
          </p:cNvPr>
          <p:cNvPicPr>
            <a:picLocks noGrp="1" noChangeAspect="1"/>
          </p:cNvPicPr>
          <p:nvPr>
            <p:ph sz="half" idx="1"/>
          </p:nvPr>
        </p:nvPicPr>
        <p:blipFill>
          <a:blip r:embed="rId2"/>
          <a:stretch>
            <a:fillRect/>
          </a:stretch>
        </p:blipFill>
        <p:spPr>
          <a:xfrm>
            <a:off x="922598" y="1825625"/>
            <a:ext cx="5012804" cy="4351338"/>
          </a:xfrm>
        </p:spPr>
      </p:pic>
    </p:spTree>
    <p:extLst>
      <p:ext uri="{BB962C8B-B14F-4D97-AF65-F5344CB8AC3E}">
        <p14:creationId xmlns:p14="http://schemas.microsoft.com/office/powerpoint/2010/main" val="1353631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4035-1E59-1037-4CDF-EB84CE30E864}"/>
              </a:ext>
            </a:extLst>
          </p:cNvPr>
          <p:cNvSpPr>
            <a:spLocks noGrp="1"/>
          </p:cNvSpPr>
          <p:nvPr>
            <p:ph type="title"/>
          </p:nvPr>
        </p:nvSpPr>
        <p:spPr/>
        <p:txBody>
          <a:bodyPr/>
          <a:lstStyle/>
          <a:p>
            <a:r>
              <a:rPr lang="en-US" dirty="0">
                <a:cs typeface="Calibri Light"/>
              </a:rPr>
              <a:t>Let’s get the data with curl</a:t>
            </a:r>
            <a:endParaRPr lang="en-US" dirty="0"/>
          </a:p>
        </p:txBody>
      </p:sp>
      <p:sp>
        <p:nvSpPr>
          <p:cNvPr id="3" name="Content Placeholder 2">
            <a:extLst>
              <a:ext uri="{FF2B5EF4-FFF2-40B4-BE49-F238E27FC236}">
                <a16:creationId xmlns:a16="http://schemas.microsoft.com/office/drawing/2014/main" id="{4E1AA114-C872-AEC0-E427-41601E6A3FA5}"/>
              </a:ext>
            </a:extLst>
          </p:cNvPr>
          <p:cNvSpPr>
            <a:spLocks noGrp="1"/>
          </p:cNvSpPr>
          <p:nvPr>
            <p:ph idx="1"/>
          </p:nvPr>
        </p:nvSpPr>
        <p:spPr>
          <a:xfrm>
            <a:off x="838200" y="1825624"/>
            <a:ext cx="10515600" cy="2408751"/>
          </a:xfrm>
          <a:solidFill>
            <a:schemeClr val="tx1">
              <a:lumMod val="85000"/>
              <a:lumOff val="15000"/>
            </a:schemeClr>
          </a:solidFill>
          <a:ln w="57150">
            <a:solidFill>
              <a:schemeClr val="accent1"/>
            </a:solidFill>
          </a:ln>
        </p:spPr>
        <p:txBody>
          <a:bodyPr vert="horz" lIns="91440" tIns="45720" rIns="91440" bIns="45720" rtlCol="0" anchor="t">
            <a:noAutofit/>
          </a:bodyPr>
          <a:lstStyle/>
          <a:p>
            <a:pPr marL="0" indent="0">
              <a:buNone/>
            </a:pPr>
            <a:r>
              <a:rPr lang="en-US" sz="1600" dirty="0">
                <a:solidFill>
                  <a:srgbClr val="A5A5A5"/>
                </a:solidFill>
                <a:latin typeface="Courier New"/>
                <a:ea typeface="+mn-lt"/>
                <a:cs typeface="+mn-lt"/>
              </a:rPr>
              <a:t>(blast) gzu2@L355901:~/fundamentals/blast-test$ curl 'https://ncbi.nlm.nih.gov/</a:t>
            </a:r>
            <a:r>
              <a:rPr lang="en-US" sz="1600" dirty="0" err="1">
                <a:solidFill>
                  <a:srgbClr val="A5A5A5"/>
                </a:solidFill>
                <a:latin typeface="Courier New"/>
                <a:ea typeface="+mn-lt"/>
                <a:cs typeface="+mn-lt"/>
              </a:rPr>
              <a:t>sviewer</a:t>
            </a:r>
            <a:r>
              <a:rPr lang="en-US" sz="1600" dirty="0">
                <a:solidFill>
                  <a:srgbClr val="A5A5A5"/>
                </a:solidFill>
                <a:latin typeface="Courier New"/>
                <a:ea typeface="+mn-lt"/>
                <a:cs typeface="+mn-lt"/>
              </a:rPr>
              <a:t>/</a:t>
            </a:r>
            <a:r>
              <a:rPr lang="en-US" sz="1600" dirty="0" err="1">
                <a:solidFill>
                  <a:srgbClr val="A5A5A5"/>
                </a:solidFill>
                <a:latin typeface="Courier New"/>
                <a:ea typeface="+mn-lt"/>
                <a:cs typeface="+mn-lt"/>
              </a:rPr>
              <a:t>viewer.cgi?tool</a:t>
            </a:r>
            <a:r>
              <a:rPr lang="en-US" sz="1600" dirty="0">
                <a:solidFill>
                  <a:srgbClr val="A5A5A5"/>
                </a:solidFill>
                <a:latin typeface="Courier New"/>
                <a:ea typeface="+mn-lt"/>
                <a:cs typeface="+mn-lt"/>
              </a:rPr>
              <a:t>=</a:t>
            </a:r>
            <a:r>
              <a:rPr lang="en-US" sz="1600" dirty="0" err="1">
                <a:solidFill>
                  <a:srgbClr val="A5A5A5"/>
                </a:solidFill>
                <a:latin typeface="Courier New"/>
                <a:ea typeface="+mn-lt"/>
                <a:cs typeface="+mn-lt"/>
              </a:rPr>
              <a:t>portal&amp;save</a:t>
            </a:r>
            <a:r>
              <a:rPr lang="en-US" sz="1600" dirty="0">
                <a:solidFill>
                  <a:srgbClr val="A5A5A5"/>
                </a:solidFill>
                <a:latin typeface="Courier New"/>
                <a:ea typeface="+mn-lt"/>
                <a:cs typeface="+mn-lt"/>
              </a:rPr>
              <a:t>=</a:t>
            </a:r>
            <a:r>
              <a:rPr lang="en-US" sz="1600" dirty="0" err="1">
                <a:solidFill>
                  <a:srgbClr val="A5A5A5"/>
                </a:solidFill>
                <a:latin typeface="Courier New"/>
                <a:ea typeface="+mn-lt"/>
                <a:cs typeface="+mn-lt"/>
              </a:rPr>
              <a:t>file&amp;log</a:t>
            </a:r>
            <a:r>
              <a:rPr lang="en-US" sz="1600" dirty="0">
                <a:solidFill>
                  <a:srgbClr val="A5A5A5"/>
                </a:solidFill>
                <a:latin typeface="Courier New"/>
                <a:ea typeface="+mn-lt"/>
                <a:cs typeface="+mn-lt"/>
              </a:rPr>
              <a:t>$=</a:t>
            </a:r>
            <a:r>
              <a:rPr lang="en-US" sz="1600" dirty="0" err="1">
                <a:solidFill>
                  <a:srgbClr val="A5A5A5"/>
                </a:solidFill>
                <a:latin typeface="Courier New"/>
                <a:ea typeface="+mn-lt"/>
                <a:cs typeface="+mn-lt"/>
              </a:rPr>
              <a:t>seqview&amp;db</a:t>
            </a:r>
            <a:r>
              <a:rPr lang="en-US" sz="1600" dirty="0">
                <a:solidFill>
                  <a:srgbClr val="A5A5A5"/>
                </a:solidFill>
                <a:latin typeface="Courier New"/>
                <a:ea typeface="+mn-lt"/>
                <a:cs typeface="+mn-lt"/>
              </a:rPr>
              <a:t>=</a:t>
            </a:r>
            <a:r>
              <a:rPr lang="en-US" sz="1600" dirty="0" err="1">
                <a:solidFill>
                  <a:srgbClr val="A5A5A5"/>
                </a:solidFill>
                <a:latin typeface="Courier New"/>
                <a:ea typeface="+mn-lt"/>
                <a:cs typeface="+mn-lt"/>
              </a:rPr>
              <a:t>protein&amp;report</a:t>
            </a:r>
            <a:r>
              <a:rPr lang="en-US" sz="1600" dirty="0">
                <a:solidFill>
                  <a:srgbClr val="A5A5A5"/>
                </a:solidFill>
                <a:latin typeface="Courier New"/>
                <a:ea typeface="+mn-lt"/>
                <a:cs typeface="+mn-lt"/>
              </a:rPr>
              <a:t>=</a:t>
            </a:r>
            <a:r>
              <a:rPr lang="en-US" sz="1600" dirty="0" err="1">
                <a:solidFill>
                  <a:srgbClr val="A5A5A5"/>
                </a:solidFill>
                <a:latin typeface="Courier New"/>
                <a:ea typeface="+mn-lt"/>
                <a:cs typeface="+mn-lt"/>
              </a:rPr>
              <a:t>fasta&amp;id</a:t>
            </a:r>
            <a:r>
              <a:rPr lang="en-US" sz="1600" dirty="0">
                <a:solidFill>
                  <a:srgbClr val="A5A5A5"/>
                </a:solidFill>
                <a:latin typeface="Courier New"/>
                <a:ea typeface="+mn-lt"/>
                <a:cs typeface="+mn-lt"/>
              </a:rPr>
              <a:t>=695935060&amp;conwithfeat=</a:t>
            </a:r>
            <a:r>
              <a:rPr lang="en-US" sz="1600" dirty="0" err="1">
                <a:solidFill>
                  <a:srgbClr val="A5A5A5"/>
                </a:solidFill>
                <a:latin typeface="Courier New"/>
                <a:ea typeface="+mn-lt"/>
                <a:cs typeface="+mn-lt"/>
              </a:rPr>
              <a:t>on&amp;show-cdd</a:t>
            </a:r>
            <a:r>
              <a:rPr lang="en-US" sz="1600" dirty="0">
                <a:solidFill>
                  <a:srgbClr val="A5A5A5"/>
                </a:solidFill>
                <a:latin typeface="Courier New"/>
                <a:ea typeface="+mn-lt"/>
                <a:cs typeface="+mn-lt"/>
              </a:rPr>
              <a:t>=on' &gt; prot1.fasta</a:t>
            </a:r>
          </a:p>
          <a:p>
            <a:pPr marL="0" indent="0">
              <a:buNone/>
            </a:pPr>
            <a:r>
              <a:rPr lang="en-US" sz="1600" dirty="0">
                <a:solidFill>
                  <a:srgbClr val="A5A5A5"/>
                </a:solidFill>
                <a:latin typeface="Courier New"/>
                <a:ea typeface="+mn-lt"/>
                <a:cs typeface="+mn-lt"/>
              </a:rPr>
              <a:t>  % Total    % Received % </a:t>
            </a:r>
            <a:r>
              <a:rPr lang="en-US" sz="1600" dirty="0" err="1">
                <a:solidFill>
                  <a:srgbClr val="A5A5A5"/>
                </a:solidFill>
                <a:latin typeface="Courier New"/>
                <a:ea typeface="+mn-lt"/>
                <a:cs typeface="+mn-lt"/>
              </a:rPr>
              <a:t>Xferd</a:t>
            </a:r>
            <a:r>
              <a:rPr lang="en-US" sz="1600" dirty="0">
                <a:solidFill>
                  <a:srgbClr val="A5A5A5"/>
                </a:solidFill>
                <a:latin typeface="Courier New"/>
                <a:ea typeface="+mn-lt"/>
                <a:cs typeface="+mn-lt"/>
              </a:rPr>
              <a:t>  Average Speed   Time    </a:t>
            </a:r>
            <a:r>
              <a:rPr lang="en-US" sz="1600" dirty="0" err="1">
                <a:solidFill>
                  <a:srgbClr val="A5A5A5"/>
                </a:solidFill>
                <a:latin typeface="Courier New"/>
                <a:ea typeface="+mn-lt"/>
                <a:cs typeface="+mn-lt"/>
              </a:rPr>
              <a:t>Time</a:t>
            </a:r>
            <a:r>
              <a:rPr lang="en-US" sz="1600" dirty="0">
                <a:solidFill>
                  <a:srgbClr val="A5A5A5"/>
                </a:solidFill>
                <a:latin typeface="Courier New"/>
                <a:ea typeface="+mn-lt"/>
                <a:cs typeface="+mn-lt"/>
              </a:rPr>
              <a:t>     </a:t>
            </a:r>
            <a:r>
              <a:rPr lang="en-US" sz="1600" dirty="0" err="1">
                <a:solidFill>
                  <a:srgbClr val="A5A5A5"/>
                </a:solidFill>
                <a:latin typeface="Courier New"/>
                <a:ea typeface="+mn-lt"/>
                <a:cs typeface="+mn-lt"/>
              </a:rPr>
              <a:t>Time</a:t>
            </a:r>
            <a:r>
              <a:rPr lang="en-US" sz="1600" dirty="0">
                <a:solidFill>
                  <a:srgbClr val="A5A5A5"/>
                </a:solidFill>
                <a:latin typeface="Courier New"/>
                <a:ea typeface="+mn-lt"/>
                <a:cs typeface="+mn-lt"/>
              </a:rPr>
              <a:t>  Current</a:t>
            </a:r>
          </a:p>
          <a:p>
            <a:pPr marL="0" indent="0">
              <a:buNone/>
            </a:pPr>
            <a:r>
              <a:rPr lang="en-US" sz="1600" dirty="0">
                <a:solidFill>
                  <a:srgbClr val="A5A5A5"/>
                </a:solidFill>
                <a:latin typeface="Courier New"/>
                <a:ea typeface="+mn-lt"/>
                <a:cs typeface="+mn-lt"/>
              </a:rPr>
              <a:t>                                 </a:t>
            </a:r>
            <a:r>
              <a:rPr lang="en-US" sz="1600" dirty="0" err="1">
                <a:solidFill>
                  <a:srgbClr val="A5A5A5"/>
                </a:solidFill>
                <a:latin typeface="Courier New"/>
                <a:ea typeface="+mn-lt"/>
                <a:cs typeface="+mn-lt"/>
              </a:rPr>
              <a:t>Dload</a:t>
            </a:r>
            <a:r>
              <a:rPr lang="en-US" sz="1600" dirty="0">
                <a:solidFill>
                  <a:srgbClr val="A5A5A5"/>
                </a:solidFill>
                <a:latin typeface="Courier New"/>
                <a:ea typeface="+mn-lt"/>
                <a:cs typeface="+mn-lt"/>
              </a:rPr>
              <a:t>  Upload   Total   Spent    Left  Speed</a:t>
            </a:r>
          </a:p>
          <a:p>
            <a:pPr marL="0" indent="0">
              <a:buNone/>
            </a:pPr>
            <a:r>
              <a:rPr lang="en-US" sz="1600" dirty="0">
                <a:solidFill>
                  <a:srgbClr val="A5A5A5"/>
                </a:solidFill>
                <a:latin typeface="Courier New"/>
                <a:ea typeface="+mn-lt"/>
                <a:cs typeface="+mn-lt"/>
              </a:rPr>
              <a:t>100   170    0   170    0     0    482      0 --:--:-- --:--:-- --:--:--   482</a:t>
            </a:r>
            <a:endParaRPr lang="pl-PL" sz="1600" dirty="0">
              <a:solidFill>
                <a:srgbClr val="A5A5A5"/>
              </a:solidFill>
              <a:latin typeface="Courier New"/>
              <a:ea typeface="+mn-lt"/>
              <a:cs typeface="+mn-lt"/>
            </a:endParaRPr>
          </a:p>
        </p:txBody>
      </p:sp>
      <p:sp>
        <p:nvSpPr>
          <p:cNvPr id="6" name="TextBox 5">
            <a:extLst>
              <a:ext uri="{FF2B5EF4-FFF2-40B4-BE49-F238E27FC236}">
                <a16:creationId xmlns:a16="http://schemas.microsoft.com/office/drawing/2014/main" id="{94CE20F9-3A19-4CA7-9BE0-DA18C2270F0F}"/>
              </a:ext>
            </a:extLst>
          </p:cNvPr>
          <p:cNvSpPr txBox="1"/>
          <p:nvPr/>
        </p:nvSpPr>
        <p:spPr>
          <a:xfrm>
            <a:off x="838200" y="4785570"/>
            <a:ext cx="10515600"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curl</a:t>
            </a:r>
            <a:r>
              <a:rPr lang="en-US" sz="2400" dirty="0"/>
              <a:t> - the executable</a:t>
            </a:r>
          </a:p>
          <a:p>
            <a:pPr marL="285750" indent="-285750">
              <a:buFont typeface="Arial" panose="020B0604020202020204" pitchFamily="34" charset="0"/>
              <a:buChar char="•"/>
            </a:pPr>
            <a:r>
              <a:rPr lang="en-US" sz="2400" b="1" dirty="0"/>
              <a:t>'https://….' </a:t>
            </a:r>
            <a:r>
              <a:rPr lang="en-US" sz="2400" dirty="0"/>
              <a:t>- the ridiculously long URL your teacher gave you to download</a:t>
            </a:r>
          </a:p>
          <a:p>
            <a:pPr marL="285750" indent="-285750">
              <a:buFont typeface="Arial" panose="020B0604020202020204" pitchFamily="34" charset="0"/>
              <a:buChar char="•"/>
            </a:pPr>
            <a:r>
              <a:rPr lang="en-US" sz="2400" b="1" dirty="0"/>
              <a:t>&gt; </a:t>
            </a:r>
            <a:r>
              <a:rPr lang="en-US" sz="2400" dirty="0"/>
              <a:t>- a redirect of the curl output into a file</a:t>
            </a:r>
          </a:p>
          <a:p>
            <a:pPr marL="285750" indent="-285750">
              <a:buFont typeface="Arial" panose="020B0604020202020204" pitchFamily="34" charset="0"/>
              <a:buChar char="•"/>
            </a:pPr>
            <a:r>
              <a:rPr lang="en-US" sz="2400" b="1" dirty="0"/>
              <a:t>prot1.fasta </a:t>
            </a:r>
            <a:r>
              <a:rPr lang="en-US" sz="2400" dirty="0"/>
              <a:t>- the file that will be created</a:t>
            </a:r>
          </a:p>
        </p:txBody>
      </p:sp>
    </p:spTree>
    <p:extLst>
      <p:ext uri="{BB962C8B-B14F-4D97-AF65-F5344CB8AC3E}">
        <p14:creationId xmlns:p14="http://schemas.microsoft.com/office/powerpoint/2010/main" val="1730636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CE76-A87D-2BDF-F6FA-46D7A7A69EBF}"/>
              </a:ext>
            </a:extLst>
          </p:cNvPr>
          <p:cNvSpPr>
            <a:spLocks noGrp="1"/>
          </p:cNvSpPr>
          <p:nvPr>
            <p:ph type="title"/>
          </p:nvPr>
        </p:nvSpPr>
        <p:spPr/>
        <p:txBody>
          <a:bodyPr/>
          <a:lstStyle/>
          <a:p>
            <a:r>
              <a:rPr lang="en-US" dirty="0">
                <a:cs typeface="Calibri Light"/>
              </a:rPr>
              <a:t>Let's get the data: use curl</a:t>
            </a:r>
            <a:endParaRPr lang="en-US" dirty="0"/>
          </a:p>
        </p:txBody>
      </p:sp>
      <p:sp>
        <p:nvSpPr>
          <p:cNvPr id="3" name="Content Placeholder 2">
            <a:extLst>
              <a:ext uri="{FF2B5EF4-FFF2-40B4-BE49-F238E27FC236}">
                <a16:creationId xmlns:a16="http://schemas.microsoft.com/office/drawing/2014/main" id="{08A5E137-C983-B873-0813-F269E749399E}"/>
              </a:ext>
            </a:extLst>
          </p:cNvPr>
          <p:cNvSpPr>
            <a:spLocks noGrp="1"/>
          </p:cNvSpPr>
          <p:nvPr>
            <p:ph idx="1"/>
          </p:nvPr>
        </p:nvSpPr>
        <p:spPr>
          <a:solidFill>
            <a:schemeClr val="tx1">
              <a:lumMod val="85000"/>
              <a:lumOff val="15000"/>
            </a:schemeClr>
          </a:solidFill>
          <a:ln w="57150">
            <a:solidFill>
              <a:schemeClr val="accent1"/>
            </a:solidFill>
          </a:ln>
        </p:spPr>
        <p:txBody>
          <a:bodyPr vert="horz" lIns="91440" tIns="45720" rIns="91440" bIns="45720" rtlCol="0" anchor="t">
            <a:noAutofit/>
          </a:bodyPr>
          <a:lstStyle/>
          <a:p>
            <a:pPr marL="0" indent="0">
              <a:lnSpc>
                <a:spcPct val="100000"/>
              </a:lnSpc>
              <a:spcBef>
                <a:spcPts val="0"/>
              </a:spcBef>
              <a:buNone/>
            </a:pPr>
            <a:r>
              <a:rPr lang="en-US" sz="1400" dirty="0">
                <a:solidFill>
                  <a:srgbClr val="A5A5A5"/>
                </a:solidFill>
                <a:latin typeface="Courier New"/>
                <a:ea typeface="+mn-lt"/>
                <a:cs typeface="+mn-lt"/>
              </a:rPr>
              <a:t>(blast) gzu2@L355901:~/fundamentals/blast-test$ curl 'https://www.ncbi.nlm.nih.gov/sviewer/viewer.cgi?tool=portal&amp;save=file&amp;log$=seqview&amp;db=protein&amp;report=fasta&amp;id=1583900798&amp;conwithfeat=on&amp;show-cdd=on' &gt; prot2.fasta</a:t>
            </a:r>
          </a:p>
          <a:p>
            <a:pPr marL="0" indent="0">
              <a:lnSpc>
                <a:spcPct val="100000"/>
              </a:lnSpc>
              <a:spcBef>
                <a:spcPts val="0"/>
              </a:spcBef>
              <a:buNone/>
            </a:pPr>
            <a:r>
              <a:rPr lang="en-US" sz="1400" dirty="0">
                <a:solidFill>
                  <a:srgbClr val="A5A5A5"/>
                </a:solidFill>
                <a:latin typeface="Courier New"/>
                <a:ea typeface="+mn-lt"/>
                <a:cs typeface="+mn-lt"/>
              </a:rPr>
              <a:t>  % Total    % Received % </a:t>
            </a:r>
            <a:r>
              <a:rPr lang="en-US" sz="1400" dirty="0" err="1">
                <a:solidFill>
                  <a:srgbClr val="A5A5A5"/>
                </a:solidFill>
                <a:latin typeface="Courier New"/>
                <a:ea typeface="+mn-lt"/>
                <a:cs typeface="+mn-lt"/>
              </a:rPr>
              <a:t>Xferd</a:t>
            </a:r>
            <a:r>
              <a:rPr lang="en-US" sz="1400" dirty="0">
                <a:solidFill>
                  <a:srgbClr val="A5A5A5"/>
                </a:solidFill>
                <a:latin typeface="Courier New"/>
                <a:ea typeface="+mn-lt"/>
                <a:cs typeface="+mn-lt"/>
              </a:rPr>
              <a:t>  Average Speed   Time    </a:t>
            </a:r>
            <a:r>
              <a:rPr lang="en-US" sz="1400" dirty="0" err="1">
                <a:solidFill>
                  <a:srgbClr val="A5A5A5"/>
                </a:solidFill>
                <a:latin typeface="Courier New"/>
                <a:ea typeface="+mn-lt"/>
                <a:cs typeface="+mn-lt"/>
              </a:rPr>
              <a:t>Time</a:t>
            </a:r>
            <a:r>
              <a:rPr lang="en-US" sz="1400" dirty="0">
                <a:solidFill>
                  <a:srgbClr val="A5A5A5"/>
                </a:solidFill>
                <a:latin typeface="Courier New"/>
                <a:ea typeface="+mn-lt"/>
                <a:cs typeface="+mn-lt"/>
              </a:rPr>
              <a:t>     </a:t>
            </a:r>
            <a:r>
              <a:rPr lang="en-US" sz="1400" dirty="0" err="1">
                <a:solidFill>
                  <a:srgbClr val="A5A5A5"/>
                </a:solidFill>
                <a:latin typeface="Courier New"/>
                <a:ea typeface="+mn-lt"/>
                <a:cs typeface="+mn-lt"/>
              </a:rPr>
              <a:t>Time</a:t>
            </a:r>
            <a:r>
              <a:rPr lang="en-US" sz="1400" dirty="0">
                <a:solidFill>
                  <a:srgbClr val="A5A5A5"/>
                </a:solidFill>
                <a:latin typeface="Courier New"/>
                <a:ea typeface="+mn-lt"/>
                <a:cs typeface="+mn-lt"/>
              </a:rPr>
              <a:t>  Current</a:t>
            </a:r>
          </a:p>
          <a:p>
            <a:pPr marL="0" indent="0">
              <a:lnSpc>
                <a:spcPct val="100000"/>
              </a:lnSpc>
              <a:spcBef>
                <a:spcPts val="0"/>
              </a:spcBef>
              <a:buNone/>
            </a:pPr>
            <a:r>
              <a:rPr lang="en-US" sz="1400" dirty="0">
                <a:solidFill>
                  <a:srgbClr val="A5A5A5"/>
                </a:solidFill>
                <a:latin typeface="Courier New"/>
                <a:ea typeface="+mn-lt"/>
                <a:cs typeface="+mn-lt"/>
              </a:rPr>
              <a:t>                                 </a:t>
            </a:r>
            <a:r>
              <a:rPr lang="en-US" sz="1400" dirty="0" err="1">
                <a:solidFill>
                  <a:srgbClr val="A5A5A5"/>
                </a:solidFill>
                <a:latin typeface="Courier New"/>
                <a:ea typeface="+mn-lt"/>
                <a:cs typeface="+mn-lt"/>
              </a:rPr>
              <a:t>Dload</a:t>
            </a:r>
            <a:r>
              <a:rPr lang="en-US" sz="1400" dirty="0">
                <a:solidFill>
                  <a:srgbClr val="A5A5A5"/>
                </a:solidFill>
                <a:latin typeface="Courier New"/>
                <a:ea typeface="+mn-lt"/>
                <a:cs typeface="+mn-lt"/>
              </a:rPr>
              <a:t>  Upload   Total   Spent    Left  Speed</a:t>
            </a:r>
          </a:p>
          <a:p>
            <a:pPr marL="0" indent="0">
              <a:lnSpc>
                <a:spcPct val="100000"/>
              </a:lnSpc>
              <a:spcBef>
                <a:spcPts val="0"/>
              </a:spcBef>
              <a:buNone/>
            </a:pPr>
            <a:r>
              <a:rPr lang="en-US" sz="1400" dirty="0">
                <a:solidFill>
                  <a:srgbClr val="A5A5A5"/>
                </a:solidFill>
                <a:latin typeface="Courier New"/>
                <a:ea typeface="+mn-lt"/>
                <a:cs typeface="+mn-lt"/>
              </a:rPr>
              <a:t>100   209    0   209    0     0    515      0 --:--:-- --:--:-- --:--:--   516</a:t>
            </a:r>
          </a:p>
          <a:p>
            <a:pPr marL="0" indent="0">
              <a:lnSpc>
                <a:spcPct val="100000"/>
              </a:lnSpc>
              <a:spcBef>
                <a:spcPts val="0"/>
              </a:spcBef>
              <a:buNone/>
            </a:pPr>
            <a:endParaRPr lang="en-US" sz="1400" dirty="0">
              <a:solidFill>
                <a:srgbClr val="A5A5A5"/>
              </a:solidFill>
              <a:latin typeface="Courier New"/>
              <a:ea typeface="+mn-lt"/>
              <a:cs typeface="+mn-lt"/>
            </a:endParaRPr>
          </a:p>
          <a:p>
            <a:pPr marL="0" indent="0">
              <a:lnSpc>
                <a:spcPct val="100000"/>
              </a:lnSpc>
              <a:spcBef>
                <a:spcPts val="0"/>
              </a:spcBef>
              <a:buNone/>
            </a:pPr>
            <a:r>
              <a:rPr lang="en-US" sz="1400" dirty="0">
                <a:solidFill>
                  <a:srgbClr val="A5A5A5"/>
                </a:solidFill>
                <a:latin typeface="Courier New"/>
                <a:ea typeface="+mn-lt"/>
                <a:cs typeface="+mn-lt"/>
              </a:rPr>
              <a:t>(blast) gzu2@L355901:~/fundamentals/blast-test$ head *.fasta</a:t>
            </a:r>
          </a:p>
          <a:p>
            <a:pPr marL="0" indent="0">
              <a:lnSpc>
                <a:spcPct val="100000"/>
              </a:lnSpc>
              <a:spcBef>
                <a:spcPts val="0"/>
              </a:spcBef>
              <a:buNone/>
            </a:pPr>
            <a:r>
              <a:rPr lang="en-US" sz="1400" dirty="0">
                <a:solidFill>
                  <a:srgbClr val="A5A5A5"/>
                </a:solidFill>
                <a:latin typeface="Courier New"/>
                <a:ea typeface="+mn-lt"/>
                <a:cs typeface="+mn-lt"/>
              </a:rPr>
              <a:t>==&gt; prot1.fasta &lt;==</a:t>
            </a:r>
          </a:p>
          <a:p>
            <a:pPr marL="0" indent="0">
              <a:lnSpc>
                <a:spcPct val="100000"/>
              </a:lnSpc>
              <a:spcBef>
                <a:spcPts val="0"/>
              </a:spcBef>
              <a:buNone/>
            </a:pPr>
            <a:r>
              <a:rPr lang="en-US" sz="1400" dirty="0">
                <a:solidFill>
                  <a:srgbClr val="A5A5A5"/>
                </a:solidFill>
                <a:latin typeface="Courier New"/>
                <a:ea typeface="+mn-lt"/>
                <a:cs typeface="+mn-lt"/>
              </a:rPr>
              <a:t>&gt;AIT32258.1 multidrug transporter (plasmid) [Vibrio cholerae]</a:t>
            </a:r>
          </a:p>
          <a:p>
            <a:pPr marL="0" indent="0">
              <a:lnSpc>
                <a:spcPct val="100000"/>
              </a:lnSpc>
              <a:spcBef>
                <a:spcPts val="0"/>
              </a:spcBef>
              <a:buNone/>
            </a:pPr>
            <a:r>
              <a:rPr lang="en-US" sz="1400" dirty="0">
                <a:solidFill>
                  <a:srgbClr val="A5A5A5"/>
                </a:solidFill>
                <a:latin typeface="Courier New"/>
                <a:ea typeface="+mn-lt"/>
                <a:cs typeface="+mn-lt"/>
              </a:rPr>
              <a:t>MSWIVLLIAGLLEVVWAIGLKYTHGFTRLTPSIITIAAMIVSIAMLSWAMRTLPVGTAYAVWTGIGAVGA</a:t>
            </a:r>
          </a:p>
          <a:p>
            <a:pPr marL="0" indent="0">
              <a:lnSpc>
                <a:spcPct val="100000"/>
              </a:lnSpc>
              <a:spcBef>
                <a:spcPts val="0"/>
              </a:spcBef>
              <a:buNone/>
            </a:pPr>
            <a:r>
              <a:rPr lang="en-US" sz="1400" dirty="0">
                <a:solidFill>
                  <a:srgbClr val="A5A5A5"/>
                </a:solidFill>
                <a:latin typeface="Courier New"/>
                <a:ea typeface="+mn-lt"/>
                <a:cs typeface="+mn-lt"/>
              </a:rPr>
              <a:t>AITGILLLGESASPARLLSLGLIVAGIIGLKLSTH</a:t>
            </a:r>
          </a:p>
          <a:p>
            <a:pPr marL="0" indent="0">
              <a:lnSpc>
                <a:spcPct val="100000"/>
              </a:lnSpc>
              <a:spcBef>
                <a:spcPts val="0"/>
              </a:spcBef>
              <a:buNone/>
            </a:pPr>
            <a:endParaRPr lang="en-US" sz="1400" dirty="0">
              <a:solidFill>
                <a:srgbClr val="A5A5A5"/>
              </a:solidFill>
              <a:latin typeface="Courier New"/>
              <a:ea typeface="+mn-lt"/>
              <a:cs typeface="+mn-lt"/>
            </a:endParaRPr>
          </a:p>
          <a:p>
            <a:pPr marL="0" indent="0">
              <a:lnSpc>
                <a:spcPct val="100000"/>
              </a:lnSpc>
              <a:spcBef>
                <a:spcPts val="0"/>
              </a:spcBef>
              <a:buNone/>
            </a:pPr>
            <a:endParaRPr lang="en-US" sz="1400" dirty="0">
              <a:solidFill>
                <a:srgbClr val="A5A5A5"/>
              </a:solidFill>
              <a:latin typeface="Courier New"/>
              <a:ea typeface="+mn-lt"/>
              <a:cs typeface="+mn-lt"/>
            </a:endParaRPr>
          </a:p>
          <a:p>
            <a:pPr marL="0" indent="0">
              <a:lnSpc>
                <a:spcPct val="100000"/>
              </a:lnSpc>
              <a:spcBef>
                <a:spcPts val="0"/>
              </a:spcBef>
              <a:buNone/>
            </a:pPr>
            <a:r>
              <a:rPr lang="en-US" sz="1400" dirty="0">
                <a:solidFill>
                  <a:srgbClr val="A5A5A5"/>
                </a:solidFill>
                <a:latin typeface="Courier New"/>
                <a:ea typeface="+mn-lt"/>
                <a:cs typeface="+mn-lt"/>
              </a:rPr>
              <a:t>==&gt; prot2.fasta &lt;==</a:t>
            </a:r>
          </a:p>
          <a:p>
            <a:pPr marL="0" indent="0">
              <a:lnSpc>
                <a:spcPct val="100000"/>
              </a:lnSpc>
              <a:spcBef>
                <a:spcPts val="0"/>
              </a:spcBef>
              <a:buNone/>
            </a:pPr>
            <a:r>
              <a:rPr lang="en-US" sz="1400" dirty="0">
                <a:solidFill>
                  <a:srgbClr val="A5A5A5"/>
                </a:solidFill>
                <a:latin typeface="Courier New"/>
                <a:ea typeface="+mn-lt"/>
                <a:cs typeface="+mn-lt"/>
              </a:rPr>
              <a:t>&gt;WP_130715225.1 MULTISPECIES: quaternary ammonium compound efflux SMR transporter </a:t>
            </a:r>
            <a:r>
              <a:rPr lang="en-US" sz="1400" dirty="0" err="1">
                <a:solidFill>
                  <a:srgbClr val="A5A5A5"/>
                </a:solidFill>
                <a:latin typeface="Courier New"/>
                <a:ea typeface="+mn-lt"/>
                <a:cs typeface="+mn-lt"/>
              </a:rPr>
              <a:t>SugE</a:t>
            </a:r>
            <a:r>
              <a:rPr lang="en-US" sz="1400" dirty="0">
                <a:solidFill>
                  <a:srgbClr val="A5A5A5"/>
                </a:solidFill>
                <a:latin typeface="Courier New"/>
                <a:ea typeface="+mn-lt"/>
                <a:cs typeface="+mn-lt"/>
              </a:rPr>
              <a:t> [Citrobacter]</a:t>
            </a:r>
          </a:p>
          <a:p>
            <a:pPr marL="0" indent="0">
              <a:lnSpc>
                <a:spcPct val="100000"/>
              </a:lnSpc>
              <a:spcBef>
                <a:spcPts val="0"/>
              </a:spcBef>
              <a:buNone/>
            </a:pPr>
            <a:r>
              <a:rPr lang="en-US" sz="1400" dirty="0">
                <a:solidFill>
                  <a:srgbClr val="A5A5A5"/>
                </a:solidFill>
                <a:latin typeface="Courier New"/>
                <a:ea typeface="+mn-lt"/>
                <a:cs typeface="+mn-lt"/>
              </a:rPr>
              <a:t>MSWIVLLIAGLLEVVWAIGLKYTHGFTRLTPSIITIAAMIVSVAMLSWAMRTLPVGTAYAVWTGIGAVGA</a:t>
            </a:r>
          </a:p>
          <a:p>
            <a:pPr marL="0" indent="0">
              <a:lnSpc>
                <a:spcPct val="100000"/>
              </a:lnSpc>
              <a:spcBef>
                <a:spcPts val="0"/>
              </a:spcBef>
              <a:buNone/>
            </a:pPr>
            <a:r>
              <a:rPr lang="en-US" sz="1400" dirty="0">
                <a:solidFill>
                  <a:srgbClr val="A5A5A5"/>
                </a:solidFill>
                <a:latin typeface="Courier New"/>
                <a:ea typeface="+mn-lt"/>
                <a:cs typeface="+mn-lt"/>
              </a:rPr>
              <a:t>AITGILLLGESASPARLLSLGLIVAGIIGLKLSTH</a:t>
            </a:r>
          </a:p>
        </p:txBody>
      </p:sp>
    </p:spTree>
    <p:extLst>
      <p:ext uri="{BB962C8B-B14F-4D97-AF65-F5344CB8AC3E}">
        <p14:creationId xmlns:p14="http://schemas.microsoft.com/office/powerpoint/2010/main" val="575682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4035-1E59-1037-4CDF-EB84CE30E864}"/>
              </a:ext>
            </a:extLst>
          </p:cNvPr>
          <p:cNvSpPr>
            <a:spLocks noGrp="1"/>
          </p:cNvSpPr>
          <p:nvPr>
            <p:ph type="title"/>
          </p:nvPr>
        </p:nvSpPr>
        <p:spPr/>
        <p:txBody>
          <a:bodyPr/>
          <a:lstStyle/>
          <a:p>
            <a:r>
              <a:rPr lang="en-US" dirty="0">
                <a:cs typeface="Calibri Light"/>
              </a:rPr>
              <a:t>Format the database with </a:t>
            </a:r>
            <a:r>
              <a:rPr lang="en-US" dirty="0" err="1">
                <a:cs typeface="Calibri Light"/>
              </a:rPr>
              <a:t>makeblastdb</a:t>
            </a:r>
            <a:endParaRPr lang="en-US" dirty="0"/>
          </a:p>
        </p:txBody>
      </p:sp>
      <p:sp>
        <p:nvSpPr>
          <p:cNvPr id="3" name="Content Placeholder 2">
            <a:extLst>
              <a:ext uri="{FF2B5EF4-FFF2-40B4-BE49-F238E27FC236}">
                <a16:creationId xmlns:a16="http://schemas.microsoft.com/office/drawing/2014/main" id="{4E1AA114-C872-AEC0-E427-41601E6A3FA5}"/>
              </a:ext>
            </a:extLst>
          </p:cNvPr>
          <p:cNvSpPr>
            <a:spLocks noGrp="1"/>
          </p:cNvSpPr>
          <p:nvPr>
            <p:ph idx="1"/>
          </p:nvPr>
        </p:nvSpPr>
        <p:spPr>
          <a:xfrm>
            <a:off x="838200" y="1825624"/>
            <a:ext cx="10515600" cy="2439879"/>
          </a:xfrm>
          <a:solidFill>
            <a:schemeClr val="tx1">
              <a:lumMod val="85000"/>
              <a:lumOff val="15000"/>
            </a:schemeClr>
          </a:solidFill>
          <a:ln w="57150">
            <a:solidFill>
              <a:schemeClr val="accent1"/>
            </a:solidFill>
          </a:ln>
        </p:spPr>
        <p:txBody>
          <a:bodyPr vert="horz" lIns="91440" tIns="45720" rIns="91440" bIns="45720" rtlCol="0" anchor="t">
            <a:noAutofit/>
          </a:bodyPr>
          <a:lstStyle/>
          <a:p>
            <a:pPr marL="0" indent="0">
              <a:lnSpc>
                <a:spcPct val="100000"/>
              </a:lnSpc>
              <a:spcBef>
                <a:spcPts val="0"/>
              </a:spcBef>
              <a:buNone/>
            </a:pPr>
            <a:r>
              <a:rPr lang="en-US" sz="1400" dirty="0">
                <a:solidFill>
                  <a:srgbClr val="A5A5A5"/>
                </a:solidFill>
                <a:latin typeface="Courier New"/>
                <a:ea typeface="+mn-lt"/>
                <a:cs typeface="+mn-lt"/>
              </a:rPr>
              <a:t>(blast) gzu2@L355901:~/fundamentals/blast-test$ </a:t>
            </a:r>
            <a:r>
              <a:rPr lang="en-US" sz="1400" dirty="0" err="1">
                <a:solidFill>
                  <a:srgbClr val="A5A5A5"/>
                </a:solidFill>
                <a:latin typeface="Courier New"/>
                <a:ea typeface="+mn-lt"/>
                <a:cs typeface="+mn-lt"/>
              </a:rPr>
              <a:t>makeblastdb</a:t>
            </a:r>
            <a:r>
              <a:rPr lang="en-US" sz="1400" dirty="0">
                <a:solidFill>
                  <a:srgbClr val="A5A5A5"/>
                </a:solidFill>
                <a:latin typeface="Courier New"/>
                <a:ea typeface="+mn-lt"/>
                <a:cs typeface="+mn-lt"/>
              </a:rPr>
              <a:t> -in prot2.fasta -</a:t>
            </a:r>
            <a:r>
              <a:rPr lang="en-US" sz="1400" dirty="0" err="1">
                <a:solidFill>
                  <a:srgbClr val="A5A5A5"/>
                </a:solidFill>
                <a:latin typeface="Courier New"/>
                <a:ea typeface="+mn-lt"/>
                <a:cs typeface="+mn-lt"/>
              </a:rPr>
              <a:t>dbtype</a:t>
            </a:r>
            <a:r>
              <a:rPr lang="en-US" sz="1400" dirty="0">
                <a:solidFill>
                  <a:srgbClr val="A5A5A5"/>
                </a:solidFill>
                <a:latin typeface="Courier New"/>
                <a:ea typeface="+mn-lt"/>
                <a:cs typeface="+mn-lt"/>
              </a:rPr>
              <a:t> </a:t>
            </a:r>
            <a:r>
              <a:rPr lang="en-US" sz="1400" dirty="0" err="1">
                <a:solidFill>
                  <a:srgbClr val="A5A5A5"/>
                </a:solidFill>
                <a:latin typeface="Courier New"/>
                <a:ea typeface="+mn-lt"/>
                <a:cs typeface="+mn-lt"/>
              </a:rPr>
              <a:t>prot</a:t>
            </a:r>
            <a:endParaRPr lang="en-US" sz="1400" dirty="0">
              <a:solidFill>
                <a:srgbClr val="A5A5A5"/>
              </a:solidFill>
              <a:latin typeface="Courier New"/>
              <a:ea typeface="+mn-lt"/>
              <a:cs typeface="+mn-lt"/>
            </a:endParaRPr>
          </a:p>
          <a:p>
            <a:pPr marL="0" indent="0">
              <a:lnSpc>
                <a:spcPct val="100000"/>
              </a:lnSpc>
              <a:spcBef>
                <a:spcPts val="0"/>
              </a:spcBef>
              <a:buNone/>
            </a:pPr>
            <a:endParaRPr lang="en-US" sz="1400" dirty="0">
              <a:solidFill>
                <a:srgbClr val="A5A5A5"/>
              </a:solidFill>
              <a:latin typeface="Courier New"/>
              <a:ea typeface="+mn-lt"/>
              <a:cs typeface="+mn-lt"/>
            </a:endParaRPr>
          </a:p>
          <a:p>
            <a:pPr marL="0" indent="0">
              <a:lnSpc>
                <a:spcPct val="100000"/>
              </a:lnSpc>
              <a:spcBef>
                <a:spcPts val="0"/>
              </a:spcBef>
              <a:buNone/>
            </a:pPr>
            <a:endParaRPr lang="en-US" sz="1400" dirty="0">
              <a:solidFill>
                <a:srgbClr val="A5A5A5"/>
              </a:solidFill>
              <a:latin typeface="Courier New"/>
              <a:ea typeface="+mn-lt"/>
              <a:cs typeface="+mn-lt"/>
            </a:endParaRPr>
          </a:p>
          <a:p>
            <a:pPr marL="0" indent="0">
              <a:lnSpc>
                <a:spcPct val="100000"/>
              </a:lnSpc>
              <a:spcBef>
                <a:spcPts val="0"/>
              </a:spcBef>
              <a:buNone/>
            </a:pPr>
            <a:r>
              <a:rPr lang="en-US" sz="1400" dirty="0">
                <a:solidFill>
                  <a:srgbClr val="A5A5A5"/>
                </a:solidFill>
                <a:latin typeface="Courier New"/>
                <a:ea typeface="+mn-lt"/>
                <a:cs typeface="+mn-lt"/>
              </a:rPr>
              <a:t>Building a new DB, current time: 02/07/2023 14:50:01</a:t>
            </a:r>
          </a:p>
          <a:p>
            <a:pPr marL="0" indent="0">
              <a:lnSpc>
                <a:spcPct val="100000"/>
              </a:lnSpc>
              <a:spcBef>
                <a:spcPts val="0"/>
              </a:spcBef>
              <a:buNone/>
            </a:pPr>
            <a:r>
              <a:rPr lang="en-US" sz="1400" dirty="0">
                <a:solidFill>
                  <a:srgbClr val="A5A5A5"/>
                </a:solidFill>
                <a:latin typeface="Courier New"/>
                <a:ea typeface="+mn-lt"/>
                <a:cs typeface="+mn-lt"/>
              </a:rPr>
              <a:t>New DB name:   /home/gzu2/fundamentals/blast-test/prot2.fasta</a:t>
            </a:r>
          </a:p>
          <a:p>
            <a:pPr marL="0" indent="0">
              <a:lnSpc>
                <a:spcPct val="100000"/>
              </a:lnSpc>
              <a:spcBef>
                <a:spcPts val="0"/>
              </a:spcBef>
              <a:buNone/>
            </a:pPr>
            <a:r>
              <a:rPr lang="en-US" sz="1400" dirty="0">
                <a:solidFill>
                  <a:srgbClr val="A5A5A5"/>
                </a:solidFill>
                <a:latin typeface="Courier New"/>
                <a:ea typeface="+mn-lt"/>
                <a:cs typeface="+mn-lt"/>
              </a:rPr>
              <a:t>New DB title:  prot2.fasta</a:t>
            </a:r>
          </a:p>
          <a:p>
            <a:pPr marL="0" indent="0">
              <a:lnSpc>
                <a:spcPct val="100000"/>
              </a:lnSpc>
              <a:spcBef>
                <a:spcPts val="0"/>
              </a:spcBef>
              <a:buNone/>
            </a:pPr>
            <a:r>
              <a:rPr lang="en-US" sz="1400" dirty="0">
                <a:solidFill>
                  <a:srgbClr val="A5A5A5"/>
                </a:solidFill>
                <a:latin typeface="Courier New"/>
                <a:ea typeface="+mn-lt"/>
                <a:cs typeface="+mn-lt"/>
              </a:rPr>
              <a:t>Sequence type: Protein</a:t>
            </a:r>
          </a:p>
          <a:p>
            <a:pPr marL="0" indent="0">
              <a:lnSpc>
                <a:spcPct val="100000"/>
              </a:lnSpc>
              <a:spcBef>
                <a:spcPts val="0"/>
              </a:spcBef>
              <a:buNone/>
            </a:pPr>
            <a:r>
              <a:rPr lang="en-US" sz="1400" dirty="0">
                <a:solidFill>
                  <a:srgbClr val="A5A5A5"/>
                </a:solidFill>
                <a:latin typeface="Courier New"/>
                <a:ea typeface="+mn-lt"/>
                <a:cs typeface="+mn-lt"/>
              </a:rPr>
              <a:t>Keep </a:t>
            </a:r>
            <a:r>
              <a:rPr lang="en-US" sz="1400" dirty="0" err="1">
                <a:solidFill>
                  <a:srgbClr val="A5A5A5"/>
                </a:solidFill>
                <a:latin typeface="Courier New"/>
                <a:ea typeface="+mn-lt"/>
                <a:cs typeface="+mn-lt"/>
              </a:rPr>
              <a:t>MBits</a:t>
            </a:r>
            <a:r>
              <a:rPr lang="en-US" sz="1400" dirty="0">
                <a:solidFill>
                  <a:srgbClr val="A5A5A5"/>
                </a:solidFill>
                <a:latin typeface="Courier New"/>
                <a:ea typeface="+mn-lt"/>
                <a:cs typeface="+mn-lt"/>
              </a:rPr>
              <a:t>: T</a:t>
            </a:r>
          </a:p>
          <a:p>
            <a:pPr marL="0" indent="0">
              <a:lnSpc>
                <a:spcPct val="100000"/>
              </a:lnSpc>
              <a:spcBef>
                <a:spcPts val="0"/>
              </a:spcBef>
              <a:buNone/>
            </a:pPr>
            <a:r>
              <a:rPr lang="en-US" sz="1400" dirty="0">
                <a:solidFill>
                  <a:srgbClr val="A5A5A5"/>
                </a:solidFill>
                <a:latin typeface="Courier New"/>
                <a:ea typeface="+mn-lt"/>
                <a:cs typeface="+mn-lt"/>
              </a:rPr>
              <a:t>Maximum file size: 3000000000B</a:t>
            </a:r>
          </a:p>
          <a:p>
            <a:pPr marL="0" indent="0">
              <a:lnSpc>
                <a:spcPct val="100000"/>
              </a:lnSpc>
              <a:spcBef>
                <a:spcPts val="0"/>
              </a:spcBef>
              <a:buNone/>
            </a:pPr>
            <a:r>
              <a:rPr lang="en-US" sz="1400" dirty="0">
                <a:solidFill>
                  <a:srgbClr val="A5A5A5"/>
                </a:solidFill>
                <a:latin typeface="Courier New"/>
                <a:ea typeface="+mn-lt"/>
                <a:cs typeface="+mn-lt"/>
              </a:rPr>
              <a:t>Adding sequences from FASTA; added 1 sequences in 0.00746107 seconds.</a:t>
            </a:r>
          </a:p>
        </p:txBody>
      </p:sp>
      <p:sp>
        <p:nvSpPr>
          <p:cNvPr id="5" name="TextBox 4">
            <a:extLst>
              <a:ext uri="{FF2B5EF4-FFF2-40B4-BE49-F238E27FC236}">
                <a16:creationId xmlns:a16="http://schemas.microsoft.com/office/drawing/2014/main" id="{13D45DDF-4F5C-4318-BA64-86CB8991506E}"/>
              </a:ext>
            </a:extLst>
          </p:cNvPr>
          <p:cNvSpPr txBox="1"/>
          <p:nvPr/>
        </p:nvSpPr>
        <p:spPr>
          <a:xfrm>
            <a:off x="838200" y="4265504"/>
            <a:ext cx="10515600"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err="1"/>
              <a:t>makeblastdb</a:t>
            </a:r>
            <a:r>
              <a:rPr lang="en-US" sz="2400" dirty="0"/>
              <a:t> - the executable</a:t>
            </a:r>
          </a:p>
          <a:p>
            <a:pPr marL="285750" indent="-285750">
              <a:buFont typeface="Arial" panose="020B0604020202020204" pitchFamily="34" charset="0"/>
              <a:buChar char="•"/>
            </a:pPr>
            <a:r>
              <a:rPr lang="en-US" sz="2400" b="1" dirty="0"/>
              <a:t>-in </a:t>
            </a:r>
            <a:r>
              <a:rPr lang="en-US" sz="2400" dirty="0"/>
              <a:t>- the next parameter is the fasta file to create a database from</a:t>
            </a:r>
          </a:p>
          <a:p>
            <a:pPr marL="285750" indent="-285750">
              <a:buFont typeface="Arial" panose="020B0604020202020204" pitchFamily="34" charset="0"/>
              <a:buChar char="•"/>
            </a:pPr>
            <a:r>
              <a:rPr lang="en-US" sz="2400" b="1" dirty="0"/>
              <a:t>prot2.fasta </a:t>
            </a:r>
            <a:r>
              <a:rPr lang="en-US" sz="2400" dirty="0"/>
              <a:t>- the fasta file that will also be a database</a:t>
            </a:r>
          </a:p>
          <a:p>
            <a:pPr marL="285750" indent="-285750">
              <a:buFont typeface="Arial" panose="020B0604020202020204" pitchFamily="34" charset="0"/>
              <a:buChar char="•"/>
            </a:pPr>
            <a:r>
              <a:rPr lang="en-US" sz="2400" b="1" dirty="0"/>
              <a:t>-</a:t>
            </a:r>
            <a:r>
              <a:rPr lang="en-US" sz="2400" b="1" dirty="0" err="1"/>
              <a:t>dbtype</a:t>
            </a:r>
            <a:r>
              <a:rPr lang="en-US" sz="2400" b="1" dirty="0"/>
              <a:t> </a:t>
            </a:r>
            <a:r>
              <a:rPr lang="en-US" sz="2400" dirty="0"/>
              <a:t>- the next parameter will either describe the database as nucleotide or protein</a:t>
            </a:r>
          </a:p>
          <a:p>
            <a:pPr marL="285750" indent="-285750">
              <a:buFont typeface="Arial" panose="020B0604020202020204" pitchFamily="34" charset="0"/>
              <a:buChar char="•"/>
            </a:pPr>
            <a:r>
              <a:rPr lang="en-US" sz="2400" b="1" dirty="0" err="1"/>
              <a:t>prot</a:t>
            </a:r>
            <a:r>
              <a:rPr lang="en-US" sz="2400" dirty="0"/>
              <a:t> - this database will be protein</a:t>
            </a:r>
          </a:p>
        </p:txBody>
      </p:sp>
    </p:spTree>
    <p:extLst>
      <p:ext uri="{BB962C8B-B14F-4D97-AF65-F5344CB8AC3E}">
        <p14:creationId xmlns:p14="http://schemas.microsoft.com/office/powerpoint/2010/main" val="2755224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CE76-A87D-2BDF-F6FA-46D7A7A69EBF}"/>
              </a:ext>
            </a:extLst>
          </p:cNvPr>
          <p:cNvSpPr>
            <a:spLocks noGrp="1"/>
          </p:cNvSpPr>
          <p:nvPr>
            <p:ph type="title"/>
          </p:nvPr>
        </p:nvSpPr>
        <p:spPr/>
        <p:txBody>
          <a:bodyPr/>
          <a:lstStyle/>
          <a:p>
            <a:r>
              <a:rPr lang="en-US" dirty="0">
                <a:cs typeface="Calibri Light"/>
              </a:rPr>
              <a:t>Format the database with </a:t>
            </a:r>
            <a:r>
              <a:rPr lang="en-US" dirty="0" err="1">
                <a:cs typeface="Calibri Light"/>
              </a:rPr>
              <a:t>makeblastdb</a:t>
            </a:r>
            <a:endParaRPr lang="en-US" dirty="0">
              <a:cs typeface="Calibri Light"/>
            </a:endParaRPr>
          </a:p>
        </p:txBody>
      </p:sp>
      <p:sp>
        <p:nvSpPr>
          <p:cNvPr id="3" name="Content Placeholder 2">
            <a:extLst>
              <a:ext uri="{FF2B5EF4-FFF2-40B4-BE49-F238E27FC236}">
                <a16:creationId xmlns:a16="http://schemas.microsoft.com/office/drawing/2014/main" id="{08A5E137-C983-B873-0813-F269E749399E}"/>
              </a:ext>
            </a:extLst>
          </p:cNvPr>
          <p:cNvSpPr>
            <a:spLocks noGrp="1"/>
          </p:cNvSpPr>
          <p:nvPr>
            <p:ph idx="1"/>
          </p:nvPr>
        </p:nvSpPr>
        <p:spPr>
          <a:solidFill>
            <a:schemeClr val="tx1">
              <a:lumMod val="85000"/>
              <a:lumOff val="15000"/>
            </a:schemeClr>
          </a:solidFill>
          <a:ln w="57150">
            <a:solidFill>
              <a:schemeClr val="accent1"/>
            </a:solidFill>
          </a:ln>
        </p:spPr>
        <p:txBody>
          <a:bodyPr vert="horz" lIns="91440" tIns="45720" rIns="91440" bIns="45720" rtlCol="0" anchor="t">
            <a:noAutofit/>
          </a:bodyPr>
          <a:lstStyle/>
          <a:p>
            <a:pPr marL="0" indent="0">
              <a:lnSpc>
                <a:spcPct val="100000"/>
              </a:lnSpc>
              <a:spcBef>
                <a:spcPts val="0"/>
              </a:spcBef>
              <a:buNone/>
            </a:pPr>
            <a:r>
              <a:rPr lang="en-US" sz="1400" dirty="0">
                <a:solidFill>
                  <a:srgbClr val="A5A5A5"/>
                </a:solidFill>
                <a:latin typeface="Courier New"/>
                <a:ea typeface="+mn-lt"/>
                <a:cs typeface="+mn-lt"/>
              </a:rPr>
              <a:t>(blast) gzu2@L355901:~/fundamentals/blast-test$ ls -</a:t>
            </a:r>
            <a:r>
              <a:rPr lang="en-US" sz="1400" dirty="0" err="1">
                <a:solidFill>
                  <a:srgbClr val="A5A5A5"/>
                </a:solidFill>
                <a:latin typeface="Courier New"/>
                <a:ea typeface="+mn-lt"/>
                <a:cs typeface="+mn-lt"/>
              </a:rPr>
              <a:t>lh</a:t>
            </a:r>
            <a:endParaRPr lang="en-US" sz="1400" dirty="0">
              <a:solidFill>
                <a:srgbClr val="A5A5A5"/>
              </a:solidFill>
              <a:latin typeface="Courier New"/>
              <a:ea typeface="+mn-lt"/>
              <a:cs typeface="+mn-lt"/>
            </a:endParaRPr>
          </a:p>
          <a:p>
            <a:pPr marL="0" indent="0">
              <a:lnSpc>
                <a:spcPct val="100000"/>
              </a:lnSpc>
              <a:spcBef>
                <a:spcPts val="0"/>
              </a:spcBef>
              <a:buNone/>
            </a:pPr>
            <a:r>
              <a:rPr lang="en-US" sz="1400" dirty="0">
                <a:solidFill>
                  <a:srgbClr val="A5A5A5"/>
                </a:solidFill>
                <a:latin typeface="Courier New"/>
                <a:ea typeface="+mn-lt"/>
                <a:cs typeface="+mn-lt"/>
              </a:rPr>
              <a:t>total 52K</a:t>
            </a:r>
          </a:p>
          <a:p>
            <a:pPr marL="0" indent="0">
              <a:lnSpc>
                <a:spcPct val="100000"/>
              </a:lnSpc>
              <a:spcBef>
                <a:spcPts val="0"/>
              </a:spcBef>
              <a:buNone/>
            </a:pPr>
            <a:r>
              <a:rPr lang="en-US" sz="1400" dirty="0">
                <a:solidFill>
                  <a:srgbClr val="A5A5A5"/>
                </a:solidFill>
                <a:latin typeface="Courier New"/>
                <a:ea typeface="+mn-lt"/>
                <a:cs typeface="+mn-lt"/>
              </a:rPr>
              <a:t>-</a:t>
            </a:r>
            <a:r>
              <a:rPr lang="en-US" sz="1400" dirty="0" err="1">
                <a:solidFill>
                  <a:srgbClr val="A5A5A5"/>
                </a:solidFill>
                <a:latin typeface="Courier New"/>
                <a:ea typeface="+mn-lt"/>
                <a:cs typeface="+mn-lt"/>
              </a:rPr>
              <a:t>rw</a:t>
            </a:r>
            <a:r>
              <a:rPr lang="en-US" sz="1400" dirty="0">
                <a:solidFill>
                  <a:srgbClr val="A5A5A5"/>
                </a:solidFill>
                <a:latin typeface="Courier New"/>
                <a:ea typeface="+mn-lt"/>
                <a:cs typeface="+mn-lt"/>
              </a:rPr>
              <a:t>-r--r-- 1 gzu2 </a:t>
            </a:r>
            <a:r>
              <a:rPr lang="en-US" sz="1400" dirty="0" err="1">
                <a:solidFill>
                  <a:srgbClr val="A5A5A5"/>
                </a:solidFill>
                <a:latin typeface="Courier New"/>
                <a:ea typeface="+mn-lt"/>
                <a:cs typeface="+mn-lt"/>
              </a:rPr>
              <a:t>gzu2</a:t>
            </a:r>
            <a:r>
              <a:rPr lang="en-US" sz="1400" dirty="0">
                <a:solidFill>
                  <a:srgbClr val="A5A5A5"/>
                </a:solidFill>
                <a:latin typeface="Courier New"/>
                <a:ea typeface="+mn-lt"/>
                <a:cs typeface="+mn-lt"/>
              </a:rPr>
              <a:t> 170 Feb  7 14:48 prot1.fasta</a:t>
            </a:r>
          </a:p>
          <a:p>
            <a:pPr marL="0" indent="0">
              <a:lnSpc>
                <a:spcPct val="100000"/>
              </a:lnSpc>
              <a:spcBef>
                <a:spcPts val="0"/>
              </a:spcBef>
              <a:buNone/>
            </a:pPr>
            <a:r>
              <a:rPr lang="en-US" sz="1400" dirty="0">
                <a:solidFill>
                  <a:srgbClr val="A5A5A5"/>
                </a:solidFill>
                <a:latin typeface="Courier New"/>
                <a:ea typeface="+mn-lt"/>
                <a:cs typeface="+mn-lt"/>
              </a:rPr>
              <a:t>-</a:t>
            </a:r>
            <a:r>
              <a:rPr lang="en-US" sz="1400" dirty="0" err="1">
                <a:solidFill>
                  <a:srgbClr val="A5A5A5"/>
                </a:solidFill>
                <a:latin typeface="Courier New"/>
                <a:ea typeface="+mn-lt"/>
                <a:cs typeface="+mn-lt"/>
              </a:rPr>
              <a:t>rw</a:t>
            </a:r>
            <a:r>
              <a:rPr lang="en-US" sz="1400" dirty="0">
                <a:solidFill>
                  <a:srgbClr val="A5A5A5"/>
                </a:solidFill>
                <a:latin typeface="Courier New"/>
                <a:ea typeface="+mn-lt"/>
                <a:cs typeface="+mn-lt"/>
              </a:rPr>
              <a:t>-r--r-- 1 gzu2 </a:t>
            </a:r>
            <a:r>
              <a:rPr lang="en-US" sz="1400" dirty="0" err="1">
                <a:solidFill>
                  <a:srgbClr val="A5A5A5"/>
                </a:solidFill>
                <a:latin typeface="Courier New"/>
                <a:ea typeface="+mn-lt"/>
                <a:cs typeface="+mn-lt"/>
              </a:rPr>
              <a:t>gzu2</a:t>
            </a:r>
            <a:r>
              <a:rPr lang="en-US" sz="1400" dirty="0">
                <a:solidFill>
                  <a:srgbClr val="A5A5A5"/>
                </a:solidFill>
                <a:latin typeface="Courier New"/>
                <a:ea typeface="+mn-lt"/>
                <a:cs typeface="+mn-lt"/>
              </a:rPr>
              <a:t> 209 Feb  7 14:49 prot2.fasta</a:t>
            </a:r>
          </a:p>
          <a:p>
            <a:pPr marL="0" indent="0">
              <a:lnSpc>
                <a:spcPct val="100000"/>
              </a:lnSpc>
              <a:spcBef>
                <a:spcPts val="0"/>
              </a:spcBef>
              <a:buNone/>
            </a:pPr>
            <a:r>
              <a:rPr lang="en-US" sz="1400" dirty="0">
                <a:solidFill>
                  <a:srgbClr val="A5A5A5"/>
                </a:solidFill>
                <a:latin typeface="Courier New"/>
                <a:ea typeface="+mn-lt"/>
                <a:cs typeface="+mn-lt"/>
              </a:rPr>
              <a:t>-</a:t>
            </a:r>
            <a:r>
              <a:rPr lang="en-US" sz="1400" dirty="0" err="1">
                <a:solidFill>
                  <a:srgbClr val="A5A5A5"/>
                </a:solidFill>
                <a:latin typeface="Courier New"/>
                <a:ea typeface="+mn-lt"/>
                <a:cs typeface="+mn-lt"/>
              </a:rPr>
              <a:t>rw</a:t>
            </a:r>
            <a:r>
              <a:rPr lang="en-US" sz="1400" dirty="0">
                <a:solidFill>
                  <a:srgbClr val="A5A5A5"/>
                </a:solidFill>
                <a:latin typeface="Courier New"/>
                <a:ea typeface="+mn-lt"/>
                <a:cs typeface="+mn-lt"/>
              </a:rPr>
              <a:t>-r--r-- 1 gzu2 </a:t>
            </a:r>
            <a:r>
              <a:rPr lang="en-US" sz="1400" dirty="0" err="1">
                <a:solidFill>
                  <a:srgbClr val="A5A5A5"/>
                </a:solidFill>
                <a:latin typeface="Courier New"/>
                <a:ea typeface="+mn-lt"/>
                <a:cs typeface="+mn-lt"/>
              </a:rPr>
              <a:t>gzu2</a:t>
            </a:r>
            <a:r>
              <a:rPr lang="en-US" sz="1400" dirty="0">
                <a:solidFill>
                  <a:srgbClr val="A5A5A5"/>
                </a:solidFill>
                <a:latin typeface="Courier New"/>
                <a:ea typeface="+mn-lt"/>
                <a:cs typeface="+mn-lt"/>
              </a:rPr>
              <a:t> 20K Feb  7 14:50 prot2.fasta.pdb</a:t>
            </a:r>
          </a:p>
          <a:p>
            <a:pPr marL="0" indent="0">
              <a:lnSpc>
                <a:spcPct val="100000"/>
              </a:lnSpc>
              <a:spcBef>
                <a:spcPts val="0"/>
              </a:spcBef>
              <a:buNone/>
            </a:pPr>
            <a:r>
              <a:rPr lang="en-US" sz="1400" dirty="0">
                <a:solidFill>
                  <a:srgbClr val="A5A5A5"/>
                </a:solidFill>
                <a:latin typeface="Courier New"/>
                <a:ea typeface="+mn-lt"/>
                <a:cs typeface="+mn-lt"/>
              </a:rPr>
              <a:t>-</a:t>
            </a:r>
            <a:r>
              <a:rPr lang="en-US" sz="1400" dirty="0" err="1">
                <a:solidFill>
                  <a:srgbClr val="A5A5A5"/>
                </a:solidFill>
                <a:latin typeface="Courier New"/>
                <a:ea typeface="+mn-lt"/>
                <a:cs typeface="+mn-lt"/>
              </a:rPr>
              <a:t>rw</a:t>
            </a:r>
            <a:r>
              <a:rPr lang="en-US" sz="1400" dirty="0">
                <a:solidFill>
                  <a:srgbClr val="A5A5A5"/>
                </a:solidFill>
                <a:latin typeface="Courier New"/>
                <a:ea typeface="+mn-lt"/>
                <a:cs typeface="+mn-lt"/>
              </a:rPr>
              <a:t>-r--r-- 1 gzu2 </a:t>
            </a:r>
            <a:r>
              <a:rPr lang="en-US" sz="1400" dirty="0" err="1">
                <a:solidFill>
                  <a:srgbClr val="A5A5A5"/>
                </a:solidFill>
                <a:latin typeface="Courier New"/>
                <a:ea typeface="+mn-lt"/>
                <a:cs typeface="+mn-lt"/>
              </a:rPr>
              <a:t>gzu2</a:t>
            </a:r>
            <a:r>
              <a:rPr lang="en-US" sz="1400" dirty="0">
                <a:solidFill>
                  <a:srgbClr val="A5A5A5"/>
                </a:solidFill>
                <a:latin typeface="Courier New"/>
                <a:ea typeface="+mn-lt"/>
                <a:cs typeface="+mn-lt"/>
              </a:rPr>
              <a:t> 162 Feb  7 14:50 prot2.fasta.phr</a:t>
            </a:r>
          </a:p>
          <a:p>
            <a:pPr marL="0" indent="0">
              <a:lnSpc>
                <a:spcPct val="100000"/>
              </a:lnSpc>
              <a:spcBef>
                <a:spcPts val="0"/>
              </a:spcBef>
              <a:buNone/>
            </a:pPr>
            <a:r>
              <a:rPr lang="en-US" sz="1400" dirty="0">
                <a:solidFill>
                  <a:srgbClr val="A5A5A5"/>
                </a:solidFill>
                <a:latin typeface="Courier New"/>
                <a:ea typeface="+mn-lt"/>
                <a:cs typeface="+mn-lt"/>
              </a:rPr>
              <a:t>-</a:t>
            </a:r>
            <a:r>
              <a:rPr lang="en-US" sz="1400" dirty="0" err="1">
                <a:solidFill>
                  <a:srgbClr val="A5A5A5"/>
                </a:solidFill>
                <a:latin typeface="Courier New"/>
                <a:ea typeface="+mn-lt"/>
                <a:cs typeface="+mn-lt"/>
              </a:rPr>
              <a:t>rw</a:t>
            </a:r>
            <a:r>
              <a:rPr lang="en-US" sz="1400" dirty="0">
                <a:solidFill>
                  <a:srgbClr val="A5A5A5"/>
                </a:solidFill>
                <a:latin typeface="Courier New"/>
                <a:ea typeface="+mn-lt"/>
                <a:cs typeface="+mn-lt"/>
              </a:rPr>
              <a:t>-r--r-- 1 gzu2 </a:t>
            </a:r>
            <a:r>
              <a:rPr lang="en-US" sz="1400" dirty="0" err="1">
                <a:solidFill>
                  <a:srgbClr val="A5A5A5"/>
                </a:solidFill>
                <a:latin typeface="Courier New"/>
                <a:ea typeface="+mn-lt"/>
                <a:cs typeface="+mn-lt"/>
              </a:rPr>
              <a:t>gzu2</a:t>
            </a:r>
            <a:r>
              <a:rPr lang="en-US" sz="1400" dirty="0">
                <a:solidFill>
                  <a:srgbClr val="A5A5A5"/>
                </a:solidFill>
                <a:latin typeface="Courier New"/>
                <a:ea typeface="+mn-lt"/>
                <a:cs typeface="+mn-lt"/>
              </a:rPr>
              <a:t> 104 Feb  7 14:50 prot2.fasta.pin</a:t>
            </a:r>
          </a:p>
          <a:p>
            <a:pPr marL="0" indent="0">
              <a:lnSpc>
                <a:spcPct val="100000"/>
              </a:lnSpc>
              <a:spcBef>
                <a:spcPts val="0"/>
              </a:spcBef>
              <a:buNone/>
            </a:pPr>
            <a:r>
              <a:rPr lang="en-US" sz="1400" dirty="0">
                <a:solidFill>
                  <a:srgbClr val="A5A5A5"/>
                </a:solidFill>
                <a:latin typeface="Courier New"/>
                <a:ea typeface="+mn-lt"/>
                <a:cs typeface="+mn-lt"/>
              </a:rPr>
              <a:t>-</a:t>
            </a:r>
            <a:r>
              <a:rPr lang="en-US" sz="1400" dirty="0" err="1">
                <a:solidFill>
                  <a:srgbClr val="A5A5A5"/>
                </a:solidFill>
                <a:latin typeface="Courier New"/>
                <a:ea typeface="+mn-lt"/>
                <a:cs typeface="+mn-lt"/>
              </a:rPr>
              <a:t>rw</a:t>
            </a:r>
            <a:r>
              <a:rPr lang="en-US" sz="1400" dirty="0">
                <a:solidFill>
                  <a:srgbClr val="A5A5A5"/>
                </a:solidFill>
                <a:latin typeface="Courier New"/>
                <a:ea typeface="+mn-lt"/>
                <a:cs typeface="+mn-lt"/>
              </a:rPr>
              <a:t>-r--r-- 1 gzu2 </a:t>
            </a:r>
            <a:r>
              <a:rPr lang="en-US" sz="1400" dirty="0" err="1">
                <a:solidFill>
                  <a:srgbClr val="A5A5A5"/>
                </a:solidFill>
                <a:latin typeface="Courier New"/>
                <a:ea typeface="+mn-lt"/>
                <a:cs typeface="+mn-lt"/>
              </a:rPr>
              <a:t>gzu2</a:t>
            </a:r>
            <a:r>
              <a:rPr lang="en-US" sz="1400" dirty="0">
                <a:solidFill>
                  <a:srgbClr val="A5A5A5"/>
                </a:solidFill>
                <a:latin typeface="Courier New"/>
                <a:ea typeface="+mn-lt"/>
                <a:cs typeface="+mn-lt"/>
              </a:rPr>
              <a:t> 474 Feb  7 14:50 prot2.fasta.pjs</a:t>
            </a:r>
          </a:p>
          <a:p>
            <a:pPr marL="0" indent="0">
              <a:lnSpc>
                <a:spcPct val="100000"/>
              </a:lnSpc>
              <a:spcBef>
                <a:spcPts val="0"/>
              </a:spcBef>
              <a:buNone/>
            </a:pPr>
            <a:r>
              <a:rPr lang="en-US" sz="1400" dirty="0">
                <a:solidFill>
                  <a:srgbClr val="A5A5A5"/>
                </a:solidFill>
                <a:latin typeface="Courier New"/>
                <a:ea typeface="+mn-lt"/>
                <a:cs typeface="+mn-lt"/>
              </a:rPr>
              <a:t>-</a:t>
            </a:r>
            <a:r>
              <a:rPr lang="en-US" sz="1400" dirty="0" err="1">
                <a:solidFill>
                  <a:srgbClr val="A5A5A5"/>
                </a:solidFill>
                <a:latin typeface="Courier New"/>
                <a:ea typeface="+mn-lt"/>
                <a:cs typeface="+mn-lt"/>
              </a:rPr>
              <a:t>rw</a:t>
            </a:r>
            <a:r>
              <a:rPr lang="en-US" sz="1400" dirty="0">
                <a:solidFill>
                  <a:srgbClr val="A5A5A5"/>
                </a:solidFill>
                <a:latin typeface="Courier New"/>
                <a:ea typeface="+mn-lt"/>
                <a:cs typeface="+mn-lt"/>
              </a:rPr>
              <a:t>-r--r-- 1 gzu2 </a:t>
            </a:r>
            <a:r>
              <a:rPr lang="en-US" sz="1400" dirty="0" err="1">
                <a:solidFill>
                  <a:srgbClr val="A5A5A5"/>
                </a:solidFill>
                <a:latin typeface="Courier New"/>
                <a:ea typeface="+mn-lt"/>
                <a:cs typeface="+mn-lt"/>
              </a:rPr>
              <a:t>gzu2</a:t>
            </a:r>
            <a:r>
              <a:rPr lang="en-US" sz="1400" dirty="0">
                <a:solidFill>
                  <a:srgbClr val="A5A5A5"/>
                </a:solidFill>
                <a:latin typeface="Courier New"/>
                <a:ea typeface="+mn-lt"/>
                <a:cs typeface="+mn-lt"/>
              </a:rPr>
              <a:t>  20 Feb  7 14:50 prot2.fasta.pot</a:t>
            </a:r>
          </a:p>
          <a:p>
            <a:pPr marL="0" indent="0">
              <a:lnSpc>
                <a:spcPct val="100000"/>
              </a:lnSpc>
              <a:spcBef>
                <a:spcPts val="0"/>
              </a:spcBef>
              <a:buNone/>
            </a:pPr>
            <a:r>
              <a:rPr lang="en-US" sz="1400" dirty="0">
                <a:solidFill>
                  <a:srgbClr val="A5A5A5"/>
                </a:solidFill>
                <a:latin typeface="Courier New"/>
                <a:ea typeface="+mn-lt"/>
                <a:cs typeface="+mn-lt"/>
              </a:rPr>
              <a:t>-</a:t>
            </a:r>
            <a:r>
              <a:rPr lang="en-US" sz="1400" dirty="0" err="1">
                <a:solidFill>
                  <a:srgbClr val="A5A5A5"/>
                </a:solidFill>
                <a:latin typeface="Courier New"/>
                <a:ea typeface="+mn-lt"/>
                <a:cs typeface="+mn-lt"/>
              </a:rPr>
              <a:t>rw</a:t>
            </a:r>
            <a:r>
              <a:rPr lang="en-US" sz="1400" dirty="0">
                <a:solidFill>
                  <a:srgbClr val="A5A5A5"/>
                </a:solidFill>
                <a:latin typeface="Courier New"/>
                <a:ea typeface="+mn-lt"/>
                <a:cs typeface="+mn-lt"/>
              </a:rPr>
              <a:t>-r--r-- 1 gzu2 </a:t>
            </a:r>
            <a:r>
              <a:rPr lang="en-US" sz="1400" dirty="0" err="1">
                <a:solidFill>
                  <a:srgbClr val="A5A5A5"/>
                </a:solidFill>
                <a:latin typeface="Courier New"/>
                <a:ea typeface="+mn-lt"/>
                <a:cs typeface="+mn-lt"/>
              </a:rPr>
              <a:t>gzu2</a:t>
            </a:r>
            <a:r>
              <a:rPr lang="en-US" sz="1400" dirty="0">
                <a:solidFill>
                  <a:srgbClr val="A5A5A5"/>
                </a:solidFill>
                <a:latin typeface="Courier New"/>
                <a:ea typeface="+mn-lt"/>
                <a:cs typeface="+mn-lt"/>
              </a:rPr>
              <a:t> 107 Feb  7 14:50 prot2.fasta.psq</a:t>
            </a:r>
          </a:p>
          <a:p>
            <a:pPr marL="0" indent="0">
              <a:lnSpc>
                <a:spcPct val="100000"/>
              </a:lnSpc>
              <a:spcBef>
                <a:spcPts val="0"/>
              </a:spcBef>
              <a:buNone/>
            </a:pPr>
            <a:r>
              <a:rPr lang="en-US" sz="1400" dirty="0">
                <a:solidFill>
                  <a:srgbClr val="A5A5A5"/>
                </a:solidFill>
                <a:latin typeface="Courier New"/>
                <a:ea typeface="+mn-lt"/>
                <a:cs typeface="+mn-lt"/>
              </a:rPr>
              <a:t>-</a:t>
            </a:r>
            <a:r>
              <a:rPr lang="en-US" sz="1400" dirty="0" err="1">
                <a:solidFill>
                  <a:srgbClr val="A5A5A5"/>
                </a:solidFill>
                <a:latin typeface="Courier New"/>
                <a:ea typeface="+mn-lt"/>
                <a:cs typeface="+mn-lt"/>
              </a:rPr>
              <a:t>rw</a:t>
            </a:r>
            <a:r>
              <a:rPr lang="en-US" sz="1400" dirty="0">
                <a:solidFill>
                  <a:srgbClr val="A5A5A5"/>
                </a:solidFill>
                <a:latin typeface="Courier New"/>
                <a:ea typeface="+mn-lt"/>
                <a:cs typeface="+mn-lt"/>
              </a:rPr>
              <a:t>-r--r-- 1 gzu2 </a:t>
            </a:r>
            <a:r>
              <a:rPr lang="en-US" sz="1400" dirty="0" err="1">
                <a:solidFill>
                  <a:srgbClr val="A5A5A5"/>
                </a:solidFill>
                <a:latin typeface="Courier New"/>
                <a:ea typeface="+mn-lt"/>
                <a:cs typeface="+mn-lt"/>
              </a:rPr>
              <a:t>gzu2</a:t>
            </a:r>
            <a:r>
              <a:rPr lang="en-US" sz="1400" dirty="0">
                <a:solidFill>
                  <a:srgbClr val="A5A5A5"/>
                </a:solidFill>
                <a:latin typeface="Courier New"/>
                <a:ea typeface="+mn-lt"/>
                <a:cs typeface="+mn-lt"/>
              </a:rPr>
              <a:t> 16K Feb  7 14:50 prot2.fasta.ptf</a:t>
            </a:r>
          </a:p>
          <a:p>
            <a:pPr marL="0" indent="0">
              <a:lnSpc>
                <a:spcPct val="100000"/>
              </a:lnSpc>
              <a:spcBef>
                <a:spcPts val="0"/>
              </a:spcBef>
              <a:buNone/>
            </a:pPr>
            <a:r>
              <a:rPr lang="en-US" sz="1400" dirty="0">
                <a:solidFill>
                  <a:srgbClr val="A5A5A5"/>
                </a:solidFill>
                <a:latin typeface="Courier New"/>
                <a:ea typeface="+mn-lt"/>
                <a:cs typeface="+mn-lt"/>
              </a:rPr>
              <a:t>-</a:t>
            </a:r>
            <a:r>
              <a:rPr lang="en-US" sz="1400" dirty="0" err="1">
                <a:solidFill>
                  <a:srgbClr val="A5A5A5"/>
                </a:solidFill>
                <a:latin typeface="Courier New"/>
                <a:ea typeface="+mn-lt"/>
                <a:cs typeface="+mn-lt"/>
              </a:rPr>
              <a:t>rw</a:t>
            </a:r>
            <a:r>
              <a:rPr lang="en-US" sz="1400" dirty="0">
                <a:solidFill>
                  <a:srgbClr val="A5A5A5"/>
                </a:solidFill>
                <a:latin typeface="Courier New"/>
                <a:ea typeface="+mn-lt"/>
                <a:cs typeface="+mn-lt"/>
              </a:rPr>
              <a:t>-r--r-- 1 gzu2 </a:t>
            </a:r>
            <a:r>
              <a:rPr lang="en-US" sz="1400" dirty="0" err="1">
                <a:solidFill>
                  <a:srgbClr val="A5A5A5"/>
                </a:solidFill>
                <a:latin typeface="Courier New"/>
                <a:ea typeface="+mn-lt"/>
                <a:cs typeface="+mn-lt"/>
              </a:rPr>
              <a:t>gzu2</a:t>
            </a:r>
            <a:r>
              <a:rPr lang="en-US" sz="1400" dirty="0">
                <a:solidFill>
                  <a:srgbClr val="A5A5A5"/>
                </a:solidFill>
                <a:latin typeface="Courier New"/>
                <a:ea typeface="+mn-lt"/>
                <a:cs typeface="+mn-lt"/>
              </a:rPr>
              <a:t>   8 Feb  7 14:50 prot2.fasta.pto</a:t>
            </a:r>
            <a:endParaRPr lang="en-US" dirty="0">
              <a:cs typeface="Calibri"/>
            </a:endParaRPr>
          </a:p>
        </p:txBody>
      </p:sp>
    </p:spTree>
    <p:extLst>
      <p:ext uri="{BB962C8B-B14F-4D97-AF65-F5344CB8AC3E}">
        <p14:creationId xmlns:p14="http://schemas.microsoft.com/office/powerpoint/2010/main" val="3711084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4035-1E59-1037-4CDF-EB84CE30E864}"/>
              </a:ext>
            </a:extLst>
          </p:cNvPr>
          <p:cNvSpPr>
            <a:spLocks noGrp="1"/>
          </p:cNvSpPr>
          <p:nvPr>
            <p:ph type="title"/>
          </p:nvPr>
        </p:nvSpPr>
        <p:spPr/>
        <p:txBody>
          <a:bodyPr/>
          <a:lstStyle/>
          <a:p>
            <a:r>
              <a:rPr lang="en-US" dirty="0">
                <a:cs typeface="Calibri Light"/>
              </a:rPr>
              <a:t>Query the database with </a:t>
            </a:r>
            <a:r>
              <a:rPr lang="en-US" dirty="0" err="1">
                <a:cs typeface="Calibri Light"/>
              </a:rPr>
              <a:t>blastp</a:t>
            </a:r>
            <a:endParaRPr lang="en-US" dirty="0"/>
          </a:p>
        </p:txBody>
      </p:sp>
      <p:sp>
        <p:nvSpPr>
          <p:cNvPr id="4" name="Content Placeholder 3">
            <a:extLst>
              <a:ext uri="{FF2B5EF4-FFF2-40B4-BE49-F238E27FC236}">
                <a16:creationId xmlns:a16="http://schemas.microsoft.com/office/drawing/2014/main" id="{BF97C242-F3D4-6F7F-DBB1-9C37CA05CA57}"/>
              </a:ext>
            </a:extLst>
          </p:cNvPr>
          <p:cNvSpPr>
            <a:spLocks noGrp="1"/>
          </p:cNvSpPr>
          <p:nvPr>
            <p:ph sz="half" idx="2"/>
          </p:nvPr>
        </p:nvSpPr>
        <p:spPr/>
        <p:txBody>
          <a:bodyPr>
            <a:normAutofit lnSpcReduction="10000"/>
          </a:bodyPr>
          <a:lstStyle/>
          <a:p>
            <a:pPr marL="0" indent="0">
              <a:buNone/>
            </a:pPr>
            <a:r>
              <a:rPr lang="en-US" sz="2800" b="1" dirty="0" err="1"/>
              <a:t>blastp</a:t>
            </a:r>
            <a:r>
              <a:rPr lang="en-US" sz="2800" b="1" dirty="0"/>
              <a:t> -query prot1.fasta -</a:t>
            </a:r>
            <a:r>
              <a:rPr lang="en-US" sz="2800" b="1" dirty="0" err="1"/>
              <a:t>db</a:t>
            </a:r>
            <a:r>
              <a:rPr lang="en-US" sz="2800" b="1" dirty="0"/>
              <a:t> prot2.fasta</a:t>
            </a:r>
          </a:p>
          <a:p>
            <a:pPr marL="285750" indent="-285750">
              <a:buFont typeface="Arial" panose="020B0604020202020204" pitchFamily="34" charset="0"/>
              <a:buChar char="•"/>
            </a:pPr>
            <a:r>
              <a:rPr lang="en-US" sz="2800" b="1" dirty="0" err="1"/>
              <a:t>blastp</a:t>
            </a:r>
            <a:r>
              <a:rPr lang="en-US" sz="2800" dirty="0"/>
              <a:t> - the executable</a:t>
            </a:r>
          </a:p>
          <a:p>
            <a:pPr marL="285750" indent="-285750">
              <a:buFont typeface="Arial" panose="020B0604020202020204" pitchFamily="34" charset="0"/>
              <a:buChar char="•"/>
            </a:pPr>
            <a:r>
              <a:rPr lang="en-US" sz="2800" b="1" dirty="0"/>
              <a:t>-query </a:t>
            </a:r>
            <a:r>
              <a:rPr lang="en-US" sz="2800" dirty="0"/>
              <a:t>- the next parameter will be the query fasta file</a:t>
            </a:r>
          </a:p>
          <a:p>
            <a:pPr marL="285750" indent="-285750">
              <a:buFont typeface="Arial" panose="020B0604020202020204" pitchFamily="34" charset="0"/>
              <a:buChar char="•"/>
            </a:pPr>
            <a:r>
              <a:rPr lang="en-US" sz="2800" b="1" dirty="0"/>
              <a:t>prot1.fasta </a:t>
            </a:r>
            <a:r>
              <a:rPr lang="en-US" sz="2800" dirty="0"/>
              <a:t>- the query fasta file</a:t>
            </a:r>
          </a:p>
          <a:p>
            <a:pPr marL="285750" indent="-285750">
              <a:buFont typeface="Arial" panose="020B0604020202020204" pitchFamily="34" charset="0"/>
              <a:buChar char="•"/>
            </a:pPr>
            <a:r>
              <a:rPr lang="en-US" sz="2800" b="1" dirty="0"/>
              <a:t>-</a:t>
            </a:r>
            <a:r>
              <a:rPr lang="en-US" sz="2800" b="1" dirty="0" err="1"/>
              <a:t>db</a:t>
            </a:r>
            <a:r>
              <a:rPr lang="en-US" sz="2800" b="1" dirty="0"/>
              <a:t> </a:t>
            </a:r>
            <a:r>
              <a:rPr lang="en-US" sz="2800" dirty="0"/>
              <a:t>- the next parameter will be the database which was created with </a:t>
            </a:r>
            <a:r>
              <a:rPr lang="en-US" sz="2800" dirty="0" err="1"/>
              <a:t>makeblastdb</a:t>
            </a:r>
            <a:endParaRPr lang="en-US" sz="2800" dirty="0"/>
          </a:p>
          <a:p>
            <a:pPr marL="285750" indent="-285750">
              <a:buFont typeface="Arial" panose="020B0604020202020204" pitchFamily="34" charset="0"/>
              <a:buChar char="•"/>
            </a:pPr>
            <a:r>
              <a:rPr lang="en-US" sz="2800" b="1" dirty="0"/>
              <a:t>prot2.fasta </a:t>
            </a:r>
            <a:r>
              <a:rPr lang="en-US" sz="2800" dirty="0"/>
              <a:t>- the blast database</a:t>
            </a:r>
          </a:p>
          <a:p>
            <a:endParaRPr lang="en-US" dirty="0"/>
          </a:p>
        </p:txBody>
      </p:sp>
      <p:pic>
        <p:nvPicPr>
          <p:cNvPr id="9" name="Content Placeholder 8">
            <a:extLst>
              <a:ext uri="{FF2B5EF4-FFF2-40B4-BE49-F238E27FC236}">
                <a16:creationId xmlns:a16="http://schemas.microsoft.com/office/drawing/2014/main" id="{D501BD67-CC08-3D9A-6858-CBE2C5F9E05A}"/>
              </a:ext>
            </a:extLst>
          </p:cNvPr>
          <p:cNvPicPr>
            <a:picLocks noGrp="1" noChangeAspect="1"/>
          </p:cNvPicPr>
          <p:nvPr>
            <p:ph sz="half" idx="1"/>
          </p:nvPr>
        </p:nvPicPr>
        <p:blipFill>
          <a:blip r:embed="rId2"/>
          <a:stretch>
            <a:fillRect/>
          </a:stretch>
        </p:blipFill>
        <p:spPr>
          <a:xfrm>
            <a:off x="1386132" y="1825625"/>
            <a:ext cx="4085736" cy="4351338"/>
          </a:xfrm>
        </p:spPr>
      </p:pic>
    </p:spTree>
    <p:extLst>
      <p:ext uri="{BB962C8B-B14F-4D97-AF65-F5344CB8AC3E}">
        <p14:creationId xmlns:p14="http://schemas.microsoft.com/office/powerpoint/2010/main" val="335279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E082-6FC2-E0AF-0A1F-AC0916418CBF}"/>
              </a:ext>
            </a:extLst>
          </p:cNvPr>
          <p:cNvSpPr>
            <a:spLocks noGrp="1"/>
          </p:cNvSpPr>
          <p:nvPr>
            <p:ph type="title"/>
          </p:nvPr>
        </p:nvSpPr>
        <p:spPr/>
        <p:txBody>
          <a:bodyPr/>
          <a:lstStyle/>
          <a:p>
            <a:r>
              <a:rPr lang="en-US">
                <a:cs typeface="Calibri Light"/>
              </a:rPr>
              <a:t>The problem</a:t>
            </a:r>
          </a:p>
        </p:txBody>
      </p:sp>
      <p:sp>
        <p:nvSpPr>
          <p:cNvPr id="3" name="Content Placeholder 2">
            <a:extLst>
              <a:ext uri="{FF2B5EF4-FFF2-40B4-BE49-F238E27FC236}">
                <a16:creationId xmlns:a16="http://schemas.microsoft.com/office/drawing/2014/main" id="{6F21616E-FFDE-85B2-EA3E-4918FC9AB9ED}"/>
              </a:ext>
            </a:extLst>
          </p:cNvPr>
          <p:cNvSpPr>
            <a:spLocks noGrp="1"/>
          </p:cNvSpPr>
          <p:nvPr>
            <p:ph idx="1"/>
          </p:nvPr>
        </p:nvSpPr>
        <p:spPr/>
        <p:txBody>
          <a:bodyPr vert="horz" lIns="91440" tIns="45720" rIns="91440" bIns="45720" rtlCol="0" anchor="t">
            <a:normAutofit/>
          </a:bodyPr>
          <a:lstStyle/>
          <a:p>
            <a:r>
              <a:rPr lang="en-US">
                <a:cs typeface="Calibri"/>
              </a:rPr>
              <a:t>You want to do this really amazing analysis</a:t>
            </a:r>
          </a:p>
          <a:p>
            <a:pPr lvl="1"/>
            <a:r>
              <a:rPr lang="en-US">
                <a:cs typeface="Calibri"/>
              </a:rPr>
              <a:t>… but it requires cutting edge software</a:t>
            </a:r>
          </a:p>
          <a:p>
            <a:pPr lvl="1"/>
            <a:r>
              <a:rPr lang="en-US">
                <a:cs typeface="Calibri"/>
              </a:rPr>
              <a:t>… the cutting edge software is difficult to install</a:t>
            </a:r>
          </a:p>
          <a:p>
            <a:pPr lvl="1"/>
            <a:endParaRPr lang="en-US"/>
          </a:p>
        </p:txBody>
      </p:sp>
    </p:spTree>
    <p:extLst>
      <p:ext uri="{BB962C8B-B14F-4D97-AF65-F5344CB8AC3E}">
        <p14:creationId xmlns:p14="http://schemas.microsoft.com/office/powerpoint/2010/main" val="2756116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07C641-CF6B-863E-0D6E-17A4D7702E4A}"/>
              </a:ext>
            </a:extLst>
          </p:cNvPr>
          <p:cNvSpPr>
            <a:spLocks noGrp="1"/>
          </p:cNvSpPr>
          <p:nvPr>
            <p:ph type="title"/>
          </p:nvPr>
        </p:nvSpPr>
        <p:spPr/>
        <p:txBody>
          <a:bodyPr/>
          <a:lstStyle/>
          <a:p>
            <a:r>
              <a:rPr lang="en-US" dirty="0"/>
              <a:t>The actual result</a:t>
            </a:r>
          </a:p>
        </p:txBody>
      </p:sp>
      <p:pic>
        <p:nvPicPr>
          <p:cNvPr id="8" name="Content Placeholder 7">
            <a:extLst>
              <a:ext uri="{FF2B5EF4-FFF2-40B4-BE49-F238E27FC236}">
                <a16:creationId xmlns:a16="http://schemas.microsoft.com/office/drawing/2014/main" id="{8C050145-0A31-F2BD-CB0E-781403354952}"/>
              </a:ext>
            </a:extLst>
          </p:cNvPr>
          <p:cNvPicPr>
            <a:picLocks noGrp="1" noChangeAspect="1"/>
          </p:cNvPicPr>
          <p:nvPr>
            <p:ph idx="1"/>
          </p:nvPr>
        </p:nvPicPr>
        <p:blipFill>
          <a:blip r:embed="rId3"/>
          <a:stretch>
            <a:fillRect/>
          </a:stretch>
        </p:blipFill>
        <p:spPr>
          <a:xfrm>
            <a:off x="2823706" y="2153186"/>
            <a:ext cx="6544588" cy="3696216"/>
          </a:xfrm>
        </p:spPr>
      </p:pic>
      <p:sp>
        <p:nvSpPr>
          <p:cNvPr id="9" name="TextBox 8">
            <a:extLst>
              <a:ext uri="{FF2B5EF4-FFF2-40B4-BE49-F238E27FC236}">
                <a16:creationId xmlns:a16="http://schemas.microsoft.com/office/drawing/2014/main" id="{D7A330CA-B75D-6F6D-9DF0-18D645C9E7AC}"/>
              </a:ext>
            </a:extLst>
          </p:cNvPr>
          <p:cNvSpPr txBox="1"/>
          <p:nvPr/>
        </p:nvSpPr>
        <p:spPr>
          <a:xfrm>
            <a:off x="239151" y="6260125"/>
            <a:ext cx="6414867" cy="369332"/>
          </a:xfrm>
          <a:prstGeom prst="rect">
            <a:avLst/>
          </a:prstGeom>
          <a:noFill/>
        </p:spPr>
        <p:txBody>
          <a:bodyPr wrap="square" rtlCol="0">
            <a:spAutoFit/>
          </a:bodyPr>
          <a:lstStyle/>
          <a:p>
            <a:r>
              <a:rPr lang="en-US" dirty="0"/>
              <a:t>Is it the same protein product?</a:t>
            </a:r>
          </a:p>
        </p:txBody>
      </p:sp>
    </p:spTree>
    <p:extLst>
      <p:ext uri="{BB962C8B-B14F-4D97-AF65-F5344CB8AC3E}">
        <p14:creationId xmlns:p14="http://schemas.microsoft.com/office/powerpoint/2010/main" val="283685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1064-430B-4899-BDE4-9CD9C24F18B2}"/>
              </a:ext>
            </a:extLst>
          </p:cNvPr>
          <p:cNvSpPr>
            <a:spLocks noGrp="1"/>
          </p:cNvSpPr>
          <p:nvPr>
            <p:ph type="title"/>
          </p:nvPr>
        </p:nvSpPr>
        <p:spPr/>
        <p:txBody>
          <a:bodyPr/>
          <a:lstStyle/>
          <a:p>
            <a:r>
              <a:rPr lang="en-US" dirty="0"/>
              <a:t>alignments</a:t>
            </a:r>
          </a:p>
        </p:txBody>
      </p:sp>
      <p:sp>
        <p:nvSpPr>
          <p:cNvPr id="3" name="Text Placeholder 2">
            <a:extLst>
              <a:ext uri="{FF2B5EF4-FFF2-40B4-BE49-F238E27FC236}">
                <a16:creationId xmlns:a16="http://schemas.microsoft.com/office/drawing/2014/main" id="{18B4DAE0-D616-40F0-8AE4-50E22D7512D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2417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EBC6-FBD9-A6B4-E307-7B7267CCC697}"/>
              </a:ext>
            </a:extLst>
          </p:cNvPr>
          <p:cNvSpPr>
            <a:spLocks noGrp="1"/>
          </p:cNvSpPr>
          <p:nvPr>
            <p:ph type="title"/>
          </p:nvPr>
        </p:nvSpPr>
        <p:spPr/>
        <p:txBody>
          <a:bodyPr/>
          <a:lstStyle/>
          <a:p>
            <a:r>
              <a:rPr lang="en-US">
                <a:cs typeface="Calibri Light"/>
              </a:rPr>
              <a:t>What is gene alignment?</a:t>
            </a:r>
            <a:endParaRPr lang="en-US"/>
          </a:p>
        </p:txBody>
      </p:sp>
      <p:sp>
        <p:nvSpPr>
          <p:cNvPr id="3" name="Content Placeholder 2">
            <a:extLst>
              <a:ext uri="{FF2B5EF4-FFF2-40B4-BE49-F238E27FC236}">
                <a16:creationId xmlns:a16="http://schemas.microsoft.com/office/drawing/2014/main" id="{25E4331B-2393-B9EC-FEAC-619492C866E9}"/>
              </a:ext>
            </a:extLst>
          </p:cNvPr>
          <p:cNvSpPr>
            <a:spLocks noGrp="1"/>
          </p:cNvSpPr>
          <p:nvPr>
            <p:ph sz="half" idx="1"/>
          </p:nvPr>
        </p:nvSpPr>
        <p:spPr/>
        <p:txBody>
          <a:bodyPr vert="horz" lIns="91440" tIns="45720" rIns="91440" bIns="45720" rtlCol="0" anchor="t">
            <a:normAutofit/>
          </a:bodyPr>
          <a:lstStyle/>
          <a:p>
            <a:r>
              <a:rPr lang="en-US" dirty="0">
                <a:cs typeface="Calibri"/>
              </a:rPr>
              <a:t>Compare two or more DNA sequences</a:t>
            </a:r>
          </a:p>
          <a:p>
            <a:r>
              <a:rPr lang="en-US" dirty="0">
                <a:cs typeface="Calibri"/>
              </a:rPr>
              <a:t>Find similarities and differences</a:t>
            </a:r>
          </a:p>
          <a:p>
            <a:r>
              <a:rPr lang="en-US" dirty="0">
                <a:cs typeface="Calibri"/>
              </a:rPr>
              <a:t>Differences can be SNPs</a:t>
            </a:r>
          </a:p>
          <a:p>
            <a:pPr lvl="1"/>
            <a:r>
              <a:rPr lang="en-US" dirty="0">
                <a:cs typeface="Calibri"/>
              </a:rPr>
              <a:t>Synonymous</a:t>
            </a:r>
          </a:p>
          <a:p>
            <a:pPr lvl="1"/>
            <a:r>
              <a:rPr lang="en-US" dirty="0">
                <a:cs typeface="Calibri"/>
              </a:rPr>
              <a:t>Nonsynonymous </a:t>
            </a:r>
          </a:p>
          <a:p>
            <a:r>
              <a:rPr lang="en-US" dirty="0">
                <a:cs typeface="Calibri"/>
              </a:rPr>
              <a:t>Differences can be indels</a:t>
            </a:r>
          </a:p>
          <a:p>
            <a:pPr lvl="1"/>
            <a:r>
              <a:rPr lang="en-US" dirty="0">
                <a:cs typeface="Calibri"/>
              </a:rPr>
              <a:t>Insertion</a:t>
            </a:r>
          </a:p>
          <a:p>
            <a:pPr lvl="1"/>
            <a:r>
              <a:rPr lang="en-US" dirty="0">
                <a:cs typeface="Calibri"/>
              </a:rPr>
              <a:t>Deletion </a:t>
            </a:r>
          </a:p>
        </p:txBody>
      </p:sp>
      <p:sp>
        <p:nvSpPr>
          <p:cNvPr id="4" name="Content Placeholder 3">
            <a:extLst>
              <a:ext uri="{FF2B5EF4-FFF2-40B4-BE49-F238E27FC236}">
                <a16:creationId xmlns:a16="http://schemas.microsoft.com/office/drawing/2014/main" id="{0810ED35-F9EB-C9AF-C893-BBE320C1C48A}"/>
              </a:ext>
            </a:extLst>
          </p:cNvPr>
          <p:cNvSpPr>
            <a:spLocks noGrp="1"/>
          </p:cNvSpPr>
          <p:nvPr>
            <p:ph sz="half" idx="2"/>
          </p:nvPr>
        </p:nvSpPr>
        <p:spPr/>
        <p:txBody>
          <a:bodyPr vert="horz" lIns="91440" tIns="45720" rIns="91440" bIns="45720" rtlCol="0" anchor="t">
            <a:normAutofit/>
          </a:bodyPr>
          <a:lstStyle/>
          <a:p>
            <a:r>
              <a:rPr lang="en-US">
                <a:cs typeface="Calibri"/>
              </a:rPr>
              <a:t>How do we align genes?</a:t>
            </a:r>
          </a:p>
          <a:p>
            <a:pPr lvl="1"/>
            <a:r>
              <a:rPr lang="en-US">
                <a:cs typeface="Calibri"/>
              </a:rPr>
              <a:t>MEGA</a:t>
            </a:r>
          </a:p>
          <a:p>
            <a:pPr lvl="1"/>
            <a:r>
              <a:rPr lang="en-US" err="1">
                <a:cs typeface="Calibri"/>
              </a:rPr>
              <a:t>Clustal</a:t>
            </a:r>
            <a:r>
              <a:rPr lang="en-US">
                <a:cs typeface="Calibri"/>
              </a:rPr>
              <a:t> Omega</a:t>
            </a:r>
          </a:p>
        </p:txBody>
      </p:sp>
    </p:spTree>
    <p:extLst>
      <p:ext uri="{BB962C8B-B14F-4D97-AF65-F5344CB8AC3E}">
        <p14:creationId xmlns:p14="http://schemas.microsoft.com/office/powerpoint/2010/main" val="687588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3F48-AFAB-4C13-A07F-989705F05356}"/>
              </a:ext>
            </a:extLst>
          </p:cNvPr>
          <p:cNvSpPr>
            <a:spLocks noGrp="1"/>
          </p:cNvSpPr>
          <p:nvPr>
            <p:ph type="title"/>
          </p:nvPr>
        </p:nvSpPr>
        <p:spPr/>
        <p:txBody>
          <a:bodyPr/>
          <a:lstStyle/>
          <a:p>
            <a:r>
              <a:rPr lang="en-US" dirty="0"/>
              <a:t>Install </a:t>
            </a:r>
            <a:r>
              <a:rPr lang="en-US" dirty="0" err="1"/>
              <a:t>clustal</a:t>
            </a:r>
            <a:r>
              <a:rPr lang="en-US" dirty="0"/>
              <a:t>: search for what to install</a:t>
            </a:r>
          </a:p>
        </p:txBody>
      </p:sp>
      <p:sp>
        <p:nvSpPr>
          <p:cNvPr id="5" name="Content Placeholder 4">
            <a:extLst>
              <a:ext uri="{FF2B5EF4-FFF2-40B4-BE49-F238E27FC236}">
                <a16:creationId xmlns:a16="http://schemas.microsoft.com/office/drawing/2014/main" id="{E9D209CB-CDCB-4D10-8880-8356F4B67BA1}"/>
              </a:ext>
            </a:extLst>
          </p:cNvPr>
          <p:cNvSpPr>
            <a:spLocks noGrp="1"/>
          </p:cNvSpPr>
          <p:nvPr>
            <p:ph idx="1"/>
          </p:nvPr>
        </p:nvSpPr>
        <p:spPr>
          <a:solidFill>
            <a:schemeClr val="tx1">
              <a:lumMod val="85000"/>
              <a:lumOff val="15000"/>
            </a:schemeClr>
          </a:solidFill>
          <a:ln w="57150">
            <a:solidFill>
              <a:schemeClr val="accent1"/>
            </a:solidFill>
          </a:ln>
        </p:spPr>
        <p:txBody>
          <a:bodyPr vert="horz" lIns="91440" tIns="45720" rIns="91440" bIns="45720" rtlCol="0" anchor="t">
            <a:noAutofit/>
          </a:bodyPr>
          <a:lstStyle/>
          <a:p>
            <a:pPr marL="0" indent="0">
              <a:lnSpc>
                <a:spcPct val="100000"/>
              </a:lnSpc>
              <a:spcBef>
                <a:spcPts val="0"/>
              </a:spcBef>
              <a:buNone/>
            </a:pPr>
            <a:r>
              <a:rPr lang="en-US" sz="1400" dirty="0">
                <a:solidFill>
                  <a:srgbClr val="A5A5A5"/>
                </a:solidFill>
                <a:latin typeface="Courier New"/>
                <a:ea typeface="+mn-lt"/>
                <a:cs typeface="+mn-lt"/>
              </a:rPr>
              <a:t>$ mamba search </a:t>
            </a:r>
            <a:r>
              <a:rPr lang="en-US" sz="1400" dirty="0" err="1">
                <a:solidFill>
                  <a:srgbClr val="A5A5A5"/>
                </a:solidFill>
                <a:latin typeface="Courier New"/>
                <a:ea typeface="+mn-lt"/>
                <a:cs typeface="+mn-lt"/>
              </a:rPr>
              <a:t>clustal</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a:solidFill>
                  <a:srgbClr val="A5A5A5"/>
                </a:solidFill>
                <a:latin typeface="Courier New"/>
                <a:ea typeface="+mn-lt"/>
                <a:cs typeface="+mn-lt"/>
              </a:rPr>
              <a:t>Loading channels: done</a:t>
            </a:r>
          </a:p>
          <a:p>
            <a:pPr marL="0" indent="0">
              <a:lnSpc>
                <a:spcPct val="100000"/>
              </a:lnSpc>
              <a:spcBef>
                <a:spcPts val="0"/>
              </a:spcBef>
              <a:buNone/>
            </a:pPr>
            <a:r>
              <a:rPr lang="en-US" sz="1200" dirty="0">
                <a:solidFill>
                  <a:srgbClr val="A5A5A5"/>
                </a:solidFill>
                <a:latin typeface="Courier New"/>
                <a:ea typeface="+mn-lt"/>
                <a:cs typeface="+mn-lt"/>
              </a:rPr>
              <a:t>No match found for: </a:t>
            </a:r>
            <a:r>
              <a:rPr lang="en-US" sz="1200" dirty="0" err="1">
                <a:solidFill>
                  <a:srgbClr val="A5A5A5"/>
                </a:solidFill>
                <a:latin typeface="Courier New"/>
                <a:ea typeface="+mn-lt"/>
                <a:cs typeface="+mn-lt"/>
              </a:rPr>
              <a:t>clustal</a:t>
            </a:r>
            <a:r>
              <a:rPr lang="en-US" sz="1200" dirty="0">
                <a:solidFill>
                  <a:srgbClr val="A5A5A5"/>
                </a:solidFill>
                <a:latin typeface="Courier New"/>
                <a:ea typeface="+mn-lt"/>
                <a:cs typeface="+mn-lt"/>
              </a:rPr>
              <a:t>. Search: *</a:t>
            </a:r>
            <a:r>
              <a:rPr lang="en-US" sz="1200" dirty="0" err="1">
                <a:solidFill>
                  <a:srgbClr val="A5A5A5"/>
                </a:solidFill>
                <a:latin typeface="Courier New"/>
                <a:ea typeface="+mn-lt"/>
                <a:cs typeface="+mn-lt"/>
              </a:rPr>
              <a:t>clustal</a:t>
            </a:r>
            <a:r>
              <a:rPr lang="en-US" sz="1200" dirty="0">
                <a:solidFill>
                  <a:srgbClr val="A5A5A5"/>
                </a:solidFill>
                <a:latin typeface="Courier New"/>
                <a:ea typeface="+mn-lt"/>
                <a:cs typeface="+mn-lt"/>
              </a:rPr>
              <a:t>*</a:t>
            </a:r>
          </a:p>
          <a:p>
            <a:pPr marL="0" indent="0">
              <a:lnSpc>
                <a:spcPct val="100000"/>
              </a:lnSpc>
              <a:spcBef>
                <a:spcPts val="0"/>
              </a:spcBef>
              <a:buNone/>
            </a:pPr>
            <a:r>
              <a:rPr lang="en-US" sz="1200" dirty="0">
                <a:solidFill>
                  <a:srgbClr val="A5A5A5"/>
                </a:solidFill>
                <a:latin typeface="Courier New"/>
                <a:ea typeface="+mn-lt"/>
                <a:cs typeface="+mn-lt"/>
              </a:rPr>
              <a:t># Name                       Version           Build  Channel</a:t>
            </a:r>
          </a:p>
          <a:p>
            <a:pPr marL="0" indent="0">
              <a:lnSpc>
                <a:spcPct val="100000"/>
              </a:lnSpc>
              <a:spcBef>
                <a:spcPts val="0"/>
              </a:spcBef>
              <a:buNone/>
            </a:pPr>
            <a:r>
              <a:rPr lang="en-US" sz="1200" dirty="0" err="1">
                <a:solidFill>
                  <a:srgbClr val="A5A5A5"/>
                </a:solidFill>
                <a:latin typeface="Courier New"/>
                <a:ea typeface="+mn-lt"/>
                <a:cs typeface="+mn-lt"/>
              </a:rPr>
              <a:t>clustalo</a:t>
            </a:r>
            <a:r>
              <a:rPr lang="en-US" sz="1200" dirty="0">
                <a:solidFill>
                  <a:srgbClr val="A5A5A5"/>
                </a:solidFill>
                <a:latin typeface="Courier New"/>
                <a:ea typeface="+mn-lt"/>
                <a:cs typeface="+mn-lt"/>
              </a:rPr>
              <a:t>                       1.2.3               0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clustalo</a:t>
            </a:r>
            <a:r>
              <a:rPr lang="en-US" sz="1200" dirty="0">
                <a:solidFill>
                  <a:srgbClr val="A5A5A5"/>
                </a:solidFill>
                <a:latin typeface="Courier New"/>
                <a:ea typeface="+mn-lt"/>
                <a:cs typeface="+mn-lt"/>
              </a:rPr>
              <a:t>                       1.2.4               0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clustalo</a:t>
            </a:r>
            <a:r>
              <a:rPr lang="en-US" sz="1200" dirty="0">
                <a:solidFill>
                  <a:srgbClr val="A5A5A5"/>
                </a:solidFill>
                <a:latin typeface="Courier New"/>
                <a:ea typeface="+mn-lt"/>
                <a:cs typeface="+mn-lt"/>
              </a:rPr>
              <a:t>                       1.2.4               1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clustalo</a:t>
            </a:r>
            <a:r>
              <a:rPr lang="en-US" sz="1200" dirty="0">
                <a:solidFill>
                  <a:srgbClr val="A5A5A5"/>
                </a:solidFill>
                <a:latin typeface="Courier New"/>
                <a:ea typeface="+mn-lt"/>
                <a:cs typeface="+mn-lt"/>
              </a:rPr>
              <a:t>                       1.2.4      h1b792b2_4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clustalo</a:t>
            </a:r>
            <a:r>
              <a:rPr lang="en-US" sz="1200" dirty="0">
                <a:solidFill>
                  <a:srgbClr val="A5A5A5"/>
                </a:solidFill>
                <a:latin typeface="Courier New"/>
                <a:ea typeface="+mn-lt"/>
                <a:cs typeface="+mn-lt"/>
              </a:rPr>
              <a:t>                       1.2.4      h87f3376_5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clustalo</a:t>
            </a:r>
            <a:r>
              <a:rPr lang="en-US" sz="1200" dirty="0">
                <a:solidFill>
                  <a:srgbClr val="A5A5A5"/>
                </a:solidFill>
                <a:latin typeface="Courier New"/>
                <a:ea typeface="+mn-lt"/>
                <a:cs typeface="+mn-lt"/>
              </a:rPr>
              <a:t>                       1.2.4      he1b5a44_3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clustalo</a:t>
            </a:r>
            <a:r>
              <a:rPr lang="en-US" sz="1200" dirty="0">
                <a:solidFill>
                  <a:srgbClr val="A5A5A5"/>
                </a:solidFill>
                <a:latin typeface="Courier New"/>
                <a:ea typeface="+mn-lt"/>
                <a:cs typeface="+mn-lt"/>
              </a:rPr>
              <a:t>                       1.2.4      hfc679d8_2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clustalw</a:t>
            </a:r>
            <a:r>
              <a:rPr lang="en-US" sz="1200" dirty="0">
                <a:solidFill>
                  <a:srgbClr val="A5A5A5"/>
                </a:solidFill>
                <a:latin typeface="Courier New"/>
                <a:ea typeface="+mn-lt"/>
                <a:cs typeface="+mn-lt"/>
              </a:rPr>
              <a:t>                         2.1               0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clustalw</a:t>
            </a:r>
            <a:r>
              <a:rPr lang="en-US" sz="1200" dirty="0">
                <a:solidFill>
                  <a:srgbClr val="A5A5A5"/>
                </a:solidFill>
                <a:latin typeface="Courier New"/>
                <a:ea typeface="+mn-lt"/>
                <a:cs typeface="+mn-lt"/>
              </a:rPr>
              <a:t>                         2.1               1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clustalw</a:t>
            </a:r>
            <a:r>
              <a:rPr lang="en-US" sz="1200" dirty="0">
                <a:solidFill>
                  <a:srgbClr val="A5A5A5"/>
                </a:solidFill>
                <a:latin typeface="Courier New"/>
                <a:ea typeface="+mn-lt"/>
                <a:cs typeface="+mn-lt"/>
              </a:rPr>
              <a:t>                         2.1      h2d50403_2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clustalw</a:t>
            </a:r>
            <a:r>
              <a:rPr lang="en-US" sz="1200" dirty="0">
                <a:solidFill>
                  <a:srgbClr val="A5A5A5"/>
                </a:solidFill>
                <a:latin typeface="Courier New"/>
                <a:ea typeface="+mn-lt"/>
                <a:cs typeface="+mn-lt"/>
              </a:rPr>
              <a:t>                         2.1      h6bb024c_3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clustalw</a:t>
            </a:r>
            <a:r>
              <a:rPr lang="en-US" sz="1200" dirty="0">
                <a:solidFill>
                  <a:srgbClr val="A5A5A5"/>
                </a:solidFill>
                <a:latin typeface="Courier New"/>
                <a:ea typeface="+mn-lt"/>
                <a:cs typeface="+mn-lt"/>
              </a:rPr>
              <a:t>                         2.1      h6bb024c_4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clustalw</a:t>
            </a:r>
            <a:r>
              <a:rPr lang="en-US" sz="1200" dirty="0">
                <a:solidFill>
                  <a:srgbClr val="A5A5A5"/>
                </a:solidFill>
                <a:latin typeface="Courier New"/>
                <a:ea typeface="+mn-lt"/>
                <a:cs typeface="+mn-lt"/>
              </a:rPr>
              <a:t>                         2.1      h7d875b9_6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clustalw</a:t>
            </a:r>
            <a:r>
              <a:rPr lang="en-US" sz="1200" dirty="0">
                <a:solidFill>
                  <a:srgbClr val="A5A5A5"/>
                </a:solidFill>
                <a:latin typeface="Courier New"/>
                <a:ea typeface="+mn-lt"/>
                <a:cs typeface="+mn-lt"/>
              </a:rPr>
              <a:t>                         2.1      h9f5acd7_7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clustalw</a:t>
            </a:r>
            <a:r>
              <a:rPr lang="en-US" sz="1200" dirty="0">
                <a:solidFill>
                  <a:srgbClr val="A5A5A5"/>
                </a:solidFill>
                <a:latin typeface="Courier New"/>
                <a:ea typeface="+mn-lt"/>
                <a:cs typeface="+mn-lt"/>
              </a:rPr>
              <a:t>                         2.1      hc9558a2_5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perl</a:t>
            </a:r>
            <a:r>
              <a:rPr lang="en-US" sz="1200" dirty="0">
                <a:solidFill>
                  <a:srgbClr val="A5A5A5"/>
                </a:solidFill>
                <a:latin typeface="Courier New"/>
                <a:ea typeface="+mn-lt"/>
                <a:cs typeface="+mn-lt"/>
              </a:rPr>
              <a:t>-bio-tools-run-alignment-</a:t>
            </a:r>
            <a:r>
              <a:rPr lang="en-US" sz="1200" dirty="0" err="1">
                <a:solidFill>
                  <a:srgbClr val="A5A5A5"/>
                </a:solidFill>
                <a:latin typeface="Courier New"/>
                <a:ea typeface="+mn-lt"/>
                <a:cs typeface="+mn-lt"/>
              </a:rPr>
              <a:t>clustalw</a:t>
            </a:r>
            <a:r>
              <a:rPr lang="en-US" sz="1200" dirty="0">
                <a:solidFill>
                  <a:srgbClr val="A5A5A5"/>
                </a:solidFill>
                <a:latin typeface="Courier New"/>
                <a:ea typeface="+mn-lt"/>
                <a:cs typeface="+mn-lt"/>
              </a:rPr>
              <a:t>           1.7.4 pl5262hdfd78af_2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perl</a:t>
            </a:r>
            <a:r>
              <a:rPr lang="en-US" sz="1200" dirty="0">
                <a:solidFill>
                  <a:srgbClr val="A5A5A5"/>
                </a:solidFill>
                <a:latin typeface="Courier New"/>
                <a:ea typeface="+mn-lt"/>
                <a:cs typeface="+mn-lt"/>
              </a:rPr>
              <a:t>-bio-tools-run-alignment-</a:t>
            </a:r>
            <a:r>
              <a:rPr lang="en-US" sz="1200" dirty="0" err="1">
                <a:solidFill>
                  <a:srgbClr val="A5A5A5"/>
                </a:solidFill>
                <a:latin typeface="Courier New"/>
                <a:ea typeface="+mn-lt"/>
                <a:cs typeface="+mn-lt"/>
              </a:rPr>
              <a:t>clustalw</a:t>
            </a:r>
            <a:r>
              <a:rPr lang="en-US" sz="1200" dirty="0">
                <a:solidFill>
                  <a:srgbClr val="A5A5A5"/>
                </a:solidFill>
                <a:latin typeface="Courier New"/>
                <a:ea typeface="+mn-lt"/>
                <a:cs typeface="+mn-lt"/>
              </a:rPr>
              <a:t>           1.7.4         pl526_0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perl</a:t>
            </a:r>
            <a:r>
              <a:rPr lang="en-US" sz="1200" dirty="0">
                <a:solidFill>
                  <a:srgbClr val="A5A5A5"/>
                </a:solidFill>
                <a:latin typeface="Courier New"/>
                <a:ea typeface="+mn-lt"/>
                <a:cs typeface="+mn-lt"/>
              </a:rPr>
              <a:t>-bio-tools-run-alignment-</a:t>
            </a:r>
            <a:r>
              <a:rPr lang="en-US" sz="1200" dirty="0" err="1">
                <a:solidFill>
                  <a:srgbClr val="A5A5A5"/>
                </a:solidFill>
                <a:latin typeface="Courier New"/>
                <a:ea typeface="+mn-lt"/>
                <a:cs typeface="+mn-lt"/>
              </a:rPr>
              <a:t>clustalw</a:t>
            </a:r>
            <a:r>
              <a:rPr lang="en-US" sz="1200" dirty="0">
                <a:solidFill>
                  <a:srgbClr val="A5A5A5"/>
                </a:solidFill>
                <a:latin typeface="Courier New"/>
                <a:ea typeface="+mn-lt"/>
                <a:cs typeface="+mn-lt"/>
              </a:rPr>
              <a:t>           1.7.4         pl526_1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a:p>
            <a:pPr marL="0" indent="0">
              <a:lnSpc>
                <a:spcPct val="100000"/>
              </a:lnSpc>
              <a:spcBef>
                <a:spcPts val="0"/>
              </a:spcBef>
              <a:buNone/>
            </a:pPr>
            <a:r>
              <a:rPr lang="en-US" sz="1200" dirty="0" err="1">
                <a:solidFill>
                  <a:srgbClr val="A5A5A5"/>
                </a:solidFill>
                <a:latin typeface="Courier New"/>
                <a:ea typeface="+mn-lt"/>
                <a:cs typeface="+mn-lt"/>
              </a:rPr>
              <a:t>perl</a:t>
            </a:r>
            <a:r>
              <a:rPr lang="en-US" sz="1200" dirty="0">
                <a:solidFill>
                  <a:srgbClr val="A5A5A5"/>
                </a:solidFill>
                <a:latin typeface="Courier New"/>
                <a:ea typeface="+mn-lt"/>
                <a:cs typeface="+mn-lt"/>
              </a:rPr>
              <a:t>-bio-tools-run-alignment-</a:t>
            </a:r>
            <a:r>
              <a:rPr lang="en-US" sz="1200" dirty="0" err="1">
                <a:solidFill>
                  <a:srgbClr val="A5A5A5"/>
                </a:solidFill>
                <a:latin typeface="Courier New"/>
                <a:ea typeface="+mn-lt"/>
                <a:cs typeface="+mn-lt"/>
              </a:rPr>
              <a:t>clustalw</a:t>
            </a:r>
            <a:r>
              <a:rPr lang="en-US" sz="1200" dirty="0">
                <a:solidFill>
                  <a:srgbClr val="A5A5A5"/>
                </a:solidFill>
                <a:latin typeface="Courier New"/>
                <a:ea typeface="+mn-lt"/>
                <a:cs typeface="+mn-lt"/>
              </a:rPr>
              <a:t>           1.7.4 pl5321hdfd78af_3  </a:t>
            </a:r>
            <a:r>
              <a:rPr lang="en-US" sz="1200" dirty="0" err="1">
                <a:solidFill>
                  <a:srgbClr val="A5A5A5"/>
                </a:solidFill>
                <a:latin typeface="Courier New"/>
                <a:ea typeface="+mn-lt"/>
                <a:cs typeface="+mn-lt"/>
              </a:rPr>
              <a:t>bioconda</a:t>
            </a:r>
            <a:endParaRPr lang="en-US" sz="1200" dirty="0">
              <a:solidFill>
                <a:srgbClr val="A5A5A5"/>
              </a:solidFill>
              <a:latin typeface="Courier New"/>
              <a:ea typeface="+mn-lt"/>
              <a:cs typeface="+mn-lt"/>
            </a:endParaRPr>
          </a:p>
        </p:txBody>
      </p:sp>
      <p:sp>
        <p:nvSpPr>
          <p:cNvPr id="6" name="Rectangle 5">
            <a:extLst>
              <a:ext uri="{FF2B5EF4-FFF2-40B4-BE49-F238E27FC236}">
                <a16:creationId xmlns:a16="http://schemas.microsoft.com/office/drawing/2014/main" id="{2DD68C37-E066-4A92-8940-6A8A8B6B36BE}"/>
              </a:ext>
            </a:extLst>
          </p:cNvPr>
          <p:cNvSpPr/>
          <p:nvPr/>
        </p:nvSpPr>
        <p:spPr>
          <a:xfrm flipH="1" flipV="1">
            <a:off x="838197" y="3611301"/>
            <a:ext cx="6048739" cy="39354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2B95F0B-EC2C-4BE6-BA96-A153AE3DDB43}"/>
              </a:ext>
            </a:extLst>
          </p:cNvPr>
          <p:cNvSpPr/>
          <p:nvPr/>
        </p:nvSpPr>
        <p:spPr>
          <a:xfrm flipH="1" flipV="1">
            <a:off x="838196" y="5071641"/>
            <a:ext cx="6048739" cy="39354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5911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E8E7-8F76-44C1-B89A-6DAEFE77E8EA}"/>
              </a:ext>
            </a:extLst>
          </p:cNvPr>
          <p:cNvSpPr>
            <a:spLocks noGrp="1"/>
          </p:cNvSpPr>
          <p:nvPr>
            <p:ph type="title"/>
          </p:nvPr>
        </p:nvSpPr>
        <p:spPr/>
        <p:txBody>
          <a:bodyPr/>
          <a:lstStyle/>
          <a:p>
            <a:r>
              <a:rPr lang="en-US" dirty="0"/>
              <a:t>Install </a:t>
            </a:r>
            <a:r>
              <a:rPr lang="en-US" dirty="0" err="1"/>
              <a:t>clustal</a:t>
            </a:r>
            <a:r>
              <a:rPr lang="en-US" dirty="0"/>
              <a:t> omega</a:t>
            </a:r>
          </a:p>
        </p:txBody>
      </p:sp>
      <p:sp>
        <p:nvSpPr>
          <p:cNvPr id="3" name="Content Placeholder 2">
            <a:extLst>
              <a:ext uri="{FF2B5EF4-FFF2-40B4-BE49-F238E27FC236}">
                <a16:creationId xmlns:a16="http://schemas.microsoft.com/office/drawing/2014/main" id="{EF2A5530-99D1-4EB0-8B98-1078828CD26C}"/>
              </a:ext>
            </a:extLst>
          </p:cNvPr>
          <p:cNvSpPr>
            <a:spLocks noGrp="1"/>
          </p:cNvSpPr>
          <p:nvPr>
            <p:ph sz="half" idx="1"/>
          </p:nvPr>
        </p:nvSpPr>
        <p:spPr>
          <a:solidFill>
            <a:schemeClr val="tx1">
              <a:lumMod val="85000"/>
              <a:lumOff val="15000"/>
            </a:schemeClr>
          </a:solidFill>
          <a:ln w="57150">
            <a:solidFill>
              <a:schemeClr val="accent1"/>
            </a:solidFill>
          </a:ln>
        </p:spPr>
        <p:txBody>
          <a:bodyPr vert="horz" lIns="91440" tIns="45720" rIns="91440" bIns="45720" rtlCol="0" anchor="t">
            <a:normAutofit fontScale="92500" lnSpcReduction="20000"/>
          </a:bodyPr>
          <a:lstStyle/>
          <a:p>
            <a:pPr marL="0" indent="0">
              <a:lnSpc>
                <a:spcPct val="100000"/>
              </a:lnSpc>
              <a:spcBef>
                <a:spcPts val="0"/>
              </a:spcBef>
              <a:buNone/>
            </a:pPr>
            <a:r>
              <a:rPr lang="en-US" dirty="0">
                <a:solidFill>
                  <a:srgbClr val="A5A5A5"/>
                </a:solidFill>
                <a:latin typeface="Courier New"/>
                <a:ea typeface="+mn-lt"/>
                <a:cs typeface="+mn-lt"/>
              </a:rPr>
              <a:t>$ mamba create -n </a:t>
            </a:r>
            <a:r>
              <a:rPr lang="en-US" dirty="0" err="1">
                <a:solidFill>
                  <a:srgbClr val="A5A5A5"/>
                </a:solidFill>
                <a:latin typeface="Courier New"/>
                <a:ea typeface="+mn-lt"/>
                <a:cs typeface="+mn-lt"/>
              </a:rPr>
              <a:t>clustal</a:t>
            </a:r>
            <a:r>
              <a:rPr lang="en-US" dirty="0">
                <a:solidFill>
                  <a:srgbClr val="A5A5A5"/>
                </a:solidFill>
                <a:latin typeface="Courier New"/>
                <a:ea typeface="+mn-lt"/>
                <a:cs typeface="+mn-lt"/>
              </a:rPr>
              <a:t> </a:t>
            </a:r>
            <a:r>
              <a:rPr lang="en-US" dirty="0" err="1">
                <a:solidFill>
                  <a:srgbClr val="A5A5A5"/>
                </a:solidFill>
                <a:latin typeface="Courier New"/>
                <a:ea typeface="+mn-lt"/>
                <a:cs typeface="+mn-lt"/>
              </a:rPr>
              <a:t>clustalo</a:t>
            </a:r>
            <a:r>
              <a:rPr lang="en-US" dirty="0">
                <a:solidFill>
                  <a:srgbClr val="A5A5A5"/>
                </a:solidFill>
                <a:latin typeface="Courier New"/>
                <a:ea typeface="+mn-lt"/>
                <a:cs typeface="+mn-lt"/>
              </a:rPr>
              <a:t> </a:t>
            </a:r>
            <a:r>
              <a:rPr lang="en-US" dirty="0" err="1">
                <a:solidFill>
                  <a:srgbClr val="A5A5A5"/>
                </a:solidFill>
                <a:latin typeface="Courier New"/>
                <a:ea typeface="+mn-lt"/>
                <a:cs typeface="+mn-lt"/>
              </a:rPr>
              <a:t>clustalw</a:t>
            </a:r>
            <a:endParaRPr lang="en-US" dirty="0">
              <a:solidFill>
                <a:srgbClr val="A5A5A5"/>
              </a:solidFill>
              <a:latin typeface="Courier New"/>
              <a:ea typeface="+mn-lt"/>
              <a:cs typeface="+mn-lt"/>
            </a:endParaRPr>
          </a:p>
          <a:p>
            <a:pPr marL="0" indent="0">
              <a:lnSpc>
                <a:spcPct val="100000"/>
              </a:lnSpc>
              <a:spcBef>
                <a:spcPts val="0"/>
              </a:spcBef>
              <a:buNone/>
            </a:pPr>
            <a:endParaRPr lang="en-US" dirty="0">
              <a:solidFill>
                <a:srgbClr val="A5A5A5"/>
              </a:solidFill>
              <a:latin typeface="Courier New"/>
              <a:ea typeface="+mn-lt"/>
              <a:cs typeface="+mn-lt"/>
            </a:endParaRPr>
          </a:p>
          <a:p>
            <a:pPr marL="0" indent="0">
              <a:lnSpc>
                <a:spcPct val="100000"/>
              </a:lnSpc>
              <a:spcBef>
                <a:spcPts val="0"/>
              </a:spcBef>
              <a:buNone/>
            </a:pPr>
            <a:r>
              <a:rPr lang="en-US" dirty="0">
                <a:solidFill>
                  <a:srgbClr val="A5A5A5"/>
                </a:solidFill>
                <a:latin typeface="Courier New"/>
                <a:ea typeface="+mn-lt"/>
                <a:cs typeface="+mn-lt"/>
              </a:rPr>
              <a:t># push “y” to confirm changes when prompted</a:t>
            </a:r>
          </a:p>
          <a:p>
            <a:pPr marL="0" indent="0">
              <a:lnSpc>
                <a:spcPct val="100000"/>
              </a:lnSpc>
              <a:spcBef>
                <a:spcPts val="0"/>
              </a:spcBef>
              <a:buNone/>
            </a:pPr>
            <a:endParaRPr lang="en-US" dirty="0">
              <a:solidFill>
                <a:srgbClr val="A5A5A5"/>
              </a:solidFill>
              <a:latin typeface="Courier New"/>
              <a:ea typeface="+mn-lt"/>
              <a:cs typeface="+mn-lt"/>
            </a:endParaRPr>
          </a:p>
          <a:p>
            <a:pPr marL="0" indent="0">
              <a:lnSpc>
                <a:spcPct val="100000"/>
              </a:lnSpc>
              <a:spcBef>
                <a:spcPts val="0"/>
              </a:spcBef>
              <a:buNone/>
            </a:pPr>
            <a:r>
              <a:rPr lang="en-US" dirty="0">
                <a:solidFill>
                  <a:srgbClr val="A5A5A5"/>
                </a:solidFill>
                <a:latin typeface="Courier New"/>
                <a:ea typeface="+mn-lt"/>
                <a:cs typeface="+mn-lt"/>
              </a:rPr>
              <a:t>$ conda activate </a:t>
            </a:r>
            <a:r>
              <a:rPr lang="en-US" dirty="0" err="1">
                <a:solidFill>
                  <a:srgbClr val="A5A5A5"/>
                </a:solidFill>
                <a:latin typeface="Courier New"/>
                <a:ea typeface="+mn-lt"/>
                <a:cs typeface="+mn-lt"/>
              </a:rPr>
              <a:t>clustal</a:t>
            </a:r>
            <a:endParaRPr lang="en-US" dirty="0">
              <a:solidFill>
                <a:srgbClr val="A5A5A5"/>
              </a:solidFill>
              <a:latin typeface="Courier New"/>
              <a:ea typeface="+mn-lt"/>
              <a:cs typeface="+mn-lt"/>
            </a:endParaRPr>
          </a:p>
          <a:p>
            <a:pPr marL="0" indent="0">
              <a:lnSpc>
                <a:spcPct val="100000"/>
              </a:lnSpc>
              <a:spcBef>
                <a:spcPts val="0"/>
              </a:spcBef>
              <a:buNone/>
            </a:pPr>
            <a:r>
              <a:rPr lang="en-US" dirty="0">
                <a:solidFill>
                  <a:srgbClr val="A5A5A5"/>
                </a:solidFill>
                <a:latin typeface="Courier New"/>
                <a:ea typeface="+mn-lt"/>
                <a:cs typeface="+mn-lt"/>
              </a:rPr>
              <a:t>$ </a:t>
            </a:r>
            <a:r>
              <a:rPr lang="en-US" dirty="0" err="1">
                <a:solidFill>
                  <a:srgbClr val="A5A5A5"/>
                </a:solidFill>
                <a:latin typeface="Courier New"/>
                <a:ea typeface="+mn-lt"/>
                <a:cs typeface="+mn-lt"/>
              </a:rPr>
              <a:t>clustalo</a:t>
            </a:r>
            <a:r>
              <a:rPr lang="en-US" dirty="0">
                <a:solidFill>
                  <a:srgbClr val="A5A5A5"/>
                </a:solidFill>
                <a:latin typeface="Courier New"/>
                <a:ea typeface="+mn-lt"/>
                <a:cs typeface="+mn-lt"/>
              </a:rPr>
              <a:t> --help</a:t>
            </a:r>
          </a:p>
          <a:p>
            <a:pPr marL="0" indent="0">
              <a:lnSpc>
                <a:spcPct val="100000"/>
              </a:lnSpc>
              <a:spcBef>
                <a:spcPts val="0"/>
              </a:spcBef>
              <a:buNone/>
            </a:pPr>
            <a:r>
              <a:rPr lang="en-US" dirty="0">
                <a:solidFill>
                  <a:srgbClr val="A5A5A5"/>
                </a:solidFill>
                <a:latin typeface="Courier New"/>
                <a:ea typeface="+mn-lt"/>
                <a:cs typeface="+mn-lt"/>
              </a:rPr>
              <a:t>$ conda deactivate</a:t>
            </a:r>
          </a:p>
        </p:txBody>
      </p:sp>
      <p:sp>
        <p:nvSpPr>
          <p:cNvPr id="4" name="Content Placeholder 3">
            <a:extLst>
              <a:ext uri="{FF2B5EF4-FFF2-40B4-BE49-F238E27FC236}">
                <a16:creationId xmlns:a16="http://schemas.microsoft.com/office/drawing/2014/main" id="{05E471C8-602C-4AD4-AB6E-4ABDA5658F56}"/>
              </a:ext>
            </a:extLst>
          </p:cNvPr>
          <p:cNvSpPr>
            <a:spLocks noGrp="1"/>
          </p:cNvSpPr>
          <p:nvPr>
            <p:ph sz="half" idx="2"/>
          </p:nvPr>
        </p:nvSpPr>
        <p:spPr/>
        <p:txBody>
          <a:bodyPr>
            <a:normAutofit fontScale="92500" lnSpcReduction="20000"/>
          </a:bodyPr>
          <a:lstStyle/>
          <a:p>
            <a:r>
              <a:rPr lang="en-US" b="1" dirty="0"/>
              <a:t>mamba</a:t>
            </a:r>
            <a:r>
              <a:rPr lang="en-US" dirty="0"/>
              <a:t> - the executable</a:t>
            </a:r>
          </a:p>
          <a:p>
            <a:r>
              <a:rPr lang="en-US" b="1" dirty="0"/>
              <a:t>create</a:t>
            </a:r>
            <a:r>
              <a:rPr lang="en-US" dirty="0"/>
              <a:t> - the subcommand to create a new environment</a:t>
            </a:r>
          </a:p>
          <a:p>
            <a:r>
              <a:rPr lang="en-US" b="1" dirty="0"/>
              <a:t>-n </a:t>
            </a:r>
            <a:r>
              <a:rPr lang="en-US" b="1" dirty="0" err="1"/>
              <a:t>clustal</a:t>
            </a:r>
            <a:r>
              <a:rPr lang="en-US" b="1" dirty="0"/>
              <a:t> </a:t>
            </a:r>
            <a:r>
              <a:rPr lang="en-US" dirty="0"/>
              <a:t>- the name of the environment is “</a:t>
            </a:r>
            <a:r>
              <a:rPr lang="en-US" dirty="0" err="1"/>
              <a:t>clustal</a:t>
            </a:r>
            <a:r>
              <a:rPr lang="en-US" dirty="0"/>
              <a:t>”</a:t>
            </a:r>
          </a:p>
          <a:p>
            <a:r>
              <a:rPr lang="en-US" b="1" dirty="0" err="1"/>
              <a:t>clustalo</a:t>
            </a:r>
            <a:r>
              <a:rPr lang="en-US" b="1" dirty="0"/>
              <a:t> </a:t>
            </a:r>
            <a:r>
              <a:rPr lang="en-US" b="1" dirty="0" err="1"/>
              <a:t>clustalw</a:t>
            </a:r>
            <a:r>
              <a:rPr lang="en-US" b="1" dirty="0"/>
              <a:t> </a:t>
            </a:r>
            <a:r>
              <a:rPr lang="en-US" dirty="0"/>
              <a:t>- install the latest </a:t>
            </a:r>
            <a:r>
              <a:rPr lang="en-US" dirty="0" err="1"/>
              <a:t>clustalo</a:t>
            </a:r>
            <a:r>
              <a:rPr lang="en-US" dirty="0"/>
              <a:t> and </a:t>
            </a:r>
            <a:r>
              <a:rPr lang="en-US" dirty="0" err="1"/>
              <a:t>clustalw</a:t>
            </a:r>
            <a:r>
              <a:rPr lang="en-US" dirty="0"/>
              <a:t> packages</a:t>
            </a:r>
          </a:p>
          <a:p>
            <a:r>
              <a:rPr lang="en-US" b="1" dirty="0"/>
              <a:t>conda activate </a:t>
            </a:r>
            <a:r>
              <a:rPr lang="en-US" b="1" dirty="0" err="1"/>
              <a:t>clustal</a:t>
            </a:r>
            <a:r>
              <a:rPr lang="en-US" b="1" dirty="0"/>
              <a:t> </a:t>
            </a:r>
            <a:r>
              <a:rPr lang="en-US" dirty="0"/>
              <a:t>- activate the new </a:t>
            </a:r>
            <a:r>
              <a:rPr lang="en-US" dirty="0" err="1"/>
              <a:t>clustal</a:t>
            </a:r>
            <a:r>
              <a:rPr lang="en-US" dirty="0"/>
              <a:t> environment you created</a:t>
            </a:r>
          </a:p>
          <a:p>
            <a:r>
              <a:rPr lang="en-US" b="1" dirty="0"/>
              <a:t>conda deactivate</a:t>
            </a:r>
            <a:r>
              <a:rPr lang="en-US" dirty="0"/>
              <a:t> - unload the current environment which is currently “</a:t>
            </a:r>
            <a:r>
              <a:rPr lang="en-US" dirty="0" err="1"/>
              <a:t>clustal</a:t>
            </a:r>
            <a:r>
              <a:rPr lang="en-US" dirty="0"/>
              <a:t>”</a:t>
            </a:r>
            <a:endParaRPr lang="en-US" b="1" dirty="0"/>
          </a:p>
        </p:txBody>
      </p:sp>
    </p:spTree>
    <p:extLst>
      <p:ext uri="{BB962C8B-B14F-4D97-AF65-F5344CB8AC3E}">
        <p14:creationId xmlns:p14="http://schemas.microsoft.com/office/powerpoint/2010/main" val="2582125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D40E-7C6A-88BB-5040-F4809B5B3BDC}"/>
              </a:ext>
            </a:extLst>
          </p:cNvPr>
          <p:cNvSpPr>
            <a:spLocks noGrp="1"/>
          </p:cNvSpPr>
          <p:nvPr>
            <p:ph type="title"/>
          </p:nvPr>
        </p:nvSpPr>
        <p:spPr/>
        <p:txBody>
          <a:bodyPr/>
          <a:lstStyle/>
          <a:p>
            <a:r>
              <a:rPr lang="en-US" dirty="0"/>
              <a:t>Align two genes: activate the environment and create input file </a:t>
            </a:r>
            <a:r>
              <a:rPr lang="en-US" dirty="0" err="1"/>
              <a:t>proteins.fasta</a:t>
            </a:r>
            <a:endParaRPr lang="en-US" dirty="0"/>
          </a:p>
        </p:txBody>
      </p:sp>
      <p:sp>
        <p:nvSpPr>
          <p:cNvPr id="3" name="Content Placeholder 2">
            <a:extLst>
              <a:ext uri="{FF2B5EF4-FFF2-40B4-BE49-F238E27FC236}">
                <a16:creationId xmlns:a16="http://schemas.microsoft.com/office/drawing/2014/main" id="{F2845B85-5CF8-22FA-CDB0-7A24D836E3EA}"/>
              </a:ext>
            </a:extLst>
          </p:cNvPr>
          <p:cNvSpPr>
            <a:spLocks noGrp="1"/>
          </p:cNvSpPr>
          <p:nvPr>
            <p:ph idx="1"/>
          </p:nvPr>
        </p:nvSpPr>
        <p:spPr>
          <a:solidFill>
            <a:schemeClr val="tx1">
              <a:lumMod val="85000"/>
              <a:lumOff val="15000"/>
            </a:schemeClr>
          </a:solidFill>
          <a:ln w="57150">
            <a:solidFill>
              <a:schemeClr val="accent1"/>
            </a:solidFill>
          </a:ln>
        </p:spPr>
        <p:txBody>
          <a:bodyPr vert="horz" lIns="91440" tIns="45720" rIns="91440" bIns="45720" rtlCol="0" anchor="t">
            <a:normAutofit/>
          </a:bodyPr>
          <a:lstStyle/>
          <a:p>
            <a:pPr marL="0" indent="0">
              <a:lnSpc>
                <a:spcPct val="100000"/>
              </a:lnSpc>
              <a:spcBef>
                <a:spcPts val="0"/>
              </a:spcBef>
              <a:buNone/>
            </a:pPr>
            <a:r>
              <a:rPr lang="en-US" dirty="0">
                <a:solidFill>
                  <a:srgbClr val="A5A5A5"/>
                </a:solidFill>
                <a:latin typeface="Courier New"/>
                <a:ea typeface="+mn-lt"/>
                <a:cs typeface="+mn-lt"/>
              </a:rPr>
              <a:t>$ cd fundamentals/blast-test/</a:t>
            </a:r>
          </a:p>
          <a:p>
            <a:pPr marL="0" indent="0">
              <a:lnSpc>
                <a:spcPct val="100000"/>
              </a:lnSpc>
              <a:spcBef>
                <a:spcPts val="0"/>
              </a:spcBef>
              <a:buNone/>
            </a:pPr>
            <a:r>
              <a:rPr lang="en-US" dirty="0">
                <a:solidFill>
                  <a:srgbClr val="A5A5A5"/>
                </a:solidFill>
                <a:latin typeface="Courier New"/>
                <a:ea typeface="+mn-lt"/>
                <a:cs typeface="+mn-lt"/>
              </a:rPr>
              <a:t>$ ls</a:t>
            </a:r>
          </a:p>
          <a:p>
            <a:pPr marL="0" indent="0">
              <a:lnSpc>
                <a:spcPct val="100000"/>
              </a:lnSpc>
              <a:spcBef>
                <a:spcPts val="0"/>
              </a:spcBef>
              <a:buNone/>
            </a:pPr>
            <a:r>
              <a:rPr lang="en-US" dirty="0">
                <a:solidFill>
                  <a:srgbClr val="A5A5A5"/>
                </a:solidFill>
                <a:latin typeface="Courier New"/>
                <a:ea typeface="+mn-lt"/>
                <a:cs typeface="+mn-lt"/>
              </a:rPr>
              <a:t>prot1.fasta  prot2.fasta.pdb  prot2.fasta.pin  prot2.fasta.pot  prot2.fasta.ptf</a:t>
            </a:r>
          </a:p>
          <a:p>
            <a:pPr marL="0" indent="0">
              <a:lnSpc>
                <a:spcPct val="100000"/>
              </a:lnSpc>
              <a:spcBef>
                <a:spcPts val="0"/>
              </a:spcBef>
              <a:buNone/>
            </a:pPr>
            <a:r>
              <a:rPr lang="en-US" dirty="0">
                <a:solidFill>
                  <a:srgbClr val="A5A5A5"/>
                </a:solidFill>
                <a:latin typeface="Courier New"/>
                <a:ea typeface="+mn-lt"/>
                <a:cs typeface="+mn-lt"/>
              </a:rPr>
              <a:t>prot2.fasta  prot2.fasta.phr  prot2.fasta.pjs  prot2.fasta.psq  prot2.fasta.pto</a:t>
            </a:r>
          </a:p>
          <a:p>
            <a:pPr marL="0" indent="0">
              <a:lnSpc>
                <a:spcPct val="100000"/>
              </a:lnSpc>
              <a:spcBef>
                <a:spcPts val="0"/>
              </a:spcBef>
              <a:buNone/>
            </a:pPr>
            <a:r>
              <a:rPr lang="en-US" dirty="0">
                <a:solidFill>
                  <a:srgbClr val="A5A5A5"/>
                </a:solidFill>
                <a:latin typeface="Courier New"/>
                <a:ea typeface="+mn-lt"/>
                <a:cs typeface="+mn-lt"/>
              </a:rPr>
              <a:t>$ conda activate </a:t>
            </a:r>
            <a:r>
              <a:rPr lang="en-US" dirty="0" err="1">
                <a:solidFill>
                  <a:srgbClr val="A5A5A5"/>
                </a:solidFill>
                <a:latin typeface="Courier New"/>
                <a:ea typeface="+mn-lt"/>
                <a:cs typeface="+mn-lt"/>
              </a:rPr>
              <a:t>clustal</a:t>
            </a:r>
            <a:endParaRPr lang="en-US" dirty="0">
              <a:solidFill>
                <a:srgbClr val="A5A5A5"/>
              </a:solidFill>
              <a:latin typeface="Courier New"/>
              <a:ea typeface="+mn-lt"/>
              <a:cs typeface="+mn-lt"/>
            </a:endParaRPr>
          </a:p>
          <a:p>
            <a:pPr marL="0" indent="0">
              <a:lnSpc>
                <a:spcPct val="100000"/>
              </a:lnSpc>
              <a:spcBef>
                <a:spcPts val="0"/>
              </a:spcBef>
              <a:buNone/>
            </a:pPr>
            <a:r>
              <a:rPr lang="en-US" dirty="0">
                <a:solidFill>
                  <a:srgbClr val="A5A5A5"/>
                </a:solidFill>
                <a:latin typeface="Courier New"/>
                <a:ea typeface="+mn-lt"/>
                <a:cs typeface="+mn-lt"/>
              </a:rPr>
              <a:t>$ cat prot1.fasta prot2.fasta &gt; </a:t>
            </a:r>
            <a:r>
              <a:rPr lang="en-US" dirty="0" err="1">
                <a:solidFill>
                  <a:srgbClr val="A5A5A5"/>
                </a:solidFill>
                <a:latin typeface="Courier New"/>
                <a:ea typeface="+mn-lt"/>
                <a:cs typeface="+mn-lt"/>
              </a:rPr>
              <a:t>proteins.fasta</a:t>
            </a:r>
            <a:endParaRPr lang="en-US" dirty="0">
              <a:solidFill>
                <a:srgbClr val="A5A5A5"/>
              </a:solidFill>
              <a:latin typeface="Courier New"/>
              <a:ea typeface="+mn-lt"/>
              <a:cs typeface="+mn-lt"/>
            </a:endParaRPr>
          </a:p>
        </p:txBody>
      </p:sp>
    </p:spTree>
    <p:extLst>
      <p:ext uri="{BB962C8B-B14F-4D97-AF65-F5344CB8AC3E}">
        <p14:creationId xmlns:p14="http://schemas.microsoft.com/office/powerpoint/2010/main" val="4072537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D40E-7C6A-88BB-5040-F4809B5B3BDC}"/>
              </a:ext>
            </a:extLst>
          </p:cNvPr>
          <p:cNvSpPr>
            <a:spLocks noGrp="1"/>
          </p:cNvSpPr>
          <p:nvPr>
            <p:ph type="title"/>
          </p:nvPr>
        </p:nvSpPr>
        <p:spPr/>
        <p:txBody>
          <a:bodyPr/>
          <a:lstStyle/>
          <a:p>
            <a:r>
              <a:rPr lang="en-US" dirty="0"/>
              <a:t>Align two genes and view it</a:t>
            </a:r>
          </a:p>
        </p:txBody>
      </p:sp>
      <p:sp>
        <p:nvSpPr>
          <p:cNvPr id="3" name="Content Placeholder 2">
            <a:extLst>
              <a:ext uri="{FF2B5EF4-FFF2-40B4-BE49-F238E27FC236}">
                <a16:creationId xmlns:a16="http://schemas.microsoft.com/office/drawing/2014/main" id="{F2845B85-5CF8-22FA-CDB0-7A24D836E3EA}"/>
              </a:ext>
            </a:extLst>
          </p:cNvPr>
          <p:cNvSpPr>
            <a:spLocks noGrp="1"/>
          </p:cNvSpPr>
          <p:nvPr>
            <p:ph idx="1"/>
          </p:nvPr>
        </p:nvSpPr>
        <p:spPr>
          <a:solidFill>
            <a:schemeClr val="tx1">
              <a:lumMod val="85000"/>
              <a:lumOff val="15000"/>
            </a:schemeClr>
          </a:solidFill>
          <a:ln w="57150">
            <a:solidFill>
              <a:schemeClr val="accent1"/>
            </a:solidFill>
          </a:ln>
        </p:spPr>
        <p:txBody>
          <a:bodyPr vert="horz" lIns="91440" tIns="45720" rIns="91440" bIns="45720" rtlCol="0" anchor="t">
            <a:normAutofit/>
          </a:bodyPr>
          <a:lstStyle/>
          <a:p>
            <a:pPr marL="0" indent="0">
              <a:lnSpc>
                <a:spcPct val="100000"/>
              </a:lnSpc>
              <a:spcBef>
                <a:spcPts val="0"/>
              </a:spcBef>
              <a:buNone/>
            </a:pPr>
            <a:r>
              <a:rPr lang="en-US" sz="1600" dirty="0">
                <a:solidFill>
                  <a:srgbClr val="A5A5A5"/>
                </a:solidFill>
                <a:latin typeface="Courier New"/>
                <a:ea typeface="+mn-lt"/>
                <a:cs typeface="+mn-lt"/>
              </a:rPr>
              <a:t>$ </a:t>
            </a:r>
            <a:r>
              <a:rPr lang="en-US" sz="1600" dirty="0" err="1">
                <a:solidFill>
                  <a:srgbClr val="A5A5A5"/>
                </a:solidFill>
                <a:latin typeface="Courier New"/>
                <a:ea typeface="+mn-lt"/>
                <a:cs typeface="+mn-lt"/>
              </a:rPr>
              <a:t>clustalo</a:t>
            </a:r>
            <a:r>
              <a:rPr lang="en-US" sz="1600" dirty="0">
                <a:solidFill>
                  <a:srgbClr val="A5A5A5"/>
                </a:solidFill>
                <a:latin typeface="Courier New"/>
                <a:ea typeface="+mn-lt"/>
                <a:cs typeface="+mn-lt"/>
              </a:rPr>
              <a:t> --in </a:t>
            </a:r>
            <a:r>
              <a:rPr lang="en-US" sz="1600" dirty="0" err="1">
                <a:solidFill>
                  <a:srgbClr val="A5A5A5"/>
                </a:solidFill>
                <a:latin typeface="Courier New"/>
                <a:ea typeface="+mn-lt"/>
                <a:cs typeface="+mn-lt"/>
              </a:rPr>
              <a:t>proteins.fasta</a:t>
            </a:r>
            <a:r>
              <a:rPr lang="en-US" sz="1600" dirty="0">
                <a:solidFill>
                  <a:srgbClr val="A5A5A5"/>
                </a:solidFill>
                <a:latin typeface="Courier New"/>
                <a:ea typeface="+mn-lt"/>
                <a:cs typeface="+mn-lt"/>
              </a:rPr>
              <a:t> --</a:t>
            </a:r>
            <a:r>
              <a:rPr lang="en-US" sz="1600" dirty="0" err="1">
                <a:solidFill>
                  <a:srgbClr val="A5A5A5"/>
                </a:solidFill>
                <a:latin typeface="Courier New"/>
                <a:ea typeface="+mn-lt"/>
                <a:cs typeface="+mn-lt"/>
              </a:rPr>
              <a:t>outfmt</a:t>
            </a:r>
            <a:r>
              <a:rPr lang="en-US" sz="1600" dirty="0">
                <a:solidFill>
                  <a:srgbClr val="A5A5A5"/>
                </a:solidFill>
                <a:latin typeface="Courier New"/>
                <a:ea typeface="+mn-lt"/>
                <a:cs typeface="+mn-lt"/>
              </a:rPr>
              <a:t> </a:t>
            </a:r>
            <a:r>
              <a:rPr lang="en-US" sz="1600" dirty="0" err="1">
                <a:solidFill>
                  <a:srgbClr val="A5A5A5"/>
                </a:solidFill>
                <a:latin typeface="Courier New"/>
                <a:ea typeface="+mn-lt"/>
                <a:cs typeface="+mn-lt"/>
              </a:rPr>
              <a:t>clustal</a:t>
            </a:r>
            <a:r>
              <a:rPr lang="en-US" sz="1600" dirty="0">
                <a:solidFill>
                  <a:srgbClr val="A5A5A5"/>
                </a:solidFill>
                <a:latin typeface="Courier New"/>
                <a:ea typeface="+mn-lt"/>
                <a:cs typeface="+mn-lt"/>
              </a:rPr>
              <a:t> --out </a:t>
            </a:r>
            <a:r>
              <a:rPr lang="en-US" sz="1600" dirty="0" err="1">
                <a:solidFill>
                  <a:srgbClr val="A5A5A5"/>
                </a:solidFill>
                <a:latin typeface="Courier New"/>
                <a:ea typeface="+mn-lt"/>
                <a:cs typeface="+mn-lt"/>
              </a:rPr>
              <a:t>proteins.clw</a:t>
            </a:r>
            <a:endParaRPr lang="en-US" sz="1600" dirty="0">
              <a:solidFill>
                <a:srgbClr val="A5A5A5"/>
              </a:solidFill>
              <a:latin typeface="Courier New"/>
              <a:ea typeface="+mn-lt"/>
              <a:cs typeface="+mn-lt"/>
            </a:endParaRPr>
          </a:p>
          <a:p>
            <a:pPr marL="0" indent="0">
              <a:lnSpc>
                <a:spcPct val="100000"/>
              </a:lnSpc>
              <a:spcBef>
                <a:spcPts val="0"/>
              </a:spcBef>
              <a:buNone/>
            </a:pPr>
            <a:r>
              <a:rPr lang="en-US" sz="1600" dirty="0">
                <a:solidFill>
                  <a:srgbClr val="A5A5A5"/>
                </a:solidFill>
                <a:latin typeface="Courier New"/>
                <a:ea typeface="+mn-lt"/>
                <a:cs typeface="+mn-lt"/>
              </a:rPr>
              <a:t>$ cat </a:t>
            </a:r>
            <a:r>
              <a:rPr lang="en-US" sz="1600" dirty="0" err="1">
                <a:solidFill>
                  <a:srgbClr val="A5A5A5"/>
                </a:solidFill>
                <a:latin typeface="Courier New"/>
                <a:ea typeface="+mn-lt"/>
                <a:cs typeface="+mn-lt"/>
              </a:rPr>
              <a:t>proteins.clw</a:t>
            </a:r>
            <a:endParaRPr lang="en-US" sz="1600" dirty="0">
              <a:solidFill>
                <a:srgbClr val="A5A5A5"/>
              </a:solidFill>
              <a:latin typeface="Courier New"/>
              <a:ea typeface="+mn-lt"/>
              <a:cs typeface="+mn-lt"/>
            </a:endParaRPr>
          </a:p>
          <a:p>
            <a:pPr marL="0" indent="0">
              <a:lnSpc>
                <a:spcPct val="100000"/>
              </a:lnSpc>
              <a:spcBef>
                <a:spcPts val="0"/>
              </a:spcBef>
              <a:buNone/>
            </a:pPr>
            <a:r>
              <a:rPr lang="en-US" sz="1600" dirty="0">
                <a:solidFill>
                  <a:srgbClr val="A5A5A5"/>
                </a:solidFill>
                <a:latin typeface="Courier New"/>
                <a:ea typeface="+mn-lt"/>
                <a:cs typeface="+mn-lt"/>
              </a:rPr>
              <a:t>CLUSTAL O(1.2.4) multiple sequence alignment</a:t>
            </a:r>
          </a:p>
          <a:p>
            <a:pPr marL="0" indent="0">
              <a:lnSpc>
                <a:spcPct val="100000"/>
              </a:lnSpc>
              <a:spcBef>
                <a:spcPts val="0"/>
              </a:spcBef>
              <a:buNone/>
            </a:pPr>
            <a:endParaRPr lang="en-US" sz="1600" dirty="0">
              <a:solidFill>
                <a:srgbClr val="A5A5A5"/>
              </a:solidFill>
              <a:latin typeface="Courier New"/>
              <a:ea typeface="+mn-lt"/>
              <a:cs typeface="+mn-lt"/>
            </a:endParaRPr>
          </a:p>
          <a:p>
            <a:pPr marL="0" indent="0">
              <a:lnSpc>
                <a:spcPct val="100000"/>
              </a:lnSpc>
              <a:spcBef>
                <a:spcPts val="0"/>
              </a:spcBef>
              <a:buNone/>
            </a:pPr>
            <a:endParaRPr lang="en-US" sz="1600" dirty="0">
              <a:solidFill>
                <a:srgbClr val="A5A5A5"/>
              </a:solidFill>
              <a:latin typeface="Courier New"/>
              <a:ea typeface="+mn-lt"/>
              <a:cs typeface="+mn-lt"/>
            </a:endParaRPr>
          </a:p>
          <a:p>
            <a:pPr marL="0" indent="0">
              <a:lnSpc>
                <a:spcPct val="100000"/>
              </a:lnSpc>
              <a:spcBef>
                <a:spcPts val="0"/>
              </a:spcBef>
              <a:buNone/>
            </a:pPr>
            <a:r>
              <a:rPr lang="en-US" sz="1600" dirty="0">
                <a:solidFill>
                  <a:srgbClr val="A5A5A5"/>
                </a:solidFill>
                <a:latin typeface="Courier New"/>
                <a:ea typeface="+mn-lt"/>
                <a:cs typeface="+mn-lt"/>
              </a:rPr>
              <a:t>AIT32258.1          MSWIVLLIAGLLEVVWAIGLKYTHGFTRLTPSIITIAAMIVSIAMLSWAMRTLPVGTAYA</a:t>
            </a:r>
          </a:p>
          <a:p>
            <a:pPr marL="0" indent="0">
              <a:lnSpc>
                <a:spcPct val="100000"/>
              </a:lnSpc>
              <a:spcBef>
                <a:spcPts val="0"/>
              </a:spcBef>
              <a:buNone/>
            </a:pPr>
            <a:r>
              <a:rPr lang="en-US" sz="1600" dirty="0">
                <a:solidFill>
                  <a:srgbClr val="A5A5A5"/>
                </a:solidFill>
                <a:latin typeface="Courier New"/>
                <a:ea typeface="+mn-lt"/>
                <a:cs typeface="+mn-lt"/>
              </a:rPr>
              <a:t>WP_130715225.1      MSWIVLLIAGLLEVVWAIGLKYTHGFTRLTPSIITIAAMIVSVAMLSWAMRTLPVGTAYA</a:t>
            </a:r>
          </a:p>
          <a:p>
            <a:pPr marL="0" indent="0">
              <a:lnSpc>
                <a:spcPct val="100000"/>
              </a:lnSpc>
              <a:spcBef>
                <a:spcPts val="0"/>
              </a:spcBef>
              <a:buNone/>
            </a:pPr>
            <a:r>
              <a:rPr lang="en-US" sz="1600" dirty="0">
                <a:solidFill>
                  <a:srgbClr val="A5A5A5"/>
                </a:solidFill>
                <a:latin typeface="Courier New"/>
                <a:ea typeface="+mn-lt"/>
                <a:cs typeface="+mn-lt"/>
              </a:rPr>
              <a:t>                    ******************************************:*****************</a:t>
            </a:r>
          </a:p>
          <a:p>
            <a:pPr marL="0" indent="0">
              <a:lnSpc>
                <a:spcPct val="100000"/>
              </a:lnSpc>
              <a:spcBef>
                <a:spcPts val="0"/>
              </a:spcBef>
              <a:buNone/>
            </a:pPr>
            <a:endParaRPr lang="en-US" sz="1600" dirty="0">
              <a:solidFill>
                <a:srgbClr val="A5A5A5"/>
              </a:solidFill>
              <a:latin typeface="Courier New"/>
              <a:ea typeface="+mn-lt"/>
              <a:cs typeface="+mn-lt"/>
            </a:endParaRPr>
          </a:p>
          <a:p>
            <a:pPr marL="0" indent="0">
              <a:lnSpc>
                <a:spcPct val="100000"/>
              </a:lnSpc>
              <a:spcBef>
                <a:spcPts val="0"/>
              </a:spcBef>
              <a:buNone/>
            </a:pPr>
            <a:r>
              <a:rPr lang="en-US" sz="1600" dirty="0">
                <a:solidFill>
                  <a:srgbClr val="A5A5A5"/>
                </a:solidFill>
                <a:latin typeface="Courier New"/>
                <a:ea typeface="+mn-lt"/>
                <a:cs typeface="+mn-lt"/>
              </a:rPr>
              <a:t>AIT32258.1          VWTGIGAVGAAITGILLLGESASPARLLSLGLIVAGIIGLKLSTH</a:t>
            </a:r>
          </a:p>
          <a:p>
            <a:pPr marL="0" indent="0">
              <a:lnSpc>
                <a:spcPct val="100000"/>
              </a:lnSpc>
              <a:spcBef>
                <a:spcPts val="0"/>
              </a:spcBef>
              <a:buNone/>
            </a:pPr>
            <a:r>
              <a:rPr lang="en-US" sz="1600" dirty="0">
                <a:solidFill>
                  <a:srgbClr val="A5A5A5"/>
                </a:solidFill>
                <a:latin typeface="Courier New"/>
                <a:ea typeface="+mn-lt"/>
                <a:cs typeface="+mn-lt"/>
              </a:rPr>
              <a:t>WP_130715225.1      VWTGIGAVGAAITGILLLGESASPARLLSLGLIVAGIIGLKLSTH</a:t>
            </a:r>
          </a:p>
          <a:p>
            <a:pPr marL="0" indent="0">
              <a:lnSpc>
                <a:spcPct val="100000"/>
              </a:lnSpc>
              <a:spcBef>
                <a:spcPts val="0"/>
              </a:spcBef>
              <a:buNone/>
            </a:pPr>
            <a:r>
              <a:rPr lang="en-US" sz="1600" dirty="0">
                <a:solidFill>
                  <a:srgbClr val="A5A5A5"/>
                </a:solidFill>
                <a:latin typeface="Courier New"/>
                <a:ea typeface="+mn-lt"/>
                <a:cs typeface="+mn-lt"/>
              </a:rPr>
              <a:t>                    *********************************************</a:t>
            </a:r>
          </a:p>
          <a:p>
            <a:pPr marL="0" indent="0">
              <a:lnSpc>
                <a:spcPct val="100000"/>
              </a:lnSpc>
              <a:spcBef>
                <a:spcPts val="0"/>
              </a:spcBef>
              <a:buNone/>
            </a:pPr>
            <a:endParaRPr lang="en-US" sz="1600" dirty="0">
              <a:solidFill>
                <a:srgbClr val="A5A5A5"/>
              </a:solidFill>
              <a:latin typeface="Courier New"/>
              <a:ea typeface="+mn-lt"/>
              <a:cs typeface="+mn-lt"/>
            </a:endParaRPr>
          </a:p>
          <a:p>
            <a:pPr marL="0" indent="0">
              <a:lnSpc>
                <a:spcPct val="100000"/>
              </a:lnSpc>
              <a:spcBef>
                <a:spcPts val="0"/>
              </a:spcBef>
              <a:buNone/>
            </a:pPr>
            <a:r>
              <a:rPr lang="en-US" sz="1600" dirty="0">
                <a:solidFill>
                  <a:srgbClr val="A5A5A5"/>
                </a:solidFill>
                <a:latin typeface="Courier New"/>
                <a:ea typeface="+mn-lt"/>
                <a:cs typeface="+mn-lt"/>
              </a:rPr>
              <a:t>$ conda deactivate</a:t>
            </a:r>
          </a:p>
        </p:txBody>
      </p:sp>
    </p:spTree>
    <p:extLst>
      <p:ext uri="{BB962C8B-B14F-4D97-AF65-F5344CB8AC3E}">
        <p14:creationId xmlns:p14="http://schemas.microsoft.com/office/powerpoint/2010/main" val="4230987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53BA-1ECC-3B74-36AB-7E681F0C9AF0}"/>
              </a:ext>
            </a:extLst>
          </p:cNvPr>
          <p:cNvSpPr>
            <a:spLocks noGrp="1"/>
          </p:cNvSpPr>
          <p:nvPr>
            <p:ph type="title"/>
          </p:nvPr>
        </p:nvSpPr>
        <p:spPr/>
        <p:txBody>
          <a:bodyPr/>
          <a:lstStyle/>
          <a:p>
            <a:r>
              <a:rPr lang="en-US" dirty="0">
                <a:cs typeface="Calibri Light"/>
              </a:rPr>
              <a:t>Gene prediction</a:t>
            </a:r>
            <a:endParaRPr lang="en-US" dirty="0"/>
          </a:p>
        </p:txBody>
      </p:sp>
      <p:sp>
        <p:nvSpPr>
          <p:cNvPr id="5" name="Text Placeholder 4">
            <a:extLst>
              <a:ext uri="{FF2B5EF4-FFF2-40B4-BE49-F238E27FC236}">
                <a16:creationId xmlns:a16="http://schemas.microsoft.com/office/drawing/2014/main" id="{0AAC0CE6-4985-444E-9977-6D4DC8C8BA2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70932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FB1C77-86C6-4089-BE68-426D83639A19}"/>
              </a:ext>
            </a:extLst>
          </p:cNvPr>
          <p:cNvSpPr>
            <a:spLocks noGrp="1"/>
          </p:cNvSpPr>
          <p:nvPr>
            <p:ph type="title"/>
          </p:nvPr>
        </p:nvSpPr>
        <p:spPr/>
        <p:txBody>
          <a:bodyPr/>
          <a:lstStyle/>
          <a:p>
            <a:r>
              <a:rPr lang="en-US" dirty="0"/>
              <a:t>Prodigal</a:t>
            </a:r>
          </a:p>
        </p:txBody>
      </p:sp>
      <p:pic>
        <p:nvPicPr>
          <p:cNvPr id="7" name="Content Placeholder 6">
            <a:extLst>
              <a:ext uri="{FF2B5EF4-FFF2-40B4-BE49-F238E27FC236}">
                <a16:creationId xmlns:a16="http://schemas.microsoft.com/office/drawing/2014/main" id="{76653976-54E2-4739-8713-D67B31A4223D}"/>
              </a:ext>
            </a:extLst>
          </p:cNvPr>
          <p:cNvPicPr>
            <a:picLocks noGrp="1" noChangeAspect="1"/>
          </p:cNvPicPr>
          <p:nvPr>
            <p:ph sz="half" idx="1"/>
          </p:nvPr>
        </p:nvPicPr>
        <p:blipFill>
          <a:blip r:embed="rId3"/>
          <a:stretch>
            <a:fillRect/>
          </a:stretch>
        </p:blipFill>
        <p:spPr>
          <a:xfrm>
            <a:off x="838200" y="1901853"/>
            <a:ext cx="5181600" cy="4198882"/>
          </a:xfrm>
        </p:spPr>
      </p:pic>
      <p:pic>
        <p:nvPicPr>
          <p:cNvPr id="2052" name="Picture 4" descr="Prodigal Dynamic Programming">
            <a:extLst>
              <a:ext uri="{FF2B5EF4-FFF2-40B4-BE49-F238E27FC236}">
                <a16:creationId xmlns:a16="http://schemas.microsoft.com/office/drawing/2014/main" id="{83E01923-57E0-4433-9ACF-2EEA81B2723B}"/>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72200" y="2058194"/>
            <a:ext cx="5181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942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D40E-7C6A-88BB-5040-F4809B5B3BDC}"/>
              </a:ext>
            </a:extLst>
          </p:cNvPr>
          <p:cNvSpPr>
            <a:spLocks noGrp="1"/>
          </p:cNvSpPr>
          <p:nvPr>
            <p:ph type="title"/>
          </p:nvPr>
        </p:nvSpPr>
        <p:spPr/>
        <p:txBody>
          <a:bodyPr/>
          <a:lstStyle/>
          <a:p>
            <a:r>
              <a:rPr lang="en-US" dirty="0"/>
              <a:t>Get the software</a:t>
            </a:r>
          </a:p>
        </p:txBody>
      </p:sp>
      <p:sp>
        <p:nvSpPr>
          <p:cNvPr id="3" name="Content Placeholder 2">
            <a:extLst>
              <a:ext uri="{FF2B5EF4-FFF2-40B4-BE49-F238E27FC236}">
                <a16:creationId xmlns:a16="http://schemas.microsoft.com/office/drawing/2014/main" id="{F2845B85-5CF8-22FA-CDB0-7A24D836E3EA}"/>
              </a:ext>
            </a:extLst>
          </p:cNvPr>
          <p:cNvSpPr>
            <a:spLocks noGrp="1"/>
          </p:cNvSpPr>
          <p:nvPr>
            <p:ph idx="1"/>
          </p:nvPr>
        </p:nvSpPr>
        <p:spPr>
          <a:solidFill>
            <a:schemeClr val="tx1">
              <a:lumMod val="85000"/>
              <a:lumOff val="15000"/>
            </a:schemeClr>
          </a:solidFill>
          <a:ln w="57150">
            <a:solidFill>
              <a:schemeClr val="accent1"/>
            </a:solidFill>
          </a:ln>
        </p:spPr>
        <p:txBody>
          <a:bodyPr vert="horz" lIns="91440" tIns="45720" rIns="91440" bIns="45720" rtlCol="0" anchor="t">
            <a:normAutofit/>
          </a:bodyPr>
          <a:lstStyle/>
          <a:p>
            <a:pPr marL="0" indent="0">
              <a:lnSpc>
                <a:spcPct val="100000"/>
              </a:lnSpc>
              <a:spcBef>
                <a:spcPts val="0"/>
              </a:spcBef>
              <a:buNone/>
            </a:pPr>
            <a:r>
              <a:rPr lang="en-US" sz="1600" dirty="0">
                <a:solidFill>
                  <a:srgbClr val="A5A5A5"/>
                </a:solidFill>
                <a:latin typeface="Courier New"/>
                <a:ea typeface="+mn-lt"/>
                <a:cs typeface="+mn-lt"/>
              </a:rPr>
              <a:t>$ conda create -n prodigal </a:t>
            </a:r>
            <a:r>
              <a:rPr lang="en-US" sz="1600" dirty="0" err="1">
                <a:solidFill>
                  <a:srgbClr val="A5A5A5"/>
                </a:solidFill>
                <a:latin typeface="Courier New"/>
                <a:ea typeface="+mn-lt"/>
                <a:cs typeface="+mn-lt"/>
              </a:rPr>
              <a:t>prodigal</a:t>
            </a:r>
            <a:endParaRPr lang="en-US" sz="1600" dirty="0">
              <a:solidFill>
                <a:srgbClr val="A5A5A5"/>
              </a:solidFill>
              <a:latin typeface="Courier New"/>
              <a:ea typeface="+mn-lt"/>
              <a:cs typeface="+mn-lt"/>
            </a:endParaRPr>
          </a:p>
          <a:p>
            <a:pPr marL="0" indent="0">
              <a:lnSpc>
                <a:spcPct val="100000"/>
              </a:lnSpc>
              <a:spcBef>
                <a:spcPts val="0"/>
              </a:spcBef>
              <a:buNone/>
            </a:pPr>
            <a:r>
              <a:rPr lang="en-US" sz="1600" dirty="0">
                <a:solidFill>
                  <a:srgbClr val="A5A5A5"/>
                </a:solidFill>
                <a:latin typeface="Courier New"/>
                <a:ea typeface="+mn-lt"/>
                <a:cs typeface="+mn-lt"/>
              </a:rPr>
              <a:t>$ conda activate prodigal</a:t>
            </a:r>
          </a:p>
          <a:p>
            <a:pPr marL="0" indent="0">
              <a:lnSpc>
                <a:spcPct val="100000"/>
              </a:lnSpc>
              <a:spcBef>
                <a:spcPts val="0"/>
              </a:spcBef>
              <a:buNone/>
            </a:pPr>
            <a:r>
              <a:rPr lang="en-US" sz="1600" dirty="0">
                <a:solidFill>
                  <a:srgbClr val="A5A5A5"/>
                </a:solidFill>
                <a:latin typeface="Courier New"/>
                <a:ea typeface="+mn-lt"/>
                <a:cs typeface="+mn-lt"/>
              </a:rPr>
              <a:t>$ mkdir -</a:t>
            </a:r>
            <a:r>
              <a:rPr lang="en-US" sz="1600" dirty="0" err="1">
                <a:solidFill>
                  <a:srgbClr val="A5A5A5"/>
                </a:solidFill>
                <a:latin typeface="Courier New"/>
                <a:ea typeface="+mn-lt"/>
                <a:cs typeface="+mn-lt"/>
              </a:rPr>
              <a:t>pv</a:t>
            </a:r>
            <a:r>
              <a:rPr lang="en-US" sz="1600" dirty="0">
                <a:solidFill>
                  <a:srgbClr val="A5A5A5"/>
                </a:solidFill>
                <a:latin typeface="Courier New"/>
                <a:ea typeface="+mn-lt"/>
                <a:cs typeface="+mn-lt"/>
              </a:rPr>
              <a:t> ~/fundamentals/gene-prediction</a:t>
            </a:r>
          </a:p>
          <a:p>
            <a:pPr marL="0" indent="0">
              <a:lnSpc>
                <a:spcPct val="100000"/>
              </a:lnSpc>
              <a:spcBef>
                <a:spcPts val="0"/>
              </a:spcBef>
              <a:buNone/>
            </a:pPr>
            <a:r>
              <a:rPr lang="en-US" sz="1600" dirty="0">
                <a:solidFill>
                  <a:srgbClr val="A5A5A5"/>
                </a:solidFill>
                <a:latin typeface="Courier New"/>
                <a:ea typeface="+mn-lt"/>
                <a:cs typeface="+mn-lt"/>
              </a:rPr>
              <a:t>$ cd ~/fundamentals/gene-prediction</a:t>
            </a:r>
          </a:p>
          <a:p>
            <a:pPr marL="0" indent="0">
              <a:lnSpc>
                <a:spcPct val="100000"/>
              </a:lnSpc>
              <a:spcBef>
                <a:spcPts val="0"/>
              </a:spcBef>
              <a:buNone/>
            </a:pPr>
            <a:r>
              <a:rPr lang="en-US" sz="1600" dirty="0">
                <a:solidFill>
                  <a:srgbClr val="A5A5A5"/>
                </a:solidFill>
                <a:latin typeface="Courier New"/>
                <a:ea typeface="+mn-lt"/>
                <a:cs typeface="+mn-lt"/>
              </a:rPr>
              <a:t>$ </a:t>
            </a:r>
            <a:r>
              <a:rPr lang="en-US" sz="1600" dirty="0" err="1">
                <a:solidFill>
                  <a:srgbClr val="A5A5A5"/>
                </a:solidFill>
                <a:latin typeface="Courier New"/>
                <a:ea typeface="+mn-lt"/>
                <a:cs typeface="+mn-lt"/>
              </a:rPr>
              <a:t>wget</a:t>
            </a:r>
            <a:r>
              <a:rPr lang="en-US" sz="1600" dirty="0">
                <a:solidFill>
                  <a:srgbClr val="A5A5A5"/>
                </a:solidFill>
                <a:latin typeface="Courier New"/>
                <a:ea typeface="+mn-lt"/>
                <a:cs typeface="+mn-lt"/>
              </a:rPr>
              <a:t> 'https://www.ncbi.nlm.nih.gov/sviewer/viewer.cgi?tool=portal&amp;save=file&amp;log$=seqview&amp;db=nuccore&amp;report=fasta&amp;id=545778205&amp;conwithfeat=on&amp;hide-sequence=on&amp;hide-cdd=on' -O K12.fasta</a:t>
            </a:r>
          </a:p>
          <a:p>
            <a:pPr marL="0" indent="0">
              <a:lnSpc>
                <a:spcPct val="100000"/>
              </a:lnSpc>
              <a:spcBef>
                <a:spcPts val="0"/>
              </a:spcBef>
              <a:buNone/>
            </a:pPr>
            <a:r>
              <a:rPr lang="en-US" sz="1600" dirty="0">
                <a:solidFill>
                  <a:srgbClr val="A5A5A5"/>
                </a:solidFill>
                <a:latin typeface="Courier New"/>
                <a:ea typeface="+mn-lt"/>
                <a:cs typeface="+mn-lt"/>
              </a:rPr>
              <a:t>$ prodigal -h</a:t>
            </a:r>
          </a:p>
        </p:txBody>
      </p:sp>
    </p:spTree>
    <p:extLst>
      <p:ext uri="{BB962C8B-B14F-4D97-AF65-F5344CB8AC3E}">
        <p14:creationId xmlns:p14="http://schemas.microsoft.com/office/powerpoint/2010/main" val="129507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ED5A-F0E6-BCDC-E4D8-1AE28FBDD7C4}"/>
              </a:ext>
            </a:extLst>
          </p:cNvPr>
          <p:cNvSpPr>
            <a:spLocks noGrp="1"/>
          </p:cNvSpPr>
          <p:nvPr>
            <p:ph type="title"/>
          </p:nvPr>
        </p:nvSpPr>
        <p:spPr/>
        <p:txBody>
          <a:bodyPr/>
          <a:lstStyle/>
          <a:p>
            <a:r>
              <a:rPr lang="en-US" dirty="0"/>
              <a:t>Installation can be difficult</a:t>
            </a:r>
          </a:p>
        </p:txBody>
      </p:sp>
      <p:pic>
        <p:nvPicPr>
          <p:cNvPr id="8" name="Content Placeholder 7">
            <a:extLst>
              <a:ext uri="{FF2B5EF4-FFF2-40B4-BE49-F238E27FC236}">
                <a16:creationId xmlns:a16="http://schemas.microsoft.com/office/drawing/2014/main" id="{DA43FCED-2FC0-64CB-BBE5-7E6C9EDAF288}"/>
              </a:ext>
            </a:extLst>
          </p:cNvPr>
          <p:cNvPicPr>
            <a:picLocks noGrp="1" noChangeAspect="1"/>
          </p:cNvPicPr>
          <p:nvPr>
            <p:ph sz="half" idx="2"/>
          </p:nvPr>
        </p:nvPicPr>
        <p:blipFill>
          <a:blip r:embed="rId3"/>
          <a:stretch>
            <a:fillRect/>
          </a:stretch>
        </p:blipFill>
        <p:spPr>
          <a:xfrm>
            <a:off x="6350845" y="1825625"/>
            <a:ext cx="4824309" cy="4351338"/>
          </a:xfrm>
        </p:spPr>
      </p:pic>
      <p:pic>
        <p:nvPicPr>
          <p:cNvPr id="11" name="Content Placeholder 4">
            <a:extLst>
              <a:ext uri="{FF2B5EF4-FFF2-40B4-BE49-F238E27FC236}">
                <a16:creationId xmlns:a16="http://schemas.microsoft.com/office/drawing/2014/main" id="{1D709C9D-491C-92A1-2CD5-95C112A5E449}"/>
              </a:ext>
            </a:extLst>
          </p:cNvPr>
          <p:cNvPicPr>
            <a:picLocks noGrp="1" noChangeAspect="1"/>
          </p:cNvPicPr>
          <p:nvPr>
            <p:ph sz="half" idx="1"/>
          </p:nvPr>
        </p:nvPicPr>
        <p:blipFill>
          <a:blip r:embed="rId4"/>
          <a:stretch>
            <a:fillRect/>
          </a:stretch>
        </p:blipFill>
        <p:spPr>
          <a:xfrm>
            <a:off x="838200" y="2169506"/>
            <a:ext cx="5181600" cy="3663576"/>
          </a:xfrm>
        </p:spPr>
      </p:pic>
    </p:spTree>
    <p:extLst>
      <p:ext uri="{BB962C8B-B14F-4D97-AF65-F5344CB8AC3E}">
        <p14:creationId xmlns:p14="http://schemas.microsoft.com/office/powerpoint/2010/main" val="22619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fltVal val="0"/>
                                          </p:val>
                                        </p:tav>
                                        <p:tav tm="100000">
                                          <p:val>
                                            <p:strVal val="#ppt_w"/>
                                          </p:val>
                                        </p:tav>
                                      </p:tavLst>
                                    </p:anim>
                                    <p:anim calcmode="lin" valueType="num">
                                      <p:cBhvr>
                                        <p:cTn id="8" dur="750" fill="hold"/>
                                        <p:tgtEl>
                                          <p:spTgt spid="8"/>
                                        </p:tgtEl>
                                        <p:attrNameLst>
                                          <p:attrName>ppt_h</p:attrName>
                                        </p:attrNameLst>
                                      </p:cBhvr>
                                      <p:tavLst>
                                        <p:tav tm="0">
                                          <p:val>
                                            <p:fltVal val="0"/>
                                          </p:val>
                                        </p:tav>
                                        <p:tav tm="100000">
                                          <p:val>
                                            <p:strVal val="#ppt_h"/>
                                          </p:val>
                                        </p:tav>
                                      </p:tavLst>
                                    </p:anim>
                                    <p:anim calcmode="lin" valueType="num">
                                      <p:cBhvr>
                                        <p:cTn id="9" dur="750" fill="hold"/>
                                        <p:tgtEl>
                                          <p:spTgt spid="8"/>
                                        </p:tgtEl>
                                        <p:attrNameLst>
                                          <p:attrName>style.rotation</p:attrName>
                                        </p:attrNameLst>
                                      </p:cBhvr>
                                      <p:tavLst>
                                        <p:tav tm="0">
                                          <p:val>
                                            <p:fltVal val="90"/>
                                          </p:val>
                                        </p:tav>
                                        <p:tav tm="100000">
                                          <p:val>
                                            <p:fltVal val="0"/>
                                          </p:val>
                                        </p:tav>
                                      </p:tavLst>
                                    </p:anim>
                                    <p:animEffect transition="in" filter="fade">
                                      <p:cBhvr>
                                        <p:cTn id="10"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D40E-7C6A-88BB-5040-F4809B5B3BDC}"/>
              </a:ext>
            </a:extLst>
          </p:cNvPr>
          <p:cNvSpPr>
            <a:spLocks noGrp="1"/>
          </p:cNvSpPr>
          <p:nvPr>
            <p:ph type="title"/>
          </p:nvPr>
        </p:nvSpPr>
        <p:spPr/>
        <p:txBody>
          <a:bodyPr/>
          <a:lstStyle/>
          <a:p>
            <a:r>
              <a:rPr lang="en-US" dirty="0"/>
              <a:t>Run gene prediction</a:t>
            </a:r>
          </a:p>
        </p:txBody>
      </p:sp>
      <p:sp>
        <p:nvSpPr>
          <p:cNvPr id="3" name="Content Placeholder 2">
            <a:extLst>
              <a:ext uri="{FF2B5EF4-FFF2-40B4-BE49-F238E27FC236}">
                <a16:creationId xmlns:a16="http://schemas.microsoft.com/office/drawing/2014/main" id="{F2845B85-5CF8-22FA-CDB0-7A24D836E3EA}"/>
              </a:ext>
            </a:extLst>
          </p:cNvPr>
          <p:cNvSpPr>
            <a:spLocks noGrp="1"/>
          </p:cNvSpPr>
          <p:nvPr>
            <p:ph idx="1"/>
          </p:nvPr>
        </p:nvSpPr>
        <p:spPr>
          <a:solidFill>
            <a:schemeClr val="tx1">
              <a:lumMod val="85000"/>
              <a:lumOff val="15000"/>
            </a:schemeClr>
          </a:solidFill>
          <a:ln w="57150">
            <a:solidFill>
              <a:schemeClr val="accent1"/>
            </a:solidFill>
          </a:ln>
        </p:spPr>
        <p:txBody>
          <a:bodyPr vert="horz" lIns="91440" tIns="45720" rIns="91440" bIns="45720" rtlCol="0" anchor="t">
            <a:normAutofit/>
          </a:bodyPr>
          <a:lstStyle/>
          <a:p>
            <a:pPr marL="0" indent="0">
              <a:lnSpc>
                <a:spcPct val="100000"/>
              </a:lnSpc>
              <a:spcBef>
                <a:spcPts val="0"/>
              </a:spcBef>
              <a:buNone/>
            </a:pPr>
            <a:r>
              <a:rPr lang="en-US" sz="1600" dirty="0">
                <a:solidFill>
                  <a:srgbClr val="A5A5A5"/>
                </a:solidFill>
                <a:latin typeface="Courier New"/>
                <a:ea typeface="+mn-lt"/>
                <a:cs typeface="+mn-lt"/>
              </a:rPr>
              <a:t>$ prodigal -i K12.fasta &gt; K12.prodigal.gbk</a:t>
            </a:r>
          </a:p>
          <a:p>
            <a:pPr marL="0" indent="0">
              <a:lnSpc>
                <a:spcPct val="100000"/>
              </a:lnSpc>
              <a:spcBef>
                <a:spcPts val="0"/>
              </a:spcBef>
              <a:buNone/>
            </a:pPr>
            <a:r>
              <a:rPr lang="en-US" sz="1600" dirty="0">
                <a:solidFill>
                  <a:srgbClr val="A5A5A5"/>
                </a:solidFill>
                <a:latin typeface="Courier New"/>
                <a:ea typeface="+mn-lt"/>
                <a:cs typeface="+mn-lt"/>
              </a:rPr>
              <a:t>-------------------------------------</a:t>
            </a:r>
          </a:p>
          <a:p>
            <a:pPr marL="0" indent="0">
              <a:lnSpc>
                <a:spcPct val="100000"/>
              </a:lnSpc>
              <a:spcBef>
                <a:spcPts val="0"/>
              </a:spcBef>
              <a:buNone/>
            </a:pPr>
            <a:r>
              <a:rPr lang="en-US" sz="1600" dirty="0">
                <a:solidFill>
                  <a:srgbClr val="A5A5A5"/>
                </a:solidFill>
                <a:latin typeface="Courier New"/>
                <a:ea typeface="+mn-lt"/>
                <a:cs typeface="+mn-lt"/>
              </a:rPr>
              <a:t>PRODIGAL v2.6.3 [February, 2016]</a:t>
            </a:r>
          </a:p>
          <a:p>
            <a:pPr marL="0" indent="0">
              <a:lnSpc>
                <a:spcPct val="100000"/>
              </a:lnSpc>
              <a:spcBef>
                <a:spcPts val="0"/>
              </a:spcBef>
              <a:buNone/>
            </a:pPr>
            <a:r>
              <a:rPr lang="en-US" sz="1600" dirty="0">
                <a:solidFill>
                  <a:srgbClr val="A5A5A5"/>
                </a:solidFill>
                <a:latin typeface="Courier New"/>
                <a:ea typeface="+mn-lt"/>
                <a:cs typeface="+mn-lt"/>
              </a:rPr>
              <a:t>Univ of </a:t>
            </a:r>
            <a:r>
              <a:rPr lang="en-US" sz="1600" dirty="0" err="1">
                <a:solidFill>
                  <a:srgbClr val="A5A5A5"/>
                </a:solidFill>
                <a:latin typeface="Courier New"/>
                <a:ea typeface="+mn-lt"/>
                <a:cs typeface="+mn-lt"/>
              </a:rPr>
              <a:t>Tenn</a:t>
            </a:r>
            <a:r>
              <a:rPr lang="en-US" sz="1600" dirty="0">
                <a:solidFill>
                  <a:srgbClr val="A5A5A5"/>
                </a:solidFill>
                <a:latin typeface="Courier New"/>
                <a:ea typeface="+mn-lt"/>
                <a:cs typeface="+mn-lt"/>
              </a:rPr>
              <a:t> / Oak Ridge National Lab</a:t>
            </a:r>
          </a:p>
          <a:p>
            <a:pPr marL="0" indent="0">
              <a:lnSpc>
                <a:spcPct val="100000"/>
              </a:lnSpc>
              <a:spcBef>
                <a:spcPts val="0"/>
              </a:spcBef>
              <a:buNone/>
            </a:pPr>
            <a:r>
              <a:rPr lang="en-US" sz="1600" dirty="0">
                <a:solidFill>
                  <a:srgbClr val="A5A5A5"/>
                </a:solidFill>
                <a:latin typeface="Courier New"/>
                <a:ea typeface="+mn-lt"/>
                <a:cs typeface="+mn-lt"/>
              </a:rPr>
              <a:t>Doug Hyatt, Loren Hauser, et al.</a:t>
            </a:r>
          </a:p>
          <a:p>
            <a:pPr marL="0" indent="0">
              <a:lnSpc>
                <a:spcPct val="100000"/>
              </a:lnSpc>
              <a:spcBef>
                <a:spcPts val="0"/>
              </a:spcBef>
              <a:buNone/>
            </a:pPr>
            <a:r>
              <a:rPr lang="en-US" sz="1600" dirty="0">
                <a:solidFill>
                  <a:srgbClr val="A5A5A5"/>
                </a:solidFill>
                <a:latin typeface="Courier New"/>
                <a:ea typeface="+mn-lt"/>
                <a:cs typeface="+mn-lt"/>
              </a:rPr>
              <a:t>-------------------------------------</a:t>
            </a:r>
          </a:p>
          <a:p>
            <a:pPr marL="0" indent="0">
              <a:lnSpc>
                <a:spcPct val="100000"/>
              </a:lnSpc>
              <a:spcBef>
                <a:spcPts val="0"/>
              </a:spcBef>
              <a:buNone/>
            </a:pPr>
            <a:r>
              <a:rPr lang="en-US" sz="1600" dirty="0">
                <a:solidFill>
                  <a:srgbClr val="A5A5A5"/>
                </a:solidFill>
                <a:latin typeface="Courier New"/>
                <a:ea typeface="+mn-lt"/>
                <a:cs typeface="+mn-lt"/>
              </a:rPr>
              <a:t>Request:  Single Genome, Phase:  Training</a:t>
            </a:r>
          </a:p>
          <a:p>
            <a:pPr marL="0" indent="0">
              <a:lnSpc>
                <a:spcPct val="100000"/>
              </a:lnSpc>
              <a:spcBef>
                <a:spcPts val="0"/>
              </a:spcBef>
              <a:buNone/>
            </a:pPr>
            <a:r>
              <a:rPr lang="en-US" sz="1600" dirty="0">
                <a:solidFill>
                  <a:srgbClr val="A5A5A5"/>
                </a:solidFill>
                <a:latin typeface="Courier New"/>
                <a:ea typeface="+mn-lt"/>
                <a:cs typeface="+mn-lt"/>
              </a:rPr>
              <a:t>Reading in the sequence(s) to train...4641652 bp seq created, 50.79 pct GC</a:t>
            </a:r>
          </a:p>
          <a:p>
            <a:pPr marL="0" indent="0">
              <a:lnSpc>
                <a:spcPct val="100000"/>
              </a:lnSpc>
              <a:spcBef>
                <a:spcPts val="0"/>
              </a:spcBef>
              <a:buNone/>
            </a:pPr>
            <a:r>
              <a:rPr lang="en-US" sz="1600" dirty="0">
                <a:solidFill>
                  <a:srgbClr val="A5A5A5"/>
                </a:solidFill>
                <a:latin typeface="Courier New"/>
                <a:ea typeface="+mn-lt"/>
                <a:cs typeface="+mn-lt"/>
              </a:rPr>
              <a:t>Locating all potential starts and stops...240856 nodes</a:t>
            </a:r>
          </a:p>
          <a:p>
            <a:pPr marL="0" indent="0">
              <a:lnSpc>
                <a:spcPct val="100000"/>
              </a:lnSpc>
              <a:spcBef>
                <a:spcPts val="0"/>
              </a:spcBef>
              <a:buNone/>
            </a:pPr>
            <a:r>
              <a:rPr lang="en-US" sz="1600" dirty="0">
                <a:solidFill>
                  <a:srgbClr val="A5A5A5"/>
                </a:solidFill>
                <a:latin typeface="Courier New"/>
                <a:ea typeface="+mn-lt"/>
                <a:cs typeface="+mn-lt"/>
              </a:rPr>
              <a:t>Looking for GC bias in different frames...frame bias scores: 1.56 0.18 1.26</a:t>
            </a:r>
          </a:p>
          <a:p>
            <a:pPr marL="0" indent="0">
              <a:lnSpc>
                <a:spcPct val="100000"/>
              </a:lnSpc>
              <a:spcBef>
                <a:spcPts val="0"/>
              </a:spcBef>
              <a:buNone/>
            </a:pPr>
            <a:r>
              <a:rPr lang="en-US" sz="1600" dirty="0">
                <a:solidFill>
                  <a:srgbClr val="A5A5A5"/>
                </a:solidFill>
                <a:latin typeface="Courier New"/>
                <a:ea typeface="+mn-lt"/>
                <a:cs typeface="+mn-lt"/>
              </a:rPr>
              <a:t>Building initial set of genes to train from...done!</a:t>
            </a:r>
          </a:p>
          <a:p>
            <a:pPr marL="0" indent="0">
              <a:lnSpc>
                <a:spcPct val="100000"/>
              </a:lnSpc>
              <a:spcBef>
                <a:spcPts val="0"/>
              </a:spcBef>
              <a:buNone/>
            </a:pPr>
            <a:r>
              <a:rPr lang="en-US" sz="1600" dirty="0">
                <a:solidFill>
                  <a:srgbClr val="A5A5A5"/>
                </a:solidFill>
                <a:latin typeface="Courier New"/>
                <a:ea typeface="+mn-lt"/>
                <a:cs typeface="+mn-lt"/>
              </a:rPr>
              <a:t>Creating coding model and scoring nodes...done!</a:t>
            </a:r>
          </a:p>
          <a:p>
            <a:pPr marL="0" indent="0">
              <a:lnSpc>
                <a:spcPct val="100000"/>
              </a:lnSpc>
              <a:spcBef>
                <a:spcPts val="0"/>
              </a:spcBef>
              <a:buNone/>
            </a:pPr>
            <a:r>
              <a:rPr lang="en-US" sz="1600" dirty="0">
                <a:solidFill>
                  <a:srgbClr val="A5A5A5"/>
                </a:solidFill>
                <a:latin typeface="Courier New"/>
                <a:ea typeface="+mn-lt"/>
                <a:cs typeface="+mn-lt"/>
              </a:rPr>
              <a:t>Examining upstream regions and training starts...done!</a:t>
            </a:r>
          </a:p>
          <a:p>
            <a:pPr marL="0" indent="0">
              <a:lnSpc>
                <a:spcPct val="100000"/>
              </a:lnSpc>
              <a:spcBef>
                <a:spcPts val="0"/>
              </a:spcBef>
              <a:buNone/>
            </a:pPr>
            <a:r>
              <a:rPr lang="en-US" sz="1600" dirty="0">
                <a:solidFill>
                  <a:srgbClr val="A5A5A5"/>
                </a:solidFill>
                <a:latin typeface="Courier New"/>
                <a:ea typeface="+mn-lt"/>
                <a:cs typeface="+mn-lt"/>
              </a:rPr>
              <a:t>-------------------------------------</a:t>
            </a:r>
          </a:p>
          <a:p>
            <a:pPr marL="0" indent="0">
              <a:lnSpc>
                <a:spcPct val="100000"/>
              </a:lnSpc>
              <a:spcBef>
                <a:spcPts val="0"/>
              </a:spcBef>
              <a:buNone/>
            </a:pPr>
            <a:r>
              <a:rPr lang="en-US" sz="1600" dirty="0">
                <a:solidFill>
                  <a:srgbClr val="A5A5A5"/>
                </a:solidFill>
                <a:latin typeface="Courier New"/>
                <a:ea typeface="+mn-lt"/>
                <a:cs typeface="+mn-lt"/>
              </a:rPr>
              <a:t>Request:  Single Genome, Phase:  Gene Finding</a:t>
            </a:r>
          </a:p>
          <a:p>
            <a:pPr marL="0" indent="0">
              <a:lnSpc>
                <a:spcPct val="100000"/>
              </a:lnSpc>
              <a:spcBef>
                <a:spcPts val="0"/>
              </a:spcBef>
              <a:buNone/>
            </a:pPr>
            <a:r>
              <a:rPr lang="en-US" sz="1600" dirty="0">
                <a:solidFill>
                  <a:srgbClr val="A5A5A5"/>
                </a:solidFill>
                <a:latin typeface="Courier New"/>
                <a:ea typeface="+mn-lt"/>
                <a:cs typeface="+mn-lt"/>
              </a:rPr>
              <a:t>Finding genes in sequence #1 (4641652 bp)...done!</a:t>
            </a:r>
          </a:p>
        </p:txBody>
      </p:sp>
    </p:spTree>
    <p:extLst>
      <p:ext uri="{BB962C8B-B14F-4D97-AF65-F5344CB8AC3E}">
        <p14:creationId xmlns:p14="http://schemas.microsoft.com/office/powerpoint/2010/main" val="2027247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D40E-7C6A-88BB-5040-F4809B5B3BDC}"/>
              </a:ext>
            </a:extLst>
          </p:cNvPr>
          <p:cNvSpPr>
            <a:spLocks noGrp="1"/>
          </p:cNvSpPr>
          <p:nvPr>
            <p:ph type="title"/>
          </p:nvPr>
        </p:nvSpPr>
        <p:spPr/>
        <p:txBody>
          <a:bodyPr/>
          <a:lstStyle/>
          <a:p>
            <a:r>
              <a:rPr lang="en-US" dirty="0"/>
              <a:t>What did the gene prediction look like? </a:t>
            </a:r>
          </a:p>
        </p:txBody>
      </p:sp>
      <p:sp>
        <p:nvSpPr>
          <p:cNvPr id="3" name="Content Placeholder 2">
            <a:extLst>
              <a:ext uri="{FF2B5EF4-FFF2-40B4-BE49-F238E27FC236}">
                <a16:creationId xmlns:a16="http://schemas.microsoft.com/office/drawing/2014/main" id="{F2845B85-5CF8-22FA-CDB0-7A24D836E3EA}"/>
              </a:ext>
            </a:extLst>
          </p:cNvPr>
          <p:cNvSpPr>
            <a:spLocks noGrp="1"/>
          </p:cNvSpPr>
          <p:nvPr>
            <p:ph idx="1"/>
          </p:nvPr>
        </p:nvSpPr>
        <p:spPr>
          <a:solidFill>
            <a:schemeClr val="tx1">
              <a:lumMod val="85000"/>
              <a:lumOff val="15000"/>
            </a:schemeClr>
          </a:solidFill>
          <a:ln w="57150">
            <a:solidFill>
              <a:schemeClr val="accent1"/>
            </a:solidFill>
          </a:ln>
        </p:spPr>
        <p:txBody>
          <a:bodyPr vert="horz" lIns="91440" tIns="45720" rIns="91440" bIns="45720" rtlCol="0" anchor="t">
            <a:normAutofit fontScale="92500" lnSpcReduction="20000"/>
          </a:bodyPr>
          <a:lstStyle/>
          <a:p>
            <a:pPr marL="0" indent="0">
              <a:lnSpc>
                <a:spcPct val="100000"/>
              </a:lnSpc>
              <a:spcBef>
                <a:spcPts val="0"/>
              </a:spcBef>
              <a:buNone/>
            </a:pPr>
            <a:r>
              <a:rPr lang="en-US" sz="1600" dirty="0">
                <a:solidFill>
                  <a:srgbClr val="A5A5A5"/>
                </a:solidFill>
                <a:latin typeface="Courier New"/>
                <a:ea typeface="+mn-lt"/>
                <a:cs typeface="+mn-lt"/>
              </a:rPr>
              <a:t>$ head K12.prodigal.gbk</a:t>
            </a:r>
          </a:p>
          <a:p>
            <a:pPr marL="0" indent="0">
              <a:lnSpc>
                <a:spcPct val="100000"/>
              </a:lnSpc>
              <a:spcBef>
                <a:spcPts val="0"/>
              </a:spcBef>
              <a:buNone/>
            </a:pPr>
            <a:r>
              <a:rPr lang="en-US" sz="1600" dirty="0">
                <a:solidFill>
                  <a:srgbClr val="A5A5A5"/>
                </a:solidFill>
                <a:latin typeface="Courier New"/>
                <a:ea typeface="+mn-lt"/>
                <a:cs typeface="+mn-lt"/>
              </a:rPr>
              <a:t>DEFINITION  </a:t>
            </a:r>
            <a:r>
              <a:rPr lang="en-US" sz="1600" dirty="0" err="1">
                <a:solidFill>
                  <a:srgbClr val="A5A5A5"/>
                </a:solidFill>
                <a:latin typeface="Courier New"/>
                <a:ea typeface="+mn-lt"/>
                <a:cs typeface="+mn-lt"/>
              </a:rPr>
              <a:t>seqnum</a:t>
            </a:r>
            <a:r>
              <a:rPr lang="en-US" sz="1600" dirty="0">
                <a:solidFill>
                  <a:srgbClr val="A5A5A5"/>
                </a:solidFill>
                <a:latin typeface="Courier New"/>
                <a:ea typeface="+mn-lt"/>
                <a:cs typeface="+mn-lt"/>
              </a:rPr>
              <a:t>=1;seqlen=4641652;seqhdr="U00096.3 Escherichia coli str. K-12 </a:t>
            </a:r>
            <a:r>
              <a:rPr lang="en-US" sz="1600" dirty="0" err="1">
                <a:solidFill>
                  <a:srgbClr val="A5A5A5"/>
                </a:solidFill>
                <a:latin typeface="Courier New"/>
                <a:ea typeface="+mn-lt"/>
                <a:cs typeface="+mn-lt"/>
              </a:rPr>
              <a:t>substr</a:t>
            </a:r>
            <a:r>
              <a:rPr lang="en-US" sz="1600" dirty="0">
                <a:solidFill>
                  <a:srgbClr val="A5A5A5"/>
                </a:solidFill>
                <a:latin typeface="Courier New"/>
                <a:ea typeface="+mn-lt"/>
                <a:cs typeface="+mn-lt"/>
              </a:rPr>
              <a:t>. MG1655, complete </a:t>
            </a:r>
            <a:r>
              <a:rPr lang="en-US" sz="1600" dirty="0" err="1">
                <a:solidFill>
                  <a:srgbClr val="A5A5A5"/>
                </a:solidFill>
                <a:latin typeface="Courier New"/>
                <a:ea typeface="+mn-lt"/>
                <a:cs typeface="+mn-lt"/>
              </a:rPr>
              <a:t>genome";version</a:t>
            </a:r>
            <a:r>
              <a:rPr lang="en-US" sz="1600" dirty="0">
                <a:solidFill>
                  <a:srgbClr val="A5A5A5"/>
                </a:solidFill>
                <a:latin typeface="Courier New"/>
                <a:ea typeface="+mn-lt"/>
                <a:cs typeface="+mn-lt"/>
              </a:rPr>
              <a:t>=Prodigal.v2.6.3;run_type=</a:t>
            </a:r>
            <a:r>
              <a:rPr lang="en-US" sz="1600" dirty="0" err="1">
                <a:solidFill>
                  <a:srgbClr val="A5A5A5"/>
                </a:solidFill>
                <a:latin typeface="Courier New"/>
                <a:ea typeface="+mn-lt"/>
                <a:cs typeface="+mn-lt"/>
              </a:rPr>
              <a:t>Single;model</a:t>
            </a:r>
            <a:r>
              <a:rPr lang="en-US" sz="1600" dirty="0">
                <a:solidFill>
                  <a:srgbClr val="A5A5A5"/>
                </a:solidFill>
                <a:latin typeface="Courier New"/>
                <a:ea typeface="+mn-lt"/>
                <a:cs typeface="+mn-lt"/>
              </a:rPr>
              <a:t>="Ab initio";</a:t>
            </a:r>
            <a:r>
              <a:rPr lang="en-US" sz="1600" dirty="0" err="1">
                <a:solidFill>
                  <a:srgbClr val="A5A5A5"/>
                </a:solidFill>
                <a:latin typeface="Courier New"/>
                <a:ea typeface="+mn-lt"/>
                <a:cs typeface="+mn-lt"/>
              </a:rPr>
              <a:t>gc_cont</a:t>
            </a:r>
            <a:r>
              <a:rPr lang="en-US" sz="1600" dirty="0">
                <a:solidFill>
                  <a:srgbClr val="A5A5A5"/>
                </a:solidFill>
                <a:latin typeface="Courier New"/>
                <a:ea typeface="+mn-lt"/>
                <a:cs typeface="+mn-lt"/>
              </a:rPr>
              <a:t>=50.79;transl_table=11;uses_sd=1</a:t>
            </a:r>
          </a:p>
          <a:p>
            <a:pPr marL="0" indent="0">
              <a:lnSpc>
                <a:spcPct val="100000"/>
              </a:lnSpc>
              <a:spcBef>
                <a:spcPts val="0"/>
              </a:spcBef>
              <a:buNone/>
            </a:pPr>
            <a:r>
              <a:rPr lang="en-US" sz="1600" dirty="0">
                <a:solidFill>
                  <a:srgbClr val="A5A5A5"/>
                </a:solidFill>
                <a:latin typeface="Courier New"/>
                <a:ea typeface="+mn-lt"/>
                <a:cs typeface="+mn-lt"/>
              </a:rPr>
              <a:t>FEATURES             Location/Qualifiers</a:t>
            </a:r>
          </a:p>
          <a:p>
            <a:pPr marL="0" indent="0">
              <a:lnSpc>
                <a:spcPct val="100000"/>
              </a:lnSpc>
              <a:spcBef>
                <a:spcPts val="0"/>
              </a:spcBef>
              <a:buNone/>
            </a:pPr>
            <a:r>
              <a:rPr lang="en-US" sz="1600" dirty="0">
                <a:solidFill>
                  <a:srgbClr val="A5A5A5"/>
                </a:solidFill>
                <a:latin typeface="Courier New"/>
                <a:ea typeface="+mn-lt"/>
                <a:cs typeface="+mn-lt"/>
              </a:rPr>
              <a:t>     CDS             &lt;3..98</a:t>
            </a:r>
          </a:p>
          <a:p>
            <a:pPr marL="0" indent="0">
              <a:lnSpc>
                <a:spcPct val="100000"/>
              </a:lnSpc>
              <a:spcBef>
                <a:spcPts val="0"/>
              </a:spcBef>
              <a:buNone/>
            </a:pPr>
            <a:r>
              <a:rPr lang="en-US" sz="1600" dirty="0">
                <a:solidFill>
                  <a:srgbClr val="A5A5A5"/>
                </a:solidFill>
                <a:latin typeface="Courier New"/>
                <a:ea typeface="+mn-lt"/>
                <a:cs typeface="+mn-lt"/>
              </a:rPr>
              <a:t>                     /note="ID=1_1;partial=10;start_type=</a:t>
            </a:r>
            <a:r>
              <a:rPr lang="en-US" sz="1600" dirty="0" err="1">
                <a:solidFill>
                  <a:srgbClr val="A5A5A5"/>
                </a:solidFill>
                <a:latin typeface="Courier New"/>
                <a:ea typeface="+mn-lt"/>
                <a:cs typeface="+mn-lt"/>
              </a:rPr>
              <a:t>Edge;rbs_motif</a:t>
            </a:r>
            <a:r>
              <a:rPr lang="en-US" sz="1600" dirty="0">
                <a:solidFill>
                  <a:srgbClr val="A5A5A5"/>
                </a:solidFill>
                <a:latin typeface="Courier New"/>
                <a:ea typeface="+mn-lt"/>
                <a:cs typeface="+mn-lt"/>
              </a:rPr>
              <a:t>=</a:t>
            </a:r>
            <a:r>
              <a:rPr lang="en-US" sz="1600" dirty="0" err="1">
                <a:solidFill>
                  <a:srgbClr val="A5A5A5"/>
                </a:solidFill>
                <a:latin typeface="Courier New"/>
                <a:ea typeface="+mn-lt"/>
                <a:cs typeface="+mn-lt"/>
              </a:rPr>
              <a:t>None;rbs_spacer</a:t>
            </a:r>
            <a:r>
              <a:rPr lang="en-US" sz="1600" dirty="0">
                <a:solidFill>
                  <a:srgbClr val="A5A5A5"/>
                </a:solidFill>
                <a:latin typeface="Courier New"/>
                <a:ea typeface="+mn-lt"/>
                <a:cs typeface="+mn-lt"/>
              </a:rPr>
              <a:t>=</a:t>
            </a:r>
            <a:r>
              <a:rPr lang="en-US" sz="1600" dirty="0" err="1">
                <a:solidFill>
                  <a:srgbClr val="A5A5A5"/>
                </a:solidFill>
                <a:latin typeface="Courier New"/>
                <a:ea typeface="+mn-lt"/>
                <a:cs typeface="+mn-lt"/>
              </a:rPr>
              <a:t>None;gc_cont</a:t>
            </a:r>
            <a:r>
              <a:rPr lang="en-US" sz="1600" dirty="0">
                <a:solidFill>
                  <a:srgbClr val="A5A5A5"/>
                </a:solidFill>
                <a:latin typeface="Courier New"/>
                <a:ea typeface="+mn-lt"/>
                <a:cs typeface="+mn-lt"/>
              </a:rPr>
              <a:t>=0.427;conf=56.57;score=1.15;cscore=-1.57;sscore=2.72;rscore=0.00;uscore=0.00;tscore=3.22;"</a:t>
            </a:r>
          </a:p>
          <a:p>
            <a:pPr marL="0" indent="0">
              <a:lnSpc>
                <a:spcPct val="100000"/>
              </a:lnSpc>
              <a:spcBef>
                <a:spcPts val="0"/>
              </a:spcBef>
              <a:buNone/>
            </a:pPr>
            <a:r>
              <a:rPr lang="en-US" sz="1600" dirty="0">
                <a:solidFill>
                  <a:srgbClr val="A5A5A5"/>
                </a:solidFill>
                <a:latin typeface="Courier New"/>
                <a:ea typeface="+mn-lt"/>
                <a:cs typeface="+mn-lt"/>
              </a:rPr>
              <a:t>     CDS             337..2799</a:t>
            </a:r>
          </a:p>
          <a:p>
            <a:pPr marL="0" indent="0">
              <a:lnSpc>
                <a:spcPct val="100000"/>
              </a:lnSpc>
              <a:spcBef>
                <a:spcPts val="0"/>
              </a:spcBef>
              <a:buNone/>
            </a:pPr>
            <a:r>
              <a:rPr lang="en-US" sz="1600" dirty="0">
                <a:solidFill>
                  <a:srgbClr val="A5A5A5"/>
                </a:solidFill>
                <a:latin typeface="Courier New"/>
                <a:ea typeface="+mn-lt"/>
                <a:cs typeface="+mn-lt"/>
              </a:rPr>
              <a:t>                     /note="ID=1_2;partial=00;start_type=</a:t>
            </a:r>
            <a:r>
              <a:rPr lang="en-US" sz="1600" dirty="0" err="1">
                <a:solidFill>
                  <a:srgbClr val="A5A5A5"/>
                </a:solidFill>
                <a:latin typeface="Courier New"/>
                <a:ea typeface="+mn-lt"/>
                <a:cs typeface="+mn-lt"/>
              </a:rPr>
              <a:t>ATG;rbs_motif</a:t>
            </a:r>
            <a:r>
              <a:rPr lang="en-US" sz="1600" dirty="0">
                <a:solidFill>
                  <a:srgbClr val="A5A5A5"/>
                </a:solidFill>
                <a:latin typeface="Courier New"/>
                <a:ea typeface="+mn-lt"/>
                <a:cs typeface="+mn-lt"/>
              </a:rPr>
              <a:t>=GGAG/</a:t>
            </a:r>
            <a:r>
              <a:rPr lang="en-US" sz="1600" dirty="0" err="1">
                <a:solidFill>
                  <a:srgbClr val="A5A5A5"/>
                </a:solidFill>
                <a:latin typeface="Courier New"/>
                <a:ea typeface="+mn-lt"/>
                <a:cs typeface="+mn-lt"/>
              </a:rPr>
              <a:t>GAGG;rbs_spacer</a:t>
            </a:r>
            <a:r>
              <a:rPr lang="en-US" sz="1600" dirty="0">
                <a:solidFill>
                  <a:srgbClr val="A5A5A5"/>
                </a:solidFill>
                <a:latin typeface="Courier New"/>
                <a:ea typeface="+mn-lt"/>
                <a:cs typeface="+mn-lt"/>
              </a:rPr>
              <a:t>=5-10bp;gc_cont=0.531;conf=99.99;score=336.87;cscore=320.95;sscore=15.93;rscore=11.24;uscore=1.40;tscore=3.94;"</a:t>
            </a:r>
          </a:p>
          <a:p>
            <a:pPr marL="0" indent="0">
              <a:lnSpc>
                <a:spcPct val="100000"/>
              </a:lnSpc>
              <a:spcBef>
                <a:spcPts val="0"/>
              </a:spcBef>
              <a:buNone/>
            </a:pPr>
            <a:r>
              <a:rPr lang="en-US" sz="1600" dirty="0">
                <a:solidFill>
                  <a:srgbClr val="A5A5A5"/>
                </a:solidFill>
                <a:latin typeface="Courier New"/>
                <a:ea typeface="+mn-lt"/>
                <a:cs typeface="+mn-lt"/>
              </a:rPr>
              <a:t>     CDS             2801..3733</a:t>
            </a:r>
          </a:p>
          <a:p>
            <a:pPr marL="0" indent="0">
              <a:lnSpc>
                <a:spcPct val="100000"/>
              </a:lnSpc>
              <a:spcBef>
                <a:spcPts val="0"/>
              </a:spcBef>
              <a:buNone/>
            </a:pPr>
            <a:r>
              <a:rPr lang="en-US" sz="1600" dirty="0">
                <a:solidFill>
                  <a:srgbClr val="A5A5A5"/>
                </a:solidFill>
                <a:latin typeface="Courier New"/>
                <a:ea typeface="+mn-lt"/>
                <a:cs typeface="+mn-lt"/>
              </a:rPr>
              <a:t>                     /note="ID=1_3;partial=00;start_type=</a:t>
            </a:r>
            <a:r>
              <a:rPr lang="en-US" sz="1600" dirty="0" err="1">
                <a:solidFill>
                  <a:srgbClr val="A5A5A5"/>
                </a:solidFill>
                <a:latin typeface="Courier New"/>
                <a:ea typeface="+mn-lt"/>
                <a:cs typeface="+mn-lt"/>
              </a:rPr>
              <a:t>ATG;rbs_motif</a:t>
            </a:r>
            <a:r>
              <a:rPr lang="en-US" sz="1600" dirty="0">
                <a:solidFill>
                  <a:srgbClr val="A5A5A5"/>
                </a:solidFill>
                <a:latin typeface="Courier New"/>
                <a:ea typeface="+mn-lt"/>
                <a:cs typeface="+mn-lt"/>
              </a:rPr>
              <a:t>=</a:t>
            </a:r>
            <a:r>
              <a:rPr lang="en-US" sz="1600" dirty="0" err="1">
                <a:solidFill>
                  <a:srgbClr val="A5A5A5"/>
                </a:solidFill>
                <a:latin typeface="Courier New"/>
                <a:ea typeface="+mn-lt"/>
                <a:cs typeface="+mn-lt"/>
              </a:rPr>
              <a:t>AGGAG;rbs_spacer</a:t>
            </a:r>
            <a:r>
              <a:rPr lang="en-US" sz="1600" dirty="0">
                <a:solidFill>
                  <a:srgbClr val="A5A5A5"/>
                </a:solidFill>
                <a:latin typeface="Courier New"/>
                <a:ea typeface="+mn-lt"/>
                <a:cs typeface="+mn-lt"/>
              </a:rPr>
              <a:t>=5-10bp;gc_cont=0.563;conf=100.00;score=118.08;cscore=97.71;sscore=20.37;rscore=14.85;uscore=0.32;tscore=3.94;"</a:t>
            </a:r>
          </a:p>
          <a:p>
            <a:pPr marL="0" indent="0">
              <a:lnSpc>
                <a:spcPct val="100000"/>
              </a:lnSpc>
              <a:spcBef>
                <a:spcPts val="0"/>
              </a:spcBef>
              <a:buNone/>
            </a:pPr>
            <a:r>
              <a:rPr lang="en-US" sz="1600" dirty="0">
                <a:solidFill>
                  <a:srgbClr val="A5A5A5"/>
                </a:solidFill>
                <a:latin typeface="Courier New"/>
                <a:ea typeface="+mn-lt"/>
                <a:cs typeface="+mn-lt"/>
              </a:rPr>
              <a:t>     CDS             3734..5020</a:t>
            </a:r>
          </a:p>
          <a:p>
            <a:pPr marL="0" indent="0">
              <a:lnSpc>
                <a:spcPct val="100000"/>
              </a:lnSpc>
              <a:spcBef>
                <a:spcPts val="0"/>
              </a:spcBef>
              <a:buNone/>
            </a:pPr>
            <a:r>
              <a:rPr lang="en-US" sz="1600" dirty="0">
                <a:solidFill>
                  <a:srgbClr val="A5A5A5"/>
                </a:solidFill>
                <a:latin typeface="Courier New"/>
                <a:ea typeface="+mn-lt"/>
                <a:cs typeface="+mn-lt"/>
              </a:rPr>
              <a:t>                     /note="ID=1_4;partial=00;start_type=</a:t>
            </a:r>
            <a:r>
              <a:rPr lang="en-US" sz="1600" dirty="0" err="1">
                <a:solidFill>
                  <a:srgbClr val="A5A5A5"/>
                </a:solidFill>
                <a:latin typeface="Courier New"/>
                <a:ea typeface="+mn-lt"/>
                <a:cs typeface="+mn-lt"/>
              </a:rPr>
              <a:t>ATG;rbs_motif</a:t>
            </a:r>
            <a:r>
              <a:rPr lang="en-US" sz="1600" dirty="0">
                <a:solidFill>
                  <a:srgbClr val="A5A5A5"/>
                </a:solidFill>
                <a:latin typeface="Courier New"/>
                <a:ea typeface="+mn-lt"/>
                <a:cs typeface="+mn-lt"/>
              </a:rPr>
              <a:t>=GGA/GAG/</a:t>
            </a:r>
            <a:r>
              <a:rPr lang="en-US" sz="1600" dirty="0" err="1">
                <a:solidFill>
                  <a:srgbClr val="A5A5A5"/>
                </a:solidFill>
                <a:latin typeface="Courier New"/>
                <a:ea typeface="+mn-lt"/>
                <a:cs typeface="+mn-lt"/>
              </a:rPr>
              <a:t>AGG;rbs_spacer</a:t>
            </a:r>
            <a:r>
              <a:rPr lang="en-US" sz="1600" dirty="0">
                <a:solidFill>
                  <a:srgbClr val="A5A5A5"/>
                </a:solidFill>
                <a:latin typeface="Courier New"/>
                <a:ea typeface="+mn-lt"/>
                <a:cs typeface="+mn-lt"/>
              </a:rPr>
              <a:t>=5-10bp;gc_cont=0.528;conf=99.99;score=194.29;cscore=189.96;sscore=4.33;rscore=2.99;uscore=-3.88;tscore=3.94;"</a:t>
            </a:r>
          </a:p>
          <a:p>
            <a:pPr marL="0" indent="0">
              <a:lnSpc>
                <a:spcPct val="100000"/>
              </a:lnSpc>
              <a:spcBef>
                <a:spcPts val="0"/>
              </a:spcBef>
              <a:buNone/>
            </a:pPr>
            <a:endParaRPr lang="en-US" sz="1600" dirty="0">
              <a:solidFill>
                <a:srgbClr val="A5A5A5"/>
              </a:solidFill>
              <a:latin typeface="Courier New"/>
              <a:ea typeface="+mn-lt"/>
              <a:cs typeface="+mn-lt"/>
            </a:endParaRPr>
          </a:p>
        </p:txBody>
      </p:sp>
    </p:spTree>
    <p:extLst>
      <p:ext uri="{BB962C8B-B14F-4D97-AF65-F5344CB8AC3E}">
        <p14:creationId xmlns:p14="http://schemas.microsoft.com/office/powerpoint/2010/main" val="178168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614B-4A29-424E-BEAB-B55A97630CAB}"/>
              </a:ext>
            </a:extLst>
          </p:cNvPr>
          <p:cNvSpPr>
            <a:spLocks noGrp="1"/>
          </p:cNvSpPr>
          <p:nvPr>
            <p:ph type="title"/>
          </p:nvPr>
        </p:nvSpPr>
        <p:spPr/>
        <p:txBody>
          <a:bodyPr/>
          <a:lstStyle/>
          <a:p>
            <a:pPr>
              <a:tabLst>
                <a:tab pos="5424488" algn="l"/>
              </a:tabLst>
            </a:pPr>
            <a:r>
              <a:rPr lang="en-US" dirty="0"/>
              <a:t>Docker	In conclusion</a:t>
            </a:r>
          </a:p>
        </p:txBody>
      </p:sp>
      <p:sp>
        <p:nvSpPr>
          <p:cNvPr id="3" name="Content Placeholder 2">
            <a:extLst>
              <a:ext uri="{FF2B5EF4-FFF2-40B4-BE49-F238E27FC236}">
                <a16:creationId xmlns:a16="http://schemas.microsoft.com/office/drawing/2014/main" id="{52A2198B-202D-4D20-A2E7-462897E2AA6E}"/>
              </a:ext>
            </a:extLst>
          </p:cNvPr>
          <p:cNvSpPr>
            <a:spLocks noGrp="1"/>
          </p:cNvSpPr>
          <p:nvPr>
            <p:ph sz="half" idx="1"/>
          </p:nvPr>
        </p:nvSpPr>
        <p:spPr/>
        <p:txBody>
          <a:bodyPr/>
          <a:lstStyle/>
          <a:p>
            <a:r>
              <a:rPr lang="en-US"/>
              <a:t>Sai</a:t>
            </a:r>
            <a:endParaRPr lang="en-US" dirty="0"/>
          </a:p>
        </p:txBody>
      </p:sp>
      <p:sp>
        <p:nvSpPr>
          <p:cNvPr id="4" name="Content Placeholder 3">
            <a:extLst>
              <a:ext uri="{FF2B5EF4-FFF2-40B4-BE49-F238E27FC236}">
                <a16:creationId xmlns:a16="http://schemas.microsoft.com/office/drawing/2014/main" id="{F572515C-9763-AD90-A168-CBA8E9990B20}"/>
              </a:ext>
            </a:extLst>
          </p:cNvPr>
          <p:cNvSpPr>
            <a:spLocks noGrp="1"/>
          </p:cNvSpPr>
          <p:nvPr>
            <p:ph sz="half" idx="2"/>
          </p:nvPr>
        </p:nvSpPr>
        <p:spPr/>
        <p:txBody>
          <a:bodyPr/>
          <a:lstStyle/>
          <a:p>
            <a:r>
              <a:rPr lang="en-US" dirty="0"/>
              <a:t>We learned a little about running BLAST online</a:t>
            </a:r>
          </a:p>
          <a:p>
            <a:r>
              <a:rPr lang="en-US" dirty="0"/>
              <a:t>We learned how to install with </a:t>
            </a:r>
            <a:r>
              <a:rPr lang="en-US" dirty="0" err="1"/>
              <a:t>conda</a:t>
            </a:r>
            <a:endParaRPr lang="en-US" dirty="0"/>
          </a:p>
          <a:p>
            <a:r>
              <a:rPr lang="en-US" dirty="0"/>
              <a:t>BLAST - align one sequence with other sequences</a:t>
            </a:r>
          </a:p>
          <a:p>
            <a:r>
              <a:rPr lang="en-US" dirty="0" err="1"/>
              <a:t>Clustal</a:t>
            </a:r>
            <a:r>
              <a:rPr lang="en-US" dirty="0"/>
              <a:t> - multiple sequence alignment</a:t>
            </a:r>
          </a:p>
          <a:p>
            <a:r>
              <a:rPr lang="en-US" dirty="0"/>
              <a:t>Prodigal - gene prediction</a:t>
            </a:r>
          </a:p>
          <a:p>
            <a:endParaRPr lang="en-US" dirty="0"/>
          </a:p>
        </p:txBody>
      </p:sp>
    </p:spTree>
    <p:extLst>
      <p:ext uri="{BB962C8B-B14F-4D97-AF65-F5344CB8AC3E}">
        <p14:creationId xmlns:p14="http://schemas.microsoft.com/office/powerpoint/2010/main" val="4242872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06A8-A72D-F202-A43E-D39EE1124CD9}"/>
              </a:ext>
            </a:extLst>
          </p:cNvPr>
          <p:cNvSpPr>
            <a:spLocks noGrp="1"/>
          </p:cNvSpPr>
          <p:nvPr>
            <p:ph type="title"/>
          </p:nvPr>
        </p:nvSpPr>
        <p:spPr/>
        <p:txBody>
          <a:bodyPr/>
          <a:lstStyle/>
          <a:p>
            <a:r>
              <a:rPr lang="en-US" dirty="0"/>
              <a:t>Professional dev</a:t>
            </a:r>
          </a:p>
        </p:txBody>
      </p:sp>
      <p:sp>
        <p:nvSpPr>
          <p:cNvPr id="5" name="Text Placeholder 4">
            <a:extLst>
              <a:ext uri="{FF2B5EF4-FFF2-40B4-BE49-F238E27FC236}">
                <a16:creationId xmlns:a16="http://schemas.microsoft.com/office/drawing/2014/main" id="{8F7E3492-936E-62BF-3CC8-531BEE326F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91844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975C59-1471-B201-934F-8AA1118AF1D0}"/>
              </a:ext>
            </a:extLst>
          </p:cNvPr>
          <p:cNvSpPr>
            <a:spLocks noGrp="1"/>
          </p:cNvSpPr>
          <p:nvPr>
            <p:ph type="title"/>
          </p:nvPr>
        </p:nvSpPr>
        <p:spPr/>
        <p:txBody>
          <a:bodyPr/>
          <a:lstStyle/>
          <a:p>
            <a:r>
              <a:rPr lang="en-US" dirty="0"/>
              <a:t>Your Digital Mentor Podcast</a:t>
            </a:r>
          </a:p>
        </p:txBody>
      </p:sp>
      <p:sp>
        <p:nvSpPr>
          <p:cNvPr id="7" name="Content Placeholder 6">
            <a:extLst>
              <a:ext uri="{FF2B5EF4-FFF2-40B4-BE49-F238E27FC236}">
                <a16:creationId xmlns:a16="http://schemas.microsoft.com/office/drawing/2014/main" id="{411854F9-CFD1-4CD2-9E75-51807465AA4D}"/>
              </a:ext>
            </a:extLst>
          </p:cNvPr>
          <p:cNvSpPr>
            <a:spLocks noGrp="1"/>
          </p:cNvSpPr>
          <p:nvPr>
            <p:ph sz="half" idx="1"/>
          </p:nvPr>
        </p:nvSpPr>
        <p:spPr/>
        <p:txBody>
          <a:bodyPr>
            <a:normAutofit lnSpcReduction="10000"/>
          </a:bodyPr>
          <a:lstStyle/>
          <a:p>
            <a:r>
              <a:rPr lang="en-US" dirty="0"/>
              <a:t>Your Digital Mentor Podcast explores topics around mentoring and career development, tackling the challenges through real stories and honest discussions from expert guests across the world.</a:t>
            </a:r>
          </a:p>
          <a:p>
            <a:r>
              <a:rPr lang="en-US" dirty="0">
                <a:hlinkClick r:id="rId3"/>
              </a:rPr>
              <a:t>https://coursesandconferences.wellcomeconnectingscience.org/our-events/your-digital-mentor-podcast/</a:t>
            </a:r>
            <a:r>
              <a:rPr lang="en-US" dirty="0"/>
              <a:t> </a:t>
            </a:r>
          </a:p>
        </p:txBody>
      </p:sp>
      <p:pic>
        <p:nvPicPr>
          <p:cNvPr id="12" name="Content Placeholder 11">
            <a:extLst>
              <a:ext uri="{FF2B5EF4-FFF2-40B4-BE49-F238E27FC236}">
                <a16:creationId xmlns:a16="http://schemas.microsoft.com/office/drawing/2014/main" id="{A7377295-F554-5F26-ED70-D8FD33218FF5}"/>
              </a:ext>
            </a:extLst>
          </p:cNvPr>
          <p:cNvPicPr>
            <a:picLocks noGrp="1" noChangeAspect="1"/>
          </p:cNvPicPr>
          <p:nvPr>
            <p:ph sz="half" idx="2"/>
          </p:nvPr>
        </p:nvPicPr>
        <p:blipFill>
          <a:blip r:embed="rId4"/>
          <a:stretch>
            <a:fillRect/>
          </a:stretch>
        </p:blipFill>
        <p:spPr>
          <a:xfrm>
            <a:off x="6230772" y="1825625"/>
            <a:ext cx="5064455" cy="4351338"/>
          </a:xfrm>
        </p:spPr>
      </p:pic>
    </p:spTree>
    <p:extLst>
      <p:ext uri="{BB962C8B-B14F-4D97-AF65-F5344CB8AC3E}">
        <p14:creationId xmlns:p14="http://schemas.microsoft.com/office/powerpoint/2010/main" val="388252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70B1-76C1-3BCE-D905-44B157E3160E}"/>
              </a:ext>
            </a:extLst>
          </p:cNvPr>
          <p:cNvSpPr>
            <a:spLocks noGrp="1"/>
          </p:cNvSpPr>
          <p:nvPr>
            <p:ph type="title"/>
          </p:nvPr>
        </p:nvSpPr>
        <p:spPr/>
        <p:txBody>
          <a:bodyPr/>
          <a:lstStyle/>
          <a:p>
            <a:r>
              <a:rPr lang="en-US">
                <a:cs typeface="Calibri Light"/>
              </a:rPr>
              <a:t>Some fun analyses</a:t>
            </a:r>
          </a:p>
        </p:txBody>
      </p:sp>
      <p:sp>
        <p:nvSpPr>
          <p:cNvPr id="3" name="Content Placeholder 2">
            <a:extLst>
              <a:ext uri="{FF2B5EF4-FFF2-40B4-BE49-F238E27FC236}">
                <a16:creationId xmlns:a16="http://schemas.microsoft.com/office/drawing/2014/main" id="{DB26A601-C47E-7E26-04C2-4A07EBC6A3E2}"/>
              </a:ext>
            </a:extLst>
          </p:cNvPr>
          <p:cNvSpPr>
            <a:spLocks noGrp="1"/>
          </p:cNvSpPr>
          <p:nvPr>
            <p:ph sz="half" idx="1"/>
          </p:nvPr>
        </p:nvSpPr>
        <p:spPr/>
        <p:txBody>
          <a:bodyPr vert="horz" lIns="91440" tIns="45720" rIns="91440" bIns="45720" rtlCol="0" anchor="t">
            <a:normAutofit/>
          </a:bodyPr>
          <a:lstStyle/>
          <a:p>
            <a:r>
              <a:rPr lang="en-US">
                <a:cs typeface="Calibri"/>
              </a:rPr>
              <a:t>Compare two+ </a:t>
            </a:r>
            <a:r>
              <a:rPr lang="en-US" dirty="0">
                <a:cs typeface="Calibri"/>
              </a:rPr>
              <a:t>genes</a:t>
            </a:r>
          </a:p>
          <a:p>
            <a:r>
              <a:rPr lang="en-US" dirty="0">
                <a:cs typeface="Calibri"/>
              </a:rPr>
              <a:t>Predict genes</a:t>
            </a:r>
          </a:p>
          <a:p>
            <a:endParaRPr lang="en-US" dirty="0">
              <a:cs typeface="Calibri"/>
            </a:endParaRPr>
          </a:p>
        </p:txBody>
      </p:sp>
      <p:sp>
        <p:nvSpPr>
          <p:cNvPr id="4" name="Content Placeholder 3">
            <a:extLst>
              <a:ext uri="{FF2B5EF4-FFF2-40B4-BE49-F238E27FC236}">
                <a16:creationId xmlns:a16="http://schemas.microsoft.com/office/drawing/2014/main" id="{0AA4012C-6AEB-8D95-15C7-B018BC16DEAE}"/>
              </a:ext>
            </a:extLst>
          </p:cNvPr>
          <p:cNvSpPr>
            <a:spLocks noGrp="1"/>
          </p:cNvSpPr>
          <p:nvPr>
            <p:ph sz="half" idx="2"/>
          </p:nvPr>
        </p:nvSpPr>
        <p:spPr/>
        <p:txBody>
          <a:bodyPr vert="horz" lIns="91440" tIns="45720" rIns="91440" bIns="45720" rtlCol="0" anchor="t">
            <a:normAutofit/>
          </a:bodyPr>
          <a:lstStyle/>
          <a:p>
            <a:pPr marL="0" indent="0">
              <a:buNone/>
            </a:pPr>
            <a:r>
              <a:rPr lang="en-US" dirty="0">
                <a:cs typeface="Calibri"/>
              </a:rPr>
              <a:t>=&gt; blast, </a:t>
            </a:r>
            <a:r>
              <a:rPr lang="en-US" dirty="0" err="1">
                <a:cs typeface="Calibri"/>
              </a:rPr>
              <a:t>clustal</a:t>
            </a:r>
            <a:endParaRPr lang="en-US" dirty="0">
              <a:cs typeface="Calibri"/>
            </a:endParaRPr>
          </a:p>
          <a:p>
            <a:pPr marL="0" indent="0">
              <a:buNone/>
            </a:pPr>
            <a:r>
              <a:rPr lang="en-US" dirty="0">
                <a:cs typeface="Calibri"/>
              </a:rPr>
              <a:t>=&gt; gene prediction program</a:t>
            </a:r>
          </a:p>
        </p:txBody>
      </p:sp>
    </p:spTree>
    <p:extLst>
      <p:ext uri="{BB962C8B-B14F-4D97-AF65-F5344CB8AC3E}">
        <p14:creationId xmlns:p14="http://schemas.microsoft.com/office/powerpoint/2010/main" val="381650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8EAD-FEF4-9359-11BE-EC338A4359A6}"/>
              </a:ext>
            </a:extLst>
          </p:cNvPr>
          <p:cNvSpPr>
            <a:spLocks noGrp="1"/>
          </p:cNvSpPr>
          <p:nvPr>
            <p:ph type="title"/>
          </p:nvPr>
        </p:nvSpPr>
        <p:spPr/>
        <p:txBody>
          <a:bodyPr/>
          <a:lstStyle/>
          <a:p>
            <a:r>
              <a:rPr lang="en-US">
                <a:cs typeface="Calibri Light"/>
              </a:rPr>
              <a:t>What is BLAST?</a:t>
            </a:r>
            <a:endParaRPr lang="en-US"/>
          </a:p>
        </p:txBody>
      </p:sp>
      <p:sp>
        <p:nvSpPr>
          <p:cNvPr id="3" name="Content Placeholder 2">
            <a:extLst>
              <a:ext uri="{FF2B5EF4-FFF2-40B4-BE49-F238E27FC236}">
                <a16:creationId xmlns:a16="http://schemas.microsoft.com/office/drawing/2014/main" id="{44B907D0-455A-C11D-199C-7CC49733DD95}"/>
              </a:ext>
            </a:extLst>
          </p:cNvPr>
          <p:cNvSpPr>
            <a:spLocks noGrp="1"/>
          </p:cNvSpPr>
          <p:nvPr>
            <p:ph sz="half" idx="1"/>
          </p:nvPr>
        </p:nvSpPr>
        <p:spPr>
          <a:xfrm>
            <a:off x="838200" y="1825625"/>
            <a:ext cx="10106167" cy="4351338"/>
          </a:xfrm>
        </p:spPr>
        <p:txBody>
          <a:bodyPr vert="horz" lIns="91440" tIns="45720" rIns="91440" bIns="45720" rtlCol="0" anchor="t">
            <a:normAutofit/>
          </a:bodyPr>
          <a:lstStyle/>
          <a:p>
            <a:r>
              <a:rPr lang="en-US">
                <a:cs typeface="Calibri"/>
              </a:rPr>
              <a:t>Basic Local Alignment Search Tool</a:t>
            </a:r>
          </a:p>
          <a:p>
            <a:r>
              <a:rPr lang="en-US">
                <a:cs typeface="Calibri"/>
              </a:rPr>
              <a:t>Compares query against reference</a:t>
            </a:r>
          </a:p>
          <a:p>
            <a:endParaRPr lang="en-US">
              <a:cs typeface="Calibri"/>
            </a:endParaRPr>
          </a:p>
          <a:p>
            <a:pPr marL="0" indent="0">
              <a:buNone/>
            </a:pPr>
            <a:r>
              <a:rPr lang="en-US">
                <a:cs typeface="Calibri"/>
              </a:rPr>
              <a:t>Query                             reference</a:t>
            </a:r>
          </a:p>
          <a:p>
            <a:pPr marL="0" indent="0">
              <a:buNone/>
            </a:pPr>
            <a:r>
              <a:rPr lang="en-US" err="1">
                <a:cs typeface="Calibri"/>
              </a:rPr>
              <a:t>nt</a:t>
            </a:r>
            <a:r>
              <a:rPr lang="en-US">
                <a:cs typeface="Calibri"/>
              </a:rPr>
              <a:t>                                      </a:t>
            </a:r>
            <a:r>
              <a:rPr lang="en-US" err="1">
                <a:cs typeface="Calibri"/>
              </a:rPr>
              <a:t>nt</a:t>
            </a:r>
          </a:p>
          <a:p>
            <a:pPr marL="0" indent="0">
              <a:buNone/>
            </a:pPr>
            <a:endParaRPr lang="en-US">
              <a:cs typeface="Calibri"/>
            </a:endParaRPr>
          </a:p>
          <a:p>
            <a:pPr marL="0" indent="0">
              <a:buNone/>
            </a:pPr>
            <a:r>
              <a:rPr lang="en-US">
                <a:cs typeface="Calibri"/>
              </a:rPr>
              <a:t>protein                             protein</a:t>
            </a:r>
          </a:p>
        </p:txBody>
      </p:sp>
      <p:pic>
        <p:nvPicPr>
          <p:cNvPr id="5" name="Picture 5" descr="Diagram&#10;&#10;Description automatically generated">
            <a:extLst>
              <a:ext uri="{FF2B5EF4-FFF2-40B4-BE49-F238E27FC236}">
                <a16:creationId xmlns:a16="http://schemas.microsoft.com/office/drawing/2014/main" id="{DC7BCF43-BB93-DA78-5405-53302C6D4A3D}"/>
              </a:ext>
            </a:extLst>
          </p:cNvPr>
          <p:cNvPicPr>
            <a:picLocks noGrp="1" noChangeAspect="1"/>
          </p:cNvPicPr>
          <p:nvPr>
            <p:ph sz="half" idx="2"/>
          </p:nvPr>
        </p:nvPicPr>
        <p:blipFill>
          <a:blip r:embed="rId3"/>
          <a:stretch>
            <a:fillRect/>
          </a:stretch>
        </p:blipFill>
        <p:spPr>
          <a:xfrm>
            <a:off x="6661245" y="374987"/>
            <a:ext cx="5181600" cy="2680614"/>
          </a:xfrm>
        </p:spPr>
      </p:pic>
      <p:cxnSp>
        <p:nvCxnSpPr>
          <p:cNvPr id="6" name="Straight Arrow Connector 5">
            <a:extLst>
              <a:ext uri="{FF2B5EF4-FFF2-40B4-BE49-F238E27FC236}">
                <a16:creationId xmlns:a16="http://schemas.microsoft.com/office/drawing/2014/main" id="{4D578921-A982-0D9F-23AC-E241CAAE9182}"/>
              </a:ext>
            </a:extLst>
          </p:cNvPr>
          <p:cNvCxnSpPr/>
          <p:nvPr/>
        </p:nvCxnSpPr>
        <p:spPr>
          <a:xfrm flipV="1">
            <a:off x="1817428" y="4056796"/>
            <a:ext cx="2188190" cy="295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FE43054-37AC-F942-B404-675B7BBE6FC7}"/>
              </a:ext>
            </a:extLst>
          </p:cNvPr>
          <p:cNvCxnSpPr>
            <a:cxnSpLocks/>
          </p:cNvCxnSpPr>
          <p:nvPr/>
        </p:nvCxnSpPr>
        <p:spPr>
          <a:xfrm>
            <a:off x="1965278" y="4200098"/>
            <a:ext cx="2028967" cy="7892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6BCF4396-1ADF-1EA9-DF2C-3C4802A81133}"/>
              </a:ext>
            </a:extLst>
          </p:cNvPr>
          <p:cNvCxnSpPr>
            <a:cxnSpLocks/>
          </p:cNvCxnSpPr>
          <p:nvPr/>
        </p:nvCxnSpPr>
        <p:spPr>
          <a:xfrm flipV="1">
            <a:off x="2147247" y="4159153"/>
            <a:ext cx="2028967" cy="871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C7F5E1BD-6CD3-E3B9-2286-261F44F25283}"/>
              </a:ext>
            </a:extLst>
          </p:cNvPr>
          <p:cNvCxnSpPr>
            <a:cxnSpLocks/>
          </p:cNvCxnSpPr>
          <p:nvPr/>
        </p:nvCxnSpPr>
        <p:spPr>
          <a:xfrm flipV="1">
            <a:off x="2010770" y="5137243"/>
            <a:ext cx="2188190" cy="295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F86B41B-68FC-E7DA-439D-20C4EB8B5BC3}"/>
              </a:ext>
            </a:extLst>
          </p:cNvPr>
          <p:cNvSpPr txBox="1"/>
          <p:nvPr/>
        </p:nvSpPr>
        <p:spPr>
          <a:xfrm>
            <a:off x="2547155" y="376408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t>Blastn</a:t>
            </a:r>
            <a:r>
              <a:rPr lang="en-US" sz="1400"/>
              <a:t> (</a:t>
            </a:r>
            <a:r>
              <a:rPr lang="en-US" sz="1400" err="1"/>
              <a:t>tblastx</a:t>
            </a:r>
            <a:r>
              <a:rPr lang="en-US" sz="1400"/>
              <a:t>)</a:t>
            </a:r>
            <a:endParaRPr lang="en-US" err="1"/>
          </a:p>
        </p:txBody>
      </p:sp>
      <p:sp>
        <p:nvSpPr>
          <p:cNvPr id="11" name="TextBox 10">
            <a:extLst>
              <a:ext uri="{FF2B5EF4-FFF2-40B4-BE49-F238E27FC236}">
                <a16:creationId xmlns:a16="http://schemas.microsoft.com/office/drawing/2014/main" id="{1A7B85CF-8093-3F49-9DE8-AF1CA0C56DDF}"/>
              </a:ext>
            </a:extLst>
          </p:cNvPr>
          <p:cNvSpPr txBox="1"/>
          <p:nvPr/>
        </p:nvSpPr>
        <p:spPr>
          <a:xfrm>
            <a:off x="1955752" y="428724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err="1"/>
              <a:t>blastx</a:t>
            </a:r>
            <a:endParaRPr lang="en-US" err="1"/>
          </a:p>
        </p:txBody>
      </p:sp>
      <p:sp>
        <p:nvSpPr>
          <p:cNvPr id="12" name="TextBox 11">
            <a:extLst>
              <a:ext uri="{FF2B5EF4-FFF2-40B4-BE49-F238E27FC236}">
                <a16:creationId xmlns:a16="http://schemas.microsoft.com/office/drawing/2014/main" id="{D163692F-EF72-B7DB-338C-B448C5A1AA3C}"/>
              </a:ext>
            </a:extLst>
          </p:cNvPr>
          <p:cNvSpPr txBox="1"/>
          <p:nvPr/>
        </p:nvSpPr>
        <p:spPr>
          <a:xfrm>
            <a:off x="2387931" y="517434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err="1"/>
              <a:t>blastp</a:t>
            </a:r>
            <a:endParaRPr lang="en-US" err="1"/>
          </a:p>
        </p:txBody>
      </p:sp>
      <p:sp>
        <p:nvSpPr>
          <p:cNvPr id="13" name="TextBox 12">
            <a:extLst>
              <a:ext uri="{FF2B5EF4-FFF2-40B4-BE49-F238E27FC236}">
                <a16:creationId xmlns:a16="http://schemas.microsoft.com/office/drawing/2014/main" id="{19E90D60-22D7-616E-02C7-4B712E4AC9D9}"/>
              </a:ext>
            </a:extLst>
          </p:cNvPr>
          <p:cNvSpPr txBox="1"/>
          <p:nvPr/>
        </p:nvSpPr>
        <p:spPr>
          <a:xfrm>
            <a:off x="1978498" y="463981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err="1"/>
              <a:t>tblastn</a:t>
            </a:r>
            <a:endParaRPr lang="en-US" err="1"/>
          </a:p>
        </p:txBody>
      </p:sp>
    </p:spTree>
    <p:extLst>
      <p:ext uri="{BB962C8B-B14F-4D97-AF65-F5344CB8AC3E}">
        <p14:creationId xmlns:p14="http://schemas.microsoft.com/office/powerpoint/2010/main" val="1316158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DEBE-6AE8-F1A4-5254-FBC515044865}"/>
              </a:ext>
            </a:extLst>
          </p:cNvPr>
          <p:cNvSpPr>
            <a:spLocks noGrp="1"/>
          </p:cNvSpPr>
          <p:nvPr>
            <p:ph type="title"/>
          </p:nvPr>
        </p:nvSpPr>
        <p:spPr/>
        <p:txBody>
          <a:bodyPr/>
          <a:lstStyle/>
          <a:p>
            <a:r>
              <a:rPr lang="en-US">
                <a:cs typeface="Calibri Light"/>
              </a:rPr>
              <a:t>Basic questions answered</a:t>
            </a:r>
            <a:endParaRPr lang="en-US"/>
          </a:p>
        </p:txBody>
      </p:sp>
      <p:sp>
        <p:nvSpPr>
          <p:cNvPr id="3" name="Content Placeholder 2">
            <a:extLst>
              <a:ext uri="{FF2B5EF4-FFF2-40B4-BE49-F238E27FC236}">
                <a16:creationId xmlns:a16="http://schemas.microsoft.com/office/drawing/2014/main" id="{19BC97E7-BF42-AFED-D98E-409F6F26DC5F}"/>
              </a:ext>
            </a:extLst>
          </p:cNvPr>
          <p:cNvSpPr>
            <a:spLocks noGrp="1"/>
          </p:cNvSpPr>
          <p:nvPr>
            <p:ph sz="half" idx="1"/>
          </p:nvPr>
        </p:nvSpPr>
        <p:spPr/>
        <p:txBody>
          <a:bodyPr vert="horz" lIns="91440" tIns="45720" rIns="91440" bIns="45720" rtlCol="0" anchor="t">
            <a:normAutofit fontScale="92500" lnSpcReduction="20000"/>
          </a:bodyPr>
          <a:lstStyle/>
          <a:p>
            <a:r>
              <a:rPr lang="en-US" dirty="0">
                <a:cs typeface="Calibri"/>
              </a:rPr>
              <a:t>What are similar sequences to mine?</a:t>
            </a:r>
          </a:p>
          <a:p>
            <a:r>
              <a:rPr lang="en-US" dirty="0">
                <a:cs typeface="Calibri"/>
              </a:rPr>
              <a:t>Has anyone else found this gene before?</a:t>
            </a:r>
          </a:p>
          <a:p>
            <a:r>
              <a:rPr lang="en-US" dirty="0">
                <a:cs typeface="Calibri"/>
              </a:rPr>
              <a:t>What organisms can my gene be found in?</a:t>
            </a:r>
          </a:p>
          <a:p>
            <a:r>
              <a:rPr lang="en-US" dirty="0">
                <a:ea typeface="+mn-lt"/>
                <a:cs typeface="+mn-lt"/>
              </a:rPr>
              <a:t>What are the different "flavors" of my gene?</a:t>
            </a:r>
          </a:p>
          <a:p>
            <a:r>
              <a:rPr lang="en-US" dirty="0">
                <a:ea typeface="+mn-lt"/>
                <a:cs typeface="+mn-lt"/>
              </a:rPr>
              <a:t>what could the function of my gene be?</a:t>
            </a:r>
          </a:p>
          <a:p>
            <a:r>
              <a:rPr lang="en-US" dirty="0">
                <a:ea typeface="+mn-lt"/>
                <a:cs typeface="+mn-lt"/>
              </a:rPr>
              <a:t>How does my gene compare to another allele?</a:t>
            </a:r>
          </a:p>
        </p:txBody>
      </p:sp>
      <p:sp>
        <p:nvSpPr>
          <p:cNvPr id="4" name="Content Placeholder 3">
            <a:extLst>
              <a:ext uri="{FF2B5EF4-FFF2-40B4-BE49-F238E27FC236}">
                <a16:creationId xmlns:a16="http://schemas.microsoft.com/office/drawing/2014/main" id="{9C9D7ADD-3BD6-5E32-6ABD-62767C7BC90E}"/>
              </a:ext>
            </a:extLst>
          </p:cNvPr>
          <p:cNvSpPr>
            <a:spLocks noGrp="1"/>
          </p:cNvSpPr>
          <p:nvPr>
            <p:ph sz="half" idx="2"/>
          </p:nvPr>
        </p:nvSpPr>
        <p:spPr/>
        <p:txBody>
          <a:bodyPr vert="horz" lIns="91440" tIns="45720" rIns="91440" bIns="45720" rtlCol="0" anchor="t">
            <a:normAutofit fontScale="92500" lnSpcReduction="20000"/>
          </a:bodyPr>
          <a:lstStyle/>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=&gt; let's just try to answer the last question for now</a:t>
            </a:r>
            <a:endParaRPr lang="en-US" dirty="0"/>
          </a:p>
        </p:txBody>
      </p:sp>
    </p:spTree>
    <p:extLst>
      <p:ext uri="{BB962C8B-B14F-4D97-AF65-F5344CB8AC3E}">
        <p14:creationId xmlns:p14="http://schemas.microsoft.com/office/powerpoint/2010/main" val="182934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BD01-A023-4EB2-F6CA-5E94160BA65D}"/>
              </a:ext>
            </a:extLst>
          </p:cNvPr>
          <p:cNvSpPr>
            <a:spLocks noGrp="1"/>
          </p:cNvSpPr>
          <p:nvPr>
            <p:ph type="title"/>
          </p:nvPr>
        </p:nvSpPr>
        <p:spPr/>
        <p:txBody>
          <a:bodyPr/>
          <a:lstStyle/>
          <a:p>
            <a:r>
              <a:rPr lang="en-US" err="1">
                <a:cs typeface="Calibri Light"/>
              </a:rPr>
              <a:t>Blastp</a:t>
            </a:r>
            <a:r>
              <a:rPr lang="en-US">
                <a:cs typeface="Calibri Light"/>
              </a:rPr>
              <a:t> on website</a:t>
            </a:r>
            <a:endParaRPr lang="en-US"/>
          </a:p>
        </p:txBody>
      </p:sp>
      <p:sp>
        <p:nvSpPr>
          <p:cNvPr id="3" name="Content Placeholder 2">
            <a:extLst>
              <a:ext uri="{FF2B5EF4-FFF2-40B4-BE49-F238E27FC236}">
                <a16:creationId xmlns:a16="http://schemas.microsoft.com/office/drawing/2014/main" id="{53787631-1F0B-1ADA-A24A-B886905102A9}"/>
              </a:ext>
            </a:extLst>
          </p:cNvPr>
          <p:cNvSpPr>
            <a:spLocks noGrp="1"/>
          </p:cNvSpPr>
          <p:nvPr>
            <p:ph sz="half" idx="1"/>
          </p:nvPr>
        </p:nvSpPr>
        <p:spPr/>
        <p:txBody>
          <a:bodyPr vert="horz" lIns="91440" tIns="45720" rIns="91440" bIns="45720" rtlCol="0" anchor="t">
            <a:normAutofit/>
          </a:bodyPr>
          <a:lstStyle/>
          <a:p>
            <a:r>
              <a:rPr lang="en-US" dirty="0">
                <a:ea typeface="+mn-lt"/>
                <a:cs typeface="+mn-lt"/>
                <a:hlinkClick r:id="rId3"/>
              </a:rPr>
              <a:t>https://blast.ncbi.nlm.nih.gov/Blast.cgi?PAGE=Proteins</a:t>
            </a:r>
            <a:endParaRPr lang="en-US" dirty="0">
              <a:ea typeface="+mn-lt"/>
              <a:cs typeface="+mn-lt"/>
            </a:endParaRPr>
          </a:p>
          <a:p>
            <a:r>
              <a:rPr lang="en-US" dirty="0">
                <a:cs typeface="Calibri"/>
              </a:rPr>
              <a:t>Query accession: 695935060</a:t>
            </a:r>
          </a:p>
          <a:p>
            <a:r>
              <a:rPr lang="en-US" dirty="0">
                <a:cs typeface="Calibri"/>
              </a:rPr>
              <a:t>Subject accession: WP_130715225.1 </a:t>
            </a:r>
          </a:p>
        </p:txBody>
      </p:sp>
      <p:pic>
        <p:nvPicPr>
          <p:cNvPr id="5" name="Picture 5" descr="Graphical user interface, text, application, email&#10;&#10;Description automatically generated">
            <a:extLst>
              <a:ext uri="{FF2B5EF4-FFF2-40B4-BE49-F238E27FC236}">
                <a16:creationId xmlns:a16="http://schemas.microsoft.com/office/drawing/2014/main" id="{F730FA9B-793E-3B33-B17F-D60A3C159255}"/>
              </a:ext>
            </a:extLst>
          </p:cNvPr>
          <p:cNvPicPr>
            <a:picLocks noGrp="1" noChangeAspect="1"/>
          </p:cNvPicPr>
          <p:nvPr>
            <p:ph sz="half" idx="2"/>
          </p:nvPr>
        </p:nvPicPr>
        <p:blipFill>
          <a:blip r:embed="rId4"/>
          <a:stretch>
            <a:fillRect/>
          </a:stretch>
        </p:blipFill>
        <p:spPr>
          <a:xfrm>
            <a:off x="6765456" y="1825625"/>
            <a:ext cx="3995088" cy="4351338"/>
          </a:xfrm>
        </p:spPr>
      </p:pic>
      <p:sp>
        <p:nvSpPr>
          <p:cNvPr id="7" name="Rectangle 6">
            <a:extLst>
              <a:ext uri="{FF2B5EF4-FFF2-40B4-BE49-F238E27FC236}">
                <a16:creationId xmlns:a16="http://schemas.microsoft.com/office/drawing/2014/main" id="{B79E4C7E-79AF-A9E9-F1B3-3E50F4622C94}"/>
              </a:ext>
            </a:extLst>
          </p:cNvPr>
          <p:cNvSpPr/>
          <p:nvPr/>
        </p:nvSpPr>
        <p:spPr>
          <a:xfrm flipV="1">
            <a:off x="6867098" y="4382068"/>
            <a:ext cx="2001672" cy="284329"/>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5480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2B2F-F725-624F-FA97-266E6F9FA90D}"/>
              </a:ext>
            </a:extLst>
          </p:cNvPr>
          <p:cNvSpPr>
            <a:spLocks noGrp="1"/>
          </p:cNvSpPr>
          <p:nvPr>
            <p:ph type="title"/>
          </p:nvPr>
        </p:nvSpPr>
        <p:spPr/>
        <p:txBody>
          <a:bodyPr/>
          <a:lstStyle/>
          <a:p>
            <a:r>
              <a:rPr lang="en-US">
                <a:cs typeface="Calibri Light"/>
              </a:rPr>
              <a:t>Web results</a:t>
            </a:r>
            <a:endParaRPr lang="en-US"/>
          </a:p>
        </p:txBody>
      </p:sp>
      <p:pic>
        <p:nvPicPr>
          <p:cNvPr id="5" name="Picture 5" descr="Graphical user interface, application&#10;&#10;Description automatically generated">
            <a:extLst>
              <a:ext uri="{FF2B5EF4-FFF2-40B4-BE49-F238E27FC236}">
                <a16:creationId xmlns:a16="http://schemas.microsoft.com/office/drawing/2014/main" id="{0A23AD0A-26F3-5E4D-B650-D6F4332F9ECC}"/>
              </a:ext>
            </a:extLst>
          </p:cNvPr>
          <p:cNvPicPr>
            <a:picLocks noGrp="1" noChangeAspect="1"/>
          </p:cNvPicPr>
          <p:nvPr>
            <p:ph idx="1"/>
          </p:nvPr>
        </p:nvPicPr>
        <p:blipFill>
          <a:blip r:embed="rId2"/>
          <a:stretch>
            <a:fillRect/>
          </a:stretch>
        </p:blipFill>
        <p:spPr>
          <a:xfrm>
            <a:off x="1985844" y="1825625"/>
            <a:ext cx="8220311" cy="4351338"/>
          </a:xfrm>
        </p:spPr>
      </p:pic>
      <p:sp>
        <p:nvSpPr>
          <p:cNvPr id="6" name="Rectangle 5">
            <a:extLst>
              <a:ext uri="{FF2B5EF4-FFF2-40B4-BE49-F238E27FC236}">
                <a16:creationId xmlns:a16="http://schemas.microsoft.com/office/drawing/2014/main" id="{AC12A207-75DA-7AD8-8A51-0D3E1FD974DB}"/>
              </a:ext>
            </a:extLst>
          </p:cNvPr>
          <p:cNvSpPr/>
          <p:nvPr/>
        </p:nvSpPr>
        <p:spPr>
          <a:xfrm flipV="1">
            <a:off x="2215487" y="5576247"/>
            <a:ext cx="3411940" cy="523164"/>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23104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1864</TotalTime>
  <Words>3713</Words>
  <Application>Microsoft Office PowerPoint</Application>
  <PresentationFormat>Widescreen</PresentationFormat>
  <Paragraphs>381</Paragraphs>
  <Slides>44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Courier New</vt:lpstr>
      <vt:lpstr>Geneva</vt:lpstr>
      <vt:lpstr>Lato</vt:lpstr>
      <vt:lpstr>office theme</vt:lpstr>
      <vt:lpstr>Installation of Software</vt:lpstr>
      <vt:lpstr>Outline</vt:lpstr>
      <vt:lpstr>The problem</vt:lpstr>
      <vt:lpstr>Installation can be difficult</vt:lpstr>
      <vt:lpstr>Some fun analyses</vt:lpstr>
      <vt:lpstr>What is BLAST?</vt:lpstr>
      <vt:lpstr>Basic questions answered</vt:lpstr>
      <vt:lpstr>Blastp on website</vt:lpstr>
      <vt:lpstr>Web results</vt:lpstr>
      <vt:lpstr>Web results</vt:lpstr>
      <vt:lpstr>How do we run BLAST on the command line though??</vt:lpstr>
      <vt:lpstr>Conda</vt:lpstr>
      <vt:lpstr>What is conda?</vt:lpstr>
      <vt:lpstr>One time setup</vt:lpstr>
      <vt:lpstr>One time setup</vt:lpstr>
      <vt:lpstr>Install mamba</vt:lpstr>
      <vt:lpstr>Mamba is part of conda now</vt:lpstr>
      <vt:lpstr>Don’t have to do that again</vt:lpstr>
      <vt:lpstr>Quick word of warning</vt:lpstr>
      <vt:lpstr>BLAST on the command line</vt:lpstr>
      <vt:lpstr>Installation</vt:lpstr>
      <vt:lpstr>End of installation</vt:lpstr>
      <vt:lpstr>Blast on command line interface (CLI)</vt:lpstr>
      <vt:lpstr>Setup for today on the command line</vt:lpstr>
      <vt:lpstr>Let’s get the data with curl</vt:lpstr>
      <vt:lpstr>Let's get the data: use curl</vt:lpstr>
      <vt:lpstr>Format the database with makeblastdb</vt:lpstr>
      <vt:lpstr>Format the database with makeblastdb</vt:lpstr>
      <vt:lpstr>Query the database with blastp</vt:lpstr>
      <vt:lpstr>The actual result</vt:lpstr>
      <vt:lpstr>alignments</vt:lpstr>
      <vt:lpstr>What is gene alignment?</vt:lpstr>
      <vt:lpstr>Install clustal: search for what to install</vt:lpstr>
      <vt:lpstr>Install clustal omega</vt:lpstr>
      <vt:lpstr>Align two genes: activate the environment and create input file proteins.fasta</vt:lpstr>
      <vt:lpstr>Align two genes and view it</vt:lpstr>
      <vt:lpstr>Gene prediction</vt:lpstr>
      <vt:lpstr>Prodigal</vt:lpstr>
      <vt:lpstr>Get the software</vt:lpstr>
      <vt:lpstr>Run gene prediction</vt:lpstr>
      <vt:lpstr>What did the gene prediction look like? </vt:lpstr>
      <vt:lpstr>Docker In conclusion</vt:lpstr>
      <vt:lpstr>Professional dev</vt:lpstr>
      <vt:lpstr>Your Digital Mentor Podcast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Katz, Lee S. (CDC/NCIRD/DBD)</cp:lastModifiedBy>
  <cp:revision>49</cp:revision>
  <dcterms:created xsi:type="dcterms:W3CDTF">2022-09-14T09:18:44Z</dcterms:created>
  <dcterms:modified xsi:type="dcterms:W3CDTF">2025-02-13T22:13:39Z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94a7b8-f06c-4dfe-bdcc-9b548fd58c31_Enabled">
    <vt:lpwstr>true</vt:lpwstr>
  </property>
  <property fmtid="{D5CDD505-2E9C-101B-9397-08002B2CF9AE}" pid="3" name="MSIP_Label_7b94a7b8-f06c-4dfe-bdcc-9b548fd58c31_SetDate">
    <vt:lpwstr>2022-09-14T09:18:58Z</vt:lpwstr>
  </property>
  <property fmtid="{D5CDD505-2E9C-101B-9397-08002B2CF9AE}" pid="4" name="MSIP_Label_7b94a7b8-f06c-4dfe-bdcc-9b548fd58c31_Method">
    <vt:lpwstr>Privileged</vt:lpwstr>
  </property>
  <property fmtid="{D5CDD505-2E9C-101B-9397-08002B2CF9AE}" pid="5" name="MSIP_Label_7b94a7b8-f06c-4dfe-bdcc-9b548fd58c31_Name">
    <vt:lpwstr>7b94a7b8-f06c-4dfe-bdcc-9b548fd58c31</vt:lpwstr>
  </property>
  <property fmtid="{D5CDD505-2E9C-101B-9397-08002B2CF9AE}" pid="6" name="MSIP_Label_7b94a7b8-f06c-4dfe-bdcc-9b548fd58c31_SiteId">
    <vt:lpwstr>9ce70869-60db-44fd-abe8-d2767077fc8f</vt:lpwstr>
  </property>
  <property fmtid="{D5CDD505-2E9C-101B-9397-08002B2CF9AE}" pid="7" name="MSIP_Label_7b94a7b8-f06c-4dfe-bdcc-9b548fd58c31_ActionId">
    <vt:lpwstr>101a104e-4747-4bf6-a4ce-4ef72d815f75</vt:lpwstr>
  </property>
  <property fmtid="{D5CDD505-2E9C-101B-9397-08002B2CF9AE}" pid="8" name="MSIP_Label_7b94a7b8-f06c-4dfe-bdcc-9b548fd58c31_ContentBits">
    <vt:lpwstr>0</vt:lpwstr>
  </property>
</Properties>
</file>