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38"/>
  </p:notesMasterIdLst>
  <p:sldIdLst>
    <p:sldId id="256" r:id="rId3"/>
    <p:sldId id="258" r:id="rId4"/>
    <p:sldId id="451" r:id="rId5"/>
    <p:sldId id="470" r:id="rId6"/>
    <p:sldId id="471" r:id="rId7"/>
    <p:sldId id="473" r:id="rId8"/>
    <p:sldId id="488" r:id="rId9"/>
    <p:sldId id="489" r:id="rId10"/>
    <p:sldId id="259" r:id="rId11"/>
    <p:sldId id="260" r:id="rId12"/>
    <p:sldId id="261" r:id="rId13"/>
    <p:sldId id="472" r:id="rId14"/>
    <p:sldId id="487" r:id="rId15"/>
    <p:sldId id="495" r:id="rId16"/>
    <p:sldId id="498" r:id="rId17"/>
    <p:sldId id="499" r:id="rId18"/>
    <p:sldId id="497" r:id="rId19"/>
    <p:sldId id="491" r:id="rId20"/>
    <p:sldId id="493" r:id="rId21"/>
    <p:sldId id="474" r:id="rId22"/>
    <p:sldId id="475" r:id="rId23"/>
    <p:sldId id="476" r:id="rId24"/>
    <p:sldId id="477" r:id="rId25"/>
    <p:sldId id="478" r:id="rId26"/>
    <p:sldId id="479" r:id="rId27"/>
    <p:sldId id="480" r:id="rId28"/>
    <p:sldId id="481" r:id="rId29"/>
    <p:sldId id="482" r:id="rId30"/>
    <p:sldId id="483" r:id="rId31"/>
    <p:sldId id="484" r:id="rId32"/>
    <p:sldId id="486" r:id="rId33"/>
    <p:sldId id="492" r:id="rId34"/>
    <p:sldId id="494" r:id="rId35"/>
    <p:sldId id="500" r:id="rId36"/>
    <p:sldId id="46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1EB"/>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584707-0D8A-4F76-91E4-F6733E3C7E3A}" v="3" dt="2025-04-02T20:24:05.9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07" autoAdjust="0"/>
    <p:restoredTop sz="73950" autoAdjust="0"/>
  </p:normalViewPr>
  <p:slideViewPr>
    <p:cSldViewPr snapToGrid="0">
      <p:cViewPr varScale="1">
        <p:scale>
          <a:sx n="76" d="100"/>
          <a:sy n="76" d="100"/>
        </p:scale>
        <p:origin x="27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rth, Joseph (CDC/NCEZID/DFWED/EDLB)" userId="e7b6fdf8-8cc7-45ca-bff0-cf4bccc3ba70" providerId="ADAL" clId="{B7FD943D-7666-4628-A132-9009DE6089C2}"/>
    <pc:docChg chg="undo custSel modSld">
      <pc:chgData name="Wirth, Joseph (CDC/NCEZID/DFWED/EDLB)" userId="e7b6fdf8-8cc7-45ca-bff0-cf4bccc3ba70" providerId="ADAL" clId="{B7FD943D-7666-4628-A132-9009DE6089C2}" dt="2024-06-27T19:30:38.630" v="9" actId="1076"/>
      <pc:docMkLst>
        <pc:docMk/>
      </pc:docMkLst>
      <pc:sldChg chg="modSp mod">
        <pc:chgData name="Wirth, Joseph (CDC/NCEZID/DFWED/EDLB)" userId="e7b6fdf8-8cc7-45ca-bff0-cf4bccc3ba70" providerId="ADAL" clId="{B7FD943D-7666-4628-A132-9009DE6089C2}" dt="2024-06-27T19:24:20.291" v="3" actId="1076"/>
        <pc:sldMkLst>
          <pc:docMk/>
          <pc:sldMk cId="1191541913" sldId="480"/>
        </pc:sldMkLst>
        <pc:spChg chg="mod">
          <ac:chgData name="Wirth, Joseph (CDC/NCEZID/DFWED/EDLB)" userId="e7b6fdf8-8cc7-45ca-bff0-cf4bccc3ba70" providerId="ADAL" clId="{B7FD943D-7666-4628-A132-9009DE6089C2}" dt="2024-06-27T19:24:13.319" v="1" actId="1076"/>
          <ac:spMkLst>
            <pc:docMk/>
            <pc:sldMk cId="1191541913" sldId="480"/>
            <ac:spMk id="3" creationId="{EDCF88F6-3C11-22BD-ED66-9FCB5920E484}"/>
          </ac:spMkLst>
        </pc:spChg>
        <pc:spChg chg="mod">
          <ac:chgData name="Wirth, Joseph (CDC/NCEZID/DFWED/EDLB)" userId="e7b6fdf8-8cc7-45ca-bff0-cf4bccc3ba70" providerId="ADAL" clId="{B7FD943D-7666-4628-A132-9009DE6089C2}" dt="2024-06-27T19:24:20.291" v="3" actId="1076"/>
          <ac:spMkLst>
            <pc:docMk/>
            <pc:sldMk cId="1191541913" sldId="480"/>
            <ac:spMk id="15" creationId="{A914141C-C263-9DF6-B983-D6E8B13F3360}"/>
          </ac:spMkLst>
        </pc:spChg>
      </pc:sldChg>
      <pc:sldChg chg="addSp modSp mod">
        <pc:chgData name="Wirth, Joseph (CDC/NCEZID/DFWED/EDLB)" userId="e7b6fdf8-8cc7-45ca-bff0-cf4bccc3ba70" providerId="ADAL" clId="{B7FD943D-7666-4628-A132-9009DE6089C2}" dt="2024-06-27T19:30:38.630" v="9" actId="1076"/>
        <pc:sldMkLst>
          <pc:docMk/>
          <pc:sldMk cId="2212220366" sldId="481"/>
        </pc:sldMkLst>
        <pc:spChg chg="mod">
          <ac:chgData name="Wirth, Joseph (CDC/NCEZID/DFWED/EDLB)" userId="e7b6fdf8-8cc7-45ca-bff0-cf4bccc3ba70" providerId="ADAL" clId="{B7FD943D-7666-4628-A132-9009DE6089C2}" dt="2024-06-27T19:27:26.505" v="6" actId="1076"/>
          <ac:spMkLst>
            <pc:docMk/>
            <pc:sldMk cId="2212220366" sldId="481"/>
            <ac:spMk id="6" creationId="{64C50529-9367-7F98-C5EB-61DEA1C96749}"/>
          </ac:spMkLst>
        </pc:spChg>
        <pc:spChg chg="mod">
          <ac:chgData name="Wirth, Joseph (CDC/NCEZID/DFWED/EDLB)" userId="e7b6fdf8-8cc7-45ca-bff0-cf4bccc3ba70" providerId="ADAL" clId="{B7FD943D-7666-4628-A132-9009DE6089C2}" dt="2024-06-27T19:27:26.936" v="7" actId="1076"/>
          <ac:spMkLst>
            <pc:docMk/>
            <pc:sldMk cId="2212220366" sldId="481"/>
            <ac:spMk id="7" creationId="{A7FAE81E-F825-FC6E-F33F-DC354A2C3B13}"/>
          </ac:spMkLst>
        </pc:spChg>
        <pc:picChg chg="add mod">
          <ac:chgData name="Wirth, Joseph (CDC/NCEZID/DFWED/EDLB)" userId="e7b6fdf8-8cc7-45ca-bff0-cf4bccc3ba70" providerId="ADAL" clId="{B7FD943D-7666-4628-A132-9009DE6089C2}" dt="2024-06-27T19:30:38.630" v="9" actId="1076"/>
          <ac:picMkLst>
            <pc:docMk/>
            <pc:sldMk cId="2212220366" sldId="481"/>
            <ac:picMk id="9" creationId="{6F74D148-5BF5-595C-2F68-5CB917BFE035}"/>
          </ac:picMkLst>
        </pc:picChg>
      </pc:sldChg>
    </pc:docChg>
  </pc:docChgLst>
  <pc:docChgLst>
    <pc:chgData name="Katz, Lee S. (CDC/NCIRD/DBD)" userId="2f2a2d86-0949-46a4-8abf-a07c88803aba" providerId="ADAL" clId="{88584707-0D8A-4F76-91E4-F6733E3C7E3A}"/>
    <pc:docChg chg="custSel addSld delSld modSld">
      <pc:chgData name="Katz, Lee S. (CDC/NCIRD/DBD)" userId="2f2a2d86-0949-46a4-8abf-a07c88803aba" providerId="ADAL" clId="{88584707-0D8A-4F76-91E4-F6733E3C7E3A}" dt="2025-04-02T22:00:37.596" v="28" actId="20577"/>
      <pc:docMkLst>
        <pc:docMk/>
      </pc:docMkLst>
      <pc:sldChg chg="add del">
        <pc:chgData name="Katz, Lee S. (CDC/NCIRD/DBD)" userId="2f2a2d86-0949-46a4-8abf-a07c88803aba" providerId="ADAL" clId="{88584707-0D8A-4F76-91E4-F6733E3C7E3A}" dt="2025-04-02T20:24:05.956" v="2"/>
        <pc:sldMkLst>
          <pc:docMk/>
          <pc:sldMk cId="434319597" sldId="461"/>
        </pc:sldMkLst>
      </pc:sldChg>
      <pc:sldChg chg="addSp delSp modSp new mod modClrScheme chgLayout">
        <pc:chgData name="Katz, Lee S. (CDC/NCIRD/DBD)" userId="2f2a2d86-0949-46a4-8abf-a07c88803aba" providerId="ADAL" clId="{88584707-0D8A-4F76-91E4-F6733E3C7E3A}" dt="2025-04-02T22:00:37.596" v="28" actId="20577"/>
        <pc:sldMkLst>
          <pc:docMk/>
          <pc:sldMk cId="458086467" sldId="500"/>
        </pc:sldMkLst>
        <pc:spChg chg="del mod ord">
          <ac:chgData name="Katz, Lee S. (CDC/NCIRD/DBD)" userId="2f2a2d86-0949-46a4-8abf-a07c88803aba" providerId="ADAL" clId="{88584707-0D8A-4F76-91E4-F6733E3C7E3A}" dt="2025-04-02T22:00:31.631" v="4" actId="700"/>
          <ac:spMkLst>
            <pc:docMk/>
            <pc:sldMk cId="458086467" sldId="500"/>
            <ac:spMk id="2" creationId="{4AB97282-AE15-6B7E-F49A-ED73607895D6}"/>
          </ac:spMkLst>
        </pc:spChg>
        <pc:spChg chg="del mod ord">
          <ac:chgData name="Katz, Lee S. (CDC/NCIRD/DBD)" userId="2f2a2d86-0949-46a4-8abf-a07c88803aba" providerId="ADAL" clId="{88584707-0D8A-4F76-91E4-F6733E3C7E3A}" dt="2025-04-02T22:00:31.631" v="4" actId="700"/>
          <ac:spMkLst>
            <pc:docMk/>
            <pc:sldMk cId="458086467" sldId="500"/>
            <ac:spMk id="3" creationId="{1DF255C6-BB7B-641E-DF37-36782C39B18A}"/>
          </ac:spMkLst>
        </pc:spChg>
        <pc:spChg chg="add mod ord">
          <ac:chgData name="Katz, Lee S. (CDC/NCIRD/DBD)" userId="2f2a2d86-0949-46a4-8abf-a07c88803aba" providerId="ADAL" clId="{88584707-0D8A-4F76-91E4-F6733E3C7E3A}" dt="2025-04-02T22:00:37.596" v="28" actId="20577"/>
          <ac:spMkLst>
            <pc:docMk/>
            <pc:sldMk cId="458086467" sldId="500"/>
            <ac:spMk id="4" creationId="{E3A564C8-989A-8D20-51A7-9AEA568F1865}"/>
          </ac:spMkLst>
        </pc:spChg>
        <pc:spChg chg="add mod ord">
          <ac:chgData name="Katz, Lee S. (CDC/NCIRD/DBD)" userId="2f2a2d86-0949-46a4-8abf-a07c88803aba" providerId="ADAL" clId="{88584707-0D8A-4F76-91E4-F6733E3C7E3A}" dt="2025-04-02T22:00:31.631" v="4" actId="700"/>
          <ac:spMkLst>
            <pc:docMk/>
            <pc:sldMk cId="458086467" sldId="500"/>
            <ac:spMk id="5" creationId="{A01919F1-4897-ECF0-A180-C6529137C7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1DDF5-FF9B-4214-A5A0-BE9F70B804C8}" type="datetimeFigureOut">
              <a:rPr lang="en-US" smtClean="0"/>
              <a:t>5/8/2025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ACE90B-A129-4ECE-8DB9-B3D975835DF5}" type="slidenum">
              <a:rPr lang="en-US" smtClean="0"/>
              <a:t>‹#›</a:t>
            </a:fld>
            <a:endParaRPr lang="en-US"/>
          </a:p>
        </p:txBody>
      </p:sp>
    </p:spTree>
    <p:extLst>
      <p:ext uri="{BB962C8B-B14F-4D97-AF65-F5344CB8AC3E}">
        <p14:creationId xmlns:p14="http://schemas.microsoft.com/office/powerpoint/2010/main" val="197763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ACE90B-A129-4ECE-8DB9-B3D975835DF5}" type="slidenum">
              <a:rPr lang="en-US" smtClean="0"/>
              <a:t>1</a:t>
            </a:fld>
            <a:endParaRPr lang="en-US"/>
          </a:p>
        </p:txBody>
      </p:sp>
    </p:spTree>
    <p:extLst>
      <p:ext uri="{BB962C8B-B14F-4D97-AF65-F5344CB8AC3E}">
        <p14:creationId xmlns:p14="http://schemas.microsoft.com/office/powerpoint/2010/main" val="46530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Homology: The sequences compared must be comparable.  You must use the same genes from different species/strains.</a:t>
            </a:r>
            <a:br>
              <a:rPr lang="en-US" baseline="0" dirty="0"/>
            </a:br>
            <a:br>
              <a:rPr lang="en-US" baseline="0" dirty="0"/>
            </a:br>
            <a:r>
              <a:rPr lang="en-US" baseline="0" dirty="0"/>
              <a:t>This is the globin gene tree I used as an example of gene duplication earlier.  If you were to choose different globin genes to represent a species in your tree, the resulting phylogenetic tree would reflect the history of globin genes, not the species history.  To do a species level phylogenetic tree, you would need to choose the same globin gene from each species. </a:t>
            </a:r>
            <a:endParaRPr lang="en-US" dirty="0"/>
          </a:p>
        </p:txBody>
      </p:sp>
      <p:sp>
        <p:nvSpPr>
          <p:cNvPr id="4" name="Slide Number Placeholder 3"/>
          <p:cNvSpPr>
            <a:spLocks noGrp="1"/>
          </p:cNvSpPr>
          <p:nvPr>
            <p:ph type="sldNum" sz="quarter" idx="5"/>
          </p:nvPr>
        </p:nvSpPr>
        <p:spPr/>
        <p:txBody>
          <a:bodyPr/>
          <a:lstStyle/>
          <a:p>
            <a:fld id="{70ACE90B-A129-4ECE-8DB9-B3D975835DF5}" type="slidenum">
              <a:rPr lang="en-US" smtClean="0"/>
              <a:t>14</a:t>
            </a:fld>
            <a:endParaRPr lang="en-US"/>
          </a:p>
        </p:txBody>
      </p:sp>
    </p:spTree>
    <p:extLst>
      <p:ext uri="{BB962C8B-B14F-4D97-AF65-F5344CB8AC3E}">
        <p14:creationId xmlns:p14="http://schemas.microsoft.com/office/powerpoint/2010/main" val="3854692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Insertion/deletion events can lead to uncertain homology of surrounding sites</a:t>
            </a:r>
          </a:p>
          <a:p>
            <a:r>
              <a:rPr lang="en-US" dirty="0"/>
              <a:t>Alignment algorithms can introduce biases or uncertain homology around gaps.  In this example, you can see how misplacing one</a:t>
            </a:r>
            <a:r>
              <a:rPr lang="en-US" baseline="0" dirty="0"/>
              <a:t> nucleotide in a gap disrupts the translation of the sequence, causing two unknown (X) codons to appear.  The correct homology is almost certainly placing it at the start of the third codon.  If placed there, you would introduce a single amino acid gap in the translated sequence and restore the arginine codon</a:t>
            </a:r>
          </a:p>
        </p:txBody>
      </p:sp>
      <p:sp>
        <p:nvSpPr>
          <p:cNvPr id="4" name="Slide Number Placeholder 3"/>
          <p:cNvSpPr>
            <a:spLocks noGrp="1"/>
          </p:cNvSpPr>
          <p:nvPr>
            <p:ph type="sldNum" sz="quarter" idx="5"/>
          </p:nvPr>
        </p:nvSpPr>
        <p:spPr/>
        <p:txBody>
          <a:bodyPr/>
          <a:lstStyle/>
          <a:p>
            <a:fld id="{70ACE90B-A129-4ECE-8DB9-B3D975835DF5}" type="slidenum">
              <a:rPr lang="en-US" smtClean="0"/>
              <a:t>15</a:t>
            </a:fld>
            <a:endParaRPr lang="en-US"/>
          </a:p>
        </p:txBody>
      </p:sp>
    </p:spTree>
    <p:extLst>
      <p:ext uri="{BB962C8B-B14F-4D97-AF65-F5344CB8AC3E}">
        <p14:creationId xmlns:p14="http://schemas.microsoft.com/office/powerpoint/2010/main" val="2983913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Insertion/deletion events can lead to uncertain homology of surrounding sites</a:t>
            </a:r>
          </a:p>
          <a:p>
            <a:r>
              <a:rPr lang="en-US" dirty="0"/>
              <a:t>Alignment algorithms can introduce biases or uncertain homology around gaps.  In this example, you can see how misplacing one</a:t>
            </a:r>
            <a:r>
              <a:rPr lang="en-US" baseline="0" dirty="0"/>
              <a:t> nucleotide in a gap disrupts the translation of the sequence, causing two unknown (X) codons to appear.  The correct homology is almost certainly placing it at the start of the third codon.  If placed there, you would introduce a single amino acid gap in the translated sequence and restore the arginine codon</a:t>
            </a:r>
          </a:p>
        </p:txBody>
      </p:sp>
      <p:sp>
        <p:nvSpPr>
          <p:cNvPr id="4" name="Slide Number Placeholder 3"/>
          <p:cNvSpPr>
            <a:spLocks noGrp="1"/>
          </p:cNvSpPr>
          <p:nvPr>
            <p:ph type="sldNum" sz="quarter" idx="5"/>
          </p:nvPr>
        </p:nvSpPr>
        <p:spPr/>
        <p:txBody>
          <a:bodyPr/>
          <a:lstStyle/>
          <a:p>
            <a:fld id="{70ACE90B-A129-4ECE-8DB9-B3D975835DF5}" type="slidenum">
              <a:rPr lang="en-US" smtClean="0"/>
              <a:t>16</a:t>
            </a:fld>
            <a:endParaRPr lang="en-US"/>
          </a:p>
        </p:txBody>
      </p:sp>
    </p:spTree>
    <p:extLst>
      <p:ext uri="{BB962C8B-B14F-4D97-AF65-F5344CB8AC3E}">
        <p14:creationId xmlns:p14="http://schemas.microsoft.com/office/powerpoint/2010/main" val="3298688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ACE90B-A129-4ECE-8DB9-B3D975835DF5}" type="slidenum">
              <a:rPr lang="en-US" smtClean="0"/>
              <a:t>17</a:t>
            </a:fld>
            <a:endParaRPr lang="en-US"/>
          </a:p>
        </p:txBody>
      </p:sp>
    </p:spTree>
    <p:extLst>
      <p:ext uri="{BB962C8B-B14F-4D97-AF65-F5344CB8AC3E}">
        <p14:creationId xmlns:p14="http://schemas.microsoft.com/office/powerpoint/2010/main" val="831963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ACE90B-A129-4ECE-8DB9-B3D975835DF5}" type="slidenum">
              <a:rPr lang="en-US" smtClean="0"/>
              <a:t>19</a:t>
            </a:fld>
            <a:endParaRPr lang="en-US"/>
          </a:p>
        </p:txBody>
      </p:sp>
    </p:spTree>
    <p:extLst>
      <p:ext uri="{BB962C8B-B14F-4D97-AF65-F5344CB8AC3E}">
        <p14:creationId xmlns:p14="http://schemas.microsoft.com/office/powerpoint/2010/main" val="4056456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ACE90B-A129-4ECE-8DB9-B3D975835DF5}" type="slidenum">
              <a:rPr lang="en-US" smtClean="0"/>
              <a:t>25</a:t>
            </a:fld>
            <a:endParaRPr lang="en-US"/>
          </a:p>
        </p:txBody>
      </p:sp>
    </p:spTree>
    <p:extLst>
      <p:ext uri="{BB962C8B-B14F-4D97-AF65-F5344CB8AC3E}">
        <p14:creationId xmlns:p14="http://schemas.microsoft.com/office/powerpoint/2010/main" val="3398840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Branch support: A single tree typically only gives you a snapshot of the tree best supported by the data.  It will always try to give you the single *best* tree, but without assessing support, you don’t have any idea how many sites this is based on or how much conflicting signal is present in the data. By resampling hundreds or thousands of times, you produce data sets that will reflect competing signals in the data and can use these to assess confidence </a:t>
            </a:r>
            <a:br>
              <a:rPr lang="en-US" dirty="0"/>
            </a:br>
            <a:br>
              <a:rPr lang="en-US" dirty="0"/>
            </a:br>
            <a:r>
              <a:rPr lang="en-US" dirty="0"/>
              <a:t>Bootstrap replicates are generated by randomly selecting sites from the original alignment to produce a new alignment of the same length.  This is a “resampling with replacement” operation.</a:t>
            </a:r>
          </a:p>
        </p:txBody>
      </p:sp>
      <p:sp>
        <p:nvSpPr>
          <p:cNvPr id="4" name="Slide Number Placeholder 3"/>
          <p:cNvSpPr>
            <a:spLocks noGrp="1"/>
          </p:cNvSpPr>
          <p:nvPr>
            <p:ph type="sldNum" sz="quarter" idx="5"/>
          </p:nvPr>
        </p:nvSpPr>
        <p:spPr/>
        <p:txBody>
          <a:bodyPr/>
          <a:lstStyle/>
          <a:p>
            <a:fld id="{70ACE90B-A129-4ECE-8DB9-B3D975835DF5}" type="slidenum">
              <a:rPr lang="en-US" smtClean="0"/>
              <a:t>31</a:t>
            </a:fld>
            <a:endParaRPr lang="en-US"/>
          </a:p>
        </p:txBody>
      </p:sp>
    </p:spTree>
    <p:extLst>
      <p:ext uri="{BB962C8B-B14F-4D97-AF65-F5344CB8AC3E}">
        <p14:creationId xmlns:p14="http://schemas.microsoft.com/office/powerpoint/2010/main" val="367950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latin typeface="Calibri" charset="0"/>
              </a:rPr>
              <a:t>“The affinities of all the beings of the same class have sometimes been represented by a great tree. I believe this simile largely speaks the truth. The green and budding twigs may represent existing species; and those produced during former years may represent the long succession of extinct species.” –C. Darwin</a:t>
            </a:r>
            <a:endParaRPr lang="en-US" dirty="0"/>
          </a:p>
        </p:txBody>
      </p:sp>
      <p:sp>
        <p:nvSpPr>
          <p:cNvPr id="4" name="Slide Number Placeholder 3"/>
          <p:cNvSpPr>
            <a:spLocks noGrp="1"/>
          </p:cNvSpPr>
          <p:nvPr>
            <p:ph type="sldNum" sz="quarter" idx="5"/>
          </p:nvPr>
        </p:nvSpPr>
        <p:spPr/>
        <p:txBody>
          <a:bodyPr/>
          <a:lstStyle/>
          <a:p>
            <a:fld id="{70ACE90B-A129-4ECE-8DB9-B3D975835DF5}" type="slidenum">
              <a:rPr lang="en-US" smtClean="0"/>
              <a:t>2</a:t>
            </a:fld>
            <a:endParaRPr lang="en-US"/>
          </a:p>
        </p:txBody>
      </p:sp>
    </p:spTree>
    <p:extLst>
      <p:ext uri="{BB962C8B-B14F-4D97-AF65-F5344CB8AC3E}">
        <p14:creationId xmlns:p14="http://schemas.microsoft.com/office/powerpoint/2010/main" val="800548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only going to discuss tree reconstruction from molecular sequence data.  This would typically be nucleotide (DNA/RNA)</a:t>
            </a:r>
            <a:r>
              <a:rPr lang="en-US" baseline="0" dirty="0"/>
              <a:t> sequence data or amino acid data.  Occasionally this same data will be analyzed as codons, but that isn’t typical.  You should be aware that phylogenetic trees can also be built from other </a:t>
            </a:r>
            <a:r>
              <a:rPr lang="en-US" baseline="0" dirty="0" err="1"/>
              <a:t>clusterable</a:t>
            </a:r>
            <a:r>
              <a:rPr lang="en-US" baseline="0" dirty="0"/>
              <a:t> data that we infer to represent evolutionary distance.  This can include morphological trait matrices, </a:t>
            </a:r>
            <a:r>
              <a:rPr lang="en-US" baseline="0" dirty="0" err="1"/>
              <a:t>dna</a:t>
            </a:r>
            <a:r>
              <a:rPr lang="en-US" baseline="0" dirty="0"/>
              <a:t> hybridization data, and other data you’re less likely to encounter</a:t>
            </a:r>
          </a:p>
          <a:p>
            <a:endParaRPr lang="en-US" baseline="0" dirty="0"/>
          </a:p>
          <a:p>
            <a:r>
              <a:rPr lang="en-US" baseline="0" dirty="0"/>
              <a:t>One of the common use cases of molecular phylogenetics is inferring the relationships between species.  There are actually many outstanding questions about the relationships between species and even major clades of life</a:t>
            </a:r>
            <a:endParaRPr lang="en-US" dirty="0"/>
          </a:p>
          <a:p>
            <a:endParaRPr lang="en-US" dirty="0"/>
          </a:p>
        </p:txBody>
      </p:sp>
      <p:sp>
        <p:nvSpPr>
          <p:cNvPr id="4" name="Slide Number Placeholder 3"/>
          <p:cNvSpPr>
            <a:spLocks noGrp="1"/>
          </p:cNvSpPr>
          <p:nvPr>
            <p:ph type="sldNum" sz="quarter" idx="10"/>
          </p:nvPr>
        </p:nvSpPr>
        <p:spPr/>
        <p:txBody>
          <a:bodyPr/>
          <a:lstStyle/>
          <a:p>
            <a:fld id="{94511F36-AE91-4F4A-AD06-9DB240CF07BE}" type="slidenum">
              <a:rPr lang="en-US" smtClean="0"/>
              <a:t>3</a:t>
            </a:fld>
            <a:endParaRPr lang="en-US"/>
          </a:p>
        </p:txBody>
      </p:sp>
    </p:spTree>
    <p:extLst>
      <p:ext uri="{BB962C8B-B14F-4D97-AF65-F5344CB8AC3E}">
        <p14:creationId xmlns:p14="http://schemas.microsoft.com/office/powerpoint/2010/main" val="3954360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11F36-AE91-4F4A-AD06-9DB240CF07BE}" type="slidenum">
              <a:rPr lang="en-US" smtClean="0"/>
              <a:t>4</a:t>
            </a:fld>
            <a:endParaRPr lang="en-US"/>
          </a:p>
        </p:txBody>
      </p:sp>
    </p:spTree>
    <p:extLst>
      <p:ext uri="{BB962C8B-B14F-4D97-AF65-F5344CB8AC3E}">
        <p14:creationId xmlns:p14="http://schemas.microsoft.com/office/powerpoint/2010/main" val="176058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complex history of duplication and </a:t>
            </a:r>
            <a:r>
              <a:rPr lang="en-US" dirty="0" err="1"/>
              <a:t>subfunctionalization</a:t>
            </a:r>
            <a:r>
              <a:rPr lang="en-US" dirty="0"/>
              <a:t> marks the evolution of the</a:t>
            </a:r>
            <a:r>
              <a:rPr lang="en-US" baseline="0" dirty="0"/>
              <a:t> globin gene family.  All of these proteins have evolved from a single ancestral gene to fill different roles at different developmental timings.  The history of the gene can be inferred through phylogenetics</a:t>
            </a:r>
            <a:endParaRPr lang="en-US" dirty="0"/>
          </a:p>
        </p:txBody>
      </p:sp>
      <p:sp>
        <p:nvSpPr>
          <p:cNvPr id="4" name="Slide Number Placeholder 3"/>
          <p:cNvSpPr>
            <a:spLocks noGrp="1"/>
          </p:cNvSpPr>
          <p:nvPr>
            <p:ph type="sldNum" sz="quarter" idx="10"/>
          </p:nvPr>
        </p:nvSpPr>
        <p:spPr/>
        <p:txBody>
          <a:bodyPr/>
          <a:lstStyle/>
          <a:p>
            <a:fld id="{94511F36-AE91-4F4A-AD06-9DB240CF07BE}" type="slidenum">
              <a:rPr lang="en-US" smtClean="0"/>
              <a:t>5</a:t>
            </a:fld>
            <a:endParaRPr lang="en-US"/>
          </a:p>
        </p:txBody>
      </p:sp>
    </p:spTree>
    <p:extLst>
      <p:ext uri="{BB962C8B-B14F-4D97-AF65-F5344CB8AC3E}">
        <p14:creationId xmlns:p14="http://schemas.microsoft.com/office/powerpoint/2010/main" val="2166454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Foamy viruses are </a:t>
            </a:r>
            <a:r>
              <a:rPr lang="en-US" baseline="0" dirty="0"/>
              <a:t>retro-viruses which infect primates. They are extremely mild—causing few if any symptoms in their hosts. They are persistent and often endemic in primate populations. These are the kind of circumstances where you might expect to find host and pathogen trees corresponding. And indeed you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host tree here is purple. And the virus tree is orange. This is a mapping based on which viral strains infect which host species. Note that we have multiple samples from chimp and gorilla. There’s a closely related clade of viruses all of which infect chimpanzee. The same is true with gorilla. There doesn’t seem to be a human specific foamy virus. Humans do get FV infections, but these are always simian viruses acquired by being in contact with non human primates.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you look at these trees a bit, you can see that the virus tree has a fairly similar shape to the host tree.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indeed, we can construct a co-evolutionary scenario, which I’m representing on the right. So this scenario involves co-evolution from a common ancestor. But with the human lineage losing its foamy virus.</a:t>
            </a:r>
          </a:p>
          <a:p>
            <a:endParaRPr lang="en-US" dirty="0"/>
          </a:p>
          <a:p>
            <a:r>
              <a:rPr lang="en-US" dirty="0"/>
              <a:t>Simian Foamy</a:t>
            </a:r>
            <a:r>
              <a:rPr lang="en-US" baseline="0" dirty="0"/>
              <a:t> Viruses have a phylogeny matching primates.</a:t>
            </a:r>
          </a:p>
          <a:p>
            <a:r>
              <a:rPr lang="en-US" dirty="0"/>
              <a:t>http://www.nature.com/nature/journal/v434/n7031/pdf/nature03341.pdf</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94511F36-AE91-4F4A-AD06-9DB240CF07BE}" type="slidenum">
              <a:rPr lang="en-US" smtClean="0"/>
              <a:t>6</a:t>
            </a:fld>
            <a:endParaRPr lang="en-US"/>
          </a:p>
        </p:txBody>
      </p:sp>
    </p:spTree>
    <p:extLst>
      <p:ext uri="{BB962C8B-B14F-4D97-AF65-F5344CB8AC3E}">
        <p14:creationId xmlns:p14="http://schemas.microsoft.com/office/powerpoint/2010/main" val="1974044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looking at the</a:t>
            </a:r>
            <a:r>
              <a:rPr lang="en-US" baseline="0" dirty="0"/>
              <a:t> state at the tips, you can guess the possible state(s) of the parent node.  These inferred ancestral states can then be used to infer further back in the tree where no immediate descendants are in the tree.</a:t>
            </a:r>
            <a:endParaRPr lang="en-US" dirty="0"/>
          </a:p>
        </p:txBody>
      </p:sp>
      <p:sp>
        <p:nvSpPr>
          <p:cNvPr id="4" name="Slide Number Placeholder 3"/>
          <p:cNvSpPr>
            <a:spLocks noGrp="1"/>
          </p:cNvSpPr>
          <p:nvPr>
            <p:ph type="sldNum" sz="quarter" idx="10"/>
          </p:nvPr>
        </p:nvSpPr>
        <p:spPr/>
        <p:txBody>
          <a:bodyPr/>
          <a:lstStyle/>
          <a:p>
            <a:fld id="{94511F36-AE91-4F4A-AD06-9DB240CF07BE}" type="slidenum">
              <a:rPr lang="en-US" smtClean="0"/>
              <a:t>7</a:t>
            </a:fld>
            <a:endParaRPr lang="en-US"/>
          </a:p>
        </p:txBody>
      </p:sp>
    </p:spTree>
    <p:extLst>
      <p:ext uri="{BB962C8B-B14F-4D97-AF65-F5344CB8AC3E}">
        <p14:creationId xmlns:p14="http://schemas.microsoft.com/office/powerpoint/2010/main" val="4161516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In this tree, branch</a:t>
            </a:r>
            <a:r>
              <a:rPr lang="en-US" baseline="0" dirty="0"/>
              <a:t> lengths represent the amount of time passed, and nodes are reconstructed at the estimated time when a divergence occurred.</a:t>
            </a:r>
            <a:br>
              <a:rPr lang="en-US" baseline="0" dirty="0"/>
            </a:br>
            <a:r>
              <a:rPr lang="en-US" dirty="0"/>
              <a:t>Requires time calibration points</a:t>
            </a:r>
          </a:p>
          <a:p>
            <a:pPr lvl="1"/>
            <a:r>
              <a:rPr lang="en-US" dirty="0"/>
              <a:t>A tree made this way is called a “chronogram” and branch lengths represent elapsed time</a:t>
            </a:r>
          </a:p>
        </p:txBody>
      </p:sp>
      <p:sp>
        <p:nvSpPr>
          <p:cNvPr id="4" name="Slide Number Placeholder 3"/>
          <p:cNvSpPr>
            <a:spLocks noGrp="1"/>
          </p:cNvSpPr>
          <p:nvPr>
            <p:ph type="sldNum" sz="quarter" idx="10"/>
          </p:nvPr>
        </p:nvSpPr>
        <p:spPr/>
        <p:txBody>
          <a:bodyPr/>
          <a:lstStyle/>
          <a:p>
            <a:fld id="{94511F36-AE91-4F4A-AD06-9DB240CF07BE}" type="slidenum">
              <a:rPr lang="en-US" smtClean="0"/>
              <a:t>8</a:t>
            </a:fld>
            <a:endParaRPr lang="en-US"/>
          </a:p>
        </p:txBody>
      </p:sp>
    </p:spTree>
    <p:extLst>
      <p:ext uri="{BB962C8B-B14F-4D97-AF65-F5344CB8AC3E}">
        <p14:creationId xmlns:p14="http://schemas.microsoft.com/office/powerpoint/2010/main" val="981081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 is the outgroup</a:t>
            </a:r>
          </a:p>
        </p:txBody>
      </p:sp>
      <p:sp>
        <p:nvSpPr>
          <p:cNvPr id="4" name="Slide Number Placeholder 3"/>
          <p:cNvSpPr>
            <a:spLocks noGrp="1"/>
          </p:cNvSpPr>
          <p:nvPr>
            <p:ph type="sldNum" sz="quarter" idx="5"/>
          </p:nvPr>
        </p:nvSpPr>
        <p:spPr/>
        <p:txBody>
          <a:bodyPr/>
          <a:lstStyle/>
          <a:p>
            <a:fld id="{70ACE90B-A129-4ECE-8DB9-B3D975835DF5}" type="slidenum">
              <a:rPr lang="en-US" smtClean="0"/>
              <a:t>10</a:t>
            </a:fld>
            <a:endParaRPr lang="en-US"/>
          </a:p>
        </p:txBody>
      </p:sp>
    </p:spTree>
    <p:extLst>
      <p:ext uri="{BB962C8B-B14F-4D97-AF65-F5344CB8AC3E}">
        <p14:creationId xmlns:p14="http://schemas.microsoft.com/office/powerpoint/2010/main" val="3886309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7F56E1-0087-4479-A95A-F410C898E088}" type="datetimeFigureOut">
              <a:rPr lang="en-US" smtClean="0"/>
              <a:t>5/8/2025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1770B0B-CB44-4A9D-9799-592E20369E6D}" type="slidenum">
              <a:rPr lang="en-US" smtClean="0"/>
              <a:t>‹#›</a:t>
            </a:fld>
            <a:endParaRPr lang="en-US"/>
          </a:p>
        </p:txBody>
      </p:sp>
    </p:spTree>
    <p:extLst>
      <p:ext uri="{BB962C8B-B14F-4D97-AF65-F5344CB8AC3E}">
        <p14:creationId xmlns:p14="http://schemas.microsoft.com/office/powerpoint/2010/main" val="686271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7F56E1-0087-4479-A95A-F410C898E088}"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0B0B-CB44-4A9D-9799-592E20369E6D}" type="slidenum">
              <a:rPr lang="en-US" smtClean="0"/>
              <a:t>‹#›</a:t>
            </a:fld>
            <a:endParaRPr lang="en-US"/>
          </a:p>
        </p:txBody>
      </p:sp>
    </p:spTree>
    <p:extLst>
      <p:ext uri="{BB962C8B-B14F-4D97-AF65-F5344CB8AC3E}">
        <p14:creationId xmlns:p14="http://schemas.microsoft.com/office/powerpoint/2010/main" val="288275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F56E1-0087-4479-A95A-F410C898E088}"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0B0B-CB44-4A9D-9799-592E20369E6D}" type="slidenum">
              <a:rPr lang="en-US" smtClean="0"/>
              <a:t>‹#›</a:t>
            </a:fld>
            <a:endParaRPr lang="en-US"/>
          </a:p>
        </p:txBody>
      </p:sp>
    </p:spTree>
    <p:extLst>
      <p:ext uri="{BB962C8B-B14F-4D97-AF65-F5344CB8AC3E}">
        <p14:creationId xmlns:p14="http://schemas.microsoft.com/office/powerpoint/2010/main" val="2794736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F56E1-0087-4479-A95A-F410C898E088}"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0B0B-CB44-4A9D-9799-592E20369E6D}" type="slidenum">
              <a:rPr lang="en-US" smtClean="0"/>
              <a:t>‹#›</a:t>
            </a:fld>
            <a:endParaRPr lang="en-US"/>
          </a:p>
        </p:txBody>
      </p:sp>
    </p:spTree>
    <p:extLst>
      <p:ext uri="{BB962C8B-B14F-4D97-AF65-F5344CB8AC3E}">
        <p14:creationId xmlns:p14="http://schemas.microsoft.com/office/powerpoint/2010/main" val="1460423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F56E1-0087-4479-A95A-F410C898E088}"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0B0B-CB44-4A9D-9799-592E20369E6D}" type="slidenum">
              <a:rPr lang="en-US" smtClean="0"/>
              <a:t>‹#›</a:t>
            </a:fld>
            <a:endParaRPr lang="en-US"/>
          </a:p>
        </p:txBody>
      </p:sp>
    </p:spTree>
    <p:extLst>
      <p:ext uri="{BB962C8B-B14F-4D97-AF65-F5344CB8AC3E}">
        <p14:creationId xmlns:p14="http://schemas.microsoft.com/office/powerpoint/2010/main" val="522959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F56E1-0087-4479-A95A-F410C898E088}"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0B0B-CB44-4A9D-9799-592E20369E6D}" type="slidenum">
              <a:rPr lang="en-US" smtClean="0"/>
              <a:t>‹#›</a:t>
            </a:fld>
            <a:endParaRPr lang="en-US"/>
          </a:p>
        </p:txBody>
      </p:sp>
    </p:spTree>
    <p:extLst>
      <p:ext uri="{BB962C8B-B14F-4D97-AF65-F5344CB8AC3E}">
        <p14:creationId xmlns:p14="http://schemas.microsoft.com/office/powerpoint/2010/main" val="1330247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F56E1-0087-4479-A95A-F410C898E088}"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0B0B-CB44-4A9D-9799-592E20369E6D}" type="slidenum">
              <a:rPr lang="en-US" smtClean="0"/>
              <a:t>‹#›</a:t>
            </a:fld>
            <a:endParaRPr lang="en-US"/>
          </a:p>
        </p:txBody>
      </p:sp>
    </p:spTree>
    <p:extLst>
      <p:ext uri="{BB962C8B-B14F-4D97-AF65-F5344CB8AC3E}">
        <p14:creationId xmlns:p14="http://schemas.microsoft.com/office/powerpoint/2010/main" val="3001825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F56E1-0087-4479-A95A-F410C898E088}"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0B0B-CB44-4A9D-9799-592E20369E6D}" type="slidenum">
              <a:rPr lang="en-US" smtClean="0"/>
              <a:t>‹#›</a:t>
            </a:fld>
            <a:endParaRPr lang="en-US"/>
          </a:p>
        </p:txBody>
      </p:sp>
    </p:spTree>
    <p:extLst>
      <p:ext uri="{BB962C8B-B14F-4D97-AF65-F5344CB8AC3E}">
        <p14:creationId xmlns:p14="http://schemas.microsoft.com/office/powerpoint/2010/main" val="348085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F56E1-0087-4479-A95A-F410C898E088}"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0B0B-CB44-4A9D-9799-592E20369E6D}" type="slidenum">
              <a:rPr lang="en-US" smtClean="0"/>
              <a:t>‹#›</a:t>
            </a:fld>
            <a:endParaRPr lang="en-US"/>
          </a:p>
        </p:txBody>
      </p:sp>
    </p:spTree>
    <p:extLst>
      <p:ext uri="{BB962C8B-B14F-4D97-AF65-F5344CB8AC3E}">
        <p14:creationId xmlns:p14="http://schemas.microsoft.com/office/powerpoint/2010/main" val="1882271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2D52-3C28-4091-9925-805D5106F4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94A98F-2677-433C-A674-69823BFE5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0E70AB-46CC-4563-A6F8-FEAA48EC854B}"/>
              </a:ext>
            </a:extLst>
          </p:cNvPr>
          <p:cNvSpPr>
            <a:spLocks noGrp="1"/>
          </p:cNvSpPr>
          <p:nvPr>
            <p:ph type="dt" sz="half" idx="10"/>
          </p:nvPr>
        </p:nvSpPr>
        <p:spPr/>
        <p:txBody>
          <a:bodyPr/>
          <a:lstStyle/>
          <a:p>
            <a:fld id="{D94B0EA5-75FD-4502-938A-417CF302269D}" type="datetimeFigureOut">
              <a:rPr lang="en-US" smtClean="0"/>
              <a:t>5/8/2025</a:t>
            </a:fld>
            <a:endParaRPr lang="en-US"/>
          </a:p>
        </p:txBody>
      </p:sp>
      <p:sp>
        <p:nvSpPr>
          <p:cNvPr id="5" name="Footer Placeholder 4">
            <a:extLst>
              <a:ext uri="{FF2B5EF4-FFF2-40B4-BE49-F238E27FC236}">
                <a16:creationId xmlns:a16="http://schemas.microsoft.com/office/drawing/2014/main" id="{A869A384-72FF-45DA-ADE3-268B85FC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BDE0D-C5AC-452F-BF8C-D30D8C411BD7}"/>
              </a:ext>
            </a:extLst>
          </p:cNvPr>
          <p:cNvSpPr>
            <a:spLocks noGrp="1"/>
          </p:cNvSpPr>
          <p:nvPr>
            <p:ph type="sldNum" sz="quarter" idx="12"/>
          </p:nvPr>
        </p:nvSpPr>
        <p:spPr/>
        <p:txBody>
          <a:bodyPr/>
          <a:lstStyle/>
          <a:p>
            <a:fld id="{274BA279-0196-44DD-94E1-CA4DA523A734}" type="slidenum">
              <a:rPr lang="en-US" smtClean="0"/>
              <a:t>‹#›</a:t>
            </a:fld>
            <a:endParaRPr lang="en-US"/>
          </a:p>
        </p:txBody>
      </p:sp>
    </p:spTree>
    <p:extLst>
      <p:ext uri="{BB962C8B-B14F-4D97-AF65-F5344CB8AC3E}">
        <p14:creationId xmlns:p14="http://schemas.microsoft.com/office/powerpoint/2010/main" val="1832973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1A66-A7BC-40D5-BA63-3ABCF7A82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B87A8-34EE-4EC3-8473-34673D6C54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864D1-92D5-41AF-9992-53629EF1D9E3}"/>
              </a:ext>
            </a:extLst>
          </p:cNvPr>
          <p:cNvSpPr>
            <a:spLocks noGrp="1"/>
          </p:cNvSpPr>
          <p:nvPr>
            <p:ph type="dt" sz="half" idx="10"/>
          </p:nvPr>
        </p:nvSpPr>
        <p:spPr/>
        <p:txBody>
          <a:bodyPr/>
          <a:lstStyle/>
          <a:p>
            <a:fld id="{D94B0EA5-75FD-4502-938A-417CF302269D}" type="datetimeFigureOut">
              <a:rPr lang="en-US" smtClean="0"/>
              <a:t>5/8/2025</a:t>
            </a:fld>
            <a:endParaRPr lang="en-US"/>
          </a:p>
        </p:txBody>
      </p:sp>
      <p:sp>
        <p:nvSpPr>
          <p:cNvPr id="5" name="Footer Placeholder 4">
            <a:extLst>
              <a:ext uri="{FF2B5EF4-FFF2-40B4-BE49-F238E27FC236}">
                <a16:creationId xmlns:a16="http://schemas.microsoft.com/office/drawing/2014/main" id="{6CE8514D-BB4A-46DB-B4EA-DC18EE943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7D778B-16D6-485B-AEDF-A509BE13F4FB}"/>
              </a:ext>
            </a:extLst>
          </p:cNvPr>
          <p:cNvSpPr>
            <a:spLocks noGrp="1"/>
          </p:cNvSpPr>
          <p:nvPr>
            <p:ph type="sldNum" sz="quarter" idx="12"/>
          </p:nvPr>
        </p:nvSpPr>
        <p:spPr/>
        <p:txBody>
          <a:bodyPr/>
          <a:lstStyle/>
          <a:p>
            <a:fld id="{274BA279-0196-44DD-94E1-CA4DA523A734}" type="slidenum">
              <a:rPr lang="en-US" smtClean="0"/>
              <a:t>‹#›</a:t>
            </a:fld>
            <a:endParaRPr lang="en-US"/>
          </a:p>
        </p:txBody>
      </p:sp>
    </p:spTree>
    <p:extLst>
      <p:ext uri="{BB962C8B-B14F-4D97-AF65-F5344CB8AC3E}">
        <p14:creationId xmlns:p14="http://schemas.microsoft.com/office/powerpoint/2010/main" val="300516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F56E1-0087-4479-A95A-F410C898E088}"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1770B0B-CB44-4A9D-9799-592E20369E6D}" type="slidenum">
              <a:rPr lang="en-US" smtClean="0"/>
              <a:t>‹#›</a:t>
            </a:fld>
            <a:endParaRPr lang="en-US"/>
          </a:p>
        </p:txBody>
      </p:sp>
    </p:spTree>
    <p:extLst>
      <p:ext uri="{BB962C8B-B14F-4D97-AF65-F5344CB8AC3E}">
        <p14:creationId xmlns:p14="http://schemas.microsoft.com/office/powerpoint/2010/main" val="4203342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64DE-32BD-4C57-A869-C3C17AC169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D23158-BAE7-432F-8639-3EF03BF3DF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29CD42-7B96-4252-B458-F217DFD287AD}"/>
              </a:ext>
            </a:extLst>
          </p:cNvPr>
          <p:cNvSpPr>
            <a:spLocks noGrp="1"/>
          </p:cNvSpPr>
          <p:nvPr>
            <p:ph type="dt" sz="half" idx="10"/>
          </p:nvPr>
        </p:nvSpPr>
        <p:spPr/>
        <p:txBody>
          <a:bodyPr/>
          <a:lstStyle/>
          <a:p>
            <a:fld id="{D94B0EA5-75FD-4502-938A-417CF302269D}" type="datetimeFigureOut">
              <a:rPr lang="en-US" smtClean="0"/>
              <a:t>5/8/2025</a:t>
            </a:fld>
            <a:endParaRPr lang="en-US"/>
          </a:p>
        </p:txBody>
      </p:sp>
      <p:sp>
        <p:nvSpPr>
          <p:cNvPr id="5" name="Footer Placeholder 4">
            <a:extLst>
              <a:ext uri="{FF2B5EF4-FFF2-40B4-BE49-F238E27FC236}">
                <a16:creationId xmlns:a16="http://schemas.microsoft.com/office/drawing/2014/main" id="{BF99078E-F369-46A5-88E2-6AB2CD2E6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42632-AF1D-47B3-A48D-30C6EA76741A}"/>
              </a:ext>
            </a:extLst>
          </p:cNvPr>
          <p:cNvSpPr>
            <a:spLocks noGrp="1"/>
          </p:cNvSpPr>
          <p:nvPr>
            <p:ph type="sldNum" sz="quarter" idx="12"/>
          </p:nvPr>
        </p:nvSpPr>
        <p:spPr/>
        <p:txBody>
          <a:bodyPr/>
          <a:lstStyle/>
          <a:p>
            <a:fld id="{274BA279-0196-44DD-94E1-CA4DA523A734}" type="slidenum">
              <a:rPr lang="en-US" smtClean="0"/>
              <a:t>‹#›</a:t>
            </a:fld>
            <a:endParaRPr lang="en-US"/>
          </a:p>
        </p:txBody>
      </p:sp>
    </p:spTree>
    <p:extLst>
      <p:ext uri="{BB962C8B-B14F-4D97-AF65-F5344CB8AC3E}">
        <p14:creationId xmlns:p14="http://schemas.microsoft.com/office/powerpoint/2010/main" val="24153566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FCD2-F310-4420-BB42-8E474B369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FF4BC8-2DE6-4381-B3D9-9AFC3802D3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1B4599-3438-4D7C-A633-375ED3B4E5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47ADE-9871-4BCC-831A-A5AFA0A219CD}"/>
              </a:ext>
            </a:extLst>
          </p:cNvPr>
          <p:cNvSpPr>
            <a:spLocks noGrp="1"/>
          </p:cNvSpPr>
          <p:nvPr>
            <p:ph type="dt" sz="half" idx="10"/>
          </p:nvPr>
        </p:nvSpPr>
        <p:spPr/>
        <p:txBody>
          <a:bodyPr/>
          <a:lstStyle/>
          <a:p>
            <a:fld id="{D94B0EA5-75FD-4502-938A-417CF302269D}" type="datetimeFigureOut">
              <a:rPr lang="en-US" smtClean="0"/>
              <a:t>5/8/2025</a:t>
            </a:fld>
            <a:endParaRPr lang="en-US"/>
          </a:p>
        </p:txBody>
      </p:sp>
      <p:sp>
        <p:nvSpPr>
          <p:cNvPr id="6" name="Footer Placeholder 5">
            <a:extLst>
              <a:ext uri="{FF2B5EF4-FFF2-40B4-BE49-F238E27FC236}">
                <a16:creationId xmlns:a16="http://schemas.microsoft.com/office/drawing/2014/main" id="{05C6EF24-0189-4223-B1B7-9BD6B5A1D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2ECBBD-4EFC-45E2-A72A-DC1913343570}"/>
              </a:ext>
            </a:extLst>
          </p:cNvPr>
          <p:cNvSpPr>
            <a:spLocks noGrp="1"/>
          </p:cNvSpPr>
          <p:nvPr>
            <p:ph type="sldNum" sz="quarter" idx="12"/>
          </p:nvPr>
        </p:nvSpPr>
        <p:spPr/>
        <p:txBody>
          <a:bodyPr/>
          <a:lstStyle/>
          <a:p>
            <a:fld id="{274BA279-0196-44DD-94E1-CA4DA523A734}" type="slidenum">
              <a:rPr lang="en-US" smtClean="0"/>
              <a:t>‹#›</a:t>
            </a:fld>
            <a:endParaRPr lang="en-US"/>
          </a:p>
        </p:txBody>
      </p:sp>
    </p:spTree>
    <p:extLst>
      <p:ext uri="{BB962C8B-B14F-4D97-AF65-F5344CB8AC3E}">
        <p14:creationId xmlns:p14="http://schemas.microsoft.com/office/powerpoint/2010/main" val="3061334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274B-16F4-4540-A630-C2B9582C31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271C3E-3EA5-4F4E-B75C-5CAEA58692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4B7A67-70BC-48C4-90BD-F20657E749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1F04D0-09D3-4F00-913B-D97596A1B7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F434A5-F073-46E9-AE32-F0122A795C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FC727B-56F1-4397-BF2E-60B8373906E7}"/>
              </a:ext>
            </a:extLst>
          </p:cNvPr>
          <p:cNvSpPr>
            <a:spLocks noGrp="1"/>
          </p:cNvSpPr>
          <p:nvPr>
            <p:ph type="dt" sz="half" idx="10"/>
          </p:nvPr>
        </p:nvSpPr>
        <p:spPr/>
        <p:txBody>
          <a:bodyPr/>
          <a:lstStyle/>
          <a:p>
            <a:fld id="{D94B0EA5-75FD-4502-938A-417CF302269D}" type="datetimeFigureOut">
              <a:rPr lang="en-US" smtClean="0"/>
              <a:t>5/8/2025</a:t>
            </a:fld>
            <a:endParaRPr lang="en-US"/>
          </a:p>
        </p:txBody>
      </p:sp>
      <p:sp>
        <p:nvSpPr>
          <p:cNvPr id="8" name="Footer Placeholder 7">
            <a:extLst>
              <a:ext uri="{FF2B5EF4-FFF2-40B4-BE49-F238E27FC236}">
                <a16:creationId xmlns:a16="http://schemas.microsoft.com/office/drawing/2014/main" id="{510D6E37-6431-467B-9566-6986B2EFDD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AFED72-2B48-4FFB-BF2E-0EA0DFB6A30D}"/>
              </a:ext>
            </a:extLst>
          </p:cNvPr>
          <p:cNvSpPr>
            <a:spLocks noGrp="1"/>
          </p:cNvSpPr>
          <p:nvPr>
            <p:ph type="sldNum" sz="quarter" idx="12"/>
          </p:nvPr>
        </p:nvSpPr>
        <p:spPr/>
        <p:txBody>
          <a:bodyPr/>
          <a:lstStyle/>
          <a:p>
            <a:fld id="{274BA279-0196-44DD-94E1-CA4DA523A734}" type="slidenum">
              <a:rPr lang="en-US" smtClean="0"/>
              <a:t>‹#›</a:t>
            </a:fld>
            <a:endParaRPr lang="en-US"/>
          </a:p>
        </p:txBody>
      </p:sp>
    </p:spTree>
    <p:extLst>
      <p:ext uri="{BB962C8B-B14F-4D97-AF65-F5344CB8AC3E}">
        <p14:creationId xmlns:p14="http://schemas.microsoft.com/office/powerpoint/2010/main" val="6161571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CF04-A640-4EF3-A37B-92C7741A77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ADC416-F24B-4546-B056-BC5E857ABC4B}"/>
              </a:ext>
            </a:extLst>
          </p:cNvPr>
          <p:cNvSpPr>
            <a:spLocks noGrp="1"/>
          </p:cNvSpPr>
          <p:nvPr>
            <p:ph type="dt" sz="half" idx="10"/>
          </p:nvPr>
        </p:nvSpPr>
        <p:spPr/>
        <p:txBody>
          <a:bodyPr/>
          <a:lstStyle/>
          <a:p>
            <a:fld id="{D94B0EA5-75FD-4502-938A-417CF302269D}" type="datetimeFigureOut">
              <a:rPr lang="en-US" smtClean="0"/>
              <a:t>5/8/2025</a:t>
            </a:fld>
            <a:endParaRPr lang="en-US"/>
          </a:p>
        </p:txBody>
      </p:sp>
      <p:sp>
        <p:nvSpPr>
          <p:cNvPr id="4" name="Footer Placeholder 3">
            <a:extLst>
              <a:ext uri="{FF2B5EF4-FFF2-40B4-BE49-F238E27FC236}">
                <a16:creationId xmlns:a16="http://schemas.microsoft.com/office/drawing/2014/main" id="{FF9249A8-20C8-409F-8687-38E4A0DBA3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746CD1-6F33-4067-8C2F-05289C04C69C}"/>
              </a:ext>
            </a:extLst>
          </p:cNvPr>
          <p:cNvSpPr>
            <a:spLocks noGrp="1"/>
          </p:cNvSpPr>
          <p:nvPr>
            <p:ph type="sldNum" sz="quarter" idx="12"/>
          </p:nvPr>
        </p:nvSpPr>
        <p:spPr/>
        <p:txBody>
          <a:bodyPr/>
          <a:lstStyle/>
          <a:p>
            <a:fld id="{274BA279-0196-44DD-94E1-CA4DA523A734}" type="slidenum">
              <a:rPr lang="en-US" smtClean="0"/>
              <a:t>‹#›</a:t>
            </a:fld>
            <a:endParaRPr lang="en-US"/>
          </a:p>
        </p:txBody>
      </p:sp>
    </p:spTree>
    <p:extLst>
      <p:ext uri="{BB962C8B-B14F-4D97-AF65-F5344CB8AC3E}">
        <p14:creationId xmlns:p14="http://schemas.microsoft.com/office/powerpoint/2010/main" val="26882955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DF701-622A-42C8-A6E6-3E20F801AEE8}"/>
              </a:ext>
            </a:extLst>
          </p:cNvPr>
          <p:cNvSpPr>
            <a:spLocks noGrp="1"/>
          </p:cNvSpPr>
          <p:nvPr>
            <p:ph type="dt" sz="half" idx="10"/>
          </p:nvPr>
        </p:nvSpPr>
        <p:spPr/>
        <p:txBody>
          <a:bodyPr/>
          <a:lstStyle/>
          <a:p>
            <a:fld id="{D94B0EA5-75FD-4502-938A-417CF302269D}" type="datetimeFigureOut">
              <a:rPr lang="en-US" smtClean="0"/>
              <a:t>5/8/2025</a:t>
            </a:fld>
            <a:endParaRPr lang="en-US"/>
          </a:p>
        </p:txBody>
      </p:sp>
      <p:sp>
        <p:nvSpPr>
          <p:cNvPr id="3" name="Footer Placeholder 2">
            <a:extLst>
              <a:ext uri="{FF2B5EF4-FFF2-40B4-BE49-F238E27FC236}">
                <a16:creationId xmlns:a16="http://schemas.microsoft.com/office/drawing/2014/main" id="{AB51DCFF-2AB9-4C91-861D-DD4292815A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E9DC11-9CC0-4886-B7C8-88A7405CC28C}"/>
              </a:ext>
            </a:extLst>
          </p:cNvPr>
          <p:cNvSpPr>
            <a:spLocks noGrp="1"/>
          </p:cNvSpPr>
          <p:nvPr>
            <p:ph type="sldNum" sz="quarter" idx="12"/>
          </p:nvPr>
        </p:nvSpPr>
        <p:spPr/>
        <p:txBody>
          <a:bodyPr/>
          <a:lstStyle/>
          <a:p>
            <a:fld id="{274BA279-0196-44DD-94E1-CA4DA523A734}" type="slidenum">
              <a:rPr lang="en-US" smtClean="0"/>
              <a:t>‹#›</a:t>
            </a:fld>
            <a:endParaRPr lang="en-US"/>
          </a:p>
        </p:txBody>
      </p:sp>
    </p:spTree>
    <p:extLst>
      <p:ext uri="{BB962C8B-B14F-4D97-AF65-F5344CB8AC3E}">
        <p14:creationId xmlns:p14="http://schemas.microsoft.com/office/powerpoint/2010/main" val="4680946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1A78-2DEC-4BD7-ABE5-42AFEDDF1B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D95034-2D1F-40BA-9FE6-333FB17E3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10DBAF-94E9-4D42-90D8-13F2DEA3D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9CB289-7C0A-42CE-A573-901086778F73}"/>
              </a:ext>
            </a:extLst>
          </p:cNvPr>
          <p:cNvSpPr>
            <a:spLocks noGrp="1"/>
          </p:cNvSpPr>
          <p:nvPr>
            <p:ph type="dt" sz="half" idx="10"/>
          </p:nvPr>
        </p:nvSpPr>
        <p:spPr/>
        <p:txBody>
          <a:bodyPr/>
          <a:lstStyle/>
          <a:p>
            <a:fld id="{D94B0EA5-75FD-4502-938A-417CF302269D}" type="datetimeFigureOut">
              <a:rPr lang="en-US" smtClean="0"/>
              <a:t>5/8/2025</a:t>
            </a:fld>
            <a:endParaRPr lang="en-US"/>
          </a:p>
        </p:txBody>
      </p:sp>
      <p:sp>
        <p:nvSpPr>
          <p:cNvPr id="6" name="Footer Placeholder 5">
            <a:extLst>
              <a:ext uri="{FF2B5EF4-FFF2-40B4-BE49-F238E27FC236}">
                <a16:creationId xmlns:a16="http://schemas.microsoft.com/office/drawing/2014/main" id="{1AE5672F-CD8F-4F61-8983-09A8E0A824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352AE-41B9-447D-A5CB-101808FFDA1D}"/>
              </a:ext>
            </a:extLst>
          </p:cNvPr>
          <p:cNvSpPr>
            <a:spLocks noGrp="1"/>
          </p:cNvSpPr>
          <p:nvPr>
            <p:ph type="sldNum" sz="quarter" idx="12"/>
          </p:nvPr>
        </p:nvSpPr>
        <p:spPr/>
        <p:txBody>
          <a:bodyPr/>
          <a:lstStyle/>
          <a:p>
            <a:fld id="{274BA279-0196-44DD-94E1-CA4DA523A734}" type="slidenum">
              <a:rPr lang="en-US" smtClean="0"/>
              <a:t>‹#›</a:t>
            </a:fld>
            <a:endParaRPr lang="en-US"/>
          </a:p>
        </p:txBody>
      </p:sp>
    </p:spTree>
    <p:extLst>
      <p:ext uri="{BB962C8B-B14F-4D97-AF65-F5344CB8AC3E}">
        <p14:creationId xmlns:p14="http://schemas.microsoft.com/office/powerpoint/2010/main" val="17384521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2148-3E74-44F0-9B0F-4011734AD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CEE127-28DD-4895-9432-260EFC57C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FA4C7E-5688-4FEF-9130-C79EDFF7D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AE1CB8-787D-4517-8112-CEFCE0D8871E}"/>
              </a:ext>
            </a:extLst>
          </p:cNvPr>
          <p:cNvSpPr>
            <a:spLocks noGrp="1"/>
          </p:cNvSpPr>
          <p:nvPr>
            <p:ph type="dt" sz="half" idx="10"/>
          </p:nvPr>
        </p:nvSpPr>
        <p:spPr/>
        <p:txBody>
          <a:bodyPr/>
          <a:lstStyle/>
          <a:p>
            <a:fld id="{D94B0EA5-75FD-4502-938A-417CF302269D}" type="datetimeFigureOut">
              <a:rPr lang="en-US" smtClean="0"/>
              <a:t>5/8/2025</a:t>
            </a:fld>
            <a:endParaRPr lang="en-US"/>
          </a:p>
        </p:txBody>
      </p:sp>
      <p:sp>
        <p:nvSpPr>
          <p:cNvPr id="6" name="Footer Placeholder 5">
            <a:extLst>
              <a:ext uri="{FF2B5EF4-FFF2-40B4-BE49-F238E27FC236}">
                <a16:creationId xmlns:a16="http://schemas.microsoft.com/office/drawing/2014/main" id="{27B7EE40-96EE-451C-9130-AE324F3793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753F7-8CDE-4057-A755-A589B3BD51ED}"/>
              </a:ext>
            </a:extLst>
          </p:cNvPr>
          <p:cNvSpPr>
            <a:spLocks noGrp="1"/>
          </p:cNvSpPr>
          <p:nvPr>
            <p:ph type="sldNum" sz="quarter" idx="12"/>
          </p:nvPr>
        </p:nvSpPr>
        <p:spPr/>
        <p:txBody>
          <a:bodyPr/>
          <a:lstStyle/>
          <a:p>
            <a:fld id="{274BA279-0196-44DD-94E1-CA4DA523A734}" type="slidenum">
              <a:rPr lang="en-US" smtClean="0"/>
              <a:t>‹#›</a:t>
            </a:fld>
            <a:endParaRPr lang="en-US"/>
          </a:p>
        </p:txBody>
      </p:sp>
    </p:spTree>
    <p:extLst>
      <p:ext uri="{BB962C8B-B14F-4D97-AF65-F5344CB8AC3E}">
        <p14:creationId xmlns:p14="http://schemas.microsoft.com/office/powerpoint/2010/main" val="38396753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FBA83-E1EE-40F1-9A17-B7B12D8159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A1E5F4-A5FC-4D2B-8E35-0F3AFA01F4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B9EB8-295E-4E90-9378-73FF266ECAFB}"/>
              </a:ext>
            </a:extLst>
          </p:cNvPr>
          <p:cNvSpPr>
            <a:spLocks noGrp="1"/>
          </p:cNvSpPr>
          <p:nvPr>
            <p:ph type="dt" sz="half" idx="10"/>
          </p:nvPr>
        </p:nvSpPr>
        <p:spPr/>
        <p:txBody>
          <a:bodyPr/>
          <a:lstStyle/>
          <a:p>
            <a:fld id="{D94B0EA5-75FD-4502-938A-417CF302269D}" type="datetimeFigureOut">
              <a:rPr lang="en-US" smtClean="0"/>
              <a:t>5/8/2025</a:t>
            </a:fld>
            <a:endParaRPr lang="en-US"/>
          </a:p>
        </p:txBody>
      </p:sp>
      <p:sp>
        <p:nvSpPr>
          <p:cNvPr id="5" name="Footer Placeholder 4">
            <a:extLst>
              <a:ext uri="{FF2B5EF4-FFF2-40B4-BE49-F238E27FC236}">
                <a16:creationId xmlns:a16="http://schemas.microsoft.com/office/drawing/2014/main" id="{70810E73-4166-48EC-AAFE-9D4FBB5EA3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6FA8E-355C-42B5-B64E-7B7AED254280}"/>
              </a:ext>
            </a:extLst>
          </p:cNvPr>
          <p:cNvSpPr>
            <a:spLocks noGrp="1"/>
          </p:cNvSpPr>
          <p:nvPr>
            <p:ph type="sldNum" sz="quarter" idx="12"/>
          </p:nvPr>
        </p:nvSpPr>
        <p:spPr/>
        <p:txBody>
          <a:bodyPr/>
          <a:lstStyle/>
          <a:p>
            <a:fld id="{274BA279-0196-44DD-94E1-CA4DA523A734}" type="slidenum">
              <a:rPr lang="en-US" smtClean="0"/>
              <a:t>‹#›</a:t>
            </a:fld>
            <a:endParaRPr lang="en-US"/>
          </a:p>
        </p:txBody>
      </p:sp>
    </p:spTree>
    <p:extLst>
      <p:ext uri="{BB962C8B-B14F-4D97-AF65-F5344CB8AC3E}">
        <p14:creationId xmlns:p14="http://schemas.microsoft.com/office/powerpoint/2010/main" val="26381549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B2F565-46AD-4677-A192-EDF88BDA20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047529-7479-4BC0-A0D9-3C0F595B19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23A50-E345-4878-9E56-32E8EA443CA8}"/>
              </a:ext>
            </a:extLst>
          </p:cNvPr>
          <p:cNvSpPr>
            <a:spLocks noGrp="1"/>
          </p:cNvSpPr>
          <p:nvPr>
            <p:ph type="dt" sz="half" idx="10"/>
          </p:nvPr>
        </p:nvSpPr>
        <p:spPr/>
        <p:txBody>
          <a:bodyPr/>
          <a:lstStyle/>
          <a:p>
            <a:fld id="{D94B0EA5-75FD-4502-938A-417CF302269D}" type="datetimeFigureOut">
              <a:rPr lang="en-US" smtClean="0"/>
              <a:t>5/8/2025</a:t>
            </a:fld>
            <a:endParaRPr lang="en-US"/>
          </a:p>
        </p:txBody>
      </p:sp>
      <p:sp>
        <p:nvSpPr>
          <p:cNvPr id="5" name="Footer Placeholder 4">
            <a:extLst>
              <a:ext uri="{FF2B5EF4-FFF2-40B4-BE49-F238E27FC236}">
                <a16:creationId xmlns:a16="http://schemas.microsoft.com/office/drawing/2014/main" id="{7C7508B4-0857-4FDF-8DAC-6C3E16FFC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F5DC7-4691-4E28-B1F4-346B3202923A}"/>
              </a:ext>
            </a:extLst>
          </p:cNvPr>
          <p:cNvSpPr>
            <a:spLocks noGrp="1"/>
          </p:cNvSpPr>
          <p:nvPr>
            <p:ph type="sldNum" sz="quarter" idx="12"/>
          </p:nvPr>
        </p:nvSpPr>
        <p:spPr/>
        <p:txBody>
          <a:bodyPr/>
          <a:lstStyle/>
          <a:p>
            <a:fld id="{274BA279-0196-44DD-94E1-CA4DA523A734}" type="slidenum">
              <a:rPr lang="en-US" smtClean="0"/>
              <a:t>‹#›</a:t>
            </a:fld>
            <a:endParaRPr lang="en-US"/>
          </a:p>
        </p:txBody>
      </p:sp>
    </p:spTree>
    <p:extLst>
      <p:ext uri="{BB962C8B-B14F-4D97-AF65-F5344CB8AC3E}">
        <p14:creationId xmlns:p14="http://schemas.microsoft.com/office/powerpoint/2010/main" val="25512403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9"/>
            <a:ext cx="10972800" cy="1143000"/>
          </a:xfrm>
          <a:prstGeom prst="rect">
            <a:avLst/>
          </a:prstGeom>
        </p:spPr>
        <p:txBody>
          <a:bodyPr anchor="b" anchorCtr="0"/>
          <a:lstStyle>
            <a:lvl1pPr algn="l">
              <a:lnSpc>
                <a:spcPts val="4000"/>
              </a:lnSpc>
              <a:defRPr sz="3733" b="1" baseline="0">
                <a:solidFill>
                  <a:srgbClr val="D9531E"/>
                </a:solidFill>
                <a:effectLst/>
                <a:latin typeface="Calibri" pitchFamily="34" charset="0"/>
              </a:defRPr>
            </a:lvl1pPr>
          </a:lstStyle>
          <a:p>
            <a:r>
              <a:rPr lang="en-US" dirty="0"/>
              <a:t>Bottom band: NCEZID</a:t>
            </a:r>
          </a:p>
        </p:txBody>
      </p:sp>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t="88508"/>
          <a:stretch/>
        </p:blipFill>
        <p:spPr>
          <a:xfrm>
            <a:off x="0" y="6692413"/>
            <a:ext cx="12192000" cy="165587"/>
          </a:xfrm>
          <a:prstGeom prst="rect">
            <a:avLst/>
          </a:prstGeom>
        </p:spPr>
      </p:pic>
      <p:sp>
        <p:nvSpPr>
          <p:cNvPr id="5" name="Content Placeholder 4"/>
          <p:cNvSpPr>
            <a:spLocks noGrp="1"/>
          </p:cNvSpPr>
          <p:nvPr>
            <p:ph sz="quarter" idx="11"/>
          </p:nvPr>
        </p:nvSpPr>
        <p:spPr>
          <a:xfrm>
            <a:off x="609600" y="1545167"/>
            <a:ext cx="10972800" cy="447039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sz="2667" smtClean="0">
                <a:solidFill>
                  <a:schemeClr val="accent4">
                    <a:lumMod val="75000"/>
                  </a:schemeClr>
                </a:solidFill>
              </a:defRPr>
            </a:lvl1pPr>
            <a:lvl2pPr>
              <a:defRPr lang="en-US" sz="2667" smtClean="0">
                <a:solidFill>
                  <a:schemeClr val="accent4">
                    <a:lumMod val="75000"/>
                  </a:schemeClr>
                </a:solidFill>
              </a:defRPr>
            </a:lvl2pPr>
            <a:lvl3pPr>
              <a:defRPr lang="en-US" sz="2667" smtClean="0">
                <a:solidFill>
                  <a:schemeClr val="accent4">
                    <a:lumMod val="75000"/>
                  </a:schemeClr>
                </a:solidFill>
              </a:defRPr>
            </a:lvl3pPr>
            <a:lvl4pPr>
              <a:defRPr lang="en-US" smtClean="0">
                <a:solidFill>
                  <a:schemeClr val="accent4">
                    <a:lumMod val="75000"/>
                  </a:schemeClr>
                </a:solidFill>
              </a:defRPr>
            </a:lvl4pPr>
            <a:lvl5pPr>
              <a:defRPr lang="en-US">
                <a:solidFill>
                  <a:schemeClr val="accent4">
                    <a:lumMod val="75000"/>
                  </a:schemeClr>
                </a:solidFill>
              </a:defRPr>
            </a:lvl5pPr>
          </a:lstStyle>
          <a:p>
            <a:pPr lvl="0">
              <a:buClr>
                <a:srgbClr val="E25423"/>
              </a:buClr>
              <a:buFont typeface="Wingdings" panose="05000000000000000000" pitchFamily="2" charset="2"/>
              <a:buChar char="§"/>
            </a:pPr>
            <a:r>
              <a:rPr lang="en-US"/>
              <a:t>Edit Master text styles</a:t>
            </a:r>
          </a:p>
          <a:p>
            <a:pPr lvl="1">
              <a:buClr>
                <a:srgbClr val="8D8B00"/>
              </a:buClr>
            </a:pPr>
            <a:r>
              <a:rPr lang="en-US"/>
              <a:t>Second level</a:t>
            </a:r>
          </a:p>
          <a:p>
            <a:pPr lvl="2">
              <a:buClr>
                <a:srgbClr val="006A71"/>
              </a:buClr>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6547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F56E1-0087-4479-A95A-F410C898E088}"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0B0B-CB44-4A9D-9799-592E20369E6D}" type="slidenum">
              <a:rPr lang="en-US" smtClean="0"/>
              <a:t>‹#›</a:t>
            </a:fld>
            <a:endParaRPr lang="en-US"/>
          </a:p>
        </p:txBody>
      </p:sp>
    </p:spTree>
    <p:extLst>
      <p:ext uri="{BB962C8B-B14F-4D97-AF65-F5344CB8AC3E}">
        <p14:creationId xmlns:p14="http://schemas.microsoft.com/office/powerpoint/2010/main" val="736592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8_Data Slide (for content heavy tables and charts)">
  <p:cSld name="9_Data Slide (for content heavy tables and charts)">
    <p:spTree>
      <p:nvGrpSpPr>
        <p:cNvPr id="1" name="Shape 22"/>
        <p:cNvGrpSpPr/>
        <p:nvPr/>
      </p:nvGrpSpPr>
      <p:grpSpPr>
        <a:xfrm>
          <a:off x="0" y="0"/>
          <a:ext cx="0" cy="0"/>
          <a:chOff x="0" y="0"/>
          <a:chExt cx="0" cy="0"/>
        </a:xfrm>
      </p:grpSpPr>
      <p:sp>
        <p:nvSpPr>
          <p:cNvPr id="23" name="Google Shape;23;p52"/>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b" anchorCtr="0">
            <a:noAutofit/>
          </a:bodyPr>
          <a:lstStyle>
            <a:lvl1pPr marR="0" lvl="0" algn="l" rtl="0">
              <a:lnSpc>
                <a:spcPct val="107142"/>
              </a:lnSpc>
              <a:spcBef>
                <a:spcPts val="0"/>
              </a:spcBef>
              <a:spcAft>
                <a:spcPts val="0"/>
              </a:spcAft>
              <a:buSzPts val="1400"/>
              <a:buNone/>
              <a:defRPr sz="3733" b="1" i="0" u="none" strike="noStrike" cap="none">
                <a:solidFill>
                  <a:srgbClr val="D9531E"/>
                </a:solidFill>
                <a:latin typeface="Calibri"/>
                <a:ea typeface="Calibri"/>
                <a:cs typeface="Calibri"/>
                <a:sym typeface="Calibri"/>
              </a:defRPr>
            </a:lvl1pPr>
            <a:lvl2pPr marR="0" lvl="1" algn="ctr" rtl="0">
              <a:spcBef>
                <a:spcPts val="0"/>
              </a:spcBef>
              <a:spcAft>
                <a:spcPts val="0"/>
              </a:spcAft>
              <a:buSzPts val="1400"/>
              <a:buNone/>
              <a:defRPr sz="5867" b="0" i="0" u="none" strike="noStrike" cap="none">
                <a:solidFill>
                  <a:schemeClr val="dk1"/>
                </a:solidFill>
                <a:latin typeface="Open Sans"/>
                <a:ea typeface="Open Sans"/>
                <a:cs typeface="Open Sans"/>
                <a:sym typeface="Open Sans"/>
              </a:defRPr>
            </a:lvl2pPr>
            <a:lvl3pPr marR="0" lvl="2" algn="ctr" rtl="0">
              <a:spcBef>
                <a:spcPts val="0"/>
              </a:spcBef>
              <a:spcAft>
                <a:spcPts val="0"/>
              </a:spcAft>
              <a:buSzPts val="1400"/>
              <a:buNone/>
              <a:defRPr sz="5867" b="0" i="0" u="none" strike="noStrike" cap="none">
                <a:solidFill>
                  <a:schemeClr val="dk1"/>
                </a:solidFill>
                <a:latin typeface="Open Sans"/>
                <a:ea typeface="Open Sans"/>
                <a:cs typeface="Open Sans"/>
                <a:sym typeface="Open Sans"/>
              </a:defRPr>
            </a:lvl3pPr>
            <a:lvl4pPr marR="0" lvl="3" algn="ctr" rtl="0">
              <a:spcBef>
                <a:spcPts val="0"/>
              </a:spcBef>
              <a:spcAft>
                <a:spcPts val="0"/>
              </a:spcAft>
              <a:buSzPts val="1400"/>
              <a:buNone/>
              <a:defRPr sz="5867" b="0" i="0" u="none" strike="noStrike" cap="none">
                <a:solidFill>
                  <a:schemeClr val="dk1"/>
                </a:solidFill>
                <a:latin typeface="Open Sans"/>
                <a:ea typeface="Open Sans"/>
                <a:cs typeface="Open Sans"/>
                <a:sym typeface="Open Sans"/>
              </a:defRPr>
            </a:lvl4pPr>
            <a:lvl5pPr marR="0" lvl="4" algn="ctr" rtl="0">
              <a:spcBef>
                <a:spcPts val="0"/>
              </a:spcBef>
              <a:spcAft>
                <a:spcPts val="0"/>
              </a:spcAft>
              <a:buSzPts val="1400"/>
              <a:buNone/>
              <a:defRPr sz="5867" b="0" i="0" u="none" strike="noStrike" cap="none">
                <a:solidFill>
                  <a:schemeClr val="dk1"/>
                </a:solidFill>
                <a:latin typeface="Open Sans"/>
                <a:ea typeface="Open Sans"/>
                <a:cs typeface="Open Sans"/>
                <a:sym typeface="Open Sans"/>
              </a:defRPr>
            </a:lvl5pPr>
            <a:lvl6pPr marR="0" lvl="5" algn="ctr" rtl="0">
              <a:spcBef>
                <a:spcPts val="0"/>
              </a:spcBef>
              <a:spcAft>
                <a:spcPts val="0"/>
              </a:spcAft>
              <a:buSzPts val="1400"/>
              <a:buNone/>
              <a:defRPr sz="5867" b="0" i="0" u="none" strike="noStrike" cap="none">
                <a:solidFill>
                  <a:schemeClr val="dk1"/>
                </a:solidFill>
                <a:latin typeface="Open Sans"/>
                <a:ea typeface="Open Sans"/>
                <a:cs typeface="Open Sans"/>
                <a:sym typeface="Open Sans"/>
              </a:defRPr>
            </a:lvl6pPr>
            <a:lvl7pPr marR="0" lvl="6" algn="ctr" rtl="0">
              <a:spcBef>
                <a:spcPts val="0"/>
              </a:spcBef>
              <a:spcAft>
                <a:spcPts val="0"/>
              </a:spcAft>
              <a:buSzPts val="1400"/>
              <a:buNone/>
              <a:defRPr sz="5867" b="0" i="0" u="none" strike="noStrike" cap="none">
                <a:solidFill>
                  <a:schemeClr val="dk1"/>
                </a:solidFill>
                <a:latin typeface="Open Sans"/>
                <a:ea typeface="Open Sans"/>
                <a:cs typeface="Open Sans"/>
                <a:sym typeface="Open Sans"/>
              </a:defRPr>
            </a:lvl7pPr>
            <a:lvl8pPr marR="0" lvl="7" algn="ctr" rtl="0">
              <a:spcBef>
                <a:spcPts val="0"/>
              </a:spcBef>
              <a:spcAft>
                <a:spcPts val="0"/>
              </a:spcAft>
              <a:buSzPts val="1400"/>
              <a:buNone/>
              <a:defRPr sz="5867" b="0" i="0" u="none" strike="noStrike" cap="none">
                <a:solidFill>
                  <a:schemeClr val="dk1"/>
                </a:solidFill>
                <a:latin typeface="Open Sans"/>
                <a:ea typeface="Open Sans"/>
                <a:cs typeface="Open Sans"/>
                <a:sym typeface="Open Sans"/>
              </a:defRPr>
            </a:lvl8pPr>
            <a:lvl9pPr marR="0" lvl="8" algn="ctr" rtl="0">
              <a:spcBef>
                <a:spcPts val="0"/>
              </a:spcBef>
              <a:spcAft>
                <a:spcPts val="0"/>
              </a:spcAft>
              <a:buSzPts val="1400"/>
              <a:buNone/>
              <a:defRPr sz="5867" b="0" i="0" u="none" strike="noStrike" cap="none">
                <a:solidFill>
                  <a:schemeClr val="dk1"/>
                </a:solidFill>
                <a:latin typeface="Open Sans"/>
                <a:ea typeface="Open Sans"/>
                <a:cs typeface="Open Sans"/>
                <a:sym typeface="Open Sans"/>
              </a:defRPr>
            </a:lvl9pPr>
          </a:lstStyle>
          <a:p>
            <a:endParaRPr/>
          </a:p>
        </p:txBody>
      </p:sp>
      <p:pic>
        <p:nvPicPr>
          <p:cNvPr id="24" name="Google Shape;24;p52"/>
          <p:cNvPicPr preferRelativeResize="0"/>
          <p:nvPr/>
        </p:nvPicPr>
        <p:blipFill rotWithShape="1">
          <a:blip r:embed="rId2">
            <a:alphaModFix/>
          </a:blip>
          <a:srcRect t="88507"/>
          <a:stretch/>
        </p:blipFill>
        <p:spPr>
          <a:xfrm>
            <a:off x="0" y="6692413"/>
            <a:ext cx="12192000" cy="165587"/>
          </a:xfrm>
          <a:prstGeom prst="rect">
            <a:avLst/>
          </a:prstGeom>
          <a:noFill/>
          <a:ln>
            <a:noFill/>
          </a:ln>
        </p:spPr>
      </p:pic>
      <p:sp>
        <p:nvSpPr>
          <p:cNvPr id="25" name="Google Shape;25;p52"/>
          <p:cNvSpPr txBox="1">
            <a:spLocks noGrp="1"/>
          </p:cNvSpPr>
          <p:nvPr>
            <p:ph type="body" idx="1"/>
          </p:nvPr>
        </p:nvSpPr>
        <p:spPr>
          <a:xfrm>
            <a:off x="609600" y="1545167"/>
            <a:ext cx="10972800" cy="4470399"/>
          </a:xfrm>
          <a:prstGeom prst="rect">
            <a:avLst/>
          </a:prstGeom>
          <a:noFill/>
          <a:ln>
            <a:noFill/>
          </a:ln>
        </p:spPr>
        <p:txBody>
          <a:bodyPr spcFirstLastPara="1" wrap="square" lIns="91425" tIns="45700" rIns="91425" bIns="45700" anchor="t" anchorCtr="0">
            <a:noAutofit/>
          </a:bodyPr>
          <a:lstStyle>
            <a:lvl1pPr marL="609585" lvl="0" indent="-474121" algn="l">
              <a:spcBef>
                <a:spcPts val="533"/>
              </a:spcBef>
              <a:spcAft>
                <a:spcPts val="0"/>
              </a:spcAft>
              <a:buClr>
                <a:srgbClr val="5F5F5F"/>
              </a:buClr>
              <a:buSzPts val="2000"/>
              <a:buChar char="•"/>
              <a:defRPr sz="2667">
                <a:solidFill>
                  <a:srgbClr val="5F5F5F"/>
                </a:solidFill>
              </a:defRPr>
            </a:lvl1pPr>
            <a:lvl2pPr marL="1219170" lvl="1" indent="-474121" algn="l">
              <a:spcBef>
                <a:spcPts val="533"/>
              </a:spcBef>
              <a:spcAft>
                <a:spcPts val="0"/>
              </a:spcAft>
              <a:buClr>
                <a:srgbClr val="5F5F5F"/>
              </a:buClr>
              <a:buSzPts val="2000"/>
              <a:buChar char="–"/>
              <a:defRPr sz="2667">
                <a:solidFill>
                  <a:srgbClr val="5F5F5F"/>
                </a:solidFill>
              </a:defRPr>
            </a:lvl2pPr>
            <a:lvl3pPr marL="1828754" lvl="2" indent="-474121" algn="l">
              <a:spcBef>
                <a:spcPts val="533"/>
              </a:spcBef>
              <a:spcAft>
                <a:spcPts val="0"/>
              </a:spcAft>
              <a:buClr>
                <a:srgbClr val="5F5F5F"/>
              </a:buClr>
              <a:buSzPts val="2000"/>
              <a:buChar char="•"/>
              <a:defRPr sz="2667">
                <a:solidFill>
                  <a:srgbClr val="5F5F5F"/>
                </a:solidFill>
              </a:defRPr>
            </a:lvl3pPr>
            <a:lvl4pPr marL="2438339" lvl="3" indent="-474121" algn="l">
              <a:spcBef>
                <a:spcPts val="533"/>
              </a:spcBef>
              <a:spcAft>
                <a:spcPts val="0"/>
              </a:spcAft>
              <a:buClr>
                <a:srgbClr val="5F5F5F"/>
              </a:buClr>
              <a:buSzPts val="2000"/>
              <a:buChar char="–"/>
              <a:defRPr>
                <a:solidFill>
                  <a:srgbClr val="5F5F5F"/>
                </a:solidFill>
              </a:defRPr>
            </a:lvl4pPr>
            <a:lvl5pPr marL="3047924" lvl="4" indent="-474121" algn="l">
              <a:spcBef>
                <a:spcPts val="533"/>
              </a:spcBef>
              <a:spcAft>
                <a:spcPts val="0"/>
              </a:spcAft>
              <a:buClr>
                <a:srgbClr val="5F5F5F"/>
              </a:buClr>
              <a:buSzPts val="2000"/>
              <a:buChar char="»"/>
              <a:defRPr>
                <a:solidFill>
                  <a:srgbClr val="5F5F5F"/>
                </a:solidFill>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20848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7F56E1-0087-4479-A95A-F410C898E088}"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0B0B-CB44-4A9D-9799-592E20369E6D}" type="slidenum">
              <a:rPr lang="en-US" smtClean="0"/>
              <a:t>‹#›</a:t>
            </a:fld>
            <a:endParaRPr lang="en-US"/>
          </a:p>
        </p:txBody>
      </p:sp>
    </p:spTree>
    <p:extLst>
      <p:ext uri="{BB962C8B-B14F-4D97-AF65-F5344CB8AC3E}">
        <p14:creationId xmlns:p14="http://schemas.microsoft.com/office/powerpoint/2010/main" val="1377169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7F56E1-0087-4479-A95A-F410C898E088}" type="datetimeFigureOut">
              <a:rPr lang="en-US" smtClean="0"/>
              <a:t>5/8/2025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70B0B-CB44-4A9D-9799-592E20369E6D}" type="slidenum">
              <a:rPr lang="en-US" smtClean="0"/>
              <a:t>‹#›</a:t>
            </a:fld>
            <a:endParaRPr lang="en-US"/>
          </a:p>
        </p:txBody>
      </p:sp>
    </p:spTree>
    <p:extLst>
      <p:ext uri="{BB962C8B-B14F-4D97-AF65-F5344CB8AC3E}">
        <p14:creationId xmlns:p14="http://schemas.microsoft.com/office/powerpoint/2010/main" val="324533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7F56E1-0087-4479-A95A-F410C898E088}" type="datetimeFigureOut">
              <a:rPr lang="en-US" smtClean="0"/>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70B0B-CB44-4A9D-9799-592E20369E6D}" type="slidenum">
              <a:rPr lang="en-US" smtClean="0"/>
              <a:t>‹#›</a:t>
            </a:fld>
            <a:endParaRPr lang="en-US"/>
          </a:p>
        </p:txBody>
      </p:sp>
    </p:spTree>
    <p:extLst>
      <p:ext uri="{BB962C8B-B14F-4D97-AF65-F5344CB8AC3E}">
        <p14:creationId xmlns:p14="http://schemas.microsoft.com/office/powerpoint/2010/main" val="2549657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F56E1-0087-4479-A95A-F410C898E088}" type="datetimeFigureOut">
              <a:rPr lang="en-US" smtClean="0"/>
              <a:t>5/8/2025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70B0B-CB44-4A9D-9799-592E20369E6D}" type="slidenum">
              <a:rPr lang="en-US" smtClean="0"/>
              <a:t>‹#›</a:t>
            </a:fld>
            <a:endParaRPr lang="en-US"/>
          </a:p>
        </p:txBody>
      </p:sp>
    </p:spTree>
    <p:extLst>
      <p:ext uri="{BB962C8B-B14F-4D97-AF65-F5344CB8AC3E}">
        <p14:creationId xmlns:p14="http://schemas.microsoft.com/office/powerpoint/2010/main" val="336807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7F56E1-0087-4479-A95A-F410C898E088}"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0B0B-CB44-4A9D-9799-592E20369E6D}" type="slidenum">
              <a:rPr lang="en-US" smtClean="0"/>
              <a:t>‹#›</a:t>
            </a:fld>
            <a:endParaRPr lang="en-US"/>
          </a:p>
        </p:txBody>
      </p:sp>
    </p:spTree>
    <p:extLst>
      <p:ext uri="{BB962C8B-B14F-4D97-AF65-F5344CB8AC3E}">
        <p14:creationId xmlns:p14="http://schemas.microsoft.com/office/powerpoint/2010/main" val="278675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7F56E1-0087-4479-A95A-F410C898E088}"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0B0B-CB44-4A9D-9799-592E20369E6D}" type="slidenum">
              <a:rPr lang="en-US" smtClean="0"/>
              <a:t>‹#›</a:t>
            </a:fld>
            <a:endParaRPr lang="en-US"/>
          </a:p>
        </p:txBody>
      </p:sp>
    </p:spTree>
    <p:extLst>
      <p:ext uri="{BB962C8B-B14F-4D97-AF65-F5344CB8AC3E}">
        <p14:creationId xmlns:p14="http://schemas.microsoft.com/office/powerpoint/2010/main" val="76212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7F56E1-0087-4479-A95A-F410C898E088}" type="datetimeFigureOut">
              <a:rPr lang="en-US" smtClean="0"/>
              <a:t>5/8/2025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770B0B-CB44-4A9D-9799-592E20369E6D}" type="slidenum">
              <a:rPr lang="en-US" smtClean="0"/>
              <a:t>‹#›</a:t>
            </a:fld>
            <a:endParaRPr lang="en-US"/>
          </a:p>
        </p:txBody>
      </p:sp>
    </p:spTree>
    <p:extLst>
      <p:ext uri="{BB962C8B-B14F-4D97-AF65-F5344CB8AC3E}">
        <p14:creationId xmlns:p14="http://schemas.microsoft.com/office/powerpoint/2010/main" val="2181362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DF75E0-5815-45DC-B17B-BA25B7885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20FE6A-B1DF-4B75-8AEF-301FFE9AEC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1CB893-AABE-4C8B-8BD7-2EC6DFD915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B0EA5-75FD-4502-938A-417CF302269D}" type="datetimeFigureOut">
              <a:rPr lang="en-US" smtClean="0"/>
              <a:t>5/8/2025</a:t>
            </a:fld>
            <a:endParaRPr lang="en-US"/>
          </a:p>
        </p:txBody>
      </p:sp>
      <p:sp>
        <p:nvSpPr>
          <p:cNvPr id="5" name="Footer Placeholder 4">
            <a:extLst>
              <a:ext uri="{FF2B5EF4-FFF2-40B4-BE49-F238E27FC236}">
                <a16:creationId xmlns:a16="http://schemas.microsoft.com/office/drawing/2014/main" id="{8594E90E-AD21-4D6F-AEBC-16180A8F1A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77D6C8-0BB5-49E3-BD72-006966E238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A279-0196-44DD-94E1-CA4DA523A734}" type="slidenum">
              <a:rPr lang="en-US" smtClean="0"/>
              <a:t>‹#›</a:t>
            </a:fld>
            <a:endParaRPr lang="en-US"/>
          </a:p>
        </p:txBody>
      </p:sp>
    </p:spTree>
    <p:extLst>
      <p:ext uri="{BB962C8B-B14F-4D97-AF65-F5344CB8AC3E}">
        <p14:creationId xmlns:p14="http://schemas.microsoft.com/office/powerpoint/2010/main" val="108915081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gif"/></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1FA45-C53F-D133-0A34-A1686E8A05AB}"/>
              </a:ext>
            </a:extLst>
          </p:cNvPr>
          <p:cNvSpPr>
            <a:spLocks noGrp="1"/>
          </p:cNvSpPr>
          <p:nvPr>
            <p:ph type="ctrTitle"/>
          </p:nvPr>
        </p:nvSpPr>
        <p:spPr/>
        <p:txBody>
          <a:bodyPr/>
          <a:lstStyle/>
          <a:p>
            <a:r>
              <a:rPr lang="en-US" dirty="0"/>
              <a:t>Phylogeny</a:t>
            </a:r>
          </a:p>
        </p:txBody>
      </p:sp>
      <p:sp>
        <p:nvSpPr>
          <p:cNvPr id="4" name="Title 1">
            <a:extLst>
              <a:ext uri="{FF2B5EF4-FFF2-40B4-BE49-F238E27FC236}">
                <a16:creationId xmlns:a16="http://schemas.microsoft.com/office/drawing/2014/main" id="{D9A9C28E-3C28-9AEF-4CB3-A3334A3C994F}"/>
              </a:ext>
            </a:extLst>
          </p:cNvPr>
          <p:cNvSpPr>
            <a:spLocks noGrp="1"/>
          </p:cNvSpPr>
          <p:nvPr/>
        </p:nvSpPr>
        <p:spPr bwMode="auto">
          <a:xfrm rot="21098964">
            <a:off x="1846206" y="-322705"/>
            <a:ext cx="5686753" cy="2523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lc="http://schemas.openxmlformats.org/drawingml/2006/lockedCanvas" val="1"/>
            </a:ext>
          </a:extLst>
        </p:spPr>
        <p:txBody>
          <a:bodyPr vert="horz" wrap="square" lIns="91440" tIns="45720" rIns="91440" bIns="45720" numCol="1" anchor="ctr" anchorCtr="0" compatLnSpc="1">
            <a:prstTxWarp prst="textNoShape">
              <a:avLst/>
            </a:prstTxWarp>
            <a:normAutofit fontScale="97500"/>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7" charset="-128"/>
                <a:cs typeface="ＭＳ Ｐゴシック" pitchFamily="-107" charset="-128"/>
              </a:defRPr>
            </a:lvl1pPr>
            <a:lvl2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2pPr>
            <a:lvl3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3pPr>
            <a:lvl4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4pPr>
            <a:lvl5pPr algn="ctr" defTabSz="457200" rtl="0" eaLnBrk="0" fontAlgn="base" hangingPunct="0">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5pPr>
            <a:lvl6pPr marL="4572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6pPr>
            <a:lvl7pPr marL="9144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7pPr>
            <a:lvl8pPr marL="13716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8pPr>
            <a:lvl9pPr marL="18288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9pPr>
          </a:lstStyle>
          <a:p>
            <a:pPr algn="l"/>
            <a:r>
              <a:rPr lang="en-US" sz="3200" dirty="0"/>
              <a:t>“I wonder about the trees”</a:t>
            </a:r>
          </a:p>
          <a:p>
            <a:pPr algn="l"/>
            <a:r>
              <a:rPr lang="en-US" sz="3200" dirty="0"/>
              <a:t>   - Robert Frost</a:t>
            </a:r>
          </a:p>
        </p:txBody>
      </p:sp>
      <p:sp>
        <p:nvSpPr>
          <p:cNvPr id="6" name="TextBox 5">
            <a:extLst>
              <a:ext uri="{FF2B5EF4-FFF2-40B4-BE49-F238E27FC236}">
                <a16:creationId xmlns:a16="http://schemas.microsoft.com/office/drawing/2014/main" id="{866F764F-EF6F-129C-F3B5-3EE544B00F06}"/>
              </a:ext>
            </a:extLst>
          </p:cNvPr>
          <p:cNvSpPr txBox="1"/>
          <p:nvPr/>
        </p:nvSpPr>
        <p:spPr>
          <a:xfrm>
            <a:off x="6920834" y="1096637"/>
            <a:ext cx="4351810" cy="1569660"/>
          </a:xfrm>
          <a:prstGeom prst="rect">
            <a:avLst/>
          </a:prstGeom>
          <a:noFill/>
        </p:spPr>
        <p:txBody>
          <a:bodyPr wrap="square">
            <a:spAutoFit/>
          </a:bodyPr>
          <a:lstStyle/>
          <a:p>
            <a:r>
              <a:rPr lang="en-US" sz="3100" dirty="0"/>
              <a:t>“There is a thing in me that dreamed of trees”</a:t>
            </a:r>
          </a:p>
          <a:p>
            <a:r>
              <a:rPr lang="en-US" sz="3100" dirty="0"/>
              <a:t>   - Mary Oliver</a:t>
            </a:r>
          </a:p>
        </p:txBody>
      </p:sp>
      <p:sp>
        <p:nvSpPr>
          <p:cNvPr id="10" name="TextBox 9">
            <a:extLst>
              <a:ext uri="{FF2B5EF4-FFF2-40B4-BE49-F238E27FC236}">
                <a16:creationId xmlns:a16="http://schemas.microsoft.com/office/drawing/2014/main" id="{472B2B68-F605-E6F1-C3C9-1FD6A6FA4BCC}"/>
              </a:ext>
            </a:extLst>
          </p:cNvPr>
          <p:cNvSpPr txBox="1"/>
          <p:nvPr/>
        </p:nvSpPr>
        <p:spPr>
          <a:xfrm rot="479143">
            <a:off x="1984545" y="2644475"/>
            <a:ext cx="5619755" cy="1569660"/>
          </a:xfrm>
          <a:prstGeom prst="rect">
            <a:avLst/>
          </a:prstGeom>
          <a:noFill/>
        </p:spPr>
        <p:txBody>
          <a:bodyPr wrap="square">
            <a:spAutoFit/>
          </a:bodyPr>
          <a:lstStyle/>
          <a:p>
            <a:r>
              <a:rPr lang="en-US" sz="3100" dirty="0"/>
              <a:t>“I think that I shall never see</a:t>
            </a:r>
          </a:p>
          <a:p>
            <a:r>
              <a:rPr lang="en-US" sz="3100" dirty="0"/>
              <a:t>A poem lovely as a tree.”</a:t>
            </a:r>
          </a:p>
          <a:p>
            <a:r>
              <a:rPr lang="en-US" sz="3100" dirty="0"/>
              <a:t>   - Joyce Kilmer</a:t>
            </a:r>
          </a:p>
        </p:txBody>
      </p:sp>
      <p:pic>
        <p:nvPicPr>
          <p:cNvPr id="11" name="Picture 10" descr="tree">
            <a:extLst>
              <a:ext uri="{FF2B5EF4-FFF2-40B4-BE49-F238E27FC236}">
                <a16:creationId xmlns:a16="http://schemas.microsoft.com/office/drawing/2014/main" id="{013543FB-ABB5-155B-0F49-BD85E7F1207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7388" y="4647274"/>
            <a:ext cx="2544724" cy="2234790"/>
          </a:xfrm>
          <a:prstGeom prst="rect">
            <a:avLst/>
          </a:prstGeom>
          <a:noFill/>
          <a:ln>
            <a:noFill/>
          </a:ln>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miter lim="800000"/>
                <a:headEnd/>
                <a:tailEnd/>
              </a14:hiddenLine>
            </a:ext>
          </a:extLst>
        </p:spPr>
      </p:pic>
      <p:sp>
        <p:nvSpPr>
          <p:cNvPr id="7" name="Subtitle 6">
            <a:extLst>
              <a:ext uri="{FF2B5EF4-FFF2-40B4-BE49-F238E27FC236}">
                <a16:creationId xmlns:a16="http://schemas.microsoft.com/office/drawing/2014/main" id="{7F6D1952-3EFB-DFC5-157D-289D62E33F7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5015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Phylogenetic tree terminology</a:t>
            </a:r>
          </a:p>
        </p:txBody>
      </p:sp>
      <p:sp>
        <p:nvSpPr>
          <p:cNvPr id="44" name="TextBox 25">
            <a:extLst>
              <a:ext uri="{FF2B5EF4-FFF2-40B4-BE49-F238E27FC236}">
                <a16:creationId xmlns:a16="http://schemas.microsoft.com/office/drawing/2014/main" id="{FBA02CA3-44F3-E7A5-46F5-9FC1410AD6FE}"/>
              </a:ext>
            </a:extLst>
          </p:cNvPr>
          <p:cNvSpPr txBox="1"/>
          <p:nvPr/>
        </p:nvSpPr>
        <p:spPr>
          <a:xfrm>
            <a:off x="3945849" y="3648223"/>
            <a:ext cx="1373454" cy="40011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dirty="0"/>
              <a:t>rooted tree</a:t>
            </a:r>
          </a:p>
        </p:txBody>
      </p:sp>
      <p:sp>
        <p:nvSpPr>
          <p:cNvPr id="45" name="TextBox 40">
            <a:extLst>
              <a:ext uri="{FF2B5EF4-FFF2-40B4-BE49-F238E27FC236}">
                <a16:creationId xmlns:a16="http://schemas.microsoft.com/office/drawing/2014/main" id="{B4252CCF-5CE5-2DEE-E038-518ABE05FAFB}"/>
              </a:ext>
            </a:extLst>
          </p:cNvPr>
          <p:cNvSpPr txBox="1"/>
          <p:nvPr/>
        </p:nvSpPr>
        <p:spPr>
          <a:xfrm>
            <a:off x="8047416" y="3648223"/>
            <a:ext cx="1642758" cy="40011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dirty="0"/>
              <a:t>unrooted tree</a:t>
            </a:r>
          </a:p>
        </p:txBody>
      </p:sp>
      <p:sp>
        <p:nvSpPr>
          <p:cNvPr id="82" name="TextBox 42">
            <a:extLst>
              <a:ext uri="{FF2B5EF4-FFF2-40B4-BE49-F238E27FC236}">
                <a16:creationId xmlns:a16="http://schemas.microsoft.com/office/drawing/2014/main" id="{D6CF1841-5232-BA5F-6FE9-40ED3314AE3E}"/>
              </a:ext>
            </a:extLst>
          </p:cNvPr>
          <p:cNvSpPr txBox="1"/>
          <p:nvPr/>
        </p:nvSpPr>
        <p:spPr>
          <a:xfrm>
            <a:off x="3351489" y="6212115"/>
            <a:ext cx="256032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indicates direction of time</a:t>
            </a:r>
          </a:p>
        </p:txBody>
      </p:sp>
      <p:sp>
        <p:nvSpPr>
          <p:cNvPr id="83" name="TextBox 43">
            <a:extLst>
              <a:ext uri="{FF2B5EF4-FFF2-40B4-BE49-F238E27FC236}">
                <a16:creationId xmlns:a16="http://schemas.microsoft.com/office/drawing/2014/main" id="{113BE800-E5E7-AC8B-2564-017CA33EC1F4}"/>
              </a:ext>
            </a:extLst>
          </p:cNvPr>
          <p:cNvSpPr txBox="1"/>
          <p:nvPr/>
        </p:nvSpPr>
        <p:spPr>
          <a:xfrm>
            <a:off x="7495544" y="6208543"/>
            <a:ext cx="2743200"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does not tell us about time</a:t>
            </a:r>
          </a:p>
        </p:txBody>
      </p:sp>
      <p:grpSp>
        <p:nvGrpSpPr>
          <p:cNvPr id="89" name="Group 88">
            <a:extLst>
              <a:ext uri="{FF2B5EF4-FFF2-40B4-BE49-F238E27FC236}">
                <a16:creationId xmlns:a16="http://schemas.microsoft.com/office/drawing/2014/main" id="{82013A15-C9B9-2307-6930-67D3C77CA16F}"/>
              </a:ext>
            </a:extLst>
          </p:cNvPr>
          <p:cNvGrpSpPr/>
          <p:nvPr/>
        </p:nvGrpSpPr>
        <p:grpSpPr>
          <a:xfrm>
            <a:off x="3378921" y="4105423"/>
            <a:ext cx="2511882" cy="2106692"/>
            <a:chOff x="1346892" y="4023360"/>
            <a:chExt cx="2511882" cy="2106692"/>
          </a:xfrm>
        </p:grpSpPr>
        <p:cxnSp>
          <p:nvCxnSpPr>
            <p:cNvPr id="109" name="Straight Connector 108">
              <a:extLst>
                <a:ext uri="{FF2B5EF4-FFF2-40B4-BE49-F238E27FC236}">
                  <a16:creationId xmlns:a16="http://schemas.microsoft.com/office/drawing/2014/main" id="{93555CDD-A2CE-A68E-8E8A-A5661CA4847B}"/>
                </a:ext>
              </a:extLst>
            </p:cNvPr>
            <p:cNvCxnSpPr/>
            <p:nvPr/>
          </p:nvCxnSpPr>
          <p:spPr>
            <a:xfrm>
              <a:off x="2421731" y="4160520"/>
              <a:ext cx="457200" cy="54864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B4462386-4396-7036-9955-26D441819F25}"/>
                </a:ext>
              </a:extLst>
            </p:cNvPr>
            <p:cNvCxnSpPr/>
            <p:nvPr/>
          </p:nvCxnSpPr>
          <p:spPr>
            <a:xfrm flipH="1">
              <a:off x="1515247" y="4160520"/>
              <a:ext cx="899669" cy="148422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054137A-95AC-5B6A-A521-EC1EAA7E2B18}"/>
                </a:ext>
              </a:extLst>
            </p:cNvPr>
            <p:cNvCxnSpPr/>
            <p:nvPr/>
          </p:nvCxnSpPr>
          <p:spPr>
            <a:xfrm flipH="1">
              <a:off x="2511097" y="4712775"/>
              <a:ext cx="381274" cy="45623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376B7055-2473-11F1-9659-BFE194710919}"/>
                </a:ext>
              </a:extLst>
            </p:cNvPr>
            <p:cNvCxnSpPr/>
            <p:nvPr/>
          </p:nvCxnSpPr>
          <p:spPr>
            <a:xfrm flipH="1">
              <a:off x="2238668" y="5169007"/>
              <a:ext cx="271645" cy="43781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8F47BC39-4A72-B652-1839-A3C4762416B8}"/>
                </a:ext>
              </a:extLst>
            </p:cNvPr>
            <p:cNvCxnSpPr/>
            <p:nvPr/>
          </p:nvCxnSpPr>
          <p:spPr>
            <a:xfrm>
              <a:off x="2520164" y="5162745"/>
              <a:ext cx="469274" cy="47140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3C96CD8D-FE19-00BF-AD04-A23F03279645}"/>
                </a:ext>
              </a:extLst>
            </p:cNvPr>
            <p:cNvCxnSpPr/>
            <p:nvPr/>
          </p:nvCxnSpPr>
          <p:spPr>
            <a:xfrm>
              <a:off x="2883187" y="4735724"/>
              <a:ext cx="825519" cy="8878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5" name="Oval 114">
              <a:extLst>
                <a:ext uri="{FF2B5EF4-FFF2-40B4-BE49-F238E27FC236}">
                  <a16:creationId xmlns:a16="http://schemas.microsoft.com/office/drawing/2014/main" id="{91622A39-F918-EC85-EBC0-C618641EB1D5}"/>
                </a:ext>
              </a:extLst>
            </p:cNvPr>
            <p:cNvSpPr/>
            <p:nvPr/>
          </p:nvSpPr>
          <p:spPr>
            <a:xfrm>
              <a:off x="2286000" y="4023360"/>
              <a:ext cx="271462" cy="274320"/>
            </a:xfrm>
            <a:prstGeom prst="ellipse">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6" name="Oval 115">
              <a:extLst>
                <a:ext uri="{FF2B5EF4-FFF2-40B4-BE49-F238E27FC236}">
                  <a16:creationId xmlns:a16="http://schemas.microsoft.com/office/drawing/2014/main" id="{0B31EC35-E4A2-E6D3-937D-8D30F353A313}"/>
                </a:ext>
              </a:extLst>
            </p:cNvPr>
            <p:cNvSpPr/>
            <p:nvPr/>
          </p:nvSpPr>
          <p:spPr>
            <a:xfrm>
              <a:off x="2743200" y="4572000"/>
              <a:ext cx="271462" cy="27432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7" name="Oval 116">
              <a:extLst>
                <a:ext uri="{FF2B5EF4-FFF2-40B4-BE49-F238E27FC236}">
                  <a16:creationId xmlns:a16="http://schemas.microsoft.com/office/drawing/2014/main" id="{AE0C1419-F469-AD61-C4BB-3181975A704A}"/>
                </a:ext>
              </a:extLst>
            </p:cNvPr>
            <p:cNvSpPr/>
            <p:nvPr/>
          </p:nvSpPr>
          <p:spPr>
            <a:xfrm>
              <a:off x="1370019" y="5486400"/>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8" name="Oval 117">
              <a:extLst>
                <a:ext uri="{FF2B5EF4-FFF2-40B4-BE49-F238E27FC236}">
                  <a16:creationId xmlns:a16="http://schemas.microsoft.com/office/drawing/2014/main" id="{A092E8B1-28D9-8BB2-4E8B-015150974581}"/>
                </a:ext>
              </a:extLst>
            </p:cNvPr>
            <p:cNvSpPr/>
            <p:nvPr/>
          </p:nvSpPr>
          <p:spPr>
            <a:xfrm>
              <a:off x="2103120" y="5486400"/>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9" name="Oval 118">
              <a:extLst>
                <a:ext uri="{FF2B5EF4-FFF2-40B4-BE49-F238E27FC236}">
                  <a16:creationId xmlns:a16="http://schemas.microsoft.com/office/drawing/2014/main" id="{416C8238-07CB-E249-4E62-1BC55C37E931}"/>
                </a:ext>
              </a:extLst>
            </p:cNvPr>
            <p:cNvSpPr/>
            <p:nvPr/>
          </p:nvSpPr>
          <p:spPr>
            <a:xfrm>
              <a:off x="2834640" y="5486400"/>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0" name="TextBox 12">
              <a:extLst>
                <a:ext uri="{FF2B5EF4-FFF2-40B4-BE49-F238E27FC236}">
                  <a16:creationId xmlns:a16="http://schemas.microsoft.com/office/drawing/2014/main" id="{88684235-8CD7-0855-C540-BE30470938BF}"/>
                </a:ext>
              </a:extLst>
            </p:cNvPr>
            <p:cNvSpPr txBox="1"/>
            <p:nvPr/>
          </p:nvSpPr>
          <p:spPr>
            <a:xfrm>
              <a:off x="1346892" y="5760720"/>
              <a:ext cx="31771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A</a:t>
              </a:r>
            </a:p>
          </p:txBody>
        </p:sp>
        <p:sp>
          <p:nvSpPr>
            <p:cNvPr id="121" name="TextBox 13">
              <a:extLst>
                <a:ext uri="{FF2B5EF4-FFF2-40B4-BE49-F238E27FC236}">
                  <a16:creationId xmlns:a16="http://schemas.microsoft.com/office/drawing/2014/main" id="{8421DA9B-F195-D353-EAB4-9E275243D895}"/>
                </a:ext>
              </a:extLst>
            </p:cNvPr>
            <p:cNvSpPr txBox="1"/>
            <p:nvPr/>
          </p:nvSpPr>
          <p:spPr>
            <a:xfrm>
              <a:off x="2084332" y="5760720"/>
              <a:ext cx="31771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B</a:t>
              </a:r>
            </a:p>
          </p:txBody>
        </p:sp>
        <p:sp>
          <p:nvSpPr>
            <p:cNvPr id="122" name="TextBox 14">
              <a:extLst>
                <a:ext uri="{FF2B5EF4-FFF2-40B4-BE49-F238E27FC236}">
                  <a16:creationId xmlns:a16="http://schemas.microsoft.com/office/drawing/2014/main" id="{4A0D7A94-D05B-BFBF-6F83-8FEA6DCB1C84}"/>
                </a:ext>
              </a:extLst>
            </p:cNvPr>
            <p:cNvSpPr txBox="1"/>
            <p:nvPr/>
          </p:nvSpPr>
          <p:spPr>
            <a:xfrm>
              <a:off x="2810817" y="5760720"/>
              <a:ext cx="31771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C</a:t>
              </a:r>
            </a:p>
          </p:txBody>
        </p:sp>
        <p:sp>
          <p:nvSpPr>
            <p:cNvPr id="123" name="Oval 122">
              <a:extLst>
                <a:ext uri="{FF2B5EF4-FFF2-40B4-BE49-F238E27FC236}">
                  <a16:creationId xmlns:a16="http://schemas.microsoft.com/office/drawing/2014/main" id="{DB6FEFAE-2198-2B1E-9B06-42E8971424BF}"/>
                </a:ext>
              </a:extLst>
            </p:cNvPr>
            <p:cNvSpPr/>
            <p:nvPr/>
          </p:nvSpPr>
          <p:spPr>
            <a:xfrm>
              <a:off x="3564389" y="5486400"/>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4" name="TextBox 54">
              <a:extLst>
                <a:ext uri="{FF2B5EF4-FFF2-40B4-BE49-F238E27FC236}">
                  <a16:creationId xmlns:a16="http://schemas.microsoft.com/office/drawing/2014/main" id="{2037B3CF-7638-93A9-3F54-6927C25D44A5}"/>
                </a:ext>
              </a:extLst>
            </p:cNvPr>
            <p:cNvSpPr txBox="1"/>
            <p:nvPr/>
          </p:nvSpPr>
          <p:spPr>
            <a:xfrm>
              <a:off x="3531440" y="5757105"/>
              <a:ext cx="327334"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D</a:t>
              </a:r>
            </a:p>
          </p:txBody>
        </p:sp>
        <p:sp>
          <p:nvSpPr>
            <p:cNvPr id="125" name="Oval 124">
              <a:extLst>
                <a:ext uri="{FF2B5EF4-FFF2-40B4-BE49-F238E27FC236}">
                  <a16:creationId xmlns:a16="http://schemas.microsoft.com/office/drawing/2014/main" id="{976AC651-23F2-F2F9-3C7C-727B183AD38B}"/>
                </a:ext>
              </a:extLst>
            </p:cNvPr>
            <p:cNvSpPr/>
            <p:nvPr/>
          </p:nvSpPr>
          <p:spPr>
            <a:xfrm>
              <a:off x="2377440" y="5029200"/>
              <a:ext cx="271462" cy="27432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nvGrpSpPr>
          <p:cNvPr id="90" name="Group 89">
            <a:extLst>
              <a:ext uri="{FF2B5EF4-FFF2-40B4-BE49-F238E27FC236}">
                <a16:creationId xmlns:a16="http://schemas.microsoft.com/office/drawing/2014/main" id="{16EB4907-F89E-61D5-23AA-09308E69FA82}"/>
              </a:ext>
            </a:extLst>
          </p:cNvPr>
          <p:cNvGrpSpPr/>
          <p:nvPr/>
        </p:nvGrpSpPr>
        <p:grpSpPr>
          <a:xfrm>
            <a:off x="7568366" y="4242583"/>
            <a:ext cx="2600858" cy="1820047"/>
            <a:chOff x="4572000" y="4160520"/>
            <a:chExt cx="2600858" cy="1820047"/>
          </a:xfrm>
        </p:grpSpPr>
        <p:cxnSp>
          <p:nvCxnSpPr>
            <p:cNvPr id="94" name="Straight Connector 93">
              <a:extLst>
                <a:ext uri="{FF2B5EF4-FFF2-40B4-BE49-F238E27FC236}">
                  <a16:creationId xmlns:a16="http://schemas.microsoft.com/office/drawing/2014/main" id="{AB919ADD-530E-89D2-E1BA-4917D0BF60D5}"/>
                </a:ext>
              </a:extLst>
            </p:cNvPr>
            <p:cNvCxnSpPr/>
            <p:nvPr/>
          </p:nvCxnSpPr>
          <p:spPr>
            <a:xfrm flipH="1" flipV="1">
              <a:off x="4988772" y="4704935"/>
              <a:ext cx="583003" cy="28744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1D151D01-CDF4-EF9A-B1E7-3A0672DF044C}"/>
                </a:ext>
              </a:extLst>
            </p:cNvPr>
            <p:cNvCxnSpPr/>
            <p:nvPr/>
          </p:nvCxnSpPr>
          <p:spPr>
            <a:xfrm flipV="1">
              <a:off x="6169781" y="4343401"/>
              <a:ext cx="567679" cy="45508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5C100FE7-4C4D-60D3-679B-2A5E24CF7552}"/>
                </a:ext>
              </a:extLst>
            </p:cNvPr>
            <p:cNvCxnSpPr/>
            <p:nvPr/>
          </p:nvCxnSpPr>
          <p:spPr>
            <a:xfrm>
              <a:off x="6169781" y="4798488"/>
              <a:ext cx="458190" cy="63689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E3B01F5E-D3F4-B434-78CC-571266490252}"/>
                </a:ext>
              </a:extLst>
            </p:cNvPr>
            <p:cNvCxnSpPr/>
            <p:nvPr/>
          </p:nvCxnSpPr>
          <p:spPr>
            <a:xfrm flipH="1">
              <a:off x="5571775" y="4807577"/>
              <a:ext cx="598006" cy="18353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041865D9-FBB5-54C3-CA9E-1C3D108FEC0A}"/>
                </a:ext>
              </a:extLst>
            </p:cNvPr>
            <p:cNvCxnSpPr/>
            <p:nvPr/>
          </p:nvCxnSpPr>
          <p:spPr>
            <a:xfrm flipV="1">
              <a:off x="5501589" y="4991116"/>
              <a:ext cx="70186" cy="58493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9" name="Oval 98">
              <a:extLst>
                <a:ext uri="{FF2B5EF4-FFF2-40B4-BE49-F238E27FC236}">
                  <a16:creationId xmlns:a16="http://schemas.microsoft.com/office/drawing/2014/main" id="{D91932BD-0952-3A83-0782-F90264694EBD}"/>
                </a:ext>
              </a:extLst>
            </p:cNvPr>
            <p:cNvSpPr/>
            <p:nvPr/>
          </p:nvSpPr>
          <p:spPr>
            <a:xfrm>
              <a:off x="6035040" y="4663440"/>
              <a:ext cx="271462" cy="27432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0" name="Oval 99">
              <a:extLst>
                <a:ext uri="{FF2B5EF4-FFF2-40B4-BE49-F238E27FC236}">
                  <a16:creationId xmlns:a16="http://schemas.microsoft.com/office/drawing/2014/main" id="{CCD7CAE0-6AA0-1A8E-0EF6-30AA058872AA}"/>
                </a:ext>
              </a:extLst>
            </p:cNvPr>
            <p:cNvSpPr/>
            <p:nvPr/>
          </p:nvSpPr>
          <p:spPr>
            <a:xfrm>
              <a:off x="4846320" y="4570214"/>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1" name="Oval 100">
              <a:extLst>
                <a:ext uri="{FF2B5EF4-FFF2-40B4-BE49-F238E27FC236}">
                  <a16:creationId xmlns:a16="http://schemas.microsoft.com/office/drawing/2014/main" id="{1DB177FA-DB41-868F-D136-8EEF1191B29A}"/>
                </a:ext>
              </a:extLst>
            </p:cNvPr>
            <p:cNvSpPr/>
            <p:nvPr/>
          </p:nvSpPr>
          <p:spPr>
            <a:xfrm>
              <a:off x="6583680" y="4206240"/>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2" name="Oval 101">
              <a:extLst>
                <a:ext uri="{FF2B5EF4-FFF2-40B4-BE49-F238E27FC236}">
                  <a16:creationId xmlns:a16="http://schemas.microsoft.com/office/drawing/2014/main" id="{7F260E7E-C577-DA86-3898-86750D20BF59}"/>
                </a:ext>
              </a:extLst>
            </p:cNvPr>
            <p:cNvSpPr/>
            <p:nvPr/>
          </p:nvSpPr>
          <p:spPr>
            <a:xfrm>
              <a:off x="6492240" y="5301734"/>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3" name="TextBox 37">
              <a:extLst>
                <a:ext uri="{FF2B5EF4-FFF2-40B4-BE49-F238E27FC236}">
                  <a16:creationId xmlns:a16="http://schemas.microsoft.com/office/drawing/2014/main" id="{A7E51B98-DE35-CE1F-34CA-91EEA02DBC22}"/>
                </a:ext>
              </a:extLst>
            </p:cNvPr>
            <p:cNvSpPr txBox="1"/>
            <p:nvPr/>
          </p:nvSpPr>
          <p:spPr>
            <a:xfrm>
              <a:off x="4572000" y="4522708"/>
              <a:ext cx="31771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A</a:t>
              </a:r>
            </a:p>
          </p:txBody>
        </p:sp>
        <p:sp>
          <p:nvSpPr>
            <p:cNvPr id="104" name="TextBox 38">
              <a:extLst>
                <a:ext uri="{FF2B5EF4-FFF2-40B4-BE49-F238E27FC236}">
                  <a16:creationId xmlns:a16="http://schemas.microsoft.com/office/drawing/2014/main" id="{82011E97-4020-9B8D-8DDC-FCE46B6BB396}"/>
                </a:ext>
              </a:extLst>
            </p:cNvPr>
            <p:cNvSpPr txBox="1"/>
            <p:nvPr/>
          </p:nvSpPr>
          <p:spPr>
            <a:xfrm>
              <a:off x="6855142" y="4160520"/>
              <a:ext cx="31771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B</a:t>
              </a:r>
            </a:p>
          </p:txBody>
        </p:sp>
        <p:sp>
          <p:nvSpPr>
            <p:cNvPr id="105" name="TextBox 39">
              <a:extLst>
                <a:ext uri="{FF2B5EF4-FFF2-40B4-BE49-F238E27FC236}">
                  <a16:creationId xmlns:a16="http://schemas.microsoft.com/office/drawing/2014/main" id="{C38ED4D5-B0D5-7ABE-2F60-C3B5A6515AC6}"/>
                </a:ext>
              </a:extLst>
            </p:cNvPr>
            <p:cNvSpPr txBox="1"/>
            <p:nvPr/>
          </p:nvSpPr>
          <p:spPr>
            <a:xfrm>
              <a:off x="6766560" y="5254228"/>
              <a:ext cx="31771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C</a:t>
              </a:r>
            </a:p>
          </p:txBody>
        </p:sp>
        <p:sp>
          <p:nvSpPr>
            <p:cNvPr id="106" name="Oval 105">
              <a:extLst>
                <a:ext uri="{FF2B5EF4-FFF2-40B4-BE49-F238E27FC236}">
                  <a16:creationId xmlns:a16="http://schemas.microsoft.com/office/drawing/2014/main" id="{5F8C1483-AB13-6CF6-4601-8017A3EF29FC}"/>
                </a:ext>
              </a:extLst>
            </p:cNvPr>
            <p:cNvSpPr/>
            <p:nvPr/>
          </p:nvSpPr>
          <p:spPr>
            <a:xfrm>
              <a:off x="5365858" y="5427400"/>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7" name="TextBox 76">
              <a:extLst>
                <a:ext uri="{FF2B5EF4-FFF2-40B4-BE49-F238E27FC236}">
                  <a16:creationId xmlns:a16="http://schemas.microsoft.com/office/drawing/2014/main" id="{B4EA3640-12D3-7208-2EB3-63BF5D489BCF}"/>
                </a:ext>
              </a:extLst>
            </p:cNvPr>
            <p:cNvSpPr txBox="1"/>
            <p:nvPr/>
          </p:nvSpPr>
          <p:spPr>
            <a:xfrm>
              <a:off x="5473653" y="5611235"/>
              <a:ext cx="327334"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D</a:t>
              </a:r>
            </a:p>
          </p:txBody>
        </p:sp>
        <p:sp>
          <p:nvSpPr>
            <p:cNvPr id="108" name="Oval 107">
              <a:extLst>
                <a:ext uri="{FF2B5EF4-FFF2-40B4-BE49-F238E27FC236}">
                  <a16:creationId xmlns:a16="http://schemas.microsoft.com/office/drawing/2014/main" id="{06940E89-B698-2AB7-9C8B-26594048B243}"/>
                </a:ext>
              </a:extLst>
            </p:cNvPr>
            <p:cNvSpPr/>
            <p:nvPr/>
          </p:nvSpPr>
          <p:spPr>
            <a:xfrm>
              <a:off x="5442109" y="4846320"/>
              <a:ext cx="271462" cy="27432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nvGrpSpPr>
          <p:cNvPr id="13" name="Group 12">
            <a:extLst>
              <a:ext uri="{FF2B5EF4-FFF2-40B4-BE49-F238E27FC236}">
                <a16:creationId xmlns:a16="http://schemas.microsoft.com/office/drawing/2014/main" id="{43AC0DB1-C0A1-C44E-18D8-941E83D8C756}"/>
              </a:ext>
            </a:extLst>
          </p:cNvPr>
          <p:cNvGrpSpPr/>
          <p:nvPr/>
        </p:nvGrpSpPr>
        <p:grpSpPr>
          <a:xfrm>
            <a:off x="2774350" y="3784043"/>
            <a:ext cx="660502" cy="2417086"/>
            <a:chOff x="2774350" y="3784043"/>
            <a:chExt cx="660502" cy="2417086"/>
          </a:xfrm>
        </p:grpSpPr>
        <p:sp>
          <p:nvSpPr>
            <p:cNvPr id="91" name="TextBox 94">
              <a:extLst>
                <a:ext uri="{FF2B5EF4-FFF2-40B4-BE49-F238E27FC236}">
                  <a16:creationId xmlns:a16="http://schemas.microsoft.com/office/drawing/2014/main" id="{67B6E6EE-7554-7D9A-612A-9A94DC35CFED}"/>
                </a:ext>
              </a:extLst>
            </p:cNvPr>
            <p:cNvSpPr txBox="1"/>
            <p:nvPr/>
          </p:nvSpPr>
          <p:spPr>
            <a:xfrm>
              <a:off x="2880084" y="3784043"/>
              <a:ext cx="449034" cy="27699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latin typeface="Calibri" panose="020F0502020204030204" pitchFamily="34" charset="0"/>
                </a:rPr>
                <a:t>past</a:t>
              </a:r>
            </a:p>
          </p:txBody>
        </p:sp>
        <p:sp>
          <p:nvSpPr>
            <p:cNvPr id="92" name="TextBox 95">
              <a:extLst>
                <a:ext uri="{FF2B5EF4-FFF2-40B4-BE49-F238E27FC236}">
                  <a16:creationId xmlns:a16="http://schemas.microsoft.com/office/drawing/2014/main" id="{B38A5220-68C6-C08E-FD0A-518D16B26038}"/>
                </a:ext>
              </a:extLst>
            </p:cNvPr>
            <p:cNvSpPr txBox="1"/>
            <p:nvPr/>
          </p:nvSpPr>
          <p:spPr>
            <a:xfrm>
              <a:off x="2774350" y="5924130"/>
              <a:ext cx="660502" cy="27699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latin typeface="Calibri" panose="020F0502020204030204" pitchFamily="34" charset="0"/>
                </a:rPr>
                <a:t>present</a:t>
              </a:r>
            </a:p>
          </p:txBody>
        </p:sp>
        <p:cxnSp>
          <p:nvCxnSpPr>
            <p:cNvPr id="93" name="Straight Arrow Connector 92">
              <a:extLst>
                <a:ext uri="{FF2B5EF4-FFF2-40B4-BE49-F238E27FC236}">
                  <a16:creationId xmlns:a16="http://schemas.microsoft.com/office/drawing/2014/main" id="{8F918835-9448-18A0-7EE8-6B17DE681555}"/>
                </a:ext>
              </a:extLst>
            </p:cNvPr>
            <p:cNvCxnSpPr/>
            <p:nvPr/>
          </p:nvCxnSpPr>
          <p:spPr>
            <a:xfrm>
              <a:off x="3104601" y="4105423"/>
              <a:ext cx="0" cy="1828800"/>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6" name="Content Placeholder 2">
            <a:extLst>
              <a:ext uri="{FF2B5EF4-FFF2-40B4-BE49-F238E27FC236}">
                <a16:creationId xmlns:a16="http://schemas.microsoft.com/office/drawing/2014/main" id="{2E3B2B4D-2663-D66F-9678-71849BAE8087}"/>
              </a:ext>
            </a:extLst>
          </p:cNvPr>
          <p:cNvSpPr>
            <a:spLocks noGrp="1"/>
          </p:cNvSpPr>
          <p:nvPr>
            <p:ph idx="1"/>
          </p:nvPr>
        </p:nvSpPr>
        <p:spPr>
          <a:xfrm>
            <a:off x="1484309" y="1183432"/>
            <a:ext cx="10337577" cy="2664846"/>
          </a:xfrm>
        </p:spPr>
        <p:txBody>
          <a:bodyPr anchor="t">
            <a:normAutofit/>
          </a:bodyPr>
          <a:lstStyle/>
          <a:p>
            <a:r>
              <a:rPr lang="en-US" dirty="0"/>
              <a:t>Trees are typically </a:t>
            </a:r>
            <a:r>
              <a:rPr lang="en-US" b="1" dirty="0"/>
              <a:t>bifurcating</a:t>
            </a:r>
            <a:endParaRPr lang="en-US" dirty="0"/>
          </a:p>
          <a:p>
            <a:pPr lvl="1"/>
            <a:r>
              <a:rPr lang="en-US" dirty="0"/>
              <a:t>Internal nodes have three connections</a:t>
            </a:r>
          </a:p>
          <a:p>
            <a:pPr lvl="1"/>
            <a:r>
              <a:rPr lang="en-US" dirty="0"/>
              <a:t>Tips have only one connection</a:t>
            </a:r>
          </a:p>
          <a:p>
            <a:r>
              <a:rPr lang="en-US" dirty="0"/>
              <a:t>Trees can be </a:t>
            </a:r>
            <a:r>
              <a:rPr lang="en-US" b="1" dirty="0"/>
              <a:t>rooted</a:t>
            </a:r>
            <a:r>
              <a:rPr lang="en-US" dirty="0"/>
              <a:t> or </a:t>
            </a:r>
            <a:r>
              <a:rPr lang="en-US" b="1" dirty="0"/>
              <a:t>unrooted</a:t>
            </a:r>
          </a:p>
          <a:p>
            <a:r>
              <a:rPr lang="en-US" dirty="0"/>
              <a:t>Rooting requires an </a:t>
            </a:r>
            <a:r>
              <a:rPr lang="en-US" b="1" dirty="0"/>
              <a:t>outgroup</a:t>
            </a:r>
            <a:endParaRPr lang="en-US" dirty="0"/>
          </a:p>
        </p:txBody>
      </p:sp>
      <p:grpSp>
        <p:nvGrpSpPr>
          <p:cNvPr id="12" name="Group 11">
            <a:extLst>
              <a:ext uri="{FF2B5EF4-FFF2-40B4-BE49-F238E27FC236}">
                <a16:creationId xmlns:a16="http://schemas.microsoft.com/office/drawing/2014/main" id="{707540AA-98CD-1B03-EBC5-29BC7B75F96E}"/>
              </a:ext>
            </a:extLst>
          </p:cNvPr>
          <p:cNvGrpSpPr/>
          <p:nvPr/>
        </p:nvGrpSpPr>
        <p:grpSpPr>
          <a:xfrm>
            <a:off x="3696637" y="4974103"/>
            <a:ext cx="4030587" cy="1771178"/>
            <a:chOff x="3696637" y="4974103"/>
            <a:chExt cx="4030587" cy="1771178"/>
          </a:xfrm>
        </p:grpSpPr>
        <p:sp>
          <p:nvSpPr>
            <p:cNvPr id="5" name="TextBox 4">
              <a:extLst>
                <a:ext uri="{FF2B5EF4-FFF2-40B4-BE49-F238E27FC236}">
                  <a16:creationId xmlns:a16="http://schemas.microsoft.com/office/drawing/2014/main" id="{98606723-EB54-B4A5-88E9-99DE68B83359}"/>
                </a:ext>
              </a:extLst>
            </p:cNvPr>
            <p:cNvSpPr txBox="1"/>
            <p:nvPr/>
          </p:nvSpPr>
          <p:spPr>
            <a:xfrm>
              <a:off x="6365897" y="6375949"/>
              <a:ext cx="1197765" cy="369332"/>
            </a:xfrm>
            <a:prstGeom prst="rect">
              <a:avLst/>
            </a:prstGeom>
            <a:noFill/>
          </p:spPr>
          <p:txBody>
            <a:bodyPr wrap="none" rtlCol="0">
              <a:spAutoFit/>
            </a:bodyPr>
            <a:lstStyle/>
            <a:p>
              <a:pPr algn="ctr"/>
              <a:r>
                <a:rPr lang="en-US" b="1" dirty="0">
                  <a:solidFill>
                    <a:schemeClr val="accent2"/>
                  </a:solidFill>
                </a:rPr>
                <a:t>outgroup</a:t>
              </a:r>
              <a:endParaRPr lang="en-US" dirty="0"/>
            </a:p>
          </p:txBody>
        </p:sp>
        <p:cxnSp>
          <p:nvCxnSpPr>
            <p:cNvPr id="6" name="Straight Connector 5">
              <a:extLst>
                <a:ext uri="{FF2B5EF4-FFF2-40B4-BE49-F238E27FC236}">
                  <a16:creationId xmlns:a16="http://schemas.microsoft.com/office/drawing/2014/main" id="{308BFB18-07A4-98A5-DC39-62B3D5B7F7BB}"/>
                </a:ext>
              </a:extLst>
            </p:cNvPr>
            <p:cNvCxnSpPr>
              <a:cxnSpLocks/>
              <a:stCxn id="5" idx="0"/>
              <a:endCxn id="103" idx="2"/>
            </p:cNvCxnSpPr>
            <p:nvPr/>
          </p:nvCxnSpPr>
          <p:spPr>
            <a:xfrm flipV="1">
              <a:off x="6964780" y="4974103"/>
              <a:ext cx="762444" cy="1401846"/>
            </a:xfrm>
            <a:prstGeom prst="line">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4060930-88E2-0DC9-7FC6-05A1B6B25CF7}"/>
                </a:ext>
              </a:extLst>
            </p:cNvPr>
            <p:cNvCxnSpPr>
              <a:cxnSpLocks/>
              <a:stCxn id="5" idx="0"/>
              <a:endCxn id="120" idx="3"/>
            </p:cNvCxnSpPr>
            <p:nvPr/>
          </p:nvCxnSpPr>
          <p:spPr>
            <a:xfrm flipH="1" flipV="1">
              <a:off x="3696637" y="6027449"/>
              <a:ext cx="3268143" cy="348500"/>
            </a:xfrm>
            <a:prstGeom prst="line">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431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Effect transition="in" filter="fade">
                                      <p:cBhvr>
                                        <p:cTn id="7" dur="500"/>
                                        <p:tgtEl>
                                          <p:spTgt spid="1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
                                            <p:txEl>
                                              <p:pRg st="1" end="1"/>
                                            </p:txEl>
                                          </p:spTgt>
                                        </p:tgtEl>
                                        <p:attrNameLst>
                                          <p:attrName>style.visibility</p:attrName>
                                        </p:attrNameLst>
                                      </p:cBhvr>
                                      <p:to>
                                        <p:strVal val="visible"/>
                                      </p:to>
                                    </p:set>
                                    <p:animEffect transition="in" filter="fade">
                                      <p:cBhvr>
                                        <p:cTn id="12" dur="500"/>
                                        <p:tgtEl>
                                          <p:spTgt spid="12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animEffect transition="in" filter="fade">
                                      <p:cBhvr>
                                        <p:cTn id="15" dur="500"/>
                                        <p:tgtEl>
                                          <p:spTgt spid="12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6">
                                            <p:txEl>
                                              <p:pRg st="3" end="3"/>
                                            </p:txEl>
                                          </p:spTgt>
                                        </p:tgtEl>
                                        <p:attrNameLst>
                                          <p:attrName>style.visibility</p:attrName>
                                        </p:attrNameLst>
                                      </p:cBhvr>
                                      <p:to>
                                        <p:strVal val="visible"/>
                                      </p:to>
                                    </p:set>
                                    <p:animEffect transition="in" filter="fade">
                                      <p:cBhvr>
                                        <p:cTn id="20" dur="500"/>
                                        <p:tgtEl>
                                          <p:spTgt spid="12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500"/>
                                        <p:tgtEl>
                                          <p:spTgt spid="8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fade">
                                      <p:cBhvr>
                                        <p:cTn id="31" dur="500"/>
                                        <p:tgtEl>
                                          <p:spTgt spid="8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6">
                                            <p:txEl>
                                              <p:pRg st="4" end="4"/>
                                            </p:txEl>
                                          </p:spTgt>
                                        </p:tgtEl>
                                        <p:attrNameLst>
                                          <p:attrName>style.visibility</p:attrName>
                                        </p:attrNameLst>
                                      </p:cBhvr>
                                      <p:to>
                                        <p:strVal val="visible"/>
                                      </p:to>
                                    </p:set>
                                    <p:animEffect transition="in" filter="fade">
                                      <p:cBhvr>
                                        <p:cTn id="36" dur="500"/>
                                        <p:tgtEl>
                                          <p:spTgt spid="126">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Phylogenetic tree terminology</a:t>
            </a:r>
          </a:p>
        </p:txBody>
      </p:sp>
      <p:sp>
        <p:nvSpPr>
          <p:cNvPr id="3" name="TextBox 45">
            <a:extLst>
              <a:ext uri="{FF2B5EF4-FFF2-40B4-BE49-F238E27FC236}">
                <a16:creationId xmlns:a16="http://schemas.microsoft.com/office/drawing/2014/main" id="{12321EBC-388F-1748-939E-CCC72C2D2A98}"/>
              </a:ext>
            </a:extLst>
          </p:cNvPr>
          <p:cNvSpPr txBox="1"/>
          <p:nvPr/>
        </p:nvSpPr>
        <p:spPr>
          <a:xfrm>
            <a:off x="2988799" y="3662265"/>
            <a:ext cx="1373454" cy="40011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dirty="0"/>
              <a:t>rooted tree</a:t>
            </a:r>
          </a:p>
        </p:txBody>
      </p:sp>
      <p:sp>
        <p:nvSpPr>
          <p:cNvPr id="4" name="TextBox 46">
            <a:extLst>
              <a:ext uri="{FF2B5EF4-FFF2-40B4-BE49-F238E27FC236}">
                <a16:creationId xmlns:a16="http://schemas.microsoft.com/office/drawing/2014/main" id="{C35DD6D5-0ABA-1B4E-B906-B50CD7CDCCF3}"/>
              </a:ext>
            </a:extLst>
          </p:cNvPr>
          <p:cNvSpPr txBox="1"/>
          <p:nvPr/>
        </p:nvSpPr>
        <p:spPr>
          <a:xfrm>
            <a:off x="8842639" y="3662265"/>
            <a:ext cx="1642758" cy="40011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dirty="0"/>
              <a:t>unrooted tree</a:t>
            </a:r>
          </a:p>
        </p:txBody>
      </p:sp>
      <p:grpSp>
        <p:nvGrpSpPr>
          <p:cNvPr id="5" name="Group 4">
            <a:extLst>
              <a:ext uri="{FF2B5EF4-FFF2-40B4-BE49-F238E27FC236}">
                <a16:creationId xmlns:a16="http://schemas.microsoft.com/office/drawing/2014/main" id="{76450300-DD1B-0740-AA37-3D1CE37CBE0E}"/>
              </a:ext>
            </a:extLst>
          </p:cNvPr>
          <p:cNvGrpSpPr/>
          <p:nvPr/>
        </p:nvGrpSpPr>
        <p:grpSpPr>
          <a:xfrm>
            <a:off x="2421871" y="4119465"/>
            <a:ext cx="2511882" cy="2106692"/>
            <a:chOff x="1346892" y="4023360"/>
            <a:chExt cx="2511882" cy="2106692"/>
          </a:xfrm>
        </p:grpSpPr>
        <p:cxnSp>
          <p:nvCxnSpPr>
            <p:cNvPr id="37" name="Straight Connector 36">
              <a:extLst>
                <a:ext uri="{FF2B5EF4-FFF2-40B4-BE49-F238E27FC236}">
                  <a16:creationId xmlns:a16="http://schemas.microsoft.com/office/drawing/2014/main" id="{B723ED2E-E7B2-B74A-BD35-3E1459A960F6}"/>
                </a:ext>
              </a:extLst>
            </p:cNvPr>
            <p:cNvCxnSpPr/>
            <p:nvPr/>
          </p:nvCxnSpPr>
          <p:spPr>
            <a:xfrm>
              <a:off x="2421731" y="4160520"/>
              <a:ext cx="457200" cy="54864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7692D5C7-9F39-2440-AABD-5B763C322B4D}"/>
                </a:ext>
              </a:extLst>
            </p:cNvPr>
            <p:cNvCxnSpPr/>
            <p:nvPr/>
          </p:nvCxnSpPr>
          <p:spPr>
            <a:xfrm flipH="1">
              <a:off x="1515247" y="4160520"/>
              <a:ext cx="899669" cy="148422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19F09DEC-160D-854D-9ACB-49405F4F0C42}"/>
                </a:ext>
              </a:extLst>
            </p:cNvPr>
            <p:cNvCxnSpPr/>
            <p:nvPr/>
          </p:nvCxnSpPr>
          <p:spPr>
            <a:xfrm flipH="1">
              <a:off x="2511097" y="4712775"/>
              <a:ext cx="381274" cy="45623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54F046BA-4C81-A649-ADD5-9C10F1A3AE06}"/>
                </a:ext>
              </a:extLst>
            </p:cNvPr>
            <p:cNvCxnSpPr/>
            <p:nvPr/>
          </p:nvCxnSpPr>
          <p:spPr>
            <a:xfrm flipH="1">
              <a:off x="2238668" y="5169007"/>
              <a:ext cx="271645" cy="43781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E02611E-2067-5744-BA3E-BC7C9EB246AA}"/>
                </a:ext>
              </a:extLst>
            </p:cNvPr>
            <p:cNvCxnSpPr/>
            <p:nvPr/>
          </p:nvCxnSpPr>
          <p:spPr>
            <a:xfrm>
              <a:off x="2520164" y="5162745"/>
              <a:ext cx="469274" cy="47140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DE083DF4-01E0-EB44-B593-6142B94D6461}"/>
                </a:ext>
              </a:extLst>
            </p:cNvPr>
            <p:cNvCxnSpPr/>
            <p:nvPr/>
          </p:nvCxnSpPr>
          <p:spPr>
            <a:xfrm>
              <a:off x="2883187" y="4735724"/>
              <a:ext cx="825519" cy="8878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35768DCB-1E39-C644-A98C-49F38E6006D8}"/>
                </a:ext>
              </a:extLst>
            </p:cNvPr>
            <p:cNvSpPr/>
            <p:nvPr/>
          </p:nvSpPr>
          <p:spPr>
            <a:xfrm>
              <a:off x="2286000" y="4023360"/>
              <a:ext cx="271462" cy="274320"/>
            </a:xfrm>
            <a:prstGeom prst="ellipse">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200" dirty="0">
                  <a:solidFill>
                    <a:schemeClr val="accent2"/>
                  </a:solidFill>
                </a:rPr>
                <a:t>0</a:t>
              </a:r>
            </a:p>
          </p:txBody>
        </p:sp>
        <p:sp>
          <p:nvSpPr>
            <p:cNvPr id="47" name="Oval 46">
              <a:extLst>
                <a:ext uri="{FF2B5EF4-FFF2-40B4-BE49-F238E27FC236}">
                  <a16:creationId xmlns:a16="http://schemas.microsoft.com/office/drawing/2014/main" id="{650838C5-1152-8C41-AE1F-B6048867AC2C}"/>
                </a:ext>
              </a:extLst>
            </p:cNvPr>
            <p:cNvSpPr/>
            <p:nvPr/>
          </p:nvSpPr>
          <p:spPr>
            <a:xfrm>
              <a:off x="2743200" y="4572000"/>
              <a:ext cx="271462" cy="27432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200" dirty="0">
                  <a:solidFill>
                    <a:schemeClr val="tx1"/>
                  </a:solidFill>
                </a:rPr>
                <a:t>1</a:t>
              </a:r>
            </a:p>
          </p:txBody>
        </p:sp>
        <p:sp>
          <p:nvSpPr>
            <p:cNvPr id="48" name="Oval 47">
              <a:extLst>
                <a:ext uri="{FF2B5EF4-FFF2-40B4-BE49-F238E27FC236}">
                  <a16:creationId xmlns:a16="http://schemas.microsoft.com/office/drawing/2014/main" id="{04547C0F-C346-184C-907B-BD4756C155F1}"/>
                </a:ext>
              </a:extLst>
            </p:cNvPr>
            <p:cNvSpPr/>
            <p:nvPr/>
          </p:nvSpPr>
          <p:spPr>
            <a:xfrm>
              <a:off x="1370019" y="5486400"/>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Oval 48">
              <a:extLst>
                <a:ext uri="{FF2B5EF4-FFF2-40B4-BE49-F238E27FC236}">
                  <a16:creationId xmlns:a16="http://schemas.microsoft.com/office/drawing/2014/main" id="{50D560F4-AB20-054F-90E0-39B9649BFF6D}"/>
                </a:ext>
              </a:extLst>
            </p:cNvPr>
            <p:cNvSpPr/>
            <p:nvPr/>
          </p:nvSpPr>
          <p:spPr>
            <a:xfrm>
              <a:off x="2103120" y="5486400"/>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0" name="Oval 49">
              <a:extLst>
                <a:ext uri="{FF2B5EF4-FFF2-40B4-BE49-F238E27FC236}">
                  <a16:creationId xmlns:a16="http://schemas.microsoft.com/office/drawing/2014/main" id="{DB83D0B1-FA94-0346-8885-BE45A514952C}"/>
                </a:ext>
              </a:extLst>
            </p:cNvPr>
            <p:cNvSpPr/>
            <p:nvPr/>
          </p:nvSpPr>
          <p:spPr>
            <a:xfrm>
              <a:off x="2834640" y="5486400"/>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 name="TextBox 63">
              <a:extLst>
                <a:ext uri="{FF2B5EF4-FFF2-40B4-BE49-F238E27FC236}">
                  <a16:creationId xmlns:a16="http://schemas.microsoft.com/office/drawing/2014/main" id="{31CA024B-E722-654C-BE52-6B8AB5CBC3CB}"/>
                </a:ext>
              </a:extLst>
            </p:cNvPr>
            <p:cNvSpPr txBox="1"/>
            <p:nvPr/>
          </p:nvSpPr>
          <p:spPr>
            <a:xfrm>
              <a:off x="1346892" y="5760720"/>
              <a:ext cx="31771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A</a:t>
              </a:r>
            </a:p>
          </p:txBody>
        </p:sp>
        <p:sp>
          <p:nvSpPr>
            <p:cNvPr id="52" name="TextBox 65">
              <a:extLst>
                <a:ext uri="{FF2B5EF4-FFF2-40B4-BE49-F238E27FC236}">
                  <a16:creationId xmlns:a16="http://schemas.microsoft.com/office/drawing/2014/main" id="{F5AB55FE-42FF-2C46-B6E5-2E781443B256}"/>
                </a:ext>
              </a:extLst>
            </p:cNvPr>
            <p:cNvSpPr txBox="1"/>
            <p:nvPr/>
          </p:nvSpPr>
          <p:spPr>
            <a:xfrm>
              <a:off x="2084332" y="5760720"/>
              <a:ext cx="31771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B</a:t>
              </a:r>
            </a:p>
          </p:txBody>
        </p:sp>
        <p:sp>
          <p:nvSpPr>
            <p:cNvPr id="53" name="TextBox 66">
              <a:extLst>
                <a:ext uri="{FF2B5EF4-FFF2-40B4-BE49-F238E27FC236}">
                  <a16:creationId xmlns:a16="http://schemas.microsoft.com/office/drawing/2014/main" id="{6B74520D-6CAA-7B4C-A849-50EB1E4B2EC0}"/>
                </a:ext>
              </a:extLst>
            </p:cNvPr>
            <p:cNvSpPr txBox="1"/>
            <p:nvPr/>
          </p:nvSpPr>
          <p:spPr>
            <a:xfrm>
              <a:off x="2810817" y="5760720"/>
              <a:ext cx="31771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C</a:t>
              </a:r>
            </a:p>
          </p:txBody>
        </p:sp>
        <p:sp>
          <p:nvSpPr>
            <p:cNvPr id="54" name="Oval 53">
              <a:extLst>
                <a:ext uri="{FF2B5EF4-FFF2-40B4-BE49-F238E27FC236}">
                  <a16:creationId xmlns:a16="http://schemas.microsoft.com/office/drawing/2014/main" id="{660943EC-6AEA-1D49-A9D0-8CF91F1C1BCE}"/>
                </a:ext>
              </a:extLst>
            </p:cNvPr>
            <p:cNvSpPr/>
            <p:nvPr/>
          </p:nvSpPr>
          <p:spPr>
            <a:xfrm>
              <a:off x="3564389" y="5486400"/>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5" name="TextBox 68">
              <a:extLst>
                <a:ext uri="{FF2B5EF4-FFF2-40B4-BE49-F238E27FC236}">
                  <a16:creationId xmlns:a16="http://schemas.microsoft.com/office/drawing/2014/main" id="{CA754F3F-9770-4F45-AB66-F262FBA111CE}"/>
                </a:ext>
              </a:extLst>
            </p:cNvPr>
            <p:cNvSpPr txBox="1"/>
            <p:nvPr/>
          </p:nvSpPr>
          <p:spPr>
            <a:xfrm>
              <a:off x="3531440" y="5757105"/>
              <a:ext cx="327334"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D</a:t>
              </a:r>
            </a:p>
          </p:txBody>
        </p:sp>
        <p:sp>
          <p:nvSpPr>
            <p:cNvPr id="56" name="Oval 55">
              <a:extLst>
                <a:ext uri="{FF2B5EF4-FFF2-40B4-BE49-F238E27FC236}">
                  <a16:creationId xmlns:a16="http://schemas.microsoft.com/office/drawing/2014/main" id="{3CA8DF97-F7FD-D64C-908A-FC0CCB15510B}"/>
                </a:ext>
              </a:extLst>
            </p:cNvPr>
            <p:cNvSpPr/>
            <p:nvPr/>
          </p:nvSpPr>
          <p:spPr>
            <a:xfrm>
              <a:off x="2377440" y="5029200"/>
              <a:ext cx="271462" cy="27432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200" dirty="0">
                  <a:solidFill>
                    <a:schemeClr val="tx1"/>
                  </a:solidFill>
                </a:rPr>
                <a:t>2</a:t>
              </a:r>
            </a:p>
          </p:txBody>
        </p:sp>
      </p:grpSp>
      <p:grpSp>
        <p:nvGrpSpPr>
          <p:cNvPr id="6" name="Group 5">
            <a:extLst>
              <a:ext uri="{FF2B5EF4-FFF2-40B4-BE49-F238E27FC236}">
                <a16:creationId xmlns:a16="http://schemas.microsoft.com/office/drawing/2014/main" id="{85CCD988-4C40-A44F-893B-4C9578A2BB88}"/>
              </a:ext>
            </a:extLst>
          </p:cNvPr>
          <p:cNvGrpSpPr/>
          <p:nvPr/>
        </p:nvGrpSpPr>
        <p:grpSpPr>
          <a:xfrm>
            <a:off x="8363589" y="4256626"/>
            <a:ext cx="2600858" cy="1820047"/>
            <a:chOff x="4572000" y="4160520"/>
            <a:chExt cx="2600858" cy="1820047"/>
          </a:xfrm>
        </p:grpSpPr>
        <p:cxnSp>
          <p:nvCxnSpPr>
            <p:cNvPr id="22" name="Straight Connector 21">
              <a:extLst>
                <a:ext uri="{FF2B5EF4-FFF2-40B4-BE49-F238E27FC236}">
                  <a16:creationId xmlns:a16="http://schemas.microsoft.com/office/drawing/2014/main" id="{970FFA00-AA7F-144E-B2A9-9D070E75A234}"/>
                </a:ext>
              </a:extLst>
            </p:cNvPr>
            <p:cNvCxnSpPr/>
            <p:nvPr/>
          </p:nvCxnSpPr>
          <p:spPr>
            <a:xfrm flipH="1" flipV="1">
              <a:off x="4988772" y="4704935"/>
              <a:ext cx="583003" cy="28744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8DFA171-D071-A745-929D-5C17350B3A4B}"/>
                </a:ext>
              </a:extLst>
            </p:cNvPr>
            <p:cNvCxnSpPr/>
            <p:nvPr/>
          </p:nvCxnSpPr>
          <p:spPr>
            <a:xfrm flipV="1">
              <a:off x="6169781" y="4343401"/>
              <a:ext cx="567679" cy="45508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1F48476-49EE-B749-A86C-9DFA27773342}"/>
                </a:ext>
              </a:extLst>
            </p:cNvPr>
            <p:cNvCxnSpPr/>
            <p:nvPr/>
          </p:nvCxnSpPr>
          <p:spPr>
            <a:xfrm>
              <a:off x="6169781" y="4798488"/>
              <a:ext cx="458190" cy="63689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1CDFEFD-90B8-A143-8577-D0DB6D642946}"/>
                </a:ext>
              </a:extLst>
            </p:cNvPr>
            <p:cNvCxnSpPr/>
            <p:nvPr/>
          </p:nvCxnSpPr>
          <p:spPr>
            <a:xfrm flipH="1">
              <a:off x="5571775" y="4807577"/>
              <a:ext cx="598006" cy="18353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D0F2E6F-E772-BA4C-859B-C260C3397A80}"/>
                </a:ext>
              </a:extLst>
            </p:cNvPr>
            <p:cNvCxnSpPr/>
            <p:nvPr/>
          </p:nvCxnSpPr>
          <p:spPr>
            <a:xfrm flipV="1">
              <a:off x="5501589" y="4991116"/>
              <a:ext cx="70186" cy="58493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FF42D772-C1EA-E042-A515-EE58A9B8A284}"/>
                </a:ext>
              </a:extLst>
            </p:cNvPr>
            <p:cNvSpPr/>
            <p:nvPr/>
          </p:nvSpPr>
          <p:spPr>
            <a:xfrm>
              <a:off x="6035040" y="4663440"/>
              <a:ext cx="271462" cy="27432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200" dirty="0">
                  <a:solidFill>
                    <a:schemeClr val="tx1"/>
                  </a:solidFill>
                </a:rPr>
                <a:t>2</a:t>
              </a:r>
            </a:p>
          </p:txBody>
        </p:sp>
        <p:sp>
          <p:nvSpPr>
            <p:cNvPr id="28" name="Oval 27">
              <a:extLst>
                <a:ext uri="{FF2B5EF4-FFF2-40B4-BE49-F238E27FC236}">
                  <a16:creationId xmlns:a16="http://schemas.microsoft.com/office/drawing/2014/main" id="{A6BD168F-8353-384C-9E45-B0DDD1783E4F}"/>
                </a:ext>
              </a:extLst>
            </p:cNvPr>
            <p:cNvSpPr/>
            <p:nvPr/>
          </p:nvSpPr>
          <p:spPr>
            <a:xfrm>
              <a:off x="4846320" y="4570214"/>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Oval 28">
              <a:extLst>
                <a:ext uri="{FF2B5EF4-FFF2-40B4-BE49-F238E27FC236}">
                  <a16:creationId xmlns:a16="http://schemas.microsoft.com/office/drawing/2014/main" id="{C5C2DBF0-CEE9-3F4C-9832-4A1656E9A738}"/>
                </a:ext>
              </a:extLst>
            </p:cNvPr>
            <p:cNvSpPr/>
            <p:nvPr/>
          </p:nvSpPr>
          <p:spPr>
            <a:xfrm>
              <a:off x="6583680" y="4206240"/>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Oval 29">
              <a:extLst>
                <a:ext uri="{FF2B5EF4-FFF2-40B4-BE49-F238E27FC236}">
                  <a16:creationId xmlns:a16="http://schemas.microsoft.com/office/drawing/2014/main" id="{4BE134E6-ED78-174F-8C12-0ADE1813D5FD}"/>
                </a:ext>
              </a:extLst>
            </p:cNvPr>
            <p:cNvSpPr/>
            <p:nvPr/>
          </p:nvSpPr>
          <p:spPr>
            <a:xfrm>
              <a:off x="6492240" y="5301734"/>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TextBox 84">
              <a:extLst>
                <a:ext uri="{FF2B5EF4-FFF2-40B4-BE49-F238E27FC236}">
                  <a16:creationId xmlns:a16="http://schemas.microsoft.com/office/drawing/2014/main" id="{952C12D6-BE99-594D-BA03-3C2BA3861C97}"/>
                </a:ext>
              </a:extLst>
            </p:cNvPr>
            <p:cNvSpPr txBox="1"/>
            <p:nvPr/>
          </p:nvSpPr>
          <p:spPr>
            <a:xfrm>
              <a:off x="4572000" y="4522708"/>
              <a:ext cx="31771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A</a:t>
              </a:r>
            </a:p>
          </p:txBody>
        </p:sp>
        <p:sp>
          <p:nvSpPr>
            <p:cNvPr id="32" name="TextBox 85">
              <a:extLst>
                <a:ext uri="{FF2B5EF4-FFF2-40B4-BE49-F238E27FC236}">
                  <a16:creationId xmlns:a16="http://schemas.microsoft.com/office/drawing/2014/main" id="{21DF38ED-7E99-7540-B442-35CD10789A63}"/>
                </a:ext>
              </a:extLst>
            </p:cNvPr>
            <p:cNvSpPr txBox="1"/>
            <p:nvPr/>
          </p:nvSpPr>
          <p:spPr>
            <a:xfrm>
              <a:off x="6855142" y="4160520"/>
              <a:ext cx="31771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B</a:t>
              </a:r>
            </a:p>
          </p:txBody>
        </p:sp>
        <p:sp>
          <p:nvSpPr>
            <p:cNvPr id="33" name="TextBox 87">
              <a:extLst>
                <a:ext uri="{FF2B5EF4-FFF2-40B4-BE49-F238E27FC236}">
                  <a16:creationId xmlns:a16="http://schemas.microsoft.com/office/drawing/2014/main" id="{F6BDB838-3695-4349-A1A2-DBFEB10D5EB9}"/>
                </a:ext>
              </a:extLst>
            </p:cNvPr>
            <p:cNvSpPr txBox="1"/>
            <p:nvPr/>
          </p:nvSpPr>
          <p:spPr>
            <a:xfrm>
              <a:off x="6766560" y="5254228"/>
              <a:ext cx="31771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C</a:t>
              </a:r>
            </a:p>
          </p:txBody>
        </p:sp>
        <p:sp>
          <p:nvSpPr>
            <p:cNvPr id="34" name="Oval 33">
              <a:extLst>
                <a:ext uri="{FF2B5EF4-FFF2-40B4-BE49-F238E27FC236}">
                  <a16:creationId xmlns:a16="http://schemas.microsoft.com/office/drawing/2014/main" id="{5240378B-9291-DF4C-9D69-C2983372E390}"/>
                </a:ext>
              </a:extLst>
            </p:cNvPr>
            <p:cNvSpPr/>
            <p:nvPr/>
          </p:nvSpPr>
          <p:spPr>
            <a:xfrm>
              <a:off x="5365858" y="5427400"/>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TextBox 89">
              <a:extLst>
                <a:ext uri="{FF2B5EF4-FFF2-40B4-BE49-F238E27FC236}">
                  <a16:creationId xmlns:a16="http://schemas.microsoft.com/office/drawing/2014/main" id="{D4BC1CC5-DFC7-1E4E-9447-6924C726B262}"/>
                </a:ext>
              </a:extLst>
            </p:cNvPr>
            <p:cNvSpPr txBox="1"/>
            <p:nvPr/>
          </p:nvSpPr>
          <p:spPr>
            <a:xfrm>
              <a:off x="5473653" y="5611235"/>
              <a:ext cx="327334"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D</a:t>
              </a:r>
            </a:p>
          </p:txBody>
        </p:sp>
        <p:sp>
          <p:nvSpPr>
            <p:cNvPr id="36" name="Oval 35">
              <a:extLst>
                <a:ext uri="{FF2B5EF4-FFF2-40B4-BE49-F238E27FC236}">
                  <a16:creationId xmlns:a16="http://schemas.microsoft.com/office/drawing/2014/main" id="{9661C408-49F1-4D46-80F2-85F472C69607}"/>
                </a:ext>
              </a:extLst>
            </p:cNvPr>
            <p:cNvSpPr/>
            <p:nvPr/>
          </p:nvSpPr>
          <p:spPr>
            <a:xfrm>
              <a:off x="5442109" y="4846320"/>
              <a:ext cx="271462" cy="27432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200" dirty="0">
                  <a:solidFill>
                    <a:schemeClr val="tx1"/>
                  </a:solidFill>
                </a:rPr>
                <a:t>1</a:t>
              </a:r>
            </a:p>
          </p:txBody>
        </p:sp>
      </p:grpSp>
      <p:sp>
        <p:nvSpPr>
          <p:cNvPr id="7" name="TextBox 91">
            <a:extLst>
              <a:ext uri="{FF2B5EF4-FFF2-40B4-BE49-F238E27FC236}">
                <a16:creationId xmlns:a16="http://schemas.microsoft.com/office/drawing/2014/main" id="{1B5B5F9A-D5D2-7D49-858D-BED0D0474D8C}"/>
              </a:ext>
            </a:extLst>
          </p:cNvPr>
          <p:cNvSpPr txBox="1"/>
          <p:nvPr/>
        </p:nvSpPr>
        <p:spPr>
          <a:xfrm>
            <a:off x="2709723" y="4805265"/>
            <a:ext cx="306494"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u</a:t>
            </a:r>
            <a:endParaRPr lang="en-US" baseline="-25000" dirty="0"/>
          </a:p>
        </p:txBody>
      </p:sp>
      <p:sp>
        <p:nvSpPr>
          <p:cNvPr id="8" name="TextBox 97">
            <a:extLst>
              <a:ext uri="{FF2B5EF4-FFF2-40B4-BE49-F238E27FC236}">
                <a16:creationId xmlns:a16="http://schemas.microsoft.com/office/drawing/2014/main" id="{AC826FA2-8D38-B14A-ACDA-2AEC58924279}"/>
              </a:ext>
            </a:extLst>
          </p:cNvPr>
          <p:cNvSpPr txBox="1"/>
          <p:nvPr/>
        </p:nvSpPr>
        <p:spPr>
          <a:xfrm>
            <a:off x="3653404" y="4246072"/>
            <a:ext cx="288862"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v</a:t>
            </a:r>
          </a:p>
        </p:txBody>
      </p:sp>
      <p:sp>
        <p:nvSpPr>
          <p:cNvPr id="9" name="TextBox 98">
            <a:extLst>
              <a:ext uri="{FF2B5EF4-FFF2-40B4-BE49-F238E27FC236}">
                <a16:creationId xmlns:a16="http://schemas.microsoft.com/office/drawing/2014/main" id="{0697CC05-0A3F-F645-A736-95E91E2AFBCB}"/>
              </a:ext>
            </a:extLst>
          </p:cNvPr>
          <p:cNvSpPr txBox="1"/>
          <p:nvPr/>
        </p:nvSpPr>
        <p:spPr>
          <a:xfrm>
            <a:off x="3478942" y="4744560"/>
            <a:ext cx="34977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a:t>
            </a:r>
          </a:p>
        </p:txBody>
      </p:sp>
      <p:sp>
        <p:nvSpPr>
          <p:cNvPr id="10" name="TextBox 99">
            <a:extLst>
              <a:ext uri="{FF2B5EF4-FFF2-40B4-BE49-F238E27FC236}">
                <a16:creationId xmlns:a16="http://schemas.microsoft.com/office/drawing/2014/main" id="{CA3667EA-C458-A442-9FF0-2F57605AC87C}"/>
              </a:ext>
            </a:extLst>
          </p:cNvPr>
          <p:cNvSpPr txBox="1"/>
          <p:nvPr/>
        </p:nvSpPr>
        <p:spPr>
          <a:xfrm>
            <a:off x="4325689" y="4961735"/>
            <a:ext cx="276038"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z</a:t>
            </a:r>
          </a:p>
        </p:txBody>
      </p:sp>
      <p:sp>
        <p:nvSpPr>
          <p:cNvPr id="11" name="TextBox 100">
            <a:extLst>
              <a:ext uri="{FF2B5EF4-FFF2-40B4-BE49-F238E27FC236}">
                <a16:creationId xmlns:a16="http://schemas.microsoft.com/office/drawing/2014/main" id="{272D86A2-A7E0-C949-BC15-F23EEEF6CBCE}"/>
              </a:ext>
            </a:extLst>
          </p:cNvPr>
          <p:cNvSpPr txBox="1"/>
          <p:nvPr/>
        </p:nvSpPr>
        <p:spPr>
          <a:xfrm>
            <a:off x="3227080" y="5233920"/>
            <a:ext cx="284052"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x</a:t>
            </a:r>
          </a:p>
        </p:txBody>
      </p:sp>
      <p:sp>
        <p:nvSpPr>
          <p:cNvPr id="12" name="TextBox 101">
            <a:extLst>
              <a:ext uri="{FF2B5EF4-FFF2-40B4-BE49-F238E27FC236}">
                <a16:creationId xmlns:a16="http://schemas.microsoft.com/office/drawing/2014/main" id="{C6D32B1D-DF7F-F746-856E-B57E45CE2F76}"/>
              </a:ext>
            </a:extLst>
          </p:cNvPr>
          <p:cNvSpPr txBox="1"/>
          <p:nvPr/>
        </p:nvSpPr>
        <p:spPr>
          <a:xfrm>
            <a:off x="3774175" y="5207015"/>
            <a:ext cx="288862"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y</a:t>
            </a:r>
          </a:p>
        </p:txBody>
      </p:sp>
      <p:sp>
        <p:nvSpPr>
          <p:cNvPr id="13" name="TextBox 102">
            <a:extLst>
              <a:ext uri="{FF2B5EF4-FFF2-40B4-BE49-F238E27FC236}">
                <a16:creationId xmlns:a16="http://schemas.microsoft.com/office/drawing/2014/main" id="{D7BB621A-656D-F446-936F-B32025953DC4}"/>
              </a:ext>
            </a:extLst>
          </p:cNvPr>
          <p:cNvSpPr txBox="1"/>
          <p:nvPr/>
        </p:nvSpPr>
        <p:spPr>
          <a:xfrm>
            <a:off x="9066261" y="5115717"/>
            <a:ext cx="276038"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z</a:t>
            </a:r>
          </a:p>
        </p:txBody>
      </p:sp>
      <p:sp>
        <p:nvSpPr>
          <p:cNvPr id="14" name="TextBox 103">
            <a:extLst>
              <a:ext uri="{FF2B5EF4-FFF2-40B4-BE49-F238E27FC236}">
                <a16:creationId xmlns:a16="http://schemas.microsoft.com/office/drawing/2014/main" id="{E3D119E3-A16C-0640-B847-ECBF382B283F}"/>
              </a:ext>
            </a:extLst>
          </p:cNvPr>
          <p:cNvSpPr txBox="1"/>
          <p:nvPr/>
        </p:nvSpPr>
        <p:spPr>
          <a:xfrm>
            <a:off x="10114394" y="4928822"/>
            <a:ext cx="288862"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y</a:t>
            </a:r>
          </a:p>
        </p:txBody>
      </p:sp>
      <p:sp>
        <p:nvSpPr>
          <p:cNvPr id="15" name="TextBox 104">
            <a:extLst>
              <a:ext uri="{FF2B5EF4-FFF2-40B4-BE49-F238E27FC236}">
                <a16:creationId xmlns:a16="http://schemas.microsoft.com/office/drawing/2014/main" id="{FF4606AB-BF19-3140-A49D-8EA9C210C7ED}"/>
              </a:ext>
            </a:extLst>
          </p:cNvPr>
          <p:cNvSpPr txBox="1"/>
          <p:nvPr/>
        </p:nvSpPr>
        <p:spPr>
          <a:xfrm>
            <a:off x="10079573" y="4357511"/>
            <a:ext cx="284052"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x</a:t>
            </a:r>
          </a:p>
        </p:txBody>
      </p:sp>
      <p:sp>
        <p:nvSpPr>
          <p:cNvPr id="16" name="TextBox 105">
            <a:extLst>
              <a:ext uri="{FF2B5EF4-FFF2-40B4-BE49-F238E27FC236}">
                <a16:creationId xmlns:a16="http://schemas.microsoft.com/office/drawing/2014/main" id="{D2E162DA-8D0D-EE4E-9C31-43B51BAA2CF7}"/>
              </a:ext>
            </a:extLst>
          </p:cNvPr>
          <p:cNvSpPr txBox="1"/>
          <p:nvPr/>
        </p:nvSpPr>
        <p:spPr>
          <a:xfrm>
            <a:off x="9473005" y="4635380"/>
            <a:ext cx="34977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a:t>
            </a:r>
          </a:p>
        </p:txBody>
      </p:sp>
      <p:sp>
        <p:nvSpPr>
          <p:cNvPr id="17" name="TextBox 106">
            <a:extLst>
              <a:ext uri="{FF2B5EF4-FFF2-40B4-BE49-F238E27FC236}">
                <a16:creationId xmlns:a16="http://schemas.microsoft.com/office/drawing/2014/main" id="{304989D1-7BC6-0C4C-B4BB-B08C4A39F723}"/>
              </a:ext>
            </a:extLst>
          </p:cNvPr>
          <p:cNvSpPr txBox="1"/>
          <p:nvPr/>
        </p:nvSpPr>
        <p:spPr>
          <a:xfrm>
            <a:off x="8932406" y="4614249"/>
            <a:ext cx="353302"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v’</a:t>
            </a:r>
            <a:endParaRPr lang="en-US" baseline="-25000" dirty="0"/>
          </a:p>
        </p:txBody>
      </p:sp>
      <p:cxnSp>
        <p:nvCxnSpPr>
          <p:cNvPr id="18" name="Straight Connector 17">
            <a:extLst>
              <a:ext uri="{FF2B5EF4-FFF2-40B4-BE49-F238E27FC236}">
                <a16:creationId xmlns:a16="http://schemas.microsoft.com/office/drawing/2014/main" id="{87583B33-3E26-C349-BDC3-E8B04AEE640F}"/>
              </a:ext>
            </a:extLst>
          </p:cNvPr>
          <p:cNvCxnSpPr>
            <a:cxnSpLocks/>
          </p:cNvCxnSpPr>
          <p:nvPr/>
        </p:nvCxnSpPr>
        <p:spPr>
          <a:xfrm>
            <a:off x="4933753" y="4981199"/>
            <a:ext cx="3436192" cy="0"/>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08">
            <a:extLst>
              <a:ext uri="{FF2B5EF4-FFF2-40B4-BE49-F238E27FC236}">
                <a16:creationId xmlns:a16="http://schemas.microsoft.com/office/drawing/2014/main" id="{2E24F562-5579-7E4A-BA7F-B6BADE84649F}"/>
              </a:ext>
            </a:extLst>
          </p:cNvPr>
          <p:cNvSpPr txBox="1"/>
          <p:nvPr/>
        </p:nvSpPr>
        <p:spPr>
          <a:xfrm>
            <a:off x="4861854" y="3765938"/>
            <a:ext cx="3536311"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to go from this rooted tree to the corresponding unrooted tree, remove node 0 and join branches u and v to create v’</a:t>
            </a:r>
          </a:p>
        </p:txBody>
      </p:sp>
      <p:cxnSp>
        <p:nvCxnSpPr>
          <p:cNvPr id="20" name="Straight Connector 19">
            <a:extLst>
              <a:ext uri="{FF2B5EF4-FFF2-40B4-BE49-F238E27FC236}">
                <a16:creationId xmlns:a16="http://schemas.microsoft.com/office/drawing/2014/main" id="{98826310-E0C5-AD44-A384-1F2CD8E42CC4}"/>
              </a:ext>
            </a:extLst>
          </p:cNvPr>
          <p:cNvCxnSpPr>
            <a:cxnSpLocks/>
          </p:cNvCxnSpPr>
          <p:nvPr/>
        </p:nvCxnSpPr>
        <p:spPr>
          <a:xfrm flipH="1">
            <a:off x="4949146" y="5275747"/>
            <a:ext cx="3436191" cy="10353"/>
          </a:xfrm>
          <a:prstGeom prst="line">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10">
            <a:extLst>
              <a:ext uri="{FF2B5EF4-FFF2-40B4-BE49-F238E27FC236}">
                <a16:creationId xmlns:a16="http://schemas.microsoft.com/office/drawing/2014/main" id="{E201AAE3-E803-384A-BF6C-0EF7F436E23C}"/>
              </a:ext>
            </a:extLst>
          </p:cNvPr>
          <p:cNvSpPr txBox="1"/>
          <p:nvPr/>
        </p:nvSpPr>
        <p:spPr>
          <a:xfrm>
            <a:off x="5267874" y="5254939"/>
            <a:ext cx="3130291" cy="14773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a:t>to go from this unrooted tree to </a:t>
            </a:r>
            <a:r>
              <a:rPr lang="en-US" i="1" dirty="0"/>
              <a:t>this particular </a:t>
            </a:r>
            <a:r>
              <a:rPr lang="en-US" dirty="0"/>
              <a:t>rooted tree, add a new root node in the middle of branch v’, splitting it into two branches (u and v)</a:t>
            </a:r>
          </a:p>
        </p:txBody>
      </p:sp>
      <p:sp>
        <p:nvSpPr>
          <p:cNvPr id="57" name="Content Placeholder 2">
            <a:extLst>
              <a:ext uri="{FF2B5EF4-FFF2-40B4-BE49-F238E27FC236}">
                <a16:creationId xmlns:a16="http://schemas.microsoft.com/office/drawing/2014/main" id="{5E9F4092-8A8F-6E5B-1C7F-2E1A0450DF1F}"/>
              </a:ext>
            </a:extLst>
          </p:cNvPr>
          <p:cNvSpPr>
            <a:spLocks noGrp="1"/>
          </p:cNvSpPr>
          <p:nvPr>
            <p:ph idx="1"/>
          </p:nvPr>
        </p:nvSpPr>
        <p:spPr>
          <a:xfrm>
            <a:off x="1484309" y="1183432"/>
            <a:ext cx="10337577" cy="2288532"/>
          </a:xfrm>
        </p:spPr>
        <p:txBody>
          <a:bodyPr anchor="t">
            <a:normAutofit/>
          </a:bodyPr>
          <a:lstStyle/>
          <a:p>
            <a:r>
              <a:rPr lang="en-US" dirty="0"/>
              <a:t>Trees are typically </a:t>
            </a:r>
            <a:r>
              <a:rPr lang="en-US" b="1" dirty="0"/>
              <a:t>bifurcating</a:t>
            </a:r>
            <a:endParaRPr lang="en-US" dirty="0"/>
          </a:p>
          <a:p>
            <a:pPr lvl="1"/>
            <a:r>
              <a:rPr lang="en-US" dirty="0"/>
              <a:t>Internal nodes have three connections</a:t>
            </a:r>
          </a:p>
          <a:p>
            <a:pPr lvl="1"/>
            <a:r>
              <a:rPr lang="en-US" dirty="0"/>
              <a:t>Tips have only one connection</a:t>
            </a:r>
          </a:p>
          <a:p>
            <a:r>
              <a:rPr lang="en-US" dirty="0"/>
              <a:t>Trees can be </a:t>
            </a:r>
            <a:r>
              <a:rPr lang="en-US" b="1" dirty="0"/>
              <a:t>rooted</a:t>
            </a:r>
            <a:r>
              <a:rPr lang="en-US" dirty="0"/>
              <a:t> or </a:t>
            </a:r>
            <a:r>
              <a:rPr lang="en-US" b="1" dirty="0"/>
              <a:t>unrooted</a:t>
            </a:r>
          </a:p>
        </p:txBody>
      </p:sp>
    </p:spTree>
    <p:extLst>
      <p:ext uri="{BB962C8B-B14F-4D97-AF65-F5344CB8AC3E}">
        <p14:creationId xmlns:p14="http://schemas.microsoft.com/office/powerpoint/2010/main" val="3621577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Phylogenetic tree terminology</a:t>
            </a:r>
          </a:p>
        </p:txBody>
      </p:sp>
      <p:pic>
        <p:nvPicPr>
          <p:cNvPr id="46" name="Content Placeholder 5">
            <a:extLst>
              <a:ext uri="{FF2B5EF4-FFF2-40B4-BE49-F238E27FC236}">
                <a16:creationId xmlns:a16="http://schemas.microsoft.com/office/drawing/2014/main" id="{010C075A-AAA5-E863-A9EF-130628B3A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649" y="1962659"/>
            <a:ext cx="6401693" cy="4077269"/>
          </a:xfrm>
          <a:prstGeom prst="rect">
            <a:avLst/>
          </a:prstGeom>
        </p:spPr>
      </p:pic>
      <p:sp>
        <p:nvSpPr>
          <p:cNvPr id="58" name="TextBox 57">
            <a:extLst>
              <a:ext uri="{FF2B5EF4-FFF2-40B4-BE49-F238E27FC236}">
                <a16:creationId xmlns:a16="http://schemas.microsoft.com/office/drawing/2014/main" id="{F91E0B9C-EBCD-330C-FF8C-2215746DA6D3}"/>
              </a:ext>
            </a:extLst>
          </p:cNvPr>
          <p:cNvSpPr txBox="1"/>
          <p:nvPr/>
        </p:nvSpPr>
        <p:spPr>
          <a:xfrm>
            <a:off x="839648" y="4001293"/>
            <a:ext cx="4503446" cy="1569660"/>
          </a:xfrm>
          <a:prstGeom prst="rect">
            <a:avLst/>
          </a:prstGeom>
          <a:noFill/>
        </p:spPr>
        <p:txBody>
          <a:bodyPr wrap="square" rtlCol="0">
            <a:spAutoFit/>
          </a:bodyPr>
          <a:lstStyle/>
          <a:p>
            <a:r>
              <a:rPr lang="en-US" sz="2400" b="1" dirty="0"/>
              <a:t>Branch Support Value</a:t>
            </a:r>
          </a:p>
          <a:p>
            <a:r>
              <a:rPr lang="en-US" sz="2400" dirty="0"/>
              <a:t>A measure of confidence at a node.  Higher is better</a:t>
            </a:r>
          </a:p>
          <a:p>
            <a:endParaRPr lang="en-US" sz="2400" dirty="0"/>
          </a:p>
        </p:txBody>
      </p:sp>
      <p:sp>
        <p:nvSpPr>
          <p:cNvPr id="59" name="Oval 58">
            <a:extLst>
              <a:ext uri="{FF2B5EF4-FFF2-40B4-BE49-F238E27FC236}">
                <a16:creationId xmlns:a16="http://schemas.microsoft.com/office/drawing/2014/main" id="{70AC4672-4A8E-DCF1-5C63-12FD9205A3BF}"/>
              </a:ext>
            </a:extLst>
          </p:cNvPr>
          <p:cNvSpPr/>
          <p:nvPr/>
        </p:nvSpPr>
        <p:spPr>
          <a:xfrm>
            <a:off x="5862181" y="3194137"/>
            <a:ext cx="325677" cy="325677"/>
          </a:xfrm>
          <a:prstGeom prst="ellipse">
            <a:avLst/>
          </a:prstGeom>
          <a:no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60" name="Oval 59">
            <a:extLst>
              <a:ext uri="{FF2B5EF4-FFF2-40B4-BE49-F238E27FC236}">
                <a16:creationId xmlns:a16="http://schemas.microsoft.com/office/drawing/2014/main" id="{E532059F-519D-1B70-32B9-8AEB1F032F07}"/>
              </a:ext>
            </a:extLst>
          </p:cNvPr>
          <p:cNvSpPr/>
          <p:nvPr/>
        </p:nvSpPr>
        <p:spPr>
          <a:xfrm>
            <a:off x="6828544" y="3476856"/>
            <a:ext cx="325677" cy="325677"/>
          </a:xfrm>
          <a:prstGeom prst="ellipse">
            <a:avLst/>
          </a:prstGeom>
          <a:no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61" name="Oval 60">
            <a:extLst>
              <a:ext uri="{FF2B5EF4-FFF2-40B4-BE49-F238E27FC236}">
                <a16:creationId xmlns:a16="http://schemas.microsoft.com/office/drawing/2014/main" id="{CC0B6E4D-22F0-97F6-FD77-744BE7415403}"/>
              </a:ext>
            </a:extLst>
          </p:cNvPr>
          <p:cNvSpPr/>
          <p:nvPr/>
        </p:nvSpPr>
        <p:spPr>
          <a:xfrm>
            <a:off x="4238381" y="4065372"/>
            <a:ext cx="325677" cy="325677"/>
          </a:xfrm>
          <a:prstGeom prst="ellipse">
            <a:avLst/>
          </a:prstGeom>
          <a:no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62" name="Oval 61">
            <a:extLst>
              <a:ext uri="{FF2B5EF4-FFF2-40B4-BE49-F238E27FC236}">
                <a16:creationId xmlns:a16="http://schemas.microsoft.com/office/drawing/2014/main" id="{2D2EE3E8-F2D4-2390-145C-F7E57909960E}"/>
              </a:ext>
            </a:extLst>
          </p:cNvPr>
          <p:cNvSpPr/>
          <p:nvPr/>
        </p:nvSpPr>
        <p:spPr>
          <a:xfrm>
            <a:off x="6690797" y="2460782"/>
            <a:ext cx="325677" cy="325677"/>
          </a:xfrm>
          <a:prstGeom prst="ellipse">
            <a:avLst/>
          </a:prstGeom>
          <a:no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Tree>
    <p:extLst>
      <p:ext uri="{BB962C8B-B14F-4D97-AF65-F5344CB8AC3E}">
        <p14:creationId xmlns:p14="http://schemas.microsoft.com/office/powerpoint/2010/main" val="1027995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Assumptions</a:t>
            </a:r>
          </a:p>
        </p:txBody>
      </p:sp>
      <p:sp>
        <p:nvSpPr>
          <p:cNvPr id="6" name="Content Placeholder 2">
            <a:extLst>
              <a:ext uri="{FF2B5EF4-FFF2-40B4-BE49-F238E27FC236}">
                <a16:creationId xmlns:a16="http://schemas.microsoft.com/office/drawing/2014/main" id="{8C1D7722-076A-62ED-25A5-B2C7B49A6E48}"/>
              </a:ext>
            </a:extLst>
          </p:cNvPr>
          <p:cNvSpPr txBox="1">
            <a:spLocks/>
          </p:cNvSpPr>
          <p:nvPr/>
        </p:nvSpPr>
        <p:spPr>
          <a:xfrm>
            <a:off x="1736687" y="1391076"/>
            <a:ext cx="11080955" cy="228853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800"/>
              <a:t>Traits are heritable</a:t>
            </a:r>
          </a:p>
          <a:p>
            <a:pPr lvl="1"/>
            <a:r>
              <a:rPr lang="en-US" sz="2400"/>
              <a:t>Vertical evolution comprises the majority of events</a:t>
            </a:r>
          </a:p>
          <a:p>
            <a:pPr lvl="1"/>
            <a:r>
              <a:rPr lang="en-US" sz="2400"/>
              <a:t>A mutation is acquired </a:t>
            </a:r>
            <a:r>
              <a:rPr lang="en-US" sz="2400" i="1"/>
              <a:t>de novo</a:t>
            </a:r>
            <a:r>
              <a:rPr lang="en-US" sz="2400"/>
              <a:t> or inherited; not horizontally transferred</a:t>
            </a:r>
          </a:p>
          <a:p>
            <a:pPr lvl="1"/>
            <a:r>
              <a:rPr lang="en-US" sz="2400"/>
              <a:t>Assumes most mutations were inherited</a:t>
            </a:r>
            <a:endParaRPr lang="en-US" sz="2400" dirty="0"/>
          </a:p>
        </p:txBody>
      </p:sp>
    </p:spTree>
    <p:extLst>
      <p:ext uri="{BB962C8B-B14F-4D97-AF65-F5344CB8AC3E}">
        <p14:creationId xmlns:p14="http://schemas.microsoft.com/office/powerpoint/2010/main" val="195128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Assumptions</a:t>
            </a:r>
          </a:p>
        </p:txBody>
      </p:sp>
      <p:sp>
        <p:nvSpPr>
          <p:cNvPr id="3" name="Content Placeholder 2">
            <a:extLst>
              <a:ext uri="{FF2B5EF4-FFF2-40B4-BE49-F238E27FC236}">
                <a16:creationId xmlns:a16="http://schemas.microsoft.com/office/drawing/2014/main" id="{0D26B716-8A1C-FE68-A558-E03453AF66C7}"/>
              </a:ext>
            </a:extLst>
          </p:cNvPr>
          <p:cNvSpPr>
            <a:spLocks noGrp="1"/>
          </p:cNvSpPr>
          <p:nvPr>
            <p:ph idx="1"/>
          </p:nvPr>
        </p:nvSpPr>
        <p:spPr>
          <a:xfrm>
            <a:off x="1736687" y="1391604"/>
            <a:ext cx="11080955" cy="2288532"/>
          </a:xfrm>
        </p:spPr>
        <p:txBody>
          <a:bodyPr anchor="t">
            <a:normAutofit/>
          </a:bodyPr>
          <a:lstStyle/>
          <a:p>
            <a:r>
              <a:rPr lang="en-US" sz="2800" dirty="0"/>
              <a:t>Traits are homologous</a:t>
            </a:r>
          </a:p>
          <a:p>
            <a:pPr lvl="1"/>
            <a:r>
              <a:rPr lang="en-US" sz="2400" dirty="0"/>
              <a:t>apples-to-apples comparisons</a:t>
            </a:r>
          </a:p>
        </p:txBody>
      </p:sp>
      <p:pic>
        <p:nvPicPr>
          <p:cNvPr id="4" name="Picture 2" descr="Globin_gene_evolution_2.gif">
            <a:extLst>
              <a:ext uri="{FF2B5EF4-FFF2-40B4-BE49-F238E27FC236}">
                <a16:creationId xmlns:a16="http://schemas.microsoft.com/office/drawing/2014/main" id="{D9463E88-A613-EB10-5211-E9DCF730E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3269373" y="2174893"/>
            <a:ext cx="3055436" cy="54162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AF8A76-1C4E-90D0-443E-5D96D16810BA}"/>
              </a:ext>
            </a:extLst>
          </p:cNvPr>
          <p:cNvSpPr txBox="1"/>
          <p:nvPr/>
        </p:nvSpPr>
        <p:spPr>
          <a:xfrm>
            <a:off x="7355808" y="6053947"/>
            <a:ext cx="2069431" cy="369332"/>
          </a:xfrm>
          <a:prstGeom prst="rect">
            <a:avLst/>
          </a:prstGeom>
          <a:noFill/>
        </p:spPr>
        <p:txBody>
          <a:bodyPr wrap="square" rtlCol="0">
            <a:spAutoFit/>
          </a:bodyPr>
          <a:lstStyle/>
          <a:p>
            <a:r>
              <a:rPr lang="en-US" dirty="0"/>
              <a:t>Hippopotamus</a:t>
            </a:r>
          </a:p>
        </p:txBody>
      </p:sp>
      <p:sp>
        <p:nvSpPr>
          <p:cNvPr id="6" name="TextBox 5">
            <a:extLst>
              <a:ext uri="{FF2B5EF4-FFF2-40B4-BE49-F238E27FC236}">
                <a16:creationId xmlns:a16="http://schemas.microsoft.com/office/drawing/2014/main" id="{43758BB7-86F2-0857-6B52-29B0EAF38D0C}"/>
              </a:ext>
            </a:extLst>
          </p:cNvPr>
          <p:cNvSpPr txBox="1"/>
          <p:nvPr/>
        </p:nvSpPr>
        <p:spPr>
          <a:xfrm>
            <a:off x="7346283" y="3847344"/>
            <a:ext cx="2506579" cy="369332"/>
          </a:xfrm>
          <a:prstGeom prst="rect">
            <a:avLst/>
          </a:prstGeom>
          <a:noFill/>
        </p:spPr>
        <p:txBody>
          <a:bodyPr wrap="square" rtlCol="0">
            <a:spAutoFit/>
          </a:bodyPr>
          <a:lstStyle/>
          <a:p>
            <a:r>
              <a:rPr lang="en-US" dirty="0"/>
              <a:t>Human</a:t>
            </a:r>
          </a:p>
        </p:txBody>
      </p:sp>
      <p:sp>
        <p:nvSpPr>
          <p:cNvPr id="7" name="TextBox 6">
            <a:extLst>
              <a:ext uri="{FF2B5EF4-FFF2-40B4-BE49-F238E27FC236}">
                <a16:creationId xmlns:a16="http://schemas.microsoft.com/office/drawing/2014/main" id="{D799F25B-271E-1F2A-80D2-E3D9131796DE}"/>
              </a:ext>
            </a:extLst>
          </p:cNvPr>
          <p:cNvSpPr txBox="1"/>
          <p:nvPr/>
        </p:nvSpPr>
        <p:spPr>
          <a:xfrm>
            <a:off x="7346283" y="4538939"/>
            <a:ext cx="2665996" cy="369332"/>
          </a:xfrm>
          <a:prstGeom prst="rect">
            <a:avLst/>
          </a:prstGeom>
          <a:noFill/>
        </p:spPr>
        <p:txBody>
          <a:bodyPr wrap="square" rtlCol="0">
            <a:spAutoFit/>
          </a:bodyPr>
          <a:lstStyle/>
          <a:p>
            <a:r>
              <a:rPr lang="en-US" dirty="0"/>
              <a:t>Horse</a:t>
            </a:r>
          </a:p>
        </p:txBody>
      </p:sp>
      <p:sp>
        <p:nvSpPr>
          <p:cNvPr id="8" name="TextBox 7">
            <a:extLst>
              <a:ext uri="{FF2B5EF4-FFF2-40B4-BE49-F238E27FC236}">
                <a16:creationId xmlns:a16="http://schemas.microsoft.com/office/drawing/2014/main" id="{13A488EE-761F-690D-A743-5E6226EEA539}"/>
              </a:ext>
            </a:extLst>
          </p:cNvPr>
          <p:cNvSpPr txBox="1"/>
          <p:nvPr/>
        </p:nvSpPr>
        <p:spPr>
          <a:xfrm>
            <a:off x="7355808" y="4783023"/>
            <a:ext cx="2230353" cy="369332"/>
          </a:xfrm>
          <a:prstGeom prst="rect">
            <a:avLst/>
          </a:prstGeom>
          <a:noFill/>
        </p:spPr>
        <p:txBody>
          <a:bodyPr wrap="square" rtlCol="0">
            <a:spAutoFit/>
          </a:bodyPr>
          <a:lstStyle/>
          <a:p>
            <a:r>
              <a:rPr lang="en-US" dirty="0"/>
              <a:t>Deer</a:t>
            </a:r>
          </a:p>
        </p:txBody>
      </p:sp>
      <p:sp>
        <p:nvSpPr>
          <p:cNvPr id="9" name="TextBox 8">
            <a:extLst>
              <a:ext uri="{FF2B5EF4-FFF2-40B4-BE49-F238E27FC236}">
                <a16:creationId xmlns:a16="http://schemas.microsoft.com/office/drawing/2014/main" id="{8659AE7D-18E7-D5F8-E8C2-6F5E05B6B741}"/>
              </a:ext>
            </a:extLst>
          </p:cNvPr>
          <p:cNvSpPr txBox="1"/>
          <p:nvPr/>
        </p:nvSpPr>
        <p:spPr>
          <a:xfrm>
            <a:off x="7355808" y="5035157"/>
            <a:ext cx="2347662" cy="369332"/>
          </a:xfrm>
          <a:prstGeom prst="rect">
            <a:avLst/>
          </a:prstGeom>
          <a:noFill/>
        </p:spPr>
        <p:txBody>
          <a:bodyPr wrap="square" rtlCol="0">
            <a:spAutoFit/>
          </a:bodyPr>
          <a:lstStyle/>
          <a:p>
            <a:r>
              <a:rPr lang="en-US" dirty="0"/>
              <a:t>Blue Whale</a:t>
            </a:r>
          </a:p>
        </p:txBody>
      </p:sp>
      <p:sp>
        <p:nvSpPr>
          <p:cNvPr id="10" name="TextBox 9">
            <a:extLst>
              <a:ext uri="{FF2B5EF4-FFF2-40B4-BE49-F238E27FC236}">
                <a16:creationId xmlns:a16="http://schemas.microsoft.com/office/drawing/2014/main" id="{6609A9C6-CBE6-B364-C9D6-7F0D3BD2B0BF}"/>
              </a:ext>
            </a:extLst>
          </p:cNvPr>
          <p:cNvSpPr txBox="1"/>
          <p:nvPr/>
        </p:nvSpPr>
        <p:spPr>
          <a:xfrm>
            <a:off x="8390523" y="3131312"/>
            <a:ext cx="3969664" cy="830997"/>
          </a:xfrm>
          <a:prstGeom prst="rect">
            <a:avLst/>
          </a:prstGeom>
          <a:noFill/>
        </p:spPr>
        <p:txBody>
          <a:bodyPr wrap="square" rtlCol="0">
            <a:spAutoFit/>
          </a:bodyPr>
          <a:lstStyle/>
          <a:p>
            <a:r>
              <a:rPr lang="en-US" sz="4800" dirty="0">
                <a:solidFill>
                  <a:srgbClr val="FF0000"/>
                </a:solidFill>
              </a:rPr>
              <a:t>Don’t do this!</a:t>
            </a:r>
          </a:p>
        </p:txBody>
      </p:sp>
    </p:spTree>
    <p:extLst>
      <p:ext uri="{BB962C8B-B14F-4D97-AF65-F5344CB8AC3E}">
        <p14:creationId xmlns:p14="http://schemas.microsoft.com/office/powerpoint/2010/main" val="3218722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Assumptions</a:t>
            </a:r>
          </a:p>
        </p:txBody>
      </p:sp>
      <p:sp>
        <p:nvSpPr>
          <p:cNvPr id="3" name="Content Placeholder 2">
            <a:extLst>
              <a:ext uri="{FF2B5EF4-FFF2-40B4-BE49-F238E27FC236}">
                <a16:creationId xmlns:a16="http://schemas.microsoft.com/office/drawing/2014/main" id="{0D26B716-8A1C-FE68-A558-E03453AF66C7}"/>
              </a:ext>
            </a:extLst>
          </p:cNvPr>
          <p:cNvSpPr>
            <a:spLocks noGrp="1"/>
          </p:cNvSpPr>
          <p:nvPr>
            <p:ph idx="1"/>
          </p:nvPr>
        </p:nvSpPr>
        <p:spPr>
          <a:xfrm>
            <a:off x="1736687" y="1391604"/>
            <a:ext cx="11080955" cy="2288532"/>
          </a:xfrm>
        </p:spPr>
        <p:txBody>
          <a:bodyPr anchor="t">
            <a:normAutofit/>
          </a:bodyPr>
          <a:lstStyle/>
          <a:p>
            <a:r>
              <a:rPr lang="en-US" sz="2800" dirty="0"/>
              <a:t>Traits are homologous</a:t>
            </a:r>
          </a:p>
          <a:p>
            <a:pPr lvl="1"/>
            <a:r>
              <a:rPr lang="en-US" sz="2400" dirty="0"/>
              <a:t>apples-to-apples comparisons</a:t>
            </a:r>
          </a:p>
          <a:p>
            <a:pPr lvl="1"/>
            <a:r>
              <a:rPr lang="en-US" sz="2400" dirty="0"/>
              <a:t>valid alignments</a:t>
            </a:r>
          </a:p>
        </p:txBody>
      </p:sp>
      <p:graphicFrame>
        <p:nvGraphicFramePr>
          <p:cNvPr id="11" name="Table 10">
            <a:extLst>
              <a:ext uri="{FF2B5EF4-FFF2-40B4-BE49-F238E27FC236}">
                <a16:creationId xmlns:a16="http://schemas.microsoft.com/office/drawing/2014/main" id="{F934826C-3FD3-DE6C-8844-516D529E1436}"/>
              </a:ext>
            </a:extLst>
          </p:cNvPr>
          <p:cNvGraphicFramePr>
            <a:graphicFrameLocks noGrp="1"/>
          </p:cNvGraphicFramePr>
          <p:nvPr>
            <p:extLst>
              <p:ext uri="{D42A27DB-BD31-4B8C-83A1-F6EECF244321}">
                <p14:modId xmlns:p14="http://schemas.microsoft.com/office/powerpoint/2010/main" val="1969312170"/>
              </p:ext>
            </p:extLst>
          </p:nvPr>
        </p:nvGraphicFramePr>
        <p:xfrm>
          <a:off x="4102767" y="3222936"/>
          <a:ext cx="6875379" cy="914400"/>
        </p:xfrm>
        <a:graphic>
          <a:graphicData uri="http://schemas.openxmlformats.org/drawingml/2006/table">
            <a:tbl>
              <a:tblPr firstRow="1" bandRow="1">
                <a:tableStyleId>{5C22544A-7EE6-4342-B048-85BDC9FD1C3A}</a:tableStyleId>
              </a:tblPr>
              <a:tblGrid>
                <a:gridCol w="763931">
                  <a:extLst>
                    <a:ext uri="{9D8B030D-6E8A-4147-A177-3AD203B41FA5}">
                      <a16:colId xmlns:a16="http://schemas.microsoft.com/office/drawing/2014/main" val="20000"/>
                    </a:ext>
                  </a:extLst>
                </a:gridCol>
                <a:gridCol w="763931">
                  <a:extLst>
                    <a:ext uri="{9D8B030D-6E8A-4147-A177-3AD203B41FA5}">
                      <a16:colId xmlns:a16="http://schemas.microsoft.com/office/drawing/2014/main" val="20001"/>
                    </a:ext>
                  </a:extLst>
                </a:gridCol>
                <a:gridCol w="763931">
                  <a:extLst>
                    <a:ext uri="{9D8B030D-6E8A-4147-A177-3AD203B41FA5}">
                      <a16:colId xmlns:a16="http://schemas.microsoft.com/office/drawing/2014/main" val="20002"/>
                    </a:ext>
                  </a:extLst>
                </a:gridCol>
                <a:gridCol w="763931">
                  <a:extLst>
                    <a:ext uri="{9D8B030D-6E8A-4147-A177-3AD203B41FA5}">
                      <a16:colId xmlns:a16="http://schemas.microsoft.com/office/drawing/2014/main" val="20003"/>
                    </a:ext>
                  </a:extLst>
                </a:gridCol>
                <a:gridCol w="763931">
                  <a:extLst>
                    <a:ext uri="{9D8B030D-6E8A-4147-A177-3AD203B41FA5}">
                      <a16:colId xmlns:a16="http://schemas.microsoft.com/office/drawing/2014/main" val="20004"/>
                    </a:ext>
                  </a:extLst>
                </a:gridCol>
                <a:gridCol w="763931">
                  <a:extLst>
                    <a:ext uri="{9D8B030D-6E8A-4147-A177-3AD203B41FA5}">
                      <a16:colId xmlns:a16="http://schemas.microsoft.com/office/drawing/2014/main" val="20005"/>
                    </a:ext>
                  </a:extLst>
                </a:gridCol>
                <a:gridCol w="763931">
                  <a:extLst>
                    <a:ext uri="{9D8B030D-6E8A-4147-A177-3AD203B41FA5}">
                      <a16:colId xmlns:a16="http://schemas.microsoft.com/office/drawing/2014/main" val="20006"/>
                    </a:ext>
                  </a:extLst>
                </a:gridCol>
                <a:gridCol w="763931">
                  <a:extLst>
                    <a:ext uri="{9D8B030D-6E8A-4147-A177-3AD203B41FA5}">
                      <a16:colId xmlns:a16="http://schemas.microsoft.com/office/drawing/2014/main" val="20007"/>
                    </a:ext>
                  </a:extLst>
                </a:gridCol>
                <a:gridCol w="763931">
                  <a:extLst>
                    <a:ext uri="{9D8B030D-6E8A-4147-A177-3AD203B41FA5}">
                      <a16:colId xmlns:a16="http://schemas.microsoft.com/office/drawing/2014/main" val="20008"/>
                    </a:ext>
                  </a:extLst>
                </a:gridCol>
              </a:tblGrid>
              <a:tr h="0">
                <a:tc>
                  <a:txBody>
                    <a:bodyPr/>
                    <a:lstStyle/>
                    <a:p>
                      <a:pPr algn="ctr"/>
                      <a:r>
                        <a:rPr lang="en-US" sz="2400" dirty="0">
                          <a:solidFill>
                            <a:srgbClr val="FF0000"/>
                          </a:solidFill>
                        </a:rPr>
                        <a:t>A</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chemeClr val="accent2"/>
                          </a:solidFill>
                        </a:rPr>
                        <a:t>C</a:t>
                      </a: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chemeClr val="accent2">
                              <a:lumMod val="50000"/>
                            </a:schemeClr>
                          </a:solidFill>
                        </a:rPr>
                        <a:t>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rgbClr val="FF0000"/>
                          </a:solidFill>
                        </a:rPr>
                        <a:t>A</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rgbClr val="FF0000"/>
                          </a:solidFill>
                        </a:rPr>
                        <a:t>A</a:t>
                      </a: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rgbClr val="FF0000"/>
                          </a:solidFill>
                        </a:rPr>
                        <a:t>A</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chemeClr val="accent2">
                              <a:lumMod val="50000"/>
                            </a:schemeClr>
                          </a:solidFill>
                        </a:rPr>
                        <a:t>T</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chemeClr val="tx1"/>
                          </a:solidFill>
                        </a:rPr>
                        <a:t>G</a:t>
                      </a: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chemeClr val="accent2">
                              <a:lumMod val="50000"/>
                            </a:schemeClr>
                          </a:solidFill>
                        </a:rPr>
                        <a:t>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2400" b="1" dirty="0">
                          <a:solidFill>
                            <a:srgbClr val="FF0000"/>
                          </a:solidFill>
                        </a:rPr>
                        <a:t>A</a:t>
                      </a:r>
                    </a:p>
                  </a:txBody>
                  <a:tcP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solidFill>
                            <a:schemeClr val="accent2"/>
                          </a:solidFill>
                        </a:rPr>
                        <a:t>C</a:t>
                      </a: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solidFill>
                            <a:schemeClr val="accent2">
                              <a:lumMod val="50000"/>
                            </a:schemeClr>
                          </a:solidFill>
                        </a:rPr>
                        <a:t>T</a:t>
                      </a:r>
                    </a:p>
                  </a:txBody>
                  <a:tcP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solidFill>
                            <a:schemeClr val="accent2"/>
                          </a:solidFill>
                        </a:rPr>
                        <a:t>C</a:t>
                      </a:r>
                    </a:p>
                  </a:txBody>
                  <a:tcP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t>-</a:t>
                      </a: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t>-</a:t>
                      </a:r>
                    </a:p>
                  </a:txBody>
                  <a:tcP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t>-</a:t>
                      </a:r>
                    </a:p>
                  </a:txBody>
                  <a:tcP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t>G</a:t>
                      </a: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solidFill>
                            <a:schemeClr val="accent2">
                              <a:lumMod val="50000"/>
                            </a:schemeClr>
                          </a:solidFill>
                        </a:rPr>
                        <a:t>T</a:t>
                      </a:r>
                    </a:p>
                  </a:txBody>
                  <a:tcP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2" name="Table 11">
            <a:extLst>
              <a:ext uri="{FF2B5EF4-FFF2-40B4-BE49-F238E27FC236}">
                <a16:creationId xmlns:a16="http://schemas.microsoft.com/office/drawing/2014/main" id="{0846F818-B034-EB35-D7DD-F80370C368A8}"/>
              </a:ext>
            </a:extLst>
          </p:cNvPr>
          <p:cNvGraphicFramePr>
            <a:graphicFrameLocks noGrp="1"/>
          </p:cNvGraphicFramePr>
          <p:nvPr>
            <p:extLst>
              <p:ext uri="{D42A27DB-BD31-4B8C-83A1-F6EECF244321}">
                <p14:modId xmlns:p14="http://schemas.microsoft.com/office/powerpoint/2010/main" val="1989888533"/>
              </p:ext>
            </p:extLst>
          </p:nvPr>
        </p:nvGraphicFramePr>
        <p:xfrm>
          <a:off x="2017295" y="3222936"/>
          <a:ext cx="1989220" cy="914400"/>
        </p:xfrm>
        <a:graphic>
          <a:graphicData uri="http://schemas.openxmlformats.org/drawingml/2006/table">
            <a:tbl>
              <a:tblPr firstRow="1" bandRow="1">
                <a:tableStyleId>{5C22544A-7EE6-4342-B048-85BDC9FD1C3A}</a:tableStyleId>
              </a:tblPr>
              <a:tblGrid>
                <a:gridCol w="1989220">
                  <a:extLst>
                    <a:ext uri="{9D8B030D-6E8A-4147-A177-3AD203B41FA5}">
                      <a16:colId xmlns:a16="http://schemas.microsoft.com/office/drawing/2014/main" val="20000"/>
                    </a:ext>
                  </a:extLst>
                </a:gridCol>
              </a:tblGrid>
              <a:tr h="414020">
                <a:tc>
                  <a:txBody>
                    <a:bodyPr/>
                    <a:lstStyle/>
                    <a:p>
                      <a:r>
                        <a:rPr lang="en-US" sz="2400" dirty="0">
                          <a:solidFill>
                            <a:schemeClr val="tx1"/>
                          </a:solidFill>
                        </a:rPr>
                        <a:t>Sequence 1</a:t>
                      </a:r>
                    </a:p>
                  </a:txBody>
                  <a:tcPr>
                    <a:noFill/>
                  </a:tcPr>
                </a:tc>
                <a:extLst>
                  <a:ext uri="{0D108BD9-81ED-4DB2-BD59-A6C34878D82A}">
                    <a16:rowId xmlns:a16="http://schemas.microsoft.com/office/drawing/2014/main" val="10000"/>
                  </a:ext>
                </a:extLst>
              </a:tr>
              <a:tr h="414020">
                <a:tc>
                  <a:txBody>
                    <a:bodyPr/>
                    <a:lstStyle/>
                    <a:p>
                      <a:r>
                        <a:rPr lang="en-US" sz="2400" b="1" dirty="0"/>
                        <a:t>Sequence 2</a:t>
                      </a:r>
                    </a:p>
                  </a:txBody>
                  <a:tcPr>
                    <a:noFill/>
                  </a:tcPr>
                </a:tc>
                <a:extLst>
                  <a:ext uri="{0D108BD9-81ED-4DB2-BD59-A6C34878D82A}">
                    <a16:rowId xmlns:a16="http://schemas.microsoft.com/office/drawing/2014/main" val="10001"/>
                  </a:ext>
                </a:extLst>
              </a:tr>
            </a:tbl>
          </a:graphicData>
        </a:graphic>
      </p:graphicFrame>
      <p:sp>
        <p:nvSpPr>
          <p:cNvPr id="13" name="Down Arrow 5">
            <a:extLst>
              <a:ext uri="{FF2B5EF4-FFF2-40B4-BE49-F238E27FC236}">
                <a16:creationId xmlns:a16="http://schemas.microsoft.com/office/drawing/2014/main" id="{0414BC8F-F706-B391-A29F-B6007810208F}"/>
              </a:ext>
            </a:extLst>
          </p:cNvPr>
          <p:cNvSpPr/>
          <p:nvPr/>
        </p:nvSpPr>
        <p:spPr>
          <a:xfrm>
            <a:off x="6725652" y="4299595"/>
            <a:ext cx="1467853" cy="8301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4934869-C165-C62F-FD9E-7F4332B16A9E}"/>
              </a:ext>
            </a:extLst>
          </p:cNvPr>
          <p:cNvSpPr txBox="1"/>
          <p:nvPr/>
        </p:nvSpPr>
        <p:spPr>
          <a:xfrm>
            <a:off x="8783052" y="4395848"/>
            <a:ext cx="3846095" cy="646331"/>
          </a:xfrm>
          <a:prstGeom prst="rect">
            <a:avLst/>
          </a:prstGeom>
          <a:noFill/>
        </p:spPr>
        <p:txBody>
          <a:bodyPr wrap="square" rtlCol="0">
            <a:spAutoFit/>
          </a:bodyPr>
          <a:lstStyle/>
          <a:p>
            <a:r>
              <a:rPr lang="en-US" sz="3600" dirty="0"/>
              <a:t>Translate</a:t>
            </a:r>
          </a:p>
        </p:txBody>
      </p:sp>
      <p:graphicFrame>
        <p:nvGraphicFramePr>
          <p:cNvPr id="15" name="Table 14">
            <a:extLst>
              <a:ext uri="{FF2B5EF4-FFF2-40B4-BE49-F238E27FC236}">
                <a16:creationId xmlns:a16="http://schemas.microsoft.com/office/drawing/2014/main" id="{DFD24B34-E930-54A6-286E-C802202E0583}"/>
              </a:ext>
            </a:extLst>
          </p:cNvPr>
          <p:cNvGraphicFramePr>
            <a:graphicFrameLocks noGrp="1"/>
          </p:cNvGraphicFramePr>
          <p:nvPr>
            <p:extLst>
              <p:ext uri="{D42A27DB-BD31-4B8C-83A1-F6EECF244321}">
                <p14:modId xmlns:p14="http://schemas.microsoft.com/office/powerpoint/2010/main" val="747402182"/>
              </p:ext>
            </p:extLst>
          </p:nvPr>
        </p:nvGraphicFramePr>
        <p:xfrm>
          <a:off x="4102767" y="5388286"/>
          <a:ext cx="6875379" cy="914400"/>
        </p:xfrm>
        <a:graphic>
          <a:graphicData uri="http://schemas.openxmlformats.org/drawingml/2006/table">
            <a:tbl>
              <a:tblPr firstRow="1" bandRow="1">
                <a:tableStyleId>{5C22544A-7EE6-4342-B048-85BDC9FD1C3A}</a:tableStyleId>
              </a:tblPr>
              <a:tblGrid>
                <a:gridCol w="2291793">
                  <a:extLst>
                    <a:ext uri="{9D8B030D-6E8A-4147-A177-3AD203B41FA5}">
                      <a16:colId xmlns:a16="http://schemas.microsoft.com/office/drawing/2014/main" val="20000"/>
                    </a:ext>
                  </a:extLst>
                </a:gridCol>
                <a:gridCol w="2291793">
                  <a:extLst>
                    <a:ext uri="{9D8B030D-6E8A-4147-A177-3AD203B41FA5}">
                      <a16:colId xmlns:a16="http://schemas.microsoft.com/office/drawing/2014/main" val="20001"/>
                    </a:ext>
                  </a:extLst>
                </a:gridCol>
                <a:gridCol w="2291793">
                  <a:extLst>
                    <a:ext uri="{9D8B030D-6E8A-4147-A177-3AD203B41FA5}">
                      <a16:colId xmlns:a16="http://schemas.microsoft.com/office/drawing/2014/main" val="20002"/>
                    </a:ext>
                  </a:extLst>
                </a:gridCol>
              </a:tblGrid>
              <a:tr h="0">
                <a:tc>
                  <a:txBody>
                    <a:bodyPr/>
                    <a:lstStyle/>
                    <a:p>
                      <a:pPr algn="ctr"/>
                      <a:r>
                        <a:rPr lang="en-US" sz="2400" dirty="0">
                          <a:solidFill>
                            <a:schemeClr val="accent5">
                              <a:lumMod val="75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rgbClr val="FF0000"/>
                          </a:solidFill>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chemeClr val="accent2">
                              <a:lumMod val="50000"/>
                            </a:schemeClr>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accent5">
                              <a:lumMod val="75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u="sng"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u="sng"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6" name="Table 15">
            <a:extLst>
              <a:ext uri="{FF2B5EF4-FFF2-40B4-BE49-F238E27FC236}">
                <a16:creationId xmlns:a16="http://schemas.microsoft.com/office/drawing/2014/main" id="{7A711CE7-C6FC-19BD-DEFE-8EBAE9A8483D}"/>
              </a:ext>
            </a:extLst>
          </p:cNvPr>
          <p:cNvGraphicFramePr>
            <a:graphicFrameLocks noGrp="1"/>
          </p:cNvGraphicFramePr>
          <p:nvPr>
            <p:extLst>
              <p:ext uri="{D42A27DB-BD31-4B8C-83A1-F6EECF244321}">
                <p14:modId xmlns:p14="http://schemas.microsoft.com/office/powerpoint/2010/main" val="2216076332"/>
              </p:ext>
            </p:extLst>
          </p:nvPr>
        </p:nvGraphicFramePr>
        <p:xfrm>
          <a:off x="2017295" y="5388286"/>
          <a:ext cx="1989220" cy="914400"/>
        </p:xfrm>
        <a:graphic>
          <a:graphicData uri="http://schemas.openxmlformats.org/drawingml/2006/table">
            <a:tbl>
              <a:tblPr firstRow="1" bandRow="1">
                <a:tableStyleId>{5C22544A-7EE6-4342-B048-85BDC9FD1C3A}</a:tableStyleId>
              </a:tblPr>
              <a:tblGrid>
                <a:gridCol w="1989220">
                  <a:extLst>
                    <a:ext uri="{9D8B030D-6E8A-4147-A177-3AD203B41FA5}">
                      <a16:colId xmlns:a16="http://schemas.microsoft.com/office/drawing/2014/main" val="20000"/>
                    </a:ext>
                  </a:extLst>
                </a:gridCol>
              </a:tblGrid>
              <a:tr h="414020">
                <a:tc>
                  <a:txBody>
                    <a:bodyPr/>
                    <a:lstStyle/>
                    <a:p>
                      <a:r>
                        <a:rPr lang="en-US" sz="2400" dirty="0">
                          <a:solidFill>
                            <a:schemeClr val="tx1"/>
                          </a:solidFill>
                        </a:rPr>
                        <a:t>Sequence 1</a:t>
                      </a:r>
                    </a:p>
                  </a:txBody>
                  <a:tcPr>
                    <a:noFill/>
                  </a:tcPr>
                </a:tc>
                <a:extLst>
                  <a:ext uri="{0D108BD9-81ED-4DB2-BD59-A6C34878D82A}">
                    <a16:rowId xmlns:a16="http://schemas.microsoft.com/office/drawing/2014/main" val="10000"/>
                  </a:ext>
                </a:extLst>
              </a:tr>
              <a:tr h="414020">
                <a:tc>
                  <a:txBody>
                    <a:bodyPr/>
                    <a:lstStyle/>
                    <a:p>
                      <a:r>
                        <a:rPr lang="en-US" sz="2400" b="1" dirty="0"/>
                        <a:t>Sequence 2</a:t>
                      </a:r>
                    </a:p>
                  </a:txBody>
                  <a:tcP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13996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Assumptions</a:t>
            </a:r>
          </a:p>
        </p:txBody>
      </p:sp>
      <p:sp>
        <p:nvSpPr>
          <p:cNvPr id="3" name="Content Placeholder 2">
            <a:extLst>
              <a:ext uri="{FF2B5EF4-FFF2-40B4-BE49-F238E27FC236}">
                <a16:creationId xmlns:a16="http://schemas.microsoft.com/office/drawing/2014/main" id="{0D26B716-8A1C-FE68-A558-E03453AF66C7}"/>
              </a:ext>
            </a:extLst>
          </p:cNvPr>
          <p:cNvSpPr>
            <a:spLocks noGrp="1"/>
          </p:cNvSpPr>
          <p:nvPr>
            <p:ph idx="1"/>
          </p:nvPr>
        </p:nvSpPr>
        <p:spPr>
          <a:xfrm>
            <a:off x="1736687" y="1391604"/>
            <a:ext cx="11080955" cy="2288532"/>
          </a:xfrm>
        </p:spPr>
        <p:txBody>
          <a:bodyPr anchor="t">
            <a:normAutofit/>
          </a:bodyPr>
          <a:lstStyle/>
          <a:p>
            <a:r>
              <a:rPr lang="en-US" sz="2800" dirty="0"/>
              <a:t>Traits are homologous</a:t>
            </a:r>
          </a:p>
          <a:p>
            <a:pPr lvl="1"/>
            <a:r>
              <a:rPr lang="en-US" sz="2400" dirty="0"/>
              <a:t>apples-to-apples comparisons</a:t>
            </a:r>
          </a:p>
          <a:p>
            <a:pPr lvl="1"/>
            <a:r>
              <a:rPr lang="en-US" sz="2400" dirty="0"/>
              <a:t>valid alignments</a:t>
            </a:r>
          </a:p>
        </p:txBody>
      </p:sp>
      <p:graphicFrame>
        <p:nvGraphicFramePr>
          <p:cNvPr id="11" name="Table 10">
            <a:extLst>
              <a:ext uri="{FF2B5EF4-FFF2-40B4-BE49-F238E27FC236}">
                <a16:creationId xmlns:a16="http://schemas.microsoft.com/office/drawing/2014/main" id="{F934826C-3FD3-DE6C-8844-516D529E1436}"/>
              </a:ext>
            </a:extLst>
          </p:cNvPr>
          <p:cNvGraphicFramePr>
            <a:graphicFrameLocks noGrp="1"/>
          </p:cNvGraphicFramePr>
          <p:nvPr>
            <p:extLst>
              <p:ext uri="{D42A27DB-BD31-4B8C-83A1-F6EECF244321}">
                <p14:modId xmlns:p14="http://schemas.microsoft.com/office/powerpoint/2010/main" val="3945685637"/>
              </p:ext>
            </p:extLst>
          </p:nvPr>
        </p:nvGraphicFramePr>
        <p:xfrm>
          <a:off x="4102767" y="3222936"/>
          <a:ext cx="6875379" cy="914400"/>
        </p:xfrm>
        <a:graphic>
          <a:graphicData uri="http://schemas.openxmlformats.org/drawingml/2006/table">
            <a:tbl>
              <a:tblPr firstRow="1" bandRow="1">
                <a:tableStyleId>{5C22544A-7EE6-4342-B048-85BDC9FD1C3A}</a:tableStyleId>
              </a:tblPr>
              <a:tblGrid>
                <a:gridCol w="763931">
                  <a:extLst>
                    <a:ext uri="{9D8B030D-6E8A-4147-A177-3AD203B41FA5}">
                      <a16:colId xmlns:a16="http://schemas.microsoft.com/office/drawing/2014/main" val="20000"/>
                    </a:ext>
                  </a:extLst>
                </a:gridCol>
                <a:gridCol w="763931">
                  <a:extLst>
                    <a:ext uri="{9D8B030D-6E8A-4147-A177-3AD203B41FA5}">
                      <a16:colId xmlns:a16="http://schemas.microsoft.com/office/drawing/2014/main" val="20001"/>
                    </a:ext>
                  </a:extLst>
                </a:gridCol>
                <a:gridCol w="763931">
                  <a:extLst>
                    <a:ext uri="{9D8B030D-6E8A-4147-A177-3AD203B41FA5}">
                      <a16:colId xmlns:a16="http://schemas.microsoft.com/office/drawing/2014/main" val="20002"/>
                    </a:ext>
                  </a:extLst>
                </a:gridCol>
                <a:gridCol w="763931">
                  <a:extLst>
                    <a:ext uri="{9D8B030D-6E8A-4147-A177-3AD203B41FA5}">
                      <a16:colId xmlns:a16="http://schemas.microsoft.com/office/drawing/2014/main" val="20003"/>
                    </a:ext>
                  </a:extLst>
                </a:gridCol>
                <a:gridCol w="763931">
                  <a:extLst>
                    <a:ext uri="{9D8B030D-6E8A-4147-A177-3AD203B41FA5}">
                      <a16:colId xmlns:a16="http://schemas.microsoft.com/office/drawing/2014/main" val="20004"/>
                    </a:ext>
                  </a:extLst>
                </a:gridCol>
                <a:gridCol w="763931">
                  <a:extLst>
                    <a:ext uri="{9D8B030D-6E8A-4147-A177-3AD203B41FA5}">
                      <a16:colId xmlns:a16="http://schemas.microsoft.com/office/drawing/2014/main" val="20005"/>
                    </a:ext>
                  </a:extLst>
                </a:gridCol>
                <a:gridCol w="763931">
                  <a:extLst>
                    <a:ext uri="{9D8B030D-6E8A-4147-A177-3AD203B41FA5}">
                      <a16:colId xmlns:a16="http://schemas.microsoft.com/office/drawing/2014/main" val="20006"/>
                    </a:ext>
                  </a:extLst>
                </a:gridCol>
                <a:gridCol w="763931">
                  <a:extLst>
                    <a:ext uri="{9D8B030D-6E8A-4147-A177-3AD203B41FA5}">
                      <a16:colId xmlns:a16="http://schemas.microsoft.com/office/drawing/2014/main" val="20007"/>
                    </a:ext>
                  </a:extLst>
                </a:gridCol>
                <a:gridCol w="763931">
                  <a:extLst>
                    <a:ext uri="{9D8B030D-6E8A-4147-A177-3AD203B41FA5}">
                      <a16:colId xmlns:a16="http://schemas.microsoft.com/office/drawing/2014/main" val="20008"/>
                    </a:ext>
                  </a:extLst>
                </a:gridCol>
              </a:tblGrid>
              <a:tr h="0">
                <a:tc>
                  <a:txBody>
                    <a:bodyPr/>
                    <a:lstStyle/>
                    <a:p>
                      <a:pPr algn="ctr"/>
                      <a:r>
                        <a:rPr lang="en-US" sz="2400" dirty="0">
                          <a:solidFill>
                            <a:srgbClr val="FF0000"/>
                          </a:solidFill>
                        </a:rPr>
                        <a:t>A</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chemeClr val="accent2"/>
                          </a:solidFill>
                        </a:rPr>
                        <a:t>C</a:t>
                      </a: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chemeClr val="accent2">
                              <a:lumMod val="50000"/>
                            </a:schemeClr>
                          </a:solidFill>
                        </a:rPr>
                        <a:t>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rgbClr val="FF0000"/>
                          </a:solidFill>
                        </a:rPr>
                        <a:t>A</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rgbClr val="FF0000"/>
                          </a:solidFill>
                        </a:rPr>
                        <a:t>A</a:t>
                      </a: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rgbClr val="FF0000"/>
                          </a:solidFill>
                        </a:rPr>
                        <a:t>A</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chemeClr val="accent2">
                              <a:lumMod val="50000"/>
                            </a:schemeClr>
                          </a:solidFill>
                        </a:rPr>
                        <a:t>T</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chemeClr val="tx1"/>
                          </a:solidFill>
                        </a:rPr>
                        <a:t>G</a:t>
                      </a: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chemeClr val="accent2">
                              <a:lumMod val="50000"/>
                            </a:schemeClr>
                          </a:solidFill>
                        </a:rPr>
                        <a:t>T</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2400" b="1" dirty="0">
                          <a:solidFill>
                            <a:srgbClr val="FF0000"/>
                          </a:solidFill>
                        </a:rPr>
                        <a:t>A</a:t>
                      </a:r>
                    </a:p>
                  </a:txBody>
                  <a:tcP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solidFill>
                            <a:schemeClr val="accent2"/>
                          </a:solidFill>
                        </a:rPr>
                        <a:t>C</a:t>
                      </a: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solidFill>
                            <a:schemeClr val="accent2">
                              <a:lumMod val="50000"/>
                            </a:schemeClr>
                          </a:solidFill>
                        </a:rPr>
                        <a:t>T</a:t>
                      </a:r>
                    </a:p>
                  </a:txBody>
                  <a:tcP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t>-</a:t>
                      </a:r>
                      <a:endParaRPr lang="en-US" sz="2400" b="1" dirty="0">
                        <a:solidFill>
                          <a:schemeClr val="accent2"/>
                        </a:solidFill>
                      </a:endParaRPr>
                    </a:p>
                  </a:txBody>
                  <a:tcP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t>-</a:t>
                      </a: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t>-</a:t>
                      </a:r>
                    </a:p>
                  </a:txBody>
                  <a:tcP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solidFill>
                            <a:schemeClr val="accent2"/>
                          </a:solidFill>
                        </a:rPr>
                        <a:t>C</a:t>
                      </a:r>
                      <a:endParaRPr lang="en-US" sz="2400" b="1" dirty="0"/>
                    </a:p>
                  </a:txBody>
                  <a:tcP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t>G</a:t>
                      </a: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solidFill>
                            <a:schemeClr val="accent2">
                              <a:lumMod val="50000"/>
                            </a:schemeClr>
                          </a:solidFill>
                        </a:rPr>
                        <a:t>T</a:t>
                      </a:r>
                    </a:p>
                  </a:txBody>
                  <a:tcP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2" name="Table 11">
            <a:extLst>
              <a:ext uri="{FF2B5EF4-FFF2-40B4-BE49-F238E27FC236}">
                <a16:creationId xmlns:a16="http://schemas.microsoft.com/office/drawing/2014/main" id="{0846F818-B034-EB35-D7DD-F80370C368A8}"/>
              </a:ext>
            </a:extLst>
          </p:cNvPr>
          <p:cNvGraphicFramePr>
            <a:graphicFrameLocks noGrp="1"/>
          </p:cNvGraphicFramePr>
          <p:nvPr/>
        </p:nvGraphicFramePr>
        <p:xfrm>
          <a:off x="2017295" y="3222936"/>
          <a:ext cx="1989220" cy="914400"/>
        </p:xfrm>
        <a:graphic>
          <a:graphicData uri="http://schemas.openxmlformats.org/drawingml/2006/table">
            <a:tbl>
              <a:tblPr firstRow="1" bandRow="1">
                <a:tableStyleId>{5C22544A-7EE6-4342-B048-85BDC9FD1C3A}</a:tableStyleId>
              </a:tblPr>
              <a:tblGrid>
                <a:gridCol w="1989220">
                  <a:extLst>
                    <a:ext uri="{9D8B030D-6E8A-4147-A177-3AD203B41FA5}">
                      <a16:colId xmlns:a16="http://schemas.microsoft.com/office/drawing/2014/main" val="20000"/>
                    </a:ext>
                  </a:extLst>
                </a:gridCol>
              </a:tblGrid>
              <a:tr h="414020">
                <a:tc>
                  <a:txBody>
                    <a:bodyPr/>
                    <a:lstStyle/>
                    <a:p>
                      <a:r>
                        <a:rPr lang="en-US" sz="2400" dirty="0">
                          <a:solidFill>
                            <a:schemeClr val="tx1"/>
                          </a:solidFill>
                        </a:rPr>
                        <a:t>Sequence 1</a:t>
                      </a:r>
                    </a:p>
                  </a:txBody>
                  <a:tcPr>
                    <a:noFill/>
                  </a:tcPr>
                </a:tc>
                <a:extLst>
                  <a:ext uri="{0D108BD9-81ED-4DB2-BD59-A6C34878D82A}">
                    <a16:rowId xmlns:a16="http://schemas.microsoft.com/office/drawing/2014/main" val="10000"/>
                  </a:ext>
                </a:extLst>
              </a:tr>
              <a:tr h="414020">
                <a:tc>
                  <a:txBody>
                    <a:bodyPr/>
                    <a:lstStyle/>
                    <a:p>
                      <a:r>
                        <a:rPr lang="en-US" sz="2400" b="1" dirty="0"/>
                        <a:t>Sequence 2</a:t>
                      </a:r>
                    </a:p>
                  </a:txBody>
                  <a:tcPr>
                    <a:noFill/>
                  </a:tcPr>
                </a:tc>
                <a:extLst>
                  <a:ext uri="{0D108BD9-81ED-4DB2-BD59-A6C34878D82A}">
                    <a16:rowId xmlns:a16="http://schemas.microsoft.com/office/drawing/2014/main" val="10001"/>
                  </a:ext>
                </a:extLst>
              </a:tr>
            </a:tbl>
          </a:graphicData>
        </a:graphic>
      </p:graphicFrame>
      <p:sp>
        <p:nvSpPr>
          <p:cNvPr id="13" name="Down Arrow 5">
            <a:extLst>
              <a:ext uri="{FF2B5EF4-FFF2-40B4-BE49-F238E27FC236}">
                <a16:creationId xmlns:a16="http://schemas.microsoft.com/office/drawing/2014/main" id="{0414BC8F-F706-B391-A29F-B6007810208F}"/>
              </a:ext>
            </a:extLst>
          </p:cNvPr>
          <p:cNvSpPr/>
          <p:nvPr/>
        </p:nvSpPr>
        <p:spPr>
          <a:xfrm>
            <a:off x="6725652" y="4299595"/>
            <a:ext cx="1467853" cy="8301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4934869-C165-C62F-FD9E-7F4332B16A9E}"/>
              </a:ext>
            </a:extLst>
          </p:cNvPr>
          <p:cNvSpPr txBox="1"/>
          <p:nvPr/>
        </p:nvSpPr>
        <p:spPr>
          <a:xfrm>
            <a:off x="8783052" y="4395848"/>
            <a:ext cx="3846095" cy="646331"/>
          </a:xfrm>
          <a:prstGeom prst="rect">
            <a:avLst/>
          </a:prstGeom>
          <a:noFill/>
        </p:spPr>
        <p:txBody>
          <a:bodyPr wrap="square" rtlCol="0">
            <a:spAutoFit/>
          </a:bodyPr>
          <a:lstStyle/>
          <a:p>
            <a:r>
              <a:rPr lang="en-US" sz="3600" dirty="0"/>
              <a:t>Translate</a:t>
            </a:r>
          </a:p>
        </p:txBody>
      </p:sp>
      <p:graphicFrame>
        <p:nvGraphicFramePr>
          <p:cNvPr id="15" name="Table 14">
            <a:extLst>
              <a:ext uri="{FF2B5EF4-FFF2-40B4-BE49-F238E27FC236}">
                <a16:creationId xmlns:a16="http://schemas.microsoft.com/office/drawing/2014/main" id="{DFD24B34-E930-54A6-286E-C802202E0583}"/>
              </a:ext>
            </a:extLst>
          </p:cNvPr>
          <p:cNvGraphicFramePr>
            <a:graphicFrameLocks noGrp="1"/>
          </p:cNvGraphicFramePr>
          <p:nvPr>
            <p:extLst>
              <p:ext uri="{D42A27DB-BD31-4B8C-83A1-F6EECF244321}">
                <p14:modId xmlns:p14="http://schemas.microsoft.com/office/powerpoint/2010/main" val="3842457246"/>
              </p:ext>
            </p:extLst>
          </p:nvPr>
        </p:nvGraphicFramePr>
        <p:xfrm>
          <a:off x="4102767" y="5388286"/>
          <a:ext cx="6875379" cy="914400"/>
        </p:xfrm>
        <a:graphic>
          <a:graphicData uri="http://schemas.openxmlformats.org/drawingml/2006/table">
            <a:tbl>
              <a:tblPr firstRow="1" bandRow="1">
                <a:tableStyleId>{5C22544A-7EE6-4342-B048-85BDC9FD1C3A}</a:tableStyleId>
              </a:tblPr>
              <a:tblGrid>
                <a:gridCol w="2291793">
                  <a:extLst>
                    <a:ext uri="{9D8B030D-6E8A-4147-A177-3AD203B41FA5}">
                      <a16:colId xmlns:a16="http://schemas.microsoft.com/office/drawing/2014/main" val="20000"/>
                    </a:ext>
                  </a:extLst>
                </a:gridCol>
                <a:gridCol w="2291793">
                  <a:extLst>
                    <a:ext uri="{9D8B030D-6E8A-4147-A177-3AD203B41FA5}">
                      <a16:colId xmlns:a16="http://schemas.microsoft.com/office/drawing/2014/main" val="20001"/>
                    </a:ext>
                  </a:extLst>
                </a:gridCol>
                <a:gridCol w="2291793">
                  <a:extLst>
                    <a:ext uri="{9D8B030D-6E8A-4147-A177-3AD203B41FA5}">
                      <a16:colId xmlns:a16="http://schemas.microsoft.com/office/drawing/2014/main" val="20002"/>
                    </a:ext>
                  </a:extLst>
                </a:gridCol>
              </a:tblGrid>
              <a:tr h="0">
                <a:tc>
                  <a:txBody>
                    <a:bodyPr/>
                    <a:lstStyle/>
                    <a:p>
                      <a:pPr algn="ctr"/>
                      <a:r>
                        <a:rPr lang="en-US" sz="2400" dirty="0">
                          <a:solidFill>
                            <a:schemeClr val="accent5">
                              <a:lumMod val="75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rgbClr val="FF0000"/>
                          </a:solidFill>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dirty="0">
                          <a:solidFill>
                            <a:schemeClr val="accent2">
                              <a:lumMod val="50000"/>
                            </a:schemeClr>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accent5">
                              <a:lumMod val="75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t>-</a:t>
                      </a:r>
                      <a:endParaRPr lang="en-US" sz="2400" b="1"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u="none" dirty="0">
                          <a:solidFill>
                            <a:schemeClr val="accent4"/>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6" name="Table 15">
            <a:extLst>
              <a:ext uri="{FF2B5EF4-FFF2-40B4-BE49-F238E27FC236}">
                <a16:creationId xmlns:a16="http://schemas.microsoft.com/office/drawing/2014/main" id="{7A711CE7-C6FC-19BD-DEFE-8EBAE9A8483D}"/>
              </a:ext>
            </a:extLst>
          </p:cNvPr>
          <p:cNvGraphicFramePr>
            <a:graphicFrameLocks noGrp="1"/>
          </p:cNvGraphicFramePr>
          <p:nvPr/>
        </p:nvGraphicFramePr>
        <p:xfrm>
          <a:off x="2017295" y="5388286"/>
          <a:ext cx="1989220" cy="914400"/>
        </p:xfrm>
        <a:graphic>
          <a:graphicData uri="http://schemas.openxmlformats.org/drawingml/2006/table">
            <a:tbl>
              <a:tblPr firstRow="1" bandRow="1">
                <a:tableStyleId>{5C22544A-7EE6-4342-B048-85BDC9FD1C3A}</a:tableStyleId>
              </a:tblPr>
              <a:tblGrid>
                <a:gridCol w="1989220">
                  <a:extLst>
                    <a:ext uri="{9D8B030D-6E8A-4147-A177-3AD203B41FA5}">
                      <a16:colId xmlns:a16="http://schemas.microsoft.com/office/drawing/2014/main" val="20000"/>
                    </a:ext>
                  </a:extLst>
                </a:gridCol>
              </a:tblGrid>
              <a:tr h="414020">
                <a:tc>
                  <a:txBody>
                    <a:bodyPr/>
                    <a:lstStyle/>
                    <a:p>
                      <a:r>
                        <a:rPr lang="en-US" sz="2400" dirty="0">
                          <a:solidFill>
                            <a:schemeClr val="tx1"/>
                          </a:solidFill>
                        </a:rPr>
                        <a:t>Sequence 1</a:t>
                      </a:r>
                    </a:p>
                  </a:txBody>
                  <a:tcPr>
                    <a:noFill/>
                  </a:tcPr>
                </a:tc>
                <a:extLst>
                  <a:ext uri="{0D108BD9-81ED-4DB2-BD59-A6C34878D82A}">
                    <a16:rowId xmlns:a16="http://schemas.microsoft.com/office/drawing/2014/main" val="10000"/>
                  </a:ext>
                </a:extLst>
              </a:tr>
              <a:tr h="414020">
                <a:tc>
                  <a:txBody>
                    <a:bodyPr/>
                    <a:lstStyle/>
                    <a:p>
                      <a:r>
                        <a:rPr lang="en-US" sz="2400" b="1" dirty="0"/>
                        <a:t>Sequence 2</a:t>
                      </a:r>
                    </a:p>
                  </a:txBody>
                  <a:tcP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11309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Assumptions</a:t>
            </a:r>
          </a:p>
        </p:txBody>
      </p:sp>
      <p:sp>
        <p:nvSpPr>
          <p:cNvPr id="3" name="Content Placeholder 2">
            <a:extLst>
              <a:ext uri="{FF2B5EF4-FFF2-40B4-BE49-F238E27FC236}">
                <a16:creationId xmlns:a16="http://schemas.microsoft.com/office/drawing/2014/main" id="{0D26B716-8A1C-FE68-A558-E03453AF66C7}"/>
              </a:ext>
            </a:extLst>
          </p:cNvPr>
          <p:cNvSpPr>
            <a:spLocks noGrp="1"/>
          </p:cNvSpPr>
          <p:nvPr>
            <p:ph idx="1"/>
          </p:nvPr>
        </p:nvSpPr>
        <p:spPr>
          <a:xfrm>
            <a:off x="1736687" y="1391604"/>
            <a:ext cx="11080955" cy="2288532"/>
          </a:xfrm>
        </p:spPr>
        <p:txBody>
          <a:bodyPr anchor="t">
            <a:normAutofit/>
          </a:bodyPr>
          <a:lstStyle/>
          <a:p>
            <a:r>
              <a:rPr lang="en-US" sz="2800" dirty="0"/>
              <a:t>Sites are independent</a:t>
            </a:r>
          </a:p>
          <a:p>
            <a:pPr lvl="1"/>
            <a:r>
              <a:rPr lang="en-US" sz="2400" dirty="0"/>
              <a:t>substitution at one site does not impact any other sites in the alignment</a:t>
            </a:r>
          </a:p>
          <a:p>
            <a:pPr lvl="1"/>
            <a:r>
              <a:rPr lang="en-US" sz="2400" dirty="0"/>
              <a:t>not totally correct, but it </a:t>
            </a:r>
            <a:r>
              <a:rPr lang="en-US" sz="2400" dirty="0" err="1"/>
              <a:t>waaay</a:t>
            </a:r>
            <a:r>
              <a:rPr lang="en-US" sz="2400" dirty="0"/>
              <a:t> too complicated to model accurately</a:t>
            </a:r>
          </a:p>
        </p:txBody>
      </p:sp>
    </p:spTree>
    <p:extLst>
      <p:ext uri="{BB962C8B-B14F-4D97-AF65-F5344CB8AC3E}">
        <p14:creationId xmlns:p14="http://schemas.microsoft.com/office/powerpoint/2010/main" val="1767166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707691" cy="1066800"/>
          </a:xfrm>
        </p:spPr>
        <p:txBody>
          <a:bodyPr>
            <a:normAutofit/>
          </a:bodyPr>
          <a:lstStyle/>
          <a:p>
            <a:pPr algn="l"/>
            <a:r>
              <a:rPr lang="en-US" dirty="0"/>
              <a:t>Interpreting trees</a:t>
            </a:r>
          </a:p>
        </p:txBody>
      </p:sp>
      <p:grpSp>
        <p:nvGrpSpPr>
          <p:cNvPr id="3" name="Group 2">
            <a:extLst>
              <a:ext uri="{FF2B5EF4-FFF2-40B4-BE49-F238E27FC236}">
                <a16:creationId xmlns:a16="http://schemas.microsoft.com/office/drawing/2014/main" id="{EA34E40F-816C-55B5-F457-F4D47CB7D738}"/>
              </a:ext>
            </a:extLst>
          </p:cNvPr>
          <p:cNvGrpSpPr/>
          <p:nvPr/>
        </p:nvGrpSpPr>
        <p:grpSpPr>
          <a:xfrm>
            <a:off x="2201289" y="1525550"/>
            <a:ext cx="7872122" cy="4072052"/>
            <a:chOff x="149865" y="1211757"/>
            <a:chExt cx="7698735" cy="4707512"/>
          </a:xfrm>
        </p:grpSpPr>
        <p:grpSp>
          <p:nvGrpSpPr>
            <p:cNvPr id="4" name="Group 3">
              <a:extLst>
                <a:ext uri="{FF2B5EF4-FFF2-40B4-BE49-F238E27FC236}">
                  <a16:creationId xmlns:a16="http://schemas.microsoft.com/office/drawing/2014/main" id="{DC0D1327-BE4B-660A-2D21-55472FF83BAB}"/>
                </a:ext>
              </a:extLst>
            </p:cNvPr>
            <p:cNvGrpSpPr/>
            <p:nvPr/>
          </p:nvGrpSpPr>
          <p:grpSpPr>
            <a:xfrm>
              <a:off x="1911401" y="1905000"/>
              <a:ext cx="5334000" cy="3986213"/>
              <a:chOff x="1371600" y="1905000"/>
              <a:chExt cx="5334000" cy="3986213"/>
            </a:xfrm>
          </p:grpSpPr>
          <p:sp>
            <p:nvSpPr>
              <p:cNvPr id="38" name="AutoShape 28">
                <a:extLst>
                  <a:ext uri="{FF2B5EF4-FFF2-40B4-BE49-F238E27FC236}">
                    <a16:creationId xmlns:a16="http://schemas.microsoft.com/office/drawing/2014/main" id="{26DFE5C1-FEC1-B8C6-909F-88306616C66A}"/>
                  </a:ext>
                </a:extLst>
              </p:cNvPr>
              <p:cNvSpPr>
                <a:spLocks noChangeAspect="1" noChangeArrowheads="1" noTextEdit="1"/>
              </p:cNvSpPr>
              <p:nvPr/>
            </p:nvSpPr>
            <p:spPr bwMode="auto">
              <a:xfrm>
                <a:off x="1371600" y="1905000"/>
                <a:ext cx="5334000"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0">
                <a:extLst>
                  <a:ext uri="{FF2B5EF4-FFF2-40B4-BE49-F238E27FC236}">
                    <a16:creationId xmlns:a16="http://schemas.microsoft.com/office/drawing/2014/main" id="{29D0FB4C-13A7-0997-E636-9943586261A0}"/>
                  </a:ext>
                </a:extLst>
              </p:cNvPr>
              <p:cNvSpPr>
                <a:spLocks noChangeArrowheads="1"/>
              </p:cNvSpPr>
              <p:nvPr/>
            </p:nvSpPr>
            <p:spPr bwMode="auto">
              <a:xfrm>
                <a:off x="5210175" y="2162175"/>
                <a:ext cx="1155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Outgroup1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Freeform 31">
                <a:extLst>
                  <a:ext uri="{FF2B5EF4-FFF2-40B4-BE49-F238E27FC236}">
                    <a16:creationId xmlns:a16="http://schemas.microsoft.com/office/drawing/2014/main" id="{4F08FB5A-7C03-4784-8076-C141F9EBE004}"/>
                  </a:ext>
                </a:extLst>
              </p:cNvPr>
              <p:cNvSpPr>
                <a:spLocks/>
              </p:cNvSpPr>
              <p:nvPr/>
            </p:nvSpPr>
            <p:spPr bwMode="auto">
              <a:xfrm>
                <a:off x="1552575" y="2306638"/>
                <a:ext cx="3648075" cy="531813"/>
              </a:xfrm>
              <a:custGeom>
                <a:avLst/>
                <a:gdLst>
                  <a:gd name="T0" fmla="*/ 0 w 2298"/>
                  <a:gd name="T1" fmla="*/ 335 h 335"/>
                  <a:gd name="T2" fmla="*/ 0 w 2298"/>
                  <a:gd name="T3" fmla="*/ 0 h 335"/>
                  <a:gd name="T4" fmla="*/ 2298 w 2298"/>
                  <a:gd name="T5" fmla="*/ 0 h 335"/>
                </a:gdLst>
                <a:ahLst/>
                <a:cxnLst>
                  <a:cxn ang="0">
                    <a:pos x="T0" y="T1"/>
                  </a:cxn>
                  <a:cxn ang="0">
                    <a:pos x="T2" y="T3"/>
                  </a:cxn>
                  <a:cxn ang="0">
                    <a:pos x="T4" y="T5"/>
                  </a:cxn>
                </a:cxnLst>
                <a:rect l="0" t="0" r="r" b="b"/>
                <a:pathLst>
                  <a:path w="2298" h="335">
                    <a:moveTo>
                      <a:pt x="0" y="335"/>
                    </a:moveTo>
                    <a:lnTo>
                      <a:pt x="0" y="0"/>
                    </a:lnTo>
                    <a:lnTo>
                      <a:pt x="2298" y="0"/>
                    </a:lnTo>
                  </a:path>
                </a:pathLst>
              </a:custGeom>
              <a:noFill/>
              <a:ln w="174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32">
                <a:extLst>
                  <a:ext uri="{FF2B5EF4-FFF2-40B4-BE49-F238E27FC236}">
                    <a16:creationId xmlns:a16="http://schemas.microsoft.com/office/drawing/2014/main" id="{76FB032C-1C42-E549-4F5F-A1A53B009C82}"/>
                  </a:ext>
                </a:extLst>
              </p:cNvPr>
              <p:cNvSpPr>
                <a:spLocks noChangeArrowheads="1"/>
              </p:cNvSpPr>
              <p:nvPr/>
            </p:nvSpPr>
            <p:spPr bwMode="auto">
              <a:xfrm>
                <a:off x="4687888" y="2593975"/>
                <a:ext cx="1155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Outgroup2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Freeform 33">
                <a:extLst>
                  <a:ext uri="{FF2B5EF4-FFF2-40B4-BE49-F238E27FC236}">
                    <a16:creationId xmlns:a16="http://schemas.microsoft.com/office/drawing/2014/main" id="{99BD9440-3E3D-E61E-6D45-613BE65F3F69}"/>
                  </a:ext>
                </a:extLst>
              </p:cNvPr>
              <p:cNvSpPr>
                <a:spLocks/>
              </p:cNvSpPr>
              <p:nvPr/>
            </p:nvSpPr>
            <p:spPr bwMode="auto">
              <a:xfrm>
                <a:off x="1849438" y="2740025"/>
                <a:ext cx="2828925" cy="639763"/>
              </a:xfrm>
              <a:custGeom>
                <a:avLst/>
                <a:gdLst>
                  <a:gd name="T0" fmla="*/ 0 w 1782"/>
                  <a:gd name="T1" fmla="*/ 403 h 403"/>
                  <a:gd name="T2" fmla="*/ 0 w 1782"/>
                  <a:gd name="T3" fmla="*/ 0 h 403"/>
                  <a:gd name="T4" fmla="*/ 1782 w 1782"/>
                  <a:gd name="T5" fmla="*/ 0 h 403"/>
                </a:gdLst>
                <a:ahLst/>
                <a:cxnLst>
                  <a:cxn ang="0">
                    <a:pos x="T0" y="T1"/>
                  </a:cxn>
                  <a:cxn ang="0">
                    <a:pos x="T2" y="T3"/>
                  </a:cxn>
                  <a:cxn ang="0">
                    <a:pos x="T4" y="T5"/>
                  </a:cxn>
                </a:cxnLst>
                <a:rect l="0" t="0" r="r" b="b"/>
                <a:pathLst>
                  <a:path w="1782" h="403">
                    <a:moveTo>
                      <a:pt x="0" y="403"/>
                    </a:moveTo>
                    <a:lnTo>
                      <a:pt x="0" y="0"/>
                    </a:lnTo>
                    <a:lnTo>
                      <a:pt x="1782" y="0"/>
                    </a:lnTo>
                  </a:path>
                </a:pathLst>
              </a:custGeom>
              <a:noFill/>
              <a:ln w="174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34">
                <a:extLst>
                  <a:ext uri="{FF2B5EF4-FFF2-40B4-BE49-F238E27FC236}">
                    <a16:creationId xmlns:a16="http://schemas.microsoft.com/office/drawing/2014/main" id="{84DE4EA5-F2E8-D0D2-3727-96FFA678290C}"/>
                  </a:ext>
                </a:extLst>
              </p:cNvPr>
              <p:cNvSpPr>
                <a:spLocks noChangeArrowheads="1"/>
              </p:cNvSpPr>
              <p:nvPr/>
            </p:nvSpPr>
            <p:spPr bwMode="auto">
              <a:xfrm>
                <a:off x="5210175" y="3027363"/>
                <a:ext cx="7334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taxon3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Freeform 35">
                <a:extLst>
                  <a:ext uri="{FF2B5EF4-FFF2-40B4-BE49-F238E27FC236}">
                    <a16:creationId xmlns:a16="http://schemas.microsoft.com/office/drawing/2014/main" id="{6FC0F131-A0B9-4041-DA64-74923BA023CB}"/>
                  </a:ext>
                </a:extLst>
              </p:cNvPr>
              <p:cNvSpPr>
                <a:spLocks/>
              </p:cNvSpPr>
              <p:nvPr/>
            </p:nvSpPr>
            <p:spPr bwMode="auto">
              <a:xfrm>
                <a:off x="5110163" y="3171825"/>
                <a:ext cx="90488" cy="857250"/>
              </a:xfrm>
              <a:custGeom>
                <a:avLst/>
                <a:gdLst>
                  <a:gd name="T0" fmla="*/ 0 w 57"/>
                  <a:gd name="T1" fmla="*/ 540 h 540"/>
                  <a:gd name="T2" fmla="*/ 0 w 57"/>
                  <a:gd name="T3" fmla="*/ 0 h 540"/>
                  <a:gd name="T4" fmla="*/ 57 w 57"/>
                  <a:gd name="T5" fmla="*/ 0 h 540"/>
                </a:gdLst>
                <a:ahLst/>
                <a:cxnLst>
                  <a:cxn ang="0">
                    <a:pos x="T0" y="T1"/>
                  </a:cxn>
                  <a:cxn ang="0">
                    <a:pos x="T2" y="T3"/>
                  </a:cxn>
                  <a:cxn ang="0">
                    <a:pos x="T4" y="T5"/>
                  </a:cxn>
                </a:cxnLst>
                <a:rect l="0" t="0" r="r" b="b"/>
                <a:pathLst>
                  <a:path w="57" h="540">
                    <a:moveTo>
                      <a:pt x="0" y="540"/>
                    </a:moveTo>
                    <a:lnTo>
                      <a:pt x="0" y="0"/>
                    </a:lnTo>
                    <a:lnTo>
                      <a:pt x="57" y="0"/>
                    </a:lnTo>
                  </a:path>
                </a:pathLst>
              </a:custGeom>
              <a:noFill/>
              <a:ln w="174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36">
                <a:extLst>
                  <a:ext uri="{FF2B5EF4-FFF2-40B4-BE49-F238E27FC236}">
                    <a16:creationId xmlns:a16="http://schemas.microsoft.com/office/drawing/2014/main" id="{C122A924-EA29-924B-51A7-3E38DF653C1C}"/>
                  </a:ext>
                </a:extLst>
              </p:cNvPr>
              <p:cNvSpPr>
                <a:spLocks noChangeArrowheads="1"/>
              </p:cNvSpPr>
              <p:nvPr/>
            </p:nvSpPr>
            <p:spPr bwMode="auto">
              <a:xfrm>
                <a:off x="5119688" y="3460750"/>
                <a:ext cx="7334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taxon4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Freeform 37">
                <a:extLst>
                  <a:ext uri="{FF2B5EF4-FFF2-40B4-BE49-F238E27FC236}">
                    <a16:creationId xmlns:a16="http://schemas.microsoft.com/office/drawing/2014/main" id="{7D4FD0F4-04A9-608F-E87C-55D249F7574D}"/>
                  </a:ext>
                </a:extLst>
              </p:cNvPr>
              <p:cNvSpPr>
                <a:spLocks/>
              </p:cNvSpPr>
              <p:nvPr/>
            </p:nvSpPr>
            <p:spPr bwMode="auto">
              <a:xfrm>
                <a:off x="5110163" y="3605213"/>
                <a:ext cx="0" cy="423863"/>
              </a:xfrm>
              <a:custGeom>
                <a:avLst/>
                <a:gdLst>
                  <a:gd name="T0" fmla="*/ 267 h 267"/>
                  <a:gd name="T1" fmla="*/ 0 h 267"/>
                  <a:gd name="T2" fmla="*/ 0 h 267"/>
                </a:gdLst>
                <a:ahLst/>
                <a:cxnLst>
                  <a:cxn ang="0">
                    <a:pos x="0" y="T0"/>
                  </a:cxn>
                  <a:cxn ang="0">
                    <a:pos x="0" y="T1"/>
                  </a:cxn>
                  <a:cxn ang="0">
                    <a:pos x="0" y="T2"/>
                  </a:cxn>
                </a:cxnLst>
                <a:rect l="0" t="0" r="r" b="b"/>
                <a:pathLst>
                  <a:path h="267">
                    <a:moveTo>
                      <a:pt x="0" y="267"/>
                    </a:moveTo>
                    <a:lnTo>
                      <a:pt x="0" y="0"/>
                    </a:lnTo>
                    <a:lnTo>
                      <a:pt x="0" y="0"/>
                    </a:lnTo>
                  </a:path>
                </a:pathLst>
              </a:custGeom>
              <a:noFill/>
              <a:ln w="174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38">
                <a:extLst>
                  <a:ext uri="{FF2B5EF4-FFF2-40B4-BE49-F238E27FC236}">
                    <a16:creationId xmlns:a16="http://schemas.microsoft.com/office/drawing/2014/main" id="{2F6C6621-1C59-5FD2-3150-0E428C008ED1}"/>
                  </a:ext>
                </a:extLst>
              </p:cNvPr>
              <p:cNvSpPr>
                <a:spLocks noChangeArrowheads="1"/>
              </p:cNvSpPr>
              <p:nvPr/>
            </p:nvSpPr>
            <p:spPr bwMode="auto">
              <a:xfrm>
                <a:off x="5119688" y="3892550"/>
                <a:ext cx="73417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taxon5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Freeform 39">
                <a:extLst>
                  <a:ext uri="{FF2B5EF4-FFF2-40B4-BE49-F238E27FC236}">
                    <a16:creationId xmlns:a16="http://schemas.microsoft.com/office/drawing/2014/main" id="{AB384165-1986-9DF7-3826-43B7114674B7}"/>
                  </a:ext>
                </a:extLst>
              </p:cNvPr>
              <p:cNvSpPr>
                <a:spLocks/>
              </p:cNvSpPr>
              <p:nvPr/>
            </p:nvSpPr>
            <p:spPr bwMode="auto">
              <a:xfrm>
                <a:off x="5110163" y="4038600"/>
                <a:ext cx="0" cy="206375"/>
              </a:xfrm>
              <a:custGeom>
                <a:avLst/>
                <a:gdLst>
                  <a:gd name="T0" fmla="*/ 130 h 130"/>
                  <a:gd name="T1" fmla="*/ 0 h 130"/>
                  <a:gd name="T2" fmla="*/ 0 h 130"/>
                </a:gdLst>
                <a:ahLst/>
                <a:cxnLst>
                  <a:cxn ang="0">
                    <a:pos x="0" y="T0"/>
                  </a:cxn>
                  <a:cxn ang="0">
                    <a:pos x="0" y="T1"/>
                  </a:cxn>
                  <a:cxn ang="0">
                    <a:pos x="0" y="T2"/>
                  </a:cxn>
                </a:cxnLst>
                <a:rect l="0" t="0" r="r" b="b"/>
                <a:pathLst>
                  <a:path h="130">
                    <a:moveTo>
                      <a:pt x="0" y="130"/>
                    </a:moveTo>
                    <a:lnTo>
                      <a:pt x="0" y="0"/>
                    </a:lnTo>
                    <a:lnTo>
                      <a:pt x="0" y="0"/>
                    </a:lnTo>
                  </a:path>
                </a:pathLst>
              </a:custGeom>
              <a:noFill/>
              <a:ln w="174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Rectangle 40">
                <a:extLst>
                  <a:ext uri="{FF2B5EF4-FFF2-40B4-BE49-F238E27FC236}">
                    <a16:creationId xmlns:a16="http://schemas.microsoft.com/office/drawing/2014/main" id="{9CA217B0-0873-E4DE-4DD3-D405CC4D09E5}"/>
                  </a:ext>
                </a:extLst>
              </p:cNvPr>
              <p:cNvSpPr>
                <a:spLocks noChangeArrowheads="1"/>
              </p:cNvSpPr>
              <p:nvPr/>
            </p:nvSpPr>
            <p:spPr bwMode="auto">
              <a:xfrm>
                <a:off x="5119688" y="4325938"/>
                <a:ext cx="7334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taxon6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Freeform 41">
                <a:extLst>
                  <a:ext uri="{FF2B5EF4-FFF2-40B4-BE49-F238E27FC236}">
                    <a16:creationId xmlns:a16="http://schemas.microsoft.com/office/drawing/2014/main" id="{DD307233-26C0-9DB9-EE18-36BC9DF7DCFA}"/>
                  </a:ext>
                </a:extLst>
              </p:cNvPr>
              <p:cNvSpPr>
                <a:spLocks/>
              </p:cNvSpPr>
              <p:nvPr/>
            </p:nvSpPr>
            <p:spPr bwMode="auto">
              <a:xfrm>
                <a:off x="5110163" y="4264025"/>
                <a:ext cx="0" cy="206375"/>
              </a:xfrm>
              <a:custGeom>
                <a:avLst/>
                <a:gdLst>
                  <a:gd name="T0" fmla="*/ 0 h 130"/>
                  <a:gd name="T1" fmla="*/ 130 h 130"/>
                  <a:gd name="T2" fmla="*/ 130 h 130"/>
                </a:gdLst>
                <a:ahLst/>
                <a:cxnLst>
                  <a:cxn ang="0">
                    <a:pos x="0" y="T0"/>
                  </a:cxn>
                  <a:cxn ang="0">
                    <a:pos x="0" y="T1"/>
                  </a:cxn>
                  <a:cxn ang="0">
                    <a:pos x="0" y="T2"/>
                  </a:cxn>
                </a:cxnLst>
                <a:rect l="0" t="0" r="r" b="b"/>
                <a:pathLst>
                  <a:path h="130">
                    <a:moveTo>
                      <a:pt x="0" y="0"/>
                    </a:moveTo>
                    <a:lnTo>
                      <a:pt x="0" y="130"/>
                    </a:lnTo>
                    <a:lnTo>
                      <a:pt x="0" y="130"/>
                    </a:lnTo>
                  </a:path>
                </a:pathLst>
              </a:custGeom>
              <a:noFill/>
              <a:ln w="174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Rectangle 42">
                <a:extLst>
                  <a:ext uri="{FF2B5EF4-FFF2-40B4-BE49-F238E27FC236}">
                    <a16:creationId xmlns:a16="http://schemas.microsoft.com/office/drawing/2014/main" id="{319E99AC-7DF0-239D-0228-29EC81FF3F1B}"/>
                  </a:ext>
                </a:extLst>
              </p:cNvPr>
              <p:cNvSpPr>
                <a:spLocks noChangeArrowheads="1"/>
              </p:cNvSpPr>
              <p:nvPr/>
            </p:nvSpPr>
            <p:spPr bwMode="auto">
              <a:xfrm>
                <a:off x="5119688" y="4759325"/>
                <a:ext cx="7334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taxon7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Freeform 43">
                <a:extLst>
                  <a:ext uri="{FF2B5EF4-FFF2-40B4-BE49-F238E27FC236}">
                    <a16:creationId xmlns:a16="http://schemas.microsoft.com/office/drawing/2014/main" id="{BD9CCD15-B3C5-2C09-3A5C-04AA566FE0F5}"/>
                  </a:ext>
                </a:extLst>
              </p:cNvPr>
              <p:cNvSpPr>
                <a:spLocks/>
              </p:cNvSpPr>
              <p:nvPr/>
            </p:nvSpPr>
            <p:spPr bwMode="auto">
              <a:xfrm>
                <a:off x="5110163" y="4264025"/>
                <a:ext cx="0" cy="639763"/>
              </a:xfrm>
              <a:custGeom>
                <a:avLst/>
                <a:gdLst>
                  <a:gd name="T0" fmla="*/ 0 h 403"/>
                  <a:gd name="T1" fmla="*/ 403 h 403"/>
                  <a:gd name="T2" fmla="*/ 403 h 403"/>
                </a:gdLst>
                <a:ahLst/>
                <a:cxnLst>
                  <a:cxn ang="0">
                    <a:pos x="0" y="T0"/>
                  </a:cxn>
                  <a:cxn ang="0">
                    <a:pos x="0" y="T1"/>
                  </a:cxn>
                  <a:cxn ang="0">
                    <a:pos x="0" y="T2"/>
                  </a:cxn>
                </a:cxnLst>
                <a:rect l="0" t="0" r="r" b="b"/>
                <a:pathLst>
                  <a:path h="403">
                    <a:moveTo>
                      <a:pt x="0" y="0"/>
                    </a:moveTo>
                    <a:lnTo>
                      <a:pt x="0" y="403"/>
                    </a:lnTo>
                    <a:lnTo>
                      <a:pt x="0" y="403"/>
                    </a:lnTo>
                  </a:path>
                </a:pathLst>
              </a:custGeom>
              <a:noFill/>
              <a:ln w="174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4">
                <a:extLst>
                  <a:ext uri="{FF2B5EF4-FFF2-40B4-BE49-F238E27FC236}">
                    <a16:creationId xmlns:a16="http://schemas.microsoft.com/office/drawing/2014/main" id="{A3D25E23-B0DF-B479-A6B4-29C4654B0F7F}"/>
                  </a:ext>
                </a:extLst>
              </p:cNvPr>
              <p:cNvSpPr>
                <a:spLocks noChangeShapeType="1"/>
              </p:cNvSpPr>
              <p:nvPr/>
            </p:nvSpPr>
            <p:spPr bwMode="auto">
              <a:xfrm>
                <a:off x="5110163" y="4046538"/>
                <a:ext cx="0" cy="857250"/>
              </a:xfrm>
              <a:prstGeom prst="line">
                <a:avLst/>
              </a:prstGeom>
              <a:noFill/>
              <a:ln w="174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45">
                <a:extLst>
                  <a:ext uri="{FF2B5EF4-FFF2-40B4-BE49-F238E27FC236}">
                    <a16:creationId xmlns:a16="http://schemas.microsoft.com/office/drawing/2014/main" id="{9ADDE825-AD70-E725-6376-FA9981DE6CA2}"/>
                  </a:ext>
                </a:extLst>
              </p:cNvPr>
              <p:cNvSpPr>
                <a:spLocks/>
              </p:cNvSpPr>
              <p:nvPr/>
            </p:nvSpPr>
            <p:spPr bwMode="auto">
              <a:xfrm>
                <a:off x="1849438" y="3397250"/>
                <a:ext cx="3260725" cy="641350"/>
              </a:xfrm>
              <a:custGeom>
                <a:avLst/>
                <a:gdLst>
                  <a:gd name="T0" fmla="*/ 0 w 2054"/>
                  <a:gd name="T1" fmla="*/ 0 h 404"/>
                  <a:gd name="T2" fmla="*/ 0 w 2054"/>
                  <a:gd name="T3" fmla="*/ 404 h 404"/>
                  <a:gd name="T4" fmla="*/ 2054 w 2054"/>
                  <a:gd name="T5" fmla="*/ 404 h 404"/>
                </a:gdLst>
                <a:ahLst/>
                <a:cxnLst>
                  <a:cxn ang="0">
                    <a:pos x="T0" y="T1"/>
                  </a:cxn>
                  <a:cxn ang="0">
                    <a:pos x="T2" y="T3"/>
                  </a:cxn>
                  <a:cxn ang="0">
                    <a:pos x="T4" y="T5"/>
                  </a:cxn>
                </a:cxnLst>
                <a:rect l="0" t="0" r="r" b="b"/>
                <a:pathLst>
                  <a:path w="2054" h="404">
                    <a:moveTo>
                      <a:pt x="0" y="0"/>
                    </a:moveTo>
                    <a:lnTo>
                      <a:pt x="0" y="404"/>
                    </a:lnTo>
                    <a:lnTo>
                      <a:pt x="2054" y="404"/>
                    </a:lnTo>
                  </a:path>
                </a:pathLst>
              </a:custGeom>
              <a:noFill/>
              <a:ln w="174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46">
                <a:extLst>
                  <a:ext uri="{FF2B5EF4-FFF2-40B4-BE49-F238E27FC236}">
                    <a16:creationId xmlns:a16="http://schemas.microsoft.com/office/drawing/2014/main" id="{DE8E973A-6A05-08D1-FD8D-3BB8A95CE6B1}"/>
                  </a:ext>
                </a:extLst>
              </p:cNvPr>
              <p:cNvSpPr>
                <a:spLocks/>
              </p:cNvSpPr>
              <p:nvPr/>
            </p:nvSpPr>
            <p:spPr bwMode="auto">
              <a:xfrm>
                <a:off x="1552575" y="2855913"/>
                <a:ext cx="296863" cy="533400"/>
              </a:xfrm>
              <a:custGeom>
                <a:avLst/>
                <a:gdLst>
                  <a:gd name="T0" fmla="*/ 0 w 187"/>
                  <a:gd name="T1" fmla="*/ 0 h 336"/>
                  <a:gd name="T2" fmla="*/ 0 w 187"/>
                  <a:gd name="T3" fmla="*/ 336 h 336"/>
                  <a:gd name="T4" fmla="*/ 187 w 187"/>
                  <a:gd name="T5" fmla="*/ 336 h 336"/>
                </a:gdLst>
                <a:ahLst/>
                <a:cxnLst>
                  <a:cxn ang="0">
                    <a:pos x="T0" y="T1"/>
                  </a:cxn>
                  <a:cxn ang="0">
                    <a:pos x="T2" y="T3"/>
                  </a:cxn>
                  <a:cxn ang="0">
                    <a:pos x="T4" y="T5"/>
                  </a:cxn>
                </a:cxnLst>
                <a:rect l="0" t="0" r="r" b="b"/>
                <a:pathLst>
                  <a:path w="187" h="336">
                    <a:moveTo>
                      <a:pt x="0" y="0"/>
                    </a:moveTo>
                    <a:lnTo>
                      <a:pt x="0" y="336"/>
                    </a:lnTo>
                    <a:lnTo>
                      <a:pt x="187" y="336"/>
                    </a:lnTo>
                  </a:path>
                </a:pathLst>
              </a:custGeom>
              <a:noFill/>
              <a:ln w="174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47">
                <a:extLst>
                  <a:ext uri="{FF2B5EF4-FFF2-40B4-BE49-F238E27FC236}">
                    <a16:creationId xmlns:a16="http://schemas.microsoft.com/office/drawing/2014/main" id="{89D06F4C-04D1-97D6-09A9-90ABCA032879}"/>
                  </a:ext>
                </a:extLst>
              </p:cNvPr>
              <p:cNvSpPr>
                <a:spLocks noChangeArrowheads="1"/>
              </p:cNvSpPr>
              <p:nvPr/>
            </p:nvSpPr>
            <p:spPr bwMode="auto">
              <a:xfrm>
                <a:off x="4695825" y="4110038"/>
                <a:ext cx="431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S Sans Serif"/>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5" name="Group 4">
              <a:extLst>
                <a:ext uri="{FF2B5EF4-FFF2-40B4-BE49-F238E27FC236}">
                  <a16:creationId xmlns:a16="http://schemas.microsoft.com/office/drawing/2014/main" id="{CFECAFA4-2A62-A25C-86C8-669E7358A576}"/>
                </a:ext>
              </a:extLst>
            </p:cNvPr>
            <p:cNvGrpSpPr/>
            <p:nvPr/>
          </p:nvGrpSpPr>
          <p:grpSpPr>
            <a:xfrm>
              <a:off x="1210159" y="2169092"/>
              <a:ext cx="490538" cy="436563"/>
              <a:chOff x="2376488" y="5440363"/>
              <a:chExt cx="490538" cy="436563"/>
            </a:xfrm>
          </p:grpSpPr>
          <p:sp>
            <p:nvSpPr>
              <p:cNvPr id="34" name="Line 48">
                <a:extLst>
                  <a:ext uri="{FF2B5EF4-FFF2-40B4-BE49-F238E27FC236}">
                    <a16:creationId xmlns:a16="http://schemas.microsoft.com/office/drawing/2014/main" id="{9D4C688A-DBBB-7B21-77C7-027249FD5F0D}"/>
                  </a:ext>
                </a:extLst>
              </p:cNvPr>
              <p:cNvSpPr>
                <a:spLocks noChangeShapeType="1"/>
              </p:cNvSpPr>
              <p:nvPr/>
            </p:nvSpPr>
            <p:spPr bwMode="auto">
              <a:xfrm>
                <a:off x="2452688" y="5511800"/>
                <a:ext cx="230188" cy="0"/>
              </a:xfrm>
              <a:prstGeom prst="line">
                <a:avLst/>
              </a:prstGeom>
              <a:noFill/>
              <a:ln w="17463" cap="sq">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49">
                <a:extLst>
                  <a:ext uri="{FF2B5EF4-FFF2-40B4-BE49-F238E27FC236}">
                    <a16:creationId xmlns:a16="http://schemas.microsoft.com/office/drawing/2014/main" id="{9928DDEE-C1AE-31FB-F249-9A3A9D67F840}"/>
                  </a:ext>
                </a:extLst>
              </p:cNvPr>
              <p:cNvSpPr>
                <a:spLocks noChangeShapeType="1"/>
              </p:cNvSpPr>
              <p:nvPr/>
            </p:nvSpPr>
            <p:spPr bwMode="auto">
              <a:xfrm>
                <a:off x="2452688" y="5440363"/>
                <a:ext cx="0" cy="144463"/>
              </a:xfrm>
              <a:prstGeom prst="line">
                <a:avLst/>
              </a:prstGeom>
              <a:noFill/>
              <a:ln w="17463" cap="sq">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50">
                <a:extLst>
                  <a:ext uri="{FF2B5EF4-FFF2-40B4-BE49-F238E27FC236}">
                    <a16:creationId xmlns:a16="http://schemas.microsoft.com/office/drawing/2014/main" id="{67325765-5A60-C06C-6355-D0924E692C83}"/>
                  </a:ext>
                </a:extLst>
              </p:cNvPr>
              <p:cNvSpPr>
                <a:spLocks noChangeShapeType="1"/>
              </p:cNvSpPr>
              <p:nvPr/>
            </p:nvSpPr>
            <p:spPr bwMode="auto">
              <a:xfrm>
                <a:off x="2682875" y="5440363"/>
                <a:ext cx="0" cy="144463"/>
              </a:xfrm>
              <a:prstGeom prst="line">
                <a:avLst/>
              </a:prstGeom>
              <a:noFill/>
              <a:ln w="17463" cap="sq">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51">
                <a:extLst>
                  <a:ext uri="{FF2B5EF4-FFF2-40B4-BE49-F238E27FC236}">
                    <a16:creationId xmlns:a16="http://schemas.microsoft.com/office/drawing/2014/main" id="{ADD94228-A0E1-5A56-CD0C-B046E743A0BD}"/>
                  </a:ext>
                </a:extLst>
              </p:cNvPr>
              <p:cNvSpPr>
                <a:spLocks noChangeArrowheads="1"/>
              </p:cNvSpPr>
              <p:nvPr/>
            </p:nvSpPr>
            <p:spPr bwMode="auto">
              <a:xfrm>
                <a:off x="2376488" y="5592763"/>
                <a:ext cx="4905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S Sans Serif"/>
                  </a:rPr>
                  <a:t>0.01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cxnSp>
          <p:nvCxnSpPr>
            <p:cNvPr id="6" name="Straight Connector 5">
              <a:extLst>
                <a:ext uri="{FF2B5EF4-FFF2-40B4-BE49-F238E27FC236}">
                  <a16:creationId xmlns:a16="http://schemas.microsoft.com/office/drawing/2014/main" id="{495257AE-D1F4-0397-3591-2B08E2DCF856}"/>
                </a:ext>
              </a:extLst>
            </p:cNvPr>
            <p:cNvCxnSpPr/>
            <p:nvPr/>
          </p:nvCxnSpPr>
          <p:spPr>
            <a:xfrm>
              <a:off x="1867223" y="2837240"/>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BA783F88-8634-D8E2-4C1B-563B2D8DF5DD}"/>
                </a:ext>
              </a:extLst>
            </p:cNvPr>
            <p:cNvSpPr>
              <a:spLocks noChangeArrowheads="1"/>
            </p:cNvSpPr>
            <p:nvPr/>
          </p:nvSpPr>
          <p:spPr bwMode="auto">
            <a:xfrm>
              <a:off x="2024907" y="3409949"/>
              <a:ext cx="431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MS Sans Serif"/>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9" name="Taxa">
              <a:extLst>
                <a:ext uri="{FF2B5EF4-FFF2-40B4-BE49-F238E27FC236}">
                  <a16:creationId xmlns:a16="http://schemas.microsoft.com/office/drawing/2014/main" id="{2C01EB49-EC82-AB08-5208-48F81CBA860C}"/>
                </a:ext>
              </a:extLst>
            </p:cNvPr>
            <p:cNvGrpSpPr/>
            <p:nvPr/>
          </p:nvGrpSpPr>
          <p:grpSpPr>
            <a:xfrm>
              <a:off x="6905676" y="2140505"/>
              <a:ext cx="942924" cy="2763282"/>
              <a:chOff x="6365875" y="2140505"/>
              <a:chExt cx="942924" cy="2763282"/>
            </a:xfrm>
          </p:grpSpPr>
          <p:sp>
            <p:nvSpPr>
              <p:cNvPr id="28" name="Right Bracket 27">
                <a:extLst>
                  <a:ext uri="{FF2B5EF4-FFF2-40B4-BE49-F238E27FC236}">
                    <a16:creationId xmlns:a16="http://schemas.microsoft.com/office/drawing/2014/main" id="{75D75262-4A25-2B97-8417-41C2EA68B964}"/>
                  </a:ext>
                </a:extLst>
              </p:cNvPr>
              <p:cNvSpPr/>
              <p:nvPr/>
            </p:nvSpPr>
            <p:spPr>
              <a:xfrm>
                <a:off x="6365875" y="2162175"/>
                <a:ext cx="45719" cy="292100"/>
              </a:xfrm>
              <a:prstGeom prst="rightBracket">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590C86CE-7116-BF69-EFA5-FF12A314CABA}"/>
                  </a:ext>
                </a:extLst>
              </p:cNvPr>
              <p:cNvSpPr txBox="1"/>
              <p:nvPr/>
            </p:nvSpPr>
            <p:spPr>
              <a:xfrm>
                <a:off x="6467475" y="2140505"/>
                <a:ext cx="838200" cy="369332"/>
              </a:xfrm>
              <a:prstGeom prst="rect">
                <a:avLst/>
              </a:prstGeom>
              <a:noFill/>
            </p:spPr>
            <p:txBody>
              <a:bodyPr wrap="square" rtlCol="0">
                <a:spAutoFit/>
              </a:bodyPr>
              <a:lstStyle/>
              <a:p>
                <a:r>
                  <a:rPr lang="en-US" b="1"/>
                  <a:t>taxon</a:t>
                </a:r>
              </a:p>
            </p:txBody>
          </p:sp>
          <p:sp>
            <p:nvSpPr>
              <p:cNvPr id="30" name="Right Bracket 29">
                <a:extLst>
                  <a:ext uri="{FF2B5EF4-FFF2-40B4-BE49-F238E27FC236}">
                    <a16:creationId xmlns:a16="http://schemas.microsoft.com/office/drawing/2014/main" id="{F684A10E-4163-EE9E-BC5E-372C5C1D1F7C}"/>
                  </a:ext>
                </a:extLst>
              </p:cNvPr>
              <p:cNvSpPr/>
              <p:nvPr/>
            </p:nvSpPr>
            <p:spPr>
              <a:xfrm>
                <a:off x="6365875" y="2585482"/>
                <a:ext cx="45719" cy="292100"/>
              </a:xfrm>
              <a:prstGeom prst="rightBracket">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D77F1458-B266-EFDF-B164-8BC5C415BC44}"/>
                  </a:ext>
                </a:extLst>
              </p:cNvPr>
              <p:cNvSpPr txBox="1"/>
              <p:nvPr/>
            </p:nvSpPr>
            <p:spPr>
              <a:xfrm>
                <a:off x="6467475" y="2563812"/>
                <a:ext cx="838200" cy="369332"/>
              </a:xfrm>
              <a:prstGeom prst="rect">
                <a:avLst/>
              </a:prstGeom>
              <a:noFill/>
            </p:spPr>
            <p:txBody>
              <a:bodyPr wrap="square" rtlCol="0">
                <a:spAutoFit/>
              </a:bodyPr>
              <a:lstStyle/>
              <a:p>
                <a:r>
                  <a:rPr lang="en-US" b="1"/>
                  <a:t>taxon</a:t>
                </a:r>
              </a:p>
            </p:txBody>
          </p:sp>
          <p:sp>
            <p:nvSpPr>
              <p:cNvPr id="32" name="Right Bracket 31">
                <a:extLst>
                  <a:ext uri="{FF2B5EF4-FFF2-40B4-BE49-F238E27FC236}">
                    <a16:creationId xmlns:a16="http://schemas.microsoft.com/office/drawing/2014/main" id="{48CAF329-6A93-7434-F674-D5503113389E}"/>
                  </a:ext>
                </a:extLst>
              </p:cNvPr>
              <p:cNvSpPr/>
              <p:nvPr/>
            </p:nvSpPr>
            <p:spPr>
              <a:xfrm>
                <a:off x="6373453" y="3049032"/>
                <a:ext cx="45719" cy="1854755"/>
              </a:xfrm>
              <a:prstGeom prst="rightBracket">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4D8DFF8F-8F5B-C6B0-0AB5-2ED93D893E53}"/>
                  </a:ext>
                </a:extLst>
              </p:cNvPr>
              <p:cNvSpPr txBox="1"/>
              <p:nvPr/>
            </p:nvSpPr>
            <p:spPr>
              <a:xfrm>
                <a:off x="6470599" y="3717925"/>
                <a:ext cx="838200" cy="426968"/>
              </a:xfrm>
              <a:prstGeom prst="rect">
                <a:avLst/>
              </a:prstGeom>
              <a:noFill/>
            </p:spPr>
            <p:txBody>
              <a:bodyPr wrap="square" rtlCol="0">
                <a:spAutoFit/>
              </a:bodyPr>
              <a:lstStyle/>
              <a:p>
                <a:r>
                  <a:rPr lang="en-US" b="1"/>
                  <a:t>clade</a:t>
                </a:r>
              </a:p>
            </p:txBody>
          </p:sp>
        </p:grpSp>
        <p:grpSp>
          <p:nvGrpSpPr>
            <p:cNvPr id="10" name="LCA">
              <a:extLst>
                <a:ext uri="{FF2B5EF4-FFF2-40B4-BE49-F238E27FC236}">
                  <a16:creationId xmlns:a16="http://schemas.microsoft.com/office/drawing/2014/main" id="{7F564915-56F7-FFAA-6920-E53692DA5631}"/>
                </a:ext>
              </a:extLst>
            </p:cNvPr>
            <p:cNvGrpSpPr/>
            <p:nvPr/>
          </p:nvGrpSpPr>
          <p:grpSpPr>
            <a:xfrm>
              <a:off x="3416351" y="4038600"/>
              <a:ext cx="3672354" cy="1880669"/>
              <a:chOff x="2876550" y="4038600"/>
              <a:chExt cx="3672354" cy="1880669"/>
            </a:xfrm>
          </p:grpSpPr>
          <p:cxnSp>
            <p:nvCxnSpPr>
              <p:cNvPr id="26" name="Straight Arrow Connector 25">
                <a:extLst>
                  <a:ext uri="{FF2B5EF4-FFF2-40B4-BE49-F238E27FC236}">
                    <a16:creationId xmlns:a16="http://schemas.microsoft.com/office/drawing/2014/main" id="{2DB82C4F-CDC2-44FD-C1B1-D32237221E06}"/>
                  </a:ext>
                </a:extLst>
              </p:cNvPr>
              <p:cNvCxnSpPr/>
              <p:nvPr/>
            </p:nvCxnSpPr>
            <p:spPr>
              <a:xfrm flipV="1">
                <a:off x="4296674" y="4038600"/>
                <a:ext cx="804863" cy="114300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1A24587-DC76-9B58-10FD-063E22EC2B04}"/>
                  </a:ext>
                </a:extLst>
              </p:cNvPr>
              <p:cNvSpPr txBox="1"/>
              <p:nvPr/>
            </p:nvSpPr>
            <p:spPr>
              <a:xfrm>
                <a:off x="2876550" y="5172075"/>
                <a:ext cx="3672354" cy="747194"/>
              </a:xfrm>
              <a:prstGeom prst="rect">
                <a:avLst/>
              </a:prstGeom>
              <a:noFill/>
            </p:spPr>
            <p:txBody>
              <a:bodyPr wrap="square" rtlCol="0">
                <a:spAutoFit/>
              </a:bodyPr>
              <a:lstStyle/>
              <a:p>
                <a:r>
                  <a:rPr lang="en-US" dirty="0"/>
                  <a:t>Hypothetical most recent common ancestor (</a:t>
                </a:r>
                <a:r>
                  <a:rPr lang="en-US" b="1" dirty="0"/>
                  <a:t>MRCA</a:t>
                </a:r>
                <a:r>
                  <a:rPr lang="en-US" dirty="0"/>
                  <a:t>) of taxa 3-7</a:t>
                </a:r>
              </a:p>
            </p:txBody>
          </p:sp>
        </p:grpSp>
        <p:grpSp>
          <p:nvGrpSpPr>
            <p:cNvPr id="11" name="Direction of evolution">
              <a:extLst>
                <a:ext uri="{FF2B5EF4-FFF2-40B4-BE49-F238E27FC236}">
                  <a16:creationId xmlns:a16="http://schemas.microsoft.com/office/drawing/2014/main" id="{CFB22519-A4D8-0FBD-8DB2-A03647F23096}"/>
                </a:ext>
              </a:extLst>
            </p:cNvPr>
            <p:cNvGrpSpPr/>
            <p:nvPr/>
          </p:nvGrpSpPr>
          <p:grpSpPr>
            <a:xfrm>
              <a:off x="1892351" y="1471613"/>
              <a:ext cx="4491937" cy="433387"/>
              <a:chOff x="609600" y="1471613"/>
              <a:chExt cx="4491937" cy="433387"/>
            </a:xfrm>
          </p:grpSpPr>
          <p:cxnSp>
            <p:nvCxnSpPr>
              <p:cNvPr id="24" name="Straight Arrow Connector 23">
                <a:extLst>
                  <a:ext uri="{FF2B5EF4-FFF2-40B4-BE49-F238E27FC236}">
                    <a16:creationId xmlns:a16="http://schemas.microsoft.com/office/drawing/2014/main" id="{D551884D-0E39-C8FB-14FC-0AFCD05C13DB}"/>
                  </a:ext>
                </a:extLst>
              </p:cNvPr>
              <p:cNvCxnSpPr/>
              <p:nvPr/>
            </p:nvCxnSpPr>
            <p:spPr>
              <a:xfrm>
                <a:off x="609600" y="1905000"/>
                <a:ext cx="3848100"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F80605C-692E-80BE-D7BA-D10B85B73B47}"/>
                  </a:ext>
                </a:extLst>
              </p:cNvPr>
              <p:cNvSpPr txBox="1"/>
              <p:nvPr/>
            </p:nvSpPr>
            <p:spPr>
              <a:xfrm>
                <a:off x="990600" y="1471613"/>
                <a:ext cx="4110937" cy="369332"/>
              </a:xfrm>
              <a:prstGeom prst="rect">
                <a:avLst/>
              </a:prstGeom>
              <a:noFill/>
            </p:spPr>
            <p:txBody>
              <a:bodyPr wrap="square" rtlCol="0">
                <a:spAutoFit/>
              </a:bodyPr>
              <a:lstStyle/>
              <a:p>
                <a:r>
                  <a:rPr lang="en-US"/>
                  <a:t>Direction of evolution</a:t>
                </a:r>
              </a:p>
            </p:txBody>
          </p:sp>
        </p:grpSp>
        <p:grpSp>
          <p:nvGrpSpPr>
            <p:cNvPr id="12" name="hypo ancestor">
              <a:extLst>
                <a:ext uri="{FF2B5EF4-FFF2-40B4-BE49-F238E27FC236}">
                  <a16:creationId xmlns:a16="http://schemas.microsoft.com/office/drawing/2014/main" id="{F0AF7ADF-5781-CF7E-80CD-5CA0EFC3EF5B}"/>
                </a:ext>
              </a:extLst>
            </p:cNvPr>
            <p:cNvGrpSpPr/>
            <p:nvPr/>
          </p:nvGrpSpPr>
          <p:grpSpPr>
            <a:xfrm>
              <a:off x="744704" y="3694112"/>
              <a:ext cx="4439495" cy="1869481"/>
              <a:chOff x="204903" y="3694112"/>
              <a:chExt cx="4439495" cy="1869481"/>
            </a:xfrm>
          </p:grpSpPr>
          <p:cxnSp>
            <p:nvCxnSpPr>
              <p:cNvPr id="21" name="Straight Arrow Connector 20">
                <a:extLst>
                  <a:ext uri="{FF2B5EF4-FFF2-40B4-BE49-F238E27FC236}">
                    <a16:creationId xmlns:a16="http://schemas.microsoft.com/office/drawing/2014/main" id="{79657BEC-EDB0-49D9-E9CB-54EFCE5509AF}"/>
                  </a:ext>
                </a:extLst>
              </p:cNvPr>
              <p:cNvCxnSpPr/>
              <p:nvPr/>
            </p:nvCxnSpPr>
            <p:spPr>
              <a:xfrm flipV="1">
                <a:off x="1143000" y="3694112"/>
                <a:ext cx="409575" cy="95408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352BAFC-0628-0CE4-5BDA-1B7AD0BFDE7E}"/>
                  </a:ext>
                </a:extLst>
              </p:cNvPr>
              <p:cNvCxnSpPr/>
              <p:nvPr/>
            </p:nvCxnSpPr>
            <p:spPr>
              <a:xfrm flipV="1">
                <a:off x="1223566" y="4239608"/>
                <a:ext cx="3420832" cy="40859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DA4B44-2959-9026-D0CA-54F0528DF515}"/>
                  </a:ext>
                </a:extLst>
              </p:cNvPr>
              <p:cNvSpPr txBox="1"/>
              <p:nvPr/>
            </p:nvSpPr>
            <p:spPr>
              <a:xfrm>
                <a:off x="204903" y="4640263"/>
                <a:ext cx="2068448" cy="923330"/>
              </a:xfrm>
              <a:prstGeom prst="rect">
                <a:avLst/>
              </a:prstGeom>
              <a:noFill/>
            </p:spPr>
            <p:txBody>
              <a:bodyPr wrap="square" rtlCol="0">
                <a:spAutoFit/>
              </a:bodyPr>
              <a:lstStyle/>
              <a:p>
                <a:r>
                  <a:rPr lang="en-US"/>
                  <a:t>Percent confidence in hypothetical ancestor</a:t>
                </a:r>
              </a:p>
            </p:txBody>
          </p:sp>
        </p:grpSp>
        <p:grpSp>
          <p:nvGrpSpPr>
            <p:cNvPr id="13" name="Root">
              <a:extLst>
                <a:ext uri="{FF2B5EF4-FFF2-40B4-BE49-F238E27FC236}">
                  <a16:creationId xmlns:a16="http://schemas.microsoft.com/office/drawing/2014/main" id="{213929DE-C32B-56D5-1EA7-62C708706E52}"/>
                </a:ext>
              </a:extLst>
            </p:cNvPr>
            <p:cNvGrpSpPr/>
            <p:nvPr/>
          </p:nvGrpSpPr>
          <p:grpSpPr>
            <a:xfrm>
              <a:off x="149865" y="2855899"/>
              <a:ext cx="1768340" cy="1672270"/>
              <a:chOff x="-389936" y="2855899"/>
              <a:chExt cx="1768340" cy="1672270"/>
            </a:xfrm>
          </p:grpSpPr>
          <p:cxnSp>
            <p:nvCxnSpPr>
              <p:cNvPr id="19" name="Straight Arrow Connector 18">
                <a:extLst>
                  <a:ext uri="{FF2B5EF4-FFF2-40B4-BE49-F238E27FC236}">
                    <a16:creationId xmlns:a16="http://schemas.microsoft.com/office/drawing/2014/main" id="{A7C327F5-4246-3F75-034B-277C834A174A}"/>
                  </a:ext>
                </a:extLst>
              </p:cNvPr>
              <p:cNvCxnSpPr/>
              <p:nvPr/>
            </p:nvCxnSpPr>
            <p:spPr>
              <a:xfrm flipV="1">
                <a:off x="968829" y="2855899"/>
                <a:ext cx="409575" cy="95408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0A596CC-443A-C68F-F0A0-046BCDB82B4B}"/>
                  </a:ext>
                </a:extLst>
              </p:cNvPr>
              <p:cNvSpPr txBox="1"/>
              <p:nvPr/>
            </p:nvSpPr>
            <p:spPr>
              <a:xfrm>
                <a:off x="-389936" y="3460750"/>
                <a:ext cx="1708184" cy="1067419"/>
              </a:xfrm>
              <a:prstGeom prst="rect">
                <a:avLst/>
              </a:prstGeom>
              <a:noFill/>
            </p:spPr>
            <p:txBody>
              <a:bodyPr wrap="square" rtlCol="0">
                <a:spAutoFit/>
              </a:bodyPr>
              <a:lstStyle/>
              <a:p>
                <a:r>
                  <a:rPr lang="en-US" dirty="0"/>
                  <a:t>Root</a:t>
                </a:r>
              </a:p>
              <a:p>
                <a:r>
                  <a:rPr lang="en-US" dirty="0"/>
                  <a:t>(MRCA of all taxa)</a:t>
                </a:r>
              </a:p>
            </p:txBody>
          </p:sp>
        </p:grpSp>
        <p:grpSp>
          <p:nvGrpSpPr>
            <p:cNvPr id="14" name="Scale bar">
              <a:extLst>
                <a:ext uri="{FF2B5EF4-FFF2-40B4-BE49-F238E27FC236}">
                  <a16:creationId xmlns:a16="http://schemas.microsoft.com/office/drawing/2014/main" id="{80F254C8-AD91-2FC9-D897-A56D6C5AF8F6}"/>
                </a:ext>
              </a:extLst>
            </p:cNvPr>
            <p:cNvGrpSpPr/>
            <p:nvPr/>
          </p:nvGrpSpPr>
          <p:grpSpPr>
            <a:xfrm>
              <a:off x="683789" y="1211757"/>
              <a:ext cx="1079578" cy="941956"/>
              <a:chOff x="143988" y="1211757"/>
              <a:chExt cx="1079578" cy="941956"/>
            </a:xfrm>
          </p:grpSpPr>
          <p:cxnSp>
            <p:nvCxnSpPr>
              <p:cNvPr id="17" name="Straight Arrow Connector 16">
                <a:extLst>
                  <a:ext uri="{FF2B5EF4-FFF2-40B4-BE49-F238E27FC236}">
                    <a16:creationId xmlns:a16="http://schemas.microsoft.com/office/drawing/2014/main" id="{D50978AE-F1D1-0BF0-7359-5F60C041A5E5}"/>
                  </a:ext>
                </a:extLst>
              </p:cNvPr>
              <p:cNvCxnSpPr/>
              <p:nvPr/>
            </p:nvCxnSpPr>
            <p:spPr>
              <a:xfrm>
                <a:off x="572294" y="1569463"/>
                <a:ext cx="289358" cy="58425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744BCA-54D6-32B3-96CF-B055B75926E1}"/>
                  </a:ext>
                </a:extLst>
              </p:cNvPr>
              <p:cNvSpPr txBox="1"/>
              <p:nvPr/>
            </p:nvSpPr>
            <p:spPr>
              <a:xfrm>
                <a:off x="143988" y="1211757"/>
                <a:ext cx="1079578" cy="369332"/>
              </a:xfrm>
              <a:prstGeom prst="rect">
                <a:avLst/>
              </a:prstGeom>
              <a:noFill/>
            </p:spPr>
            <p:txBody>
              <a:bodyPr wrap="square" rtlCol="0">
                <a:spAutoFit/>
              </a:bodyPr>
              <a:lstStyle/>
              <a:p>
                <a:r>
                  <a:rPr lang="en-US"/>
                  <a:t>Scale bar</a:t>
                </a:r>
              </a:p>
            </p:txBody>
          </p:sp>
        </p:grpSp>
        <p:cxnSp>
          <p:nvCxnSpPr>
            <p:cNvPr id="15" name="Straight Arrow Connector 14">
              <a:extLst>
                <a:ext uri="{FF2B5EF4-FFF2-40B4-BE49-F238E27FC236}">
                  <a16:creationId xmlns:a16="http://schemas.microsoft.com/office/drawing/2014/main" id="{1B7E928B-8F53-DB35-1093-D5B5BC86226A}"/>
                </a:ext>
              </a:extLst>
            </p:cNvPr>
            <p:cNvCxnSpPr/>
            <p:nvPr/>
          </p:nvCxnSpPr>
          <p:spPr>
            <a:xfrm>
              <a:off x="2673401" y="2886075"/>
              <a:ext cx="0" cy="92391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A092CC9-C77D-7B1E-A1AD-231409B7403D}"/>
                </a:ext>
              </a:extLst>
            </p:cNvPr>
            <p:cNvSpPr txBox="1"/>
            <p:nvPr/>
          </p:nvSpPr>
          <p:spPr>
            <a:xfrm>
              <a:off x="2667000" y="3124200"/>
              <a:ext cx="2438400" cy="646331"/>
            </a:xfrm>
            <a:prstGeom prst="rect">
              <a:avLst/>
            </a:prstGeom>
            <a:noFill/>
          </p:spPr>
          <p:txBody>
            <a:bodyPr wrap="square" rtlCol="0">
              <a:spAutoFit/>
            </a:bodyPr>
            <a:lstStyle/>
            <a:p>
              <a:r>
                <a:rPr lang="en-US"/>
                <a:t>Vertical distance is irrelevant</a:t>
              </a:r>
            </a:p>
          </p:txBody>
        </p:sp>
      </p:grpSp>
    </p:spTree>
    <p:extLst>
      <p:ext uri="{BB962C8B-B14F-4D97-AF65-F5344CB8AC3E}">
        <p14:creationId xmlns:p14="http://schemas.microsoft.com/office/powerpoint/2010/main" val="4247121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707691" cy="1066800"/>
          </a:xfrm>
        </p:spPr>
        <p:txBody>
          <a:bodyPr>
            <a:normAutofit/>
          </a:bodyPr>
          <a:lstStyle/>
          <a:p>
            <a:pPr algn="l"/>
            <a:r>
              <a:rPr lang="en-US" dirty="0"/>
              <a:t>Interpreting trees</a:t>
            </a:r>
          </a:p>
        </p:txBody>
      </p:sp>
      <p:sp>
        <p:nvSpPr>
          <p:cNvPr id="7" name="TextShape 2">
            <a:extLst>
              <a:ext uri="{FF2B5EF4-FFF2-40B4-BE49-F238E27FC236}">
                <a16:creationId xmlns:a16="http://schemas.microsoft.com/office/drawing/2014/main" id="{95075382-7479-FA14-2EE8-BEA74D11D7AC}"/>
              </a:ext>
            </a:extLst>
          </p:cNvPr>
          <p:cNvSpPr txBox="1"/>
          <p:nvPr/>
        </p:nvSpPr>
        <p:spPr>
          <a:xfrm>
            <a:off x="2156550" y="5468125"/>
            <a:ext cx="6720750" cy="1010782"/>
          </a:xfrm>
          <a:prstGeom prst="rect">
            <a:avLst/>
          </a:prstGeom>
        </p:spPr>
        <p:txBody>
          <a:bodyPr wrap="none" lIns="81639" tIns="40820" rIns="81639" bIns="4082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 Which is more closely related to a chimpanzee, a gorilla or a human?</a:t>
            </a:r>
            <a:endParaRPr dirty="0"/>
          </a:p>
          <a:p>
            <a:r>
              <a:rPr lang="en-US" dirty="0"/>
              <a:t>2. Which is more closely related to a lizard, a salamander or a human?</a:t>
            </a:r>
            <a:endParaRPr dirty="0"/>
          </a:p>
          <a:p>
            <a:r>
              <a:rPr lang="en-US" dirty="0"/>
              <a:t>3. Which is more closely related to a dinosaur, a frog or a human?</a:t>
            </a:r>
            <a:endParaRPr dirty="0"/>
          </a:p>
        </p:txBody>
      </p:sp>
      <p:sp>
        <p:nvSpPr>
          <p:cNvPr id="57" name="CustomShape 3">
            <a:extLst>
              <a:ext uri="{FF2B5EF4-FFF2-40B4-BE49-F238E27FC236}">
                <a16:creationId xmlns:a16="http://schemas.microsoft.com/office/drawing/2014/main" id="{20A629F7-9B46-7960-211F-D8DD98A2EFF4}"/>
              </a:ext>
            </a:extLst>
          </p:cNvPr>
          <p:cNvSpPr/>
          <p:nvPr/>
        </p:nvSpPr>
        <p:spPr>
          <a:xfrm>
            <a:off x="7293675" y="1556611"/>
            <a:ext cx="269820" cy="731552"/>
          </a:xfrm>
          <a:prstGeom prst="rightBrace">
            <a:avLst>
              <a:gd name="adj1" fmla="val 21118"/>
              <a:gd name="adj2" fmla="val 50211"/>
            </a:avLst>
          </a:prstGeom>
          <a:ln>
            <a:solidFill>
              <a:srgbClr val="000000"/>
            </a:solidFill>
          </a:ln>
        </p:spPr>
        <p:txBody>
          <a:bodyPr/>
          <a:lstStyle/>
          <a:p>
            <a:endParaRPr lang="en-US"/>
          </a:p>
        </p:txBody>
      </p:sp>
      <p:sp>
        <p:nvSpPr>
          <p:cNvPr id="58" name="TextShape 4">
            <a:extLst>
              <a:ext uri="{FF2B5EF4-FFF2-40B4-BE49-F238E27FC236}">
                <a16:creationId xmlns:a16="http://schemas.microsoft.com/office/drawing/2014/main" id="{BD4F5E7E-2357-64C0-1D70-286A778403A0}"/>
              </a:ext>
            </a:extLst>
          </p:cNvPr>
          <p:cNvSpPr txBox="1"/>
          <p:nvPr/>
        </p:nvSpPr>
        <p:spPr>
          <a:xfrm>
            <a:off x="7672249" y="1739703"/>
            <a:ext cx="1966774" cy="546377"/>
          </a:xfrm>
          <a:prstGeom prst="rect">
            <a:avLst/>
          </a:prstGeom>
        </p:spPr>
        <p:txBody>
          <a:bodyPr wrap="none" lIns="81639" tIns="40820" rIns="81639" bIns="4082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Human-chimp clade </a:t>
            </a:r>
            <a:endParaRPr dirty="0"/>
          </a:p>
        </p:txBody>
      </p:sp>
      <p:pic>
        <p:nvPicPr>
          <p:cNvPr id="59" name="Picture 58">
            <a:extLst>
              <a:ext uri="{FF2B5EF4-FFF2-40B4-BE49-F238E27FC236}">
                <a16:creationId xmlns:a16="http://schemas.microsoft.com/office/drawing/2014/main" id="{B30A547E-0E25-83C9-3B90-632F4A185791}"/>
              </a:ext>
            </a:extLst>
          </p:cNvPr>
          <p:cNvPicPr/>
          <p:nvPr/>
        </p:nvPicPr>
        <p:blipFill>
          <a:blip r:embed="rId3"/>
          <a:stretch>
            <a:fillRect/>
          </a:stretch>
        </p:blipFill>
        <p:spPr>
          <a:xfrm>
            <a:off x="10423833" y="5468125"/>
            <a:ext cx="1641246" cy="1287073"/>
          </a:xfrm>
          <a:prstGeom prst="rect">
            <a:avLst/>
          </a:prstGeom>
        </p:spPr>
      </p:pic>
      <p:sp>
        <p:nvSpPr>
          <p:cNvPr id="60" name="TextShape 5">
            <a:extLst>
              <a:ext uri="{FF2B5EF4-FFF2-40B4-BE49-F238E27FC236}">
                <a16:creationId xmlns:a16="http://schemas.microsoft.com/office/drawing/2014/main" id="{05657360-780C-9B27-4F9B-1A4EBBB69750}"/>
              </a:ext>
            </a:extLst>
          </p:cNvPr>
          <p:cNvSpPr txBox="1"/>
          <p:nvPr/>
        </p:nvSpPr>
        <p:spPr>
          <a:xfrm>
            <a:off x="5779636" y="2386139"/>
            <a:ext cx="762497" cy="314175"/>
          </a:xfrm>
          <a:prstGeom prst="rect">
            <a:avLst/>
          </a:prstGeom>
        </p:spPr>
        <p:txBody>
          <a:bodyPr wrap="none" lIns="81639" tIns="40820" rIns="81639" bIns="4082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Gorilla</a:t>
            </a:r>
            <a:endParaRPr/>
          </a:p>
        </p:txBody>
      </p:sp>
      <p:sp>
        <p:nvSpPr>
          <p:cNvPr id="61" name="TextShape 6">
            <a:extLst>
              <a:ext uri="{FF2B5EF4-FFF2-40B4-BE49-F238E27FC236}">
                <a16:creationId xmlns:a16="http://schemas.microsoft.com/office/drawing/2014/main" id="{612D9291-7DE0-704D-F5B3-E0131093D80D}"/>
              </a:ext>
            </a:extLst>
          </p:cNvPr>
          <p:cNvSpPr txBox="1"/>
          <p:nvPr/>
        </p:nvSpPr>
        <p:spPr>
          <a:xfrm>
            <a:off x="5809353" y="1971376"/>
            <a:ext cx="1327757" cy="314175"/>
          </a:xfrm>
          <a:prstGeom prst="rect">
            <a:avLst/>
          </a:prstGeom>
        </p:spPr>
        <p:txBody>
          <a:bodyPr wrap="none" lIns="81639" tIns="40820" rIns="81639" bIns="4082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Chimpanzee</a:t>
            </a:r>
            <a:endParaRPr/>
          </a:p>
        </p:txBody>
      </p:sp>
      <p:sp>
        <p:nvSpPr>
          <p:cNvPr id="62" name="TextShape 7">
            <a:extLst>
              <a:ext uri="{FF2B5EF4-FFF2-40B4-BE49-F238E27FC236}">
                <a16:creationId xmlns:a16="http://schemas.microsoft.com/office/drawing/2014/main" id="{BB0059A3-B1F0-B057-86A1-6B7F5583E582}"/>
              </a:ext>
            </a:extLst>
          </p:cNvPr>
          <p:cNvSpPr txBox="1"/>
          <p:nvPr/>
        </p:nvSpPr>
        <p:spPr>
          <a:xfrm>
            <a:off x="5779635" y="1556612"/>
            <a:ext cx="833032" cy="317441"/>
          </a:xfrm>
          <a:prstGeom prst="rect">
            <a:avLst/>
          </a:prstGeom>
        </p:spPr>
        <p:txBody>
          <a:bodyPr wrap="none" lIns="81639" tIns="40820" rIns="81639" bIns="4082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Human</a:t>
            </a:r>
            <a:endParaRPr/>
          </a:p>
        </p:txBody>
      </p:sp>
      <p:sp>
        <p:nvSpPr>
          <p:cNvPr id="63" name="Line 8">
            <a:extLst>
              <a:ext uri="{FF2B5EF4-FFF2-40B4-BE49-F238E27FC236}">
                <a16:creationId xmlns:a16="http://schemas.microsoft.com/office/drawing/2014/main" id="{649D54AB-0E17-09CA-BA81-890594592832}"/>
              </a:ext>
            </a:extLst>
          </p:cNvPr>
          <p:cNvSpPr/>
          <p:nvPr/>
        </p:nvSpPr>
        <p:spPr>
          <a:xfrm flipH="1">
            <a:off x="4328115" y="3860019"/>
            <a:ext cx="1451520" cy="653"/>
          </a:xfrm>
          <a:prstGeom prst="line">
            <a:avLst/>
          </a:prstGeom>
          <a:ln w="54720">
            <a:solidFill>
              <a:srgbClr val="000000"/>
            </a:solidFill>
            <a:round/>
          </a:ln>
        </p:spPr>
        <p:txBody>
          <a:bodyPr/>
          <a:lstStyle/>
          <a:p>
            <a:endParaRPr lang="en-US"/>
          </a:p>
        </p:txBody>
      </p:sp>
      <p:sp>
        <p:nvSpPr>
          <p:cNvPr id="64" name="Line 9">
            <a:extLst>
              <a:ext uri="{FF2B5EF4-FFF2-40B4-BE49-F238E27FC236}">
                <a16:creationId xmlns:a16="http://schemas.microsoft.com/office/drawing/2014/main" id="{56A1A3C9-E1AF-2CFE-7348-470182BC9838}"/>
              </a:ext>
            </a:extLst>
          </p:cNvPr>
          <p:cNvSpPr/>
          <p:nvPr/>
        </p:nvSpPr>
        <p:spPr>
          <a:xfrm flipH="1">
            <a:off x="5157555" y="1763993"/>
            <a:ext cx="622080" cy="0"/>
          </a:xfrm>
          <a:prstGeom prst="line">
            <a:avLst/>
          </a:prstGeom>
          <a:ln w="54720">
            <a:solidFill>
              <a:srgbClr val="000000"/>
            </a:solidFill>
            <a:round/>
          </a:ln>
        </p:spPr>
        <p:txBody>
          <a:bodyPr/>
          <a:lstStyle/>
          <a:p>
            <a:endParaRPr lang="en-US"/>
          </a:p>
        </p:txBody>
      </p:sp>
      <p:sp>
        <p:nvSpPr>
          <p:cNvPr id="65" name="Line 10">
            <a:extLst>
              <a:ext uri="{FF2B5EF4-FFF2-40B4-BE49-F238E27FC236}">
                <a16:creationId xmlns:a16="http://schemas.microsoft.com/office/drawing/2014/main" id="{C4EFAEBC-9D30-B2B8-5E48-A1DF5D31E015}"/>
              </a:ext>
            </a:extLst>
          </p:cNvPr>
          <p:cNvSpPr/>
          <p:nvPr/>
        </p:nvSpPr>
        <p:spPr>
          <a:xfrm>
            <a:off x="5157555" y="1763992"/>
            <a:ext cx="0" cy="414764"/>
          </a:xfrm>
          <a:prstGeom prst="line">
            <a:avLst/>
          </a:prstGeom>
          <a:ln w="54720">
            <a:solidFill>
              <a:srgbClr val="000000"/>
            </a:solidFill>
            <a:round/>
          </a:ln>
        </p:spPr>
        <p:txBody>
          <a:bodyPr/>
          <a:lstStyle/>
          <a:p>
            <a:endParaRPr lang="en-US"/>
          </a:p>
        </p:txBody>
      </p:sp>
      <p:sp>
        <p:nvSpPr>
          <p:cNvPr id="66" name="Line 11">
            <a:extLst>
              <a:ext uri="{FF2B5EF4-FFF2-40B4-BE49-F238E27FC236}">
                <a16:creationId xmlns:a16="http://schemas.microsoft.com/office/drawing/2014/main" id="{F3DAF3D2-7A6F-B382-17CC-367194052F17}"/>
              </a:ext>
            </a:extLst>
          </p:cNvPr>
          <p:cNvSpPr/>
          <p:nvPr/>
        </p:nvSpPr>
        <p:spPr>
          <a:xfrm flipH="1">
            <a:off x="5157882" y="2155895"/>
            <a:ext cx="622080" cy="0"/>
          </a:xfrm>
          <a:prstGeom prst="line">
            <a:avLst/>
          </a:prstGeom>
          <a:ln w="54720">
            <a:solidFill>
              <a:srgbClr val="000000"/>
            </a:solidFill>
            <a:round/>
          </a:ln>
        </p:spPr>
        <p:txBody>
          <a:bodyPr/>
          <a:lstStyle/>
          <a:p>
            <a:endParaRPr lang="en-US"/>
          </a:p>
        </p:txBody>
      </p:sp>
      <p:sp>
        <p:nvSpPr>
          <p:cNvPr id="67" name="Line 12">
            <a:extLst>
              <a:ext uri="{FF2B5EF4-FFF2-40B4-BE49-F238E27FC236}">
                <a16:creationId xmlns:a16="http://schemas.microsoft.com/office/drawing/2014/main" id="{A2930225-84DE-EC33-2BE4-99A85F39C28A}"/>
              </a:ext>
            </a:extLst>
          </p:cNvPr>
          <p:cNvSpPr/>
          <p:nvPr/>
        </p:nvSpPr>
        <p:spPr>
          <a:xfrm flipH="1">
            <a:off x="4742835" y="1970722"/>
            <a:ext cx="414720" cy="653"/>
          </a:xfrm>
          <a:prstGeom prst="line">
            <a:avLst/>
          </a:prstGeom>
          <a:ln w="54720">
            <a:solidFill>
              <a:srgbClr val="000000"/>
            </a:solidFill>
            <a:round/>
          </a:ln>
        </p:spPr>
        <p:txBody>
          <a:bodyPr/>
          <a:lstStyle/>
          <a:p>
            <a:endParaRPr lang="en-US"/>
          </a:p>
        </p:txBody>
      </p:sp>
      <p:sp>
        <p:nvSpPr>
          <p:cNvPr id="68" name="Line 13">
            <a:extLst>
              <a:ext uri="{FF2B5EF4-FFF2-40B4-BE49-F238E27FC236}">
                <a16:creationId xmlns:a16="http://schemas.microsoft.com/office/drawing/2014/main" id="{DFD0312D-634B-848C-D130-1CAB4CCBC859}"/>
              </a:ext>
            </a:extLst>
          </p:cNvPr>
          <p:cNvSpPr/>
          <p:nvPr/>
        </p:nvSpPr>
        <p:spPr>
          <a:xfrm>
            <a:off x="4733040" y="1959944"/>
            <a:ext cx="9797" cy="633576"/>
          </a:xfrm>
          <a:prstGeom prst="line">
            <a:avLst/>
          </a:prstGeom>
          <a:ln w="54720">
            <a:solidFill>
              <a:srgbClr val="000000"/>
            </a:solidFill>
            <a:round/>
          </a:ln>
        </p:spPr>
        <p:txBody>
          <a:bodyPr/>
          <a:lstStyle/>
          <a:p>
            <a:endParaRPr lang="en-US"/>
          </a:p>
        </p:txBody>
      </p:sp>
      <p:sp>
        <p:nvSpPr>
          <p:cNvPr id="69" name="Line 14">
            <a:extLst>
              <a:ext uri="{FF2B5EF4-FFF2-40B4-BE49-F238E27FC236}">
                <a16:creationId xmlns:a16="http://schemas.microsoft.com/office/drawing/2014/main" id="{2C374249-54E4-89FD-9B8C-DBCBCC6E2FDB}"/>
              </a:ext>
            </a:extLst>
          </p:cNvPr>
          <p:cNvSpPr/>
          <p:nvPr/>
        </p:nvSpPr>
        <p:spPr>
          <a:xfrm flipH="1">
            <a:off x="4742835" y="2593520"/>
            <a:ext cx="1036800" cy="0"/>
          </a:xfrm>
          <a:prstGeom prst="line">
            <a:avLst/>
          </a:prstGeom>
          <a:ln w="54720">
            <a:solidFill>
              <a:srgbClr val="000000"/>
            </a:solidFill>
            <a:round/>
          </a:ln>
        </p:spPr>
        <p:txBody>
          <a:bodyPr/>
          <a:lstStyle/>
          <a:p>
            <a:endParaRPr lang="en-US"/>
          </a:p>
        </p:txBody>
      </p:sp>
      <p:sp>
        <p:nvSpPr>
          <p:cNvPr id="70" name="TextShape 15">
            <a:extLst>
              <a:ext uri="{FF2B5EF4-FFF2-40B4-BE49-F238E27FC236}">
                <a16:creationId xmlns:a16="http://schemas.microsoft.com/office/drawing/2014/main" id="{BD956F36-D6D8-E717-376C-4FCA8E2C0573}"/>
              </a:ext>
            </a:extLst>
          </p:cNvPr>
          <p:cNvSpPr txBox="1"/>
          <p:nvPr/>
        </p:nvSpPr>
        <p:spPr>
          <a:xfrm>
            <a:off x="5809352" y="3277717"/>
            <a:ext cx="729189" cy="314175"/>
          </a:xfrm>
          <a:prstGeom prst="rect">
            <a:avLst/>
          </a:prstGeom>
        </p:spPr>
        <p:txBody>
          <a:bodyPr wrap="none" lIns="81639" tIns="40820" rIns="81639" bIns="4082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Lizard</a:t>
            </a:r>
            <a:endParaRPr/>
          </a:p>
        </p:txBody>
      </p:sp>
      <p:sp>
        <p:nvSpPr>
          <p:cNvPr id="71" name="TextShape 16">
            <a:extLst>
              <a:ext uri="{FF2B5EF4-FFF2-40B4-BE49-F238E27FC236}">
                <a16:creationId xmlns:a16="http://schemas.microsoft.com/office/drawing/2014/main" id="{240492D9-ADFB-5BE9-F39B-CD6D9FF5AF6D}"/>
              </a:ext>
            </a:extLst>
          </p:cNvPr>
          <p:cNvSpPr txBox="1"/>
          <p:nvPr/>
        </p:nvSpPr>
        <p:spPr>
          <a:xfrm>
            <a:off x="5005057" y="2865567"/>
            <a:ext cx="993369" cy="317441"/>
          </a:xfrm>
          <a:prstGeom prst="rect">
            <a:avLst/>
          </a:prstGeom>
        </p:spPr>
        <p:txBody>
          <a:bodyPr wrap="none" lIns="81639" tIns="40820" rIns="81639" bIns="4082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Dinosaur</a:t>
            </a:r>
            <a:endParaRPr/>
          </a:p>
        </p:txBody>
      </p:sp>
      <p:sp>
        <p:nvSpPr>
          <p:cNvPr id="72" name="Line 17">
            <a:extLst>
              <a:ext uri="{FF2B5EF4-FFF2-40B4-BE49-F238E27FC236}">
                <a16:creationId xmlns:a16="http://schemas.microsoft.com/office/drawing/2014/main" id="{07A77E9B-981D-101D-2762-2D91F25C854D}"/>
              </a:ext>
            </a:extLst>
          </p:cNvPr>
          <p:cNvSpPr/>
          <p:nvPr/>
        </p:nvSpPr>
        <p:spPr>
          <a:xfrm flipH="1">
            <a:off x="4328115" y="3008283"/>
            <a:ext cx="622080" cy="0"/>
          </a:xfrm>
          <a:prstGeom prst="line">
            <a:avLst/>
          </a:prstGeom>
          <a:ln w="54720">
            <a:solidFill>
              <a:srgbClr val="000000"/>
            </a:solidFill>
            <a:round/>
          </a:ln>
        </p:spPr>
        <p:txBody>
          <a:bodyPr/>
          <a:lstStyle/>
          <a:p>
            <a:endParaRPr lang="en-US"/>
          </a:p>
        </p:txBody>
      </p:sp>
      <p:sp>
        <p:nvSpPr>
          <p:cNvPr id="73" name="Line 18">
            <a:extLst>
              <a:ext uri="{FF2B5EF4-FFF2-40B4-BE49-F238E27FC236}">
                <a16:creationId xmlns:a16="http://schemas.microsoft.com/office/drawing/2014/main" id="{4ACD57D0-495B-14B1-14D6-3A71A8DBA550}"/>
              </a:ext>
            </a:extLst>
          </p:cNvPr>
          <p:cNvSpPr/>
          <p:nvPr/>
        </p:nvSpPr>
        <p:spPr>
          <a:xfrm>
            <a:off x="4328115" y="3008283"/>
            <a:ext cx="0" cy="414764"/>
          </a:xfrm>
          <a:prstGeom prst="line">
            <a:avLst/>
          </a:prstGeom>
          <a:ln w="54720">
            <a:solidFill>
              <a:srgbClr val="000000"/>
            </a:solidFill>
            <a:round/>
          </a:ln>
        </p:spPr>
        <p:txBody>
          <a:bodyPr/>
          <a:lstStyle/>
          <a:p>
            <a:endParaRPr lang="en-US"/>
          </a:p>
        </p:txBody>
      </p:sp>
      <p:sp>
        <p:nvSpPr>
          <p:cNvPr id="74" name="Line 19">
            <a:extLst>
              <a:ext uri="{FF2B5EF4-FFF2-40B4-BE49-F238E27FC236}">
                <a16:creationId xmlns:a16="http://schemas.microsoft.com/office/drawing/2014/main" id="{FA796B20-8885-23DF-2303-104CC16A4F6B}"/>
              </a:ext>
            </a:extLst>
          </p:cNvPr>
          <p:cNvSpPr/>
          <p:nvPr/>
        </p:nvSpPr>
        <p:spPr>
          <a:xfrm flipH="1">
            <a:off x="4328115" y="3423047"/>
            <a:ext cx="1451520" cy="0"/>
          </a:xfrm>
          <a:prstGeom prst="line">
            <a:avLst/>
          </a:prstGeom>
          <a:ln w="54720">
            <a:solidFill>
              <a:srgbClr val="000000"/>
            </a:solidFill>
            <a:round/>
          </a:ln>
        </p:spPr>
        <p:txBody>
          <a:bodyPr/>
          <a:lstStyle/>
          <a:p>
            <a:endParaRPr lang="en-US"/>
          </a:p>
        </p:txBody>
      </p:sp>
      <p:sp>
        <p:nvSpPr>
          <p:cNvPr id="75" name="Line 20">
            <a:extLst>
              <a:ext uri="{FF2B5EF4-FFF2-40B4-BE49-F238E27FC236}">
                <a16:creationId xmlns:a16="http://schemas.microsoft.com/office/drawing/2014/main" id="{BC06DE40-163D-65AC-4324-CF9DCA3D4427}"/>
              </a:ext>
            </a:extLst>
          </p:cNvPr>
          <p:cNvSpPr/>
          <p:nvPr/>
        </p:nvSpPr>
        <p:spPr>
          <a:xfrm flipH="1">
            <a:off x="3498675" y="2288162"/>
            <a:ext cx="1244160" cy="0"/>
          </a:xfrm>
          <a:prstGeom prst="line">
            <a:avLst/>
          </a:prstGeom>
          <a:ln w="54720">
            <a:solidFill>
              <a:srgbClr val="000000"/>
            </a:solidFill>
            <a:round/>
          </a:ln>
        </p:spPr>
        <p:txBody>
          <a:bodyPr/>
          <a:lstStyle/>
          <a:p>
            <a:endParaRPr lang="en-US"/>
          </a:p>
        </p:txBody>
      </p:sp>
      <p:sp>
        <p:nvSpPr>
          <p:cNvPr id="76" name="Line 21">
            <a:extLst>
              <a:ext uri="{FF2B5EF4-FFF2-40B4-BE49-F238E27FC236}">
                <a16:creationId xmlns:a16="http://schemas.microsoft.com/office/drawing/2014/main" id="{FBD04848-3BA9-1ED6-E649-71C254076ADA}"/>
              </a:ext>
            </a:extLst>
          </p:cNvPr>
          <p:cNvSpPr/>
          <p:nvPr/>
        </p:nvSpPr>
        <p:spPr>
          <a:xfrm>
            <a:off x="3498675" y="2288163"/>
            <a:ext cx="0" cy="927503"/>
          </a:xfrm>
          <a:prstGeom prst="line">
            <a:avLst/>
          </a:prstGeom>
          <a:ln w="54720">
            <a:solidFill>
              <a:srgbClr val="000000"/>
            </a:solidFill>
            <a:round/>
          </a:ln>
        </p:spPr>
        <p:txBody>
          <a:bodyPr/>
          <a:lstStyle/>
          <a:p>
            <a:endParaRPr lang="en-US"/>
          </a:p>
        </p:txBody>
      </p:sp>
      <p:sp>
        <p:nvSpPr>
          <p:cNvPr id="77" name="Line 22">
            <a:extLst>
              <a:ext uri="{FF2B5EF4-FFF2-40B4-BE49-F238E27FC236}">
                <a16:creationId xmlns:a16="http://schemas.microsoft.com/office/drawing/2014/main" id="{7C5B6C11-2334-BC8D-75C3-FCC00FF9038F}"/>
              </a:ext>
            </a:extLst>
          </p:cNvPr>
          <p:cNvSpPr/>
          <p:nvPr/>
        </p:nvSpPr>
        <p:spPr>
          <a:xfrm flipH="1">
            <a:off x="3498675" y="3215013"/>
            <a:ext cx="829440" cy="653"/>
          </a:xfrm>
          <a:prstGeom prst="line">
            <a:avLst/>
          </a:prstGeom>
          <a:ln w="54720">
            <a:solidFill>
              <a:srgbClr val="000000"/>
            </a:solidFill>
            <a:round/>
          </a:ln>
        </p:spPr>
        <p:txBody>
          <a:bodyPr/>
          <a:lstStyle/>
          <a:p>
            <a:endParaRPr lang="en-US"/>
          </a:p>
        </p:txBody>
      </p:sp>
      <p:sp>
        <p:nvSpPr>
          <p:cNvPr id="78" name="Line 23">
            <a:extLst>
              <a:ext uri="{FF2B5EF4-FFF2-40B4-BE49-F238E27FC236}">
                <a16:creationId xmlns:a16="http://schemas.microsoft.com/office/drawing/2014/main" id="{C9E2E429-D774-CFD8-50A5-E40B5AD04A52}"/>
              </a:ext>
            </a:extLst>
          </p:cNvPr>
          <p:cNvSpPr/>
          <p:nvPr/>
        </p:nvSpPr>
        <p:spPr>
          <a:xfrm>
            <a:off x="2876595" y="2800902"/>
            <a:ext cx="622080" cy="0"/>
          </a:xfrm>
          <a:prstGeom prst="line">
            <a:avLst/>
          </a:prstGeom>
          <a:ln w="54720">
            <a:solidFill>
              <a:srgbClr val="000000"/>
            </a:solidFill>
            <a:round/>
          </a:ln>
        </p:spPr>
        <p:txBody>
          <a:bodyPr/>
          <a:lstStyle/>
          <a:p>
            <a:endParaRPr lang="en-US"/>
          </a:p>
        </p:txBody>
      </p:sp>
      <p:sp>
        <p:nvSpPr>
          <p:cNvPr id="79" name="Line 24">
            <a:extLst>
              <a:ext uri="{FF2B5EF4-FFF2-40B4-BE49-F238E27FC236}">
                <a16:creationId xmlns:a16="http://schemas.microsoft.com/office/drawing/2014/main" id="{5A95BC3A-834F-6CE8-859D-F74FE6110008}"/>
              </a:ext>
            </a:extLst>
          </p:cNvPr>
          <p:cNvSpPr/>
          <p:nvPr/>
        </p:nvSpPr>
        <p:spPr>
          <a:xfrm>
            <a:off x="2876595" y="2800902"/>
            <a:ext cx="0" cy="1244291"/>
          </a:xfrm>
          <a:prstGeom prst="line">
            <a:avLst/>
          </a:prstGeom>
          <a:ln w="54720">
            <a:solidFill>
              <a:srgbClr val="000000"/>
            </a:solidFill>
            <a:round/>
          </a:ln>
        </p:spPr>
        <p:txBody>
          <a:bodyPr/>
          <a:lstStyle/>
          <a:p>
            <a:endParaRPr lang="en-US"/>
          </a:p>
        </p:txBody>
      </p:sp>
      <p:sp>
        <p:nvSpPr>
          <p:cNvPr id="80" name="Line 25">
            <a:extLst>
              <a:ext uri="{FF2B5EF4-FFF2-40B4-BE49-F238E27FC236}">
                <a16:creationId xmlns:a16="http://schemas.microsoft.com/office/drawing/2014/main" id="{6073C73F-7554-569F-4D0E-D92D101D544B}"/>
              </a:ext>
            </a:extLst>
          </p:cNvPr>
          <p:cNvSpPr/>
          <p:nvPr/>
        </p:nvSpPr>
        <p:spPr>
          <a:xfrm flipH="1">
            <a:off x="4328115" y="4275435"/>
            <a:ext cx="1451520" cy="0"/>
          </a:xfrm>
          <a:prstGeom prst="line">
            <a:avLst/>
          </a:prstGeom>
          <a:ln w="54720">
            <a:solidFill>
              <a:srgbClr val="000000"/>
            </a:solidFill>
            <a:round/>
          </a:ln>
        </p:spPr>
        <p:txBody>
          <a:bodyPr/>
          <a:lstStyle/>
          <a:p>
            <a:endParaRPr lang="en-US"/>
          </a:p>
        </p:txBody>
      </p:sp>
      <p:sp>
        <p:nvSpPr>
          <p:cNvPr id="81" name="Line 26">
            <a:extLst>
              <a:ext uri="{FF2B5EF4-FFF2-40B4-BE49-F238E27FC236}">
                <a16:creationId xmlns:a16="http://schemas.microsoft.com/office/drawing/2014/main" id="{E4B154A7-8C12-80FE-880C-B5BB6EBC385B}"/>
              </a:ext>
            </a:extLst>
          </p:cNvPr>
          <p:cNvSpPr/>
          <p:nvPr/>
        </p:nvSpPr>
        <p:spPr>
          <a:xfrm>
            <a:off x="4328115" y="3860671"/>
            <a:ext cx="0" cy="414764"/>
          </a:xfrm>
          <a:prstGeom prst="line">
            <a:avLst/>
          </a:prstGeom>
          <a:ln w="54720">
            <a:solidFill>
              <a:srgbClr val="000000"/>
            </a:solidFill>
            <a:round/>
          </a:ln>
        </p:spPr>
        <p:txBody>
          <a:bodyPr/>
          <a:lstStyle/>
          <a:p>
            <a:endParaRPr lang="en-US"/>
          </a:p>
        </p:txBody>
      </p:sp>
      <p:sp>
        <p:nvSpPr>
          <p:cNvPr id="82" name="Line 27">
            <a:extLst>
              <a:ext uri="{FF2B5EF4-FFF2-40B4-BE49-F238E27FC236}">
                <a16:creationId xmlns:a16="http://schemas.microsoft.com/office/drawing/2014/main" id="{576E7DCC-CF9E-AE40-EA4D-535A690998C4}"/>
              </a:ext>
            </a:extLst>
          </p:cNvPr>
          <p:cNvSpPr/>
          <p:nvPr/>
        </p:nvSpPr>
        <p:spPr>
          <a:xfrm flipH="1">
            <a:off x="2876595" y="4067401"/>
            <a:ext cx="1451520" cy="653"/>
          </a:xfrm>
          <a:prstGeom prst="line">
            <a:avLst/>
          </a:prstGeom>
          <a:ln w="54720">
            <a:solidFill>
              <a:srgbClr val="000000"/>
            </a:solidFill>
            <a:round/>
          </a:ln>
        </p:spPr>
        <p:txBody>
          <a:bodyPr/>
          <a:lstStyle/>
          <a:p>
            <a:endParaRPr lang="en-US"/>
          </a:p>
        </p:txBody>
      </p:sp>
      <p:sp>
        <p:nvSpPr>
          <p:cNvPr id="83" name="TextShape 28">
            <a:extLst>
              <a:ext uri="{FF2B5EF4-FFF2-40B4-BE49-F238E27FC236}">
                <a16:creationId xmlns:a16="http://schemas.microsoft.com/office/drawing/2014/main" id="{B7182E43-CFB2-4FC0-1394-3B262F74D11E}"/>
              </a:ext>
            </a:extLst>
          </p:cNvPr>
          <p:cNvSpPr txBox="1"/>
          <p:nvPr/>
        </p:nvSpPr>
        <p:spPr>
          <a:xfrm>
            <a:off x="5779963" y="4117042"/>
            <a:ext cx="589751" cy="314175"/>
          </a:xfrm>
          <a:prstGeom prst="rect">
            <a:avLst/>
          </a:prstGeom>
        </p:spPr>
        <p:txBody>
          <a:bodyPr wrap="none" lIns="81639" tIns="40820" rIns="81639" bIns="4082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Frog</a:t>
            </a:r>
            <a:endParaRPr/>
          </a:p>
        </p:txBody>
      </p:sp>
      <p:sp>
        <p:nvSpPr>
          <p:cNvPr id="84" name="TextShape 29">
            <a:extLst>
              <a:ext uri="{FF2B5EF4-FFF2-40B4-BE49-F238E27FC236}">
                <a16:creationId xmlns:a16="http://schemas.microsoft.com/office/drawing/2014/main" id="{CD6E46AF-1E05-C106-2CB6-12B44670ADFA}"/>
              </a:ext>
            </a:extLst>
          </p:cNvPr>
          <p:cNvSpPr txBox="1"/>
          <p:nvPr/>
        </p:nvSpPr>
        <p:spPr>
          <a:xfrm>
            <a:off x="5809678" y="3702279"/>
            <a:ext cx="1282366" cy="314175"/>
          </a:xfrm>
          <a:prstGeom prst="rect">
            <a:avLst/>
          </a:prstGeom>
        </p:spPr>
        <p:txBody>
          <a:bodyPr wrap="none" lIns="81639" tIns="40820" rIns="81639" bIns="4082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Salamander</a:t>
            </a:r>
            <a:endParaRPr/>
          </a:p>
        </p:txBody>
      </p:sp>
      <p:sp>
        <p:nvSpPr>
          <p:cNvPr id="85" name="Line 30">
            <a:extLst>
              <a:ext uri="{FF2B5EF4-FFF2-40B4-BE49-F238E27FC236}">
                <a16:creationId xmlns:a16="http://schemas.microsoft.com/office/drawing/2014/main" id="{5D6CC69A-B3DB-77C2-6DF6-E7EE2AFD05EC}"/>
              </a:ext>
            </a:extLst>
          </p:cNvPr>
          <p:cNvSpPr/>
          <p:nvPr/>
        </p:nvSpPr>
        <p:spPr>
          <a:xfrm flipH="1">
            <a:off x="2221860" y="3459624"/>
            <a:ext cx="622080" cy="0"/>
          </a:xfrm>
          <a:prstGeom prst="line">
            <a:avLst/>
          </a:prstGeom>
          <a:ln w="54720">
            <a:solidFill>
              <a:srgbClr val="000000"/>
            </a:solidFill>
            <a:round/>
          </a:ln>
        </p:spPr>
        <p:txBody>
          <a:bodyPr/>
          <a:lstStyle/>
          <a:p>
            <a:endParaRPr lang="en-US"/>
          </a:p>
        </p:txBody>
      </p:sp>
    </p:spTree>
    <p:extLst>
      <p:ext uri="{BB962C8B-B14F-4D97-AF65-F5344CB8AC3E}">
        <p14:creationId xmlns:p14="http://schemas.microsoft.com/office/powerpoint/2010/main" val="211933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What is a phylogenetic tree?</a:t>
            </a:r>
          </a:p>
        </p:txBody>
      </p:sp>
      <p:sp>
        <p:nvSpPr>
          <p:cNvPr id="3" name="Content Placeholder 2">
            <a:extLst>
              <a:ext uri="{FF2B5EF4-FFF2-40B4-BE49-F238E27FC236}">
                <a16:creationId xmlns:a16="http://schemas.microsoft.com/office/drawing/2014/main" id="{4BEEAB45-5CD1-6019-0B58-F0A377C6390E}"/>
              </a:ext>
            </a:extLst>
          </p:cNvPr>
          <p:cNvSpPr>
            <a:spLocks noGrp="1"/>
          </p:cNvSpPr>
          <p:nvPr>
            <p:ph idx="1"/>
          </p:nvPr>
        </p:nvSpPr>
        <p:spPr>
          <a:xfrm>
            <a:off x="1484309" y="1183432"/>
            <a:ext cx="4131433" cy="2937542"/>
          </a:xfrm>
        </p:spPr>
        <p:txBody>
          <a:bodyPr anchor="t">
            <a:normAutofit/>
          </a:bodyPr>
          <a:lstStyle/>
          <a:p>
            <a:r>
              <a:rPr lang="en-US" dirty="0"/>
              <a:t>Two-dimensional representation of evolutionary relationships between a collection of items. In bioinformatics, these items are often aligned sequences.</a:t>
            </a:r>
          </a:p>
        </p:txBody>
      </p:sp>
      <p:pic>
        <p:nvPicPr>
          <p:cNvPr id="4" name="Picture 3">
            <a:extLst>
              <a:ext uri="{FF2B5EF4-FFF2-40B4-BE49-F238E27FC236}">
                <a16:creationId xmlns:a16="http://schemas.microsoft.com/office/drawing/2014/main" id="{616FFF7C-D92D-9CF5-884F-3E4845F45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1622" y="1055338"/>
            <a:ext cx="2413000" cy="2286000"/>
          </a:xfrm>
          <a:prstGeom prst="rect">
            <a:avLst/>
          </a:prstGeom>
        </p:spPr>
      </p:pic>
      <p:pic>
        <p:nvPicPr>
          <p:cNvPr id="5" name="Picture 4">
            <a:extLst>
              <a:ext uri="{FF2B5EF4-FFF2-40B4-BE49-F238E27FC236}">
                <a16:creationId xmlns:a16="http://schemas.microsoft.com/office/drawing/2014/main" id="{F01BB802-9207-AB6C-27C7-3D549E2DC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0502" y="1055338"/>
            <a:ext cx="3896589" cy="2286000"/>
          </a:xfrm>
          <a:prstGeom prst="rect">
            <a:avLst/>
          </a:prstGeom>
        </p:spPr>
      </p:pic>
      <p:sp>
        <p:nvSpPr>
          <p:cNvPr id="6" name="TextBox 4">
            <a:extLst>
              <a:ext uri="{FF2B5EF4-FFF2-40B4-BE49-F238E27FC236}">
                <a16:creationId xmlns:a16="http://schemas.microsoft.com/office/drawing/2014/main" id="{5F4A6795-1462-05D1-1523-8684B1C268EE}"/>
              </a:ext>
            </a:extLst>
          </p:cNvPr>
          <p:cNvSpPr txBox="1"/>
          <p:nvPr/>
        </p:nvSpPr>
        <p:spPr>
          <a:xfrm>
            <a:off x="5615742" y="3362773"/>
            <a:ext cx="2654300"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latin typeface="Calibri" panose="020F0502020204030204" pitchFamily="34" charset="0"/>
              </a:rPr>
              <a:t>Darwin’s notebooks, 1837</a:t>
            </a:r>
          </a:p>
        </p:txBody>
      </p:sp>
      <p:sp>
        <p:nvSpPr>
          <p:cNvPr id="7" name="TextBox 5">
            <a:extLst>
              <a:ext uri="{FF2B5EF4-FFF2-40B4-BE49-F238E27FC236}">
                <a16:creationId xmlns:a16="http://schemas.microsoft.com/office/drawing/2014/main" id="{76248764-1B41-779C-BD5D-6B7AA892FF91}"/>
              </a:ext>
            </a:extLst>
          </p:cNvPr>
          <p:cNvSpPr txBox="1"/>
          <p:nvPr/>
        </p:nvSpPr>
        <p:spPr>
          <a:xfrm>
            <a:off x="8084622" y="3362774"/>
            <a:ext cx="4286250"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latin typeface="Calibri" panose="020F0502020204030204" pitchFamily="34" charset="0"/>
              </a:rPr>
              <a:t>Darwin, </a:t>
            </a:r>
            <a:r>
              <a:rPr lang="en-US" sz="1400" i="1" dirty="0">
                <a:latin typeface="Calibri" panose="020F0502020204030204" pitchFamily="34" charset="0"/>
              </a:rPr>
              <a:t>Origin of Species by Natural Selection</a:t>
            </a:r>
            <a:r>
              <a:rPr lang="en-US" sz="1400" dirty="0">
                <a:latin typeface="Calibri" panose="020F0502020204030204" pitchFamily="34" charset="0"/>
              </a:rPr>
              <a:t>, 1859</a:t>
            </a:r>
          </a:p>
        </p:txBody>
      </p:sp>
      <p:pic>
        <p:nvPicPr>
          <p:cNvPr id="8" name="Picture 7">
            <a:extLst>
              <a:ext uri="{FF2B5EF4-FFF2-40B4-BE49-F238E27FC236}">
                <a16:creationId xmlns:a16="http://schemas.microsoft.com/office/drawing/2014/main" id="{9419A9FB-E1B9-37F7-46BD-A7D0918EBB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627" y="4057576"/>
            <a:ext cx="7315200" cy="27658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E33612D1-45D5-B6F6-E35F-9658C3410934}"/>
              </a:ext>
            </a:extLst>
          </p:cNvPr>
          <p:cNvGrpSpPr/>
          <p:nvPr/>
        </p:nvGrpSpPr>
        <p:grpSpPr>
          <a:xfrm>
            <a:off x="9572158" y="5453081"/>
            <a:ext cx="824864" cy="1295400"/>
            <a:chOff x="9572158" y="5453081"/>
            <a:chExt cx="824864" cy="1295400"/>
          </a:xfrm>
        </p:grpSpPr>
        <p:sp>
          <p:nvSpPr>
            <p:cNvPr id="9" name="TextBox 11">
              <a:extLst>
                <a:ext uri="{FF2B5EF4-FFF2-40B4-BE49-F238E27FC236}">
                  <a16:creationId xmlns:a16="http://schemas.microsoft.com/office/drawing/2014/main" id="{C090088B-0DE7-676E-0E4F-0C3905778EC8}"/>
                </a:ext>
              </a:extLst>
            </p:cNvPr>
            <p:cNvSpPr txBox="1"/>
            <p:nvPr/>
          </p:nvSpPr>
          <p:spPr>
            <a:xfrm rot="3209484">
              <a:off x="9580045" y="5931504"/>
              <a:ext cx="129540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solidFill>
                    <a:schemeClr val="accent2"/>
                  </a:solidFill>
                  <a:latin typeface="Calibri" panose="020F0502020204030204" pitchFamily="34" charset="0"/>
                </a:rPr>
                <a:t>you are here</a:t>
              </a:r>
            </a:p>
          </p:txBody>
        </p:sp>
        <p:cxnSp>
          <p:nvCxnSpPr>
            <p:cNvPr id="10" name="Straight Arrow Connector 9">
              <a:extLst>
                <a:ext uri="{FF2B5EF4-FFF2-40B4-BE49-F238E27FC236}">
                  <a16:creationId xmlns:a16="http://schemas.microsoft.com/office/drawing/2014/main" id="{55022E9E-C78F-7398-0F94-A661C2195141}"/>
                </a:ext>
              </a:extLst>
            </p:cNvPr>
            <p:cNvCxnSpPr/>
            <p:nvPr/>
          </p:nvCxnSpPr>
          <p:spPr>
            <a:xfrm flipH="1">
              <a:off x="9572158" y="6215482"/>
              <a:ext cx="476250" cy="1977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29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0" presetClass="entr" presetSubtype="0" fill="hold" nodeType="withEffect">
                                  <p:stCondLst>
                                    <p:cond delay="1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Two types of treeing methods</a:t>
            </a:r>
          </a:p>
        </p:txBody>
      </p:sp>
      <p:sp>
        <p:nvSpPr>
          <p:cNvPr id="4" name="TextBox 22">
            <a:extLst>
              <a:ext uri="{FF2B5EF4-FFF2-40B4-BE49-F238E27FC236}">
                <a16:creationId xmlns:a16="http://schemas.microsoft.com/office/drawing/2014/main" id="{CBB451D2-0160-93AB-3893-C8141EDB3A3C}"/>
              </a:ext>
            </a:extLst>
          </p:cNvPr>
          <p:cNvSpPr txBox="1"/>
          <p:nvPr/>
        </p:nvSpPr>
        <p:spPr>
          <a:xfrm>
            <a:off x="2393906" y="1066801"/>
            <a:ext cx="2596384"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t>Multiple Alignment</a:t>
            </a:r>
          </a:p>
        </p:txBody>
      </p:sp>
      <p:sp>
        <p:nvSpPr>
          <p:cNvPr id="6" name="TextBox 5">
            <a:extLst>
              <a:ext uri="{FF2B5EF4-FFF2-40B4-BE49-F238E27FC236}">
                <a16:creationId xmlns:a16="http://schemas.microsoft.com/office/drawing/2014/main" id="{102BF61E-DF64-292A-2D7E-0E8A029F3DC6}"/>
              </a:ext>
            </a:extLst>
          </p:cNvPr>
          <p:cNvSpPr txBox="1"/>
          <p:nvPr/>
        </p:nvSpPr>
        <p:spPr>
          <a:xfrm>
            <a:off x="2517738" y="1524001"/>
            <a:ext cx="2348720" cy="92333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cs typeface="Helvetica"/>
              </a:rPr>
              <a:t>dog</a:t>
            </a:r>
            <a:r>
              <a:rPr lang="en-US" dirty="0">
                <a:cs typeface="Courier"/>
              </a:rPr>
              <a:t>: 	</a:t>
            </a:r>
            <a:r>
              <a:rPr lang="en-US" dirty="0">
                <a:latin typeface="Courier New" panose="02070309020205020404" pitchFamily="49" charset="0"/>
                <a:cs typeface="Courier New" panose="02070309020205020404" pitchFamily="49" charset="0"/>
              </a:rPr>
              <a:t>-AATGTACC</a:t>
            </a:r>
          </a:p>
          <a:p>
            <a:r>
              <a:rPr lang="en-US" dirty="0">
                <a:cs typeface="Helvetica"/>
              </a:rPr>
              <a:t>mouse</a:t>
            </a:r>
            <a:r>
              <a:rPr lang="en-US" dirty="0">
                <a:cs typeface="Courier"/>
              </a:rPr>
              <a:t>:	</a:t>
            </a:r>
            <a:r>
              <a:rPr lang="en-US" dirty="0">
                <a:latin typeface="Courier New" panose="02070309020205020404" pitchFamily="49" charset="0"/>
                <a:cs typeface="Courier New" panose="02070309020205020404" pitchFamily="49" charset="0"/>
              </a:rPr>
              <a:t>AATTG-TCG</a:t>
            </a:r>
          </a:p>
          <a:p>
            <a:r>
              <a:rPr lang="en-US" dirty="0">
                <a:cs typeface="Helvetica"/>
              </a:rPr>
              <a:t>human</a:t>
            </a:r>
            <a:r>
              <a:rPr lang="en-US" dirty="0">
                <a:cs typeface="Courier"/>
              </a:rPr>
              <a:t>:	</a:t>
            </a:r>
            <a:r>
              <a:rPr lang="en-US" dirty="0">
                <a:latin typeface="Courier New" panose="02070309020205020404" pitchFamily="49" charset="0"/>
                <a:cs typeface="Courier New" panose="02070309020205020404" pitchFamily="49" charset="0"/>
              </a:rPr>
              <a:t>AA-GG-TCC</a:t>
            </a:r>
          </a:p>
        </p:txBody>
      </p:sp>
      <p:grpSp>
        <p:nvGrpSpPr>
          <p:cNvPr id="7" name="Group 6">
            <a:extLst>
              <a:ext uri="{FF2B5EF4-FFF2-40B4-BE49-F238E27FC236}">
                <a16:creationId xmlns:a16="http://schemas.microsoft.com/office/drawing/2014/main" id="{1A994CEA-1162-054C-7BDB-7EF0729A8B7B}"/>
              </a:ext>
            </a:extLst>
          </p:cNvPr>
          <p:cNvGrpSpPr/>
          <p:nvPr/>
        </p:nvGrpSpPr>
        <p:grpSpPr>
          <a:xfrm>
            <a:off x="3477852" y="2484110"/>
            <a:ext cx="1371606" cy="2377444"/>
            <a:chOff x="3143275" y="4295665"/>
            <a:chExt cx="873734" cy="1093003"/>
          </a:xfrm>
        </p:grpSpPr>
        <p:sp>
          <p:nvSpPr>
            <p:cNvPr id="20" name="Down Arrow 25">
              <a:extLst>
                <a:ext uri="{FF2B5EF4-FFF2-40B4-BE49-F238E27FC236}">
                  <a16:creationId xmlns:a16="http://schemas.microsoft.com/office/drawing/2014/main" id="{47E1EA8A-A2B3-6C56-4796-A24C9FBF2C69}"/>
                </a:ext>
              </a:extLst>
            </p:cNvPr>
            <p:cNvSpPr/>
            <p:nvPr/>
          </p:nvSpPr>
          <p:spPr>
            <a:xfrm rot="16200000">
              <a:off x="3411990" y="4783649"/>
              <a:ext cx="336308" cy="873730"/>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21" name="Rectangle 20">
              <a:extLst>
                <a:ext uri="{FF2B5EF4-FFF2-40B4-BE49-F238E27FC236}">
                  <a16:creationId xmlns:a16="http://schemas.microsoft.com/office/drawing/2014/main" id="{C16FFBBD-5A33-88B6-1057-2C6C85B4A96C}"/>
                </a:ext>
              </a:extLst>
            </p:cNvPr>
            <p:cNvSpPr/>
            <p:nvPr/>
          </p:nvSpPr>
          <p:spPr>
            <a:xfrm rot="5400000">
              <a:off x="2826473" y="4612467"/>
              <a:ext cx="924847" cy="291243"/>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nvGrpSpPr>
          <p:cNvPr id="22" name="Group 21">
            <a:extLst>
              <a:ext uri="{FF2B5EF4-FFF2-40B4-BE49-F238E27FC236}">
                <a16:creationId xmlns:a16="http://schemas.microsoft.com/office/drawing/2014/main" id="{EE83E5DC-AA94-8C39-F48C-36C7C0873FA2}"/>
              </a:ext>
            </a:extLst>
          </p:cNvPr>
          <p:cNvGrpSpPr/>
          <p:nvPr/>
        </p:nvGrpSpPr>
        <p:grpSpPr>
          <a:xfrm>
            <a:off x="8185428" y="2987041"/>
            <a:ext cx="3046655" cy="3177797"/>
            <a:chOff x="8185428" y="2987041"/>
            <a:chExt cx="3046655" cy="3177797"/>
          </a:xfrm>
        </p:grpSpPr>
        <p:sp>
          <p:nvSpPr>
            <p:cNvPr id="5" name="TextBox 23">
              <a:extLst>
                <a:ext uri="{FF2B5EF4-FFF2-40B4-BE49-F238E27FC236}">
                  <a16:creationId xmlns:a16="http://schemas.microsoft.com/office/drawing/2014/main" id="{384A76D7-7599-C502-D62A-58E2A821CC50}"/>
                </a:ext>
              </a:extLst>
            </p:cNvPr>
            <p:cNvSpPr txBox="1"/>
            <p:nvPr/>
          </p:nvSpPr>
          <p:spPr>
            <a:xfrm>
              <a:off x="8350004" y="2987041"/>
              <a:ext cx="2425213"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t>Phylogenetic Tree</a:t>
              </a:r>
            </a:p>
          </p:txBody>
        </p:sp>
        <p:grpSp>
          <p:nvGrpSpPr>
            <p:cNvPr id="8" name="Group 7">
              <a:extLst>
                <a:ext uri="{FF2B5EF4-FFF2-40B4-BE49-F238E27FC236}">
                  <a16:creationId xmlns:a16="http://schemas.microsoft.com/office/drawing/2014/main" id="{1F0944E9-BBFF-1A62-046B-E8CB2ABB8D4B}"/>
                </a:ext>
              </a:extLst>
            </p:cNvPr>
            <p:cNvGrpSpPr>
              <a:grpSpLocks noChangeAspect="1"/>
            </p:cNvGrpSpPr>
            <p:nvPr/>
          </p:nvGrpSpPr>
          <p:grpSpPr bwMode="auto">
            <a:xfrm>
              <a:off x="8513186" y="3444239"/>
              <a:ext cx="2286000" cy="2357174"/>
              <a:chOff x="5257800" y="4208974"/>
              <a:chExt cx="1600198" cy="1640210"/>
            </a:xfrm>
            <a:solidFill>
              <a:schemeClr val="accent2"/>
            </a:solidFill>
          </p:grpSpPr>
          <p:sp>
            <p:nvSpPr>
              <p:cNvPr id="16" name="Parallelogram 15">
                <a:extLst>
                  <a:ext uri="{FF2B5EF4-FFF2-40B4-BE49-F238E27FC236}">
                    <a16:creationId xmlns:a16="http://schemas.microsoft.com/office/drawing/2014/main" id="{864B7D74-3914-3FD4-1CFC-B6A577A68A10}"/>
                  </a:ext>
                </a:extLst>
              </p:cNvPr>
              <p:cNvSpPr/>
              <p:nvPr/>
            </p:nvSpPr>
            <p:spPr>
              <a:xfrm flipH="1">
                <a:off x="5888794" y="4463483"/>
                <a:ext cx="969204" cy="1371599"/>
              </a:xfrm>
              <a:prstGeom prst="parallelogram">
                <a:avLst>
                  <a:gd name="adj" fmla="val 7856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a:solidFill>
                    <a:schemeClr val="tx2">
                      <a:lumMod val="60000"/>
                      <a:lumOff val="40000"/>
                    </a:schemeClr>
                  </a:solidFill>
                </a:endParaRPr>
              </a:p>
            </p:txBody>
          </p:sp>
          <p:sp>
            <p:nvSpPr>
              <p:cNvPr id="17" name="Parallelogram 16">
                <a:extLst>
                  <a:ext uri="{FF2B5EF4-FFF2-40B4-BE49-F238E27FC236}">
                    <a16:creationId xmlns:a16="http://schemas.microsoft.com/office/drawing/2014/main" id="{A4DC2730-CC58-FF51-6297-0FE1CF891042}"/>
                  </a:ext>
                </a:extLst>
              </p:cNvPr>
              <p:cNvSpPr/>
              <p:nvPr/>
            </p:nvSpPr>
            <p:spPr>
              <a:xfrm>
                <a:off x="5257800" y="4463483"/>
                <a:ext cx="838200" cy="1371600"/>
              </a:xfrm>
              <a:prstGeom prst="parallelogram">
                <a:avLst>
                  <a:gd name="adj" fmla="val 754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a:solidFill>
                    <a:schemeClr val="tx2">
                      <a:lumMod val="60000"/>
                      <a:lumOff val="40000"/>
                    </a:schemeClr>
                  </a:solidFill>
                </a:endParaRPr>
              </a:p>
            </p:txBody>
          </p:sp>
          <p:sp>
            <p:nvSpPr>
              <p:cNvPr id="18" name="Parallelogram 17">
                <a:extLst>
                  <a:ext uri="{FF2B5EF4-FFF2-40B4-BE49-F238E27FC236}">
                    <a16:creationId xmlns:a16="http://schemas.microsoft.com/office/drawing/2014/main" id="{B6AEA457-E567-B4F8-C568-FBD36D328BDE}"/>
                  </a:ext>
                </a:extLst>
              </p:cNvPr>
              <p:cNvSpPr/>
              <p:nvPr/>
            </p:nvSpPr>
            <p:spPr>
              <a:xfrm>
                <a:off x="5943600" y="5163384"/>
                <a:ext cx="533400" cy="685800"/>
              </a:xfrm>
              <a:prstGeom prst="parallelogram">
                <a:avLst>
                  <a:gd name="adj" fmla="val 620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a:solidFill>
                    <a:schemeClr val="tx2">
                      <a:lumMod val="60000"/>
                      <a:lumOff val="40000"/>
                    </a:schemeClr>
                  </a:solidFill>
                </a:endParaRPr>
              </a:p>
            </p:txBody>
          </p:sp>
          <p:sp>
            <p:nvSpPr>
              <p:cNvPr id="19" name="Rectangle 18">
                <a:extLst>
                  <a:ext uri="{FF2B5EF4-FFF2-40B4-BE49-F238E27FC236}">
                    <a16:creationId xmlns:a16="http://schemas.microsoft.com/office/drawing/2014/main" id="{755F4522-3981-0A95-5D2B-6F5F288E3E0F}"/>
                  </a:ext>
                </a:extLst>
              </p:cNvPr>
              <p:cNvSpPr/>
              <p:nvPr/>
            </p:nvSpPr>
            <p:spPr>
              <a:xfrm>
                <a:off x="5888794" y="4208974"/>
                <a:ext cx="207206" cy="2545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a:solidFill>
                    <a:schemeClr val="tx2">
                      <a:lumMod val="60000"/>
                      <a:lumOff val="40000"/>
                    </a:schemeClr>
                  </a:solidFill>
                </a:endParaRPr>
              </a:p>
            </p:txBody>
          </p:sp>
        </p:grpSp>
        <p:sp>
          <p:nvSpPr>
            <p:cNvPr id="9" name="Rectangle 8">
              <a:extLst>
                <a:ext uri="{FF2B5EF4-FFF2-40B4-BE49-F238E27FC236}">
                  <a16:creationId xmlns:a16="http://schemas.microsoft.com/office/drawing/2014/main" id="{1574A05D-ACDD-E056-1B2D-BD68C18CB080}"/>
                </a:ext>
              </a:extLst>
            </p:cNvPr>
            <p:cNvSpPr/>
            <p:nvPr/>
          </p:nvSpPr>
          <p:spPr>
            <a:xfrm>
              <a:off x="8185428" y="5712103"/>
              <a:ext cx="3046655" cy="4527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rPr>
                <a:t> dog       mouse       human</a:t>
              </a:r>
              <a:endParaRPr lang="en-US" baseline="-25000" dirty="0">
                <a:solidFill>
                  <a:schemeClr val="tx1"/>
                </a:solidFill>
              </a:endParaRPr>
            </a:p>
          </p:txBody>
        </p:sp>
      </p:grpSp>
      <p:sp>
        <p:nvSpPr>
          <p:cNvPr id="10" name="Rectangle 9">
            <a:extLst>
              <a:ext uri="{FF2B5EF4-FFF2-40B4-BE49-F238E27FC236}">
                <a16:creationId xmlns:a16="http://schemas.microsoft.com/office/drawing/2014/main" id="{B206840F-4ECD-1EE1-7F44-FDD9F6719341}"/>
              </a:ext>
            </a:extLst>
          </p:cNvPr>
          <p:cNvSpPr/>
          <p:nvPr/>
        </p:nvSpPr>
        <p:spPr>
          <a:xfrm>
            <a:off x="2243418" y="5181601"/>
            <a:ext cx="6217920" cy="1631216"/>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schemeClr val="accent2"/>
                </a:solidFill>
              </a:rPr>
              <a:t>Distance-Based Methods</a:t>
            </a:r>
          </a:p>
          <a:p>
            <a:pPr marL="228600" indent="-228600">
              <a:buFont typeface="Arial"/>
              <a:buChar char="•"/>
            </a:pPr>
            <a:r>
              <a:rPr lang="en-US" sz="2000" dirty="0"/>
              <a:t>Create </a:t>
            </a:r>
            <a:r>
              <a:rPr lang="en-US" sz="2000" b="1" i="1" dirty="0">
                <a:solidFill>
                  <a:schemeClr val="bg1"/>
                </a:solidFill>
              </a:rPr>
              <a:t>distance matrix</a:t>
            </a:r>
            <a:r>
              <a:rPr lang="en-US" sz="2000" dirty="0">
                <a:solidFill>
                  <a:schemeClr val="bg1"/>
                </a:solidFill>
              </a:rPr>
              <a:t> </a:t>
            </a:r>
            <a:r>
              <a:rPr lang="en-US" sz="2000" dirty="0"/>
              <a:t>of distances b/w pairs of species</a:t>
            </a:r>
          </a:p>
          <a:p>
            <a:pPr marL="228600" indent="-228600">
              <a:buFont typeface="Arial"/>
              <a:buChar char="•"/>
            </a:pPr>
            <a:r>
              <a:rPr lang="en-US" sz="2000" dirty="0"/>
              <a:t>Then reconstruct tree consistent with distance matrix</a:t>
            </a:r>
          </a:p>
        </p:txBody>
      </p:sp>
      <p:sp>
        <p:nvSpPr>
          <p:cNvPr id="11" name="TextBox 16">
            <a:extLst>
              <a:ext uri="{FF2B5EF4-FFF2-40B4-BE49-F238E27FC236}">
                <a16:creationId xmlns:a16="http://schemas.microsoft.com/office/drawing/2014/main" id="{C4211F56-7EA4-B44F-3C9C-B460CAA8924A}"/>
              </a:ext>
            </a:extLst>
          </p:cNvPr>
          <p:cNvSpPr txBox="1"/>
          <p:nvPr/>
        </p:nvSpPr>
        <p:spPr>
          <a:xfrm>
            <a:off x="4843291" y="3352801"/>
            <a:ext cx="2155007"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a:t>Distance Matrix</a:t>
            </a:r>
          </a:p>
        </p:txBody>
      </p:sp>
      <p:pic>
        <p:nvPicPr>
          <p:cNvPr id="12" name="table">
            <a:extLst>
              <a:ext uri="{FF2B5EF4-FFF2-40B4-BE49-F238E27FC236}">
                <a16:creationId xmlns:a16="http://schemas.microsoft.com/office/drawing/2014/main" id="{6DE5F7B2-C3A9-9DB3-124B-AF128028B8D3}"/>
              </a:ext>
            </a:extLst>
          </p:cNvPr>
          <p:cNvPicPr>
            <a:picLocks noChangeAspect="1"/>
          </p:cNvPicPr>
          <p:nvPr/>
        </p:nvPicPr>
        <p:blipFill>
          <a:blip r:embed="rId2"/>
          <a:stretch>
            <a:fillRect/>
          </a:stretch>
        </p:blipFill>
        <p:spPr>
          <a:xfrm>
            <a:off x="4986618" y="3718561"/>
            <a:ext cx="1828800" cy="1463040"/>
          </a:xfrm>
          <a:prstGeom prst="rect">
            <a:avLst/>
          </a:prstGeom>
        </p:spPr>
      </p:pic>
      <p:sp>
        <p:nvSpPr>
          <p:cNvPr id="13" name="Down Arrow 18">
            <a:extLst>
              <a:ext uri="{FF2B5EF4-FFF2-40B4-BE49-F238E27FC236}">
                <a16:creationId xmlns:a16="http://schemas.microsoft.com/office/drawing/2014/main" id="{8E3B5CD1-232B-A061-6D9D-64B67AB55B3E}"/>
              </a:ext>
            </a:extLst>
          </p:cNvPr>
          <p:cNvSpPr/>
          <p:nvPr/>
        </p:nvSpPr>
        <p:spPr>
          <a:xfrm rot="16200000">
            <a:off x="7364058" y="3810001"/>
            <a:ext cx="731520" cy="1463040"/>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14" name="Right Arrow 19">
            <a:extLst>
              <a:ext uri="{FF2B5EF4-FFF2-40B4-BE49-F238E27FC236}">
                <a16:creationId xmlns:a16="http://schemas.microsoft.com/office/drawing/2014/main" id="{83C24303-F338-8B06-68E7-733C4AC6E82B}"/>
              </a:ext>
            </a:extLst>
          </p:cNvPr>
          <p:cNvSpPr/>
          <p:nvPr/>
        </p:nvSpPr>
        <p:spPr>
          <a:xfrm rot="1500000">
            <a:off x="4808022" y="2693399"/>
            <a:ext cx="3840480" cy="731520"/>
          </a:xfrm>
          <a:prstGeom prst="rightArrow">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accent1"/>
                </a:solidFill>
              </a:rPr>
              <a:t>cut out middleman</a:t>
            </a:r>
          </a:p>
        </p:txBody>
      </p:sp>
      <p:sp>
        <p:nvSpPr>
          <p:cNvPr id="15" name="Rectangle 14">
            <a:extLst>
              <a:ext uri="{FF2B5EF4-FFF2-40B4-BE49-F238E27FC236}">
                <a16:creationId xmlns:a16="http://schemas.microsoft.com/office/drawing/2014/main" id="{A1AB5036-C42E-1754-7B73-476C25769E0E}"/>
              </a:ext>
            </a:extLst>
          </p:cNvPr>
          <p:cNvSpPr/>
          <p:nvPr/>
        </p:nvSpPr>
        <p:spPr>
          <a:xfrm>
            <a:off x="5535258" y="1066801"/>
            <a:ext cx="5511997" cy="1323439"/>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schemeClr val="accent2"/>
                </a:solidFill>
              </a:rPr>
              <a:t>Character-Based Methods</a:t>
            </a:r>
          </a:p>
          <a:p>
            <a:pPr marL="228600" indent="-228600">
              <a:buFont typeface="Arial"/>
              <a:buChar char="•"/>
            </a:pPr>
            <a:r>
              <a:rPr lang="en-US" sz="2000" dirty="0"/>
              <a:t>directly use characters (e.g. nucleotides) </a:t>
            </a:r>
          </a:p>
          <a:p>
            <a:pPr marL="228600" indent="-228600">
              <a:buFont typeface="Arial"/>
              <a:buChar char="•"/>
            </a:pPr>
            <a:r>
              <a:rPr lang="en-US" sz="2000" dirty="0"/>
              <a:t>consider sequences of evolutionary events that could have led to observed changes</a:t>
            </a:r>
          </a:p>
        </p:txBody>
      </p:sp>
    </p:spTree>
    <p:extLst>
      <p:ext uri="{BB962C8B-B14F-4D97-AF65-F5344CB8AC3E}">
        <p14:creationId xmlns:p14="http://schemas.microsoft.com/office/powerpoint/2010/main" val="165678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fade">
                                      <p:cBhvr>
                                        <p:cTn id="16" dur="50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500"/>
                                        <p:tgtEl>
                                          <p:spTgt spid="10">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500"/>
                            </p:stCondLst>
                            <p:childTnLst>
                              <p:par>
                                <p:cTn id="26" presetID="10" presetClass="entr" presetSubtype="0" fill="hold" nodeType="afterEffect">
                                  <p:stCondLst>
                                    <p:cond delay="25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xEl>
                                              <p:pRg st="1" end="1"/>
                                            </p:txEl>
                                          </p:spTgt>
                                        </p:tgtEl>
                                        <p:attrNameLst>
                                          <p:attrName>style.visibility</p:attrName>
                                        </p:attrNameLst>
                                      </p:cBhvr>
                                      <p:to>
                                        <p:strVal val="visible"/>
                                      </p:to>
                                    </p:set>
                                    <p:animEffect transition="in" filter="fade">
                                      <p:cBhvr>
                                        <p:cTn id="36" dur="500"/>
                                        <p:tgtEl>
                                          <p:spTgt spid="15">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xEl>
                                              <p:pRg st="2" end="2"/>
                                            </p:txEl>
                                          </p:spTgt>
                                        </p:tgtEl>
                                        <p:attrNameLst>
                                          <p:attrName>style.visibility</p:attrName>
                                        </p:attrNameLst>
                                      </p:cBhvr>
                                      <p:to>
                                        <p:strVal val="visible"/>
                                      </p:to>
                                    </p:set>
                                    <p:animEffect transition="in" filter="fade">
                                      <p:cBhvr>
                                        <p:cTn id="39"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Two types of treeing methods</a:t>
            </a:r>
          </a:p>
        </p:txBody>
      </p:sp>
      <p:sp>
        <p:nvSpPr>
          <p:cNvPr id="3" name="Text Placeholder 4">
            <a:extLst>
              <a:ext uri="{FF2B5EF4-FFF2-40B4-BE49-F238E27FC236}">
                <a16:creationId xmlns:a16="http://schemas.microsoft.com/office/drawing/2014/main" id="{E1F46A1E-A225-E5DF-E949-6759D8607319}"/>
              </a:ext>
            </a:extLst>
          </p:cNvPr>
          <p:cNvSpPr>
            <a:spLocks noGrp="1"/>
          </p:cNvSpPr>
          <p:nvPr/>
        </p:nvSpPr>
        <p:spPr>
          <a:xfrm>
            <a:off x="2260899" y="1066801"/>
            <a:ext cx="4040188" cy="639762"/>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a:buNone/>
              <a:defRPr sz="2400" b="1"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r>
              <a:rPr lang="en-US" dirty="0"/>
              <a:t>Distance-Based methods</a:t>
            </a:r>
          </a:p>
        </p:txBody>
      </p:sp>
      <p:sp>
        <p:nvSpPr>
          <p:cNvPr id="4" name="Content Placeholder 5">
            <a:extLst>
              <a:ext uri="{FF2B5EF4-FFF2-40B4-BE49-F238E27FC236}">
                <a16:creationId xmlns:a16="http://schemas.microsoft.com/office/drawing/2014/main" id="{151E3EA1-3C36-F0F5-3EB2-A7EA3FEB547C}"/>
              </a:ext>
            </a:extLst>
          </p:cNvPr>
          <p:cNvSpPr>
            <a:spLocks noGrp="1"/>
          </p:cNvSpPr>
          <p:nvPr/>
        </p:nvSpPr>
        <p:spPr>
          <a:xfrm>
            <a:off x="2260899" y="1798321"/>
            <a:ext cx="4114800" cy="4572000"/>
          </a:xfrm>
          <a:prstGeom prst="rect">
            <a:avLst/>
          </a:prstGeom>
        </p:spPr>
        <p:txBody>
          <a:bodyPr vert="horz" lIns="91440" tIns="45720" rIns="91440" bIns="45720" rtlCol="0">
            <a:normAutofit/>
          </a:bodyPr>
          <a:lstStyle>
            <a:lvl1pPr marL="230188" indent="-230188" algn="l" defTabSz="457200" rtl="0" eaLnBrk="1" latinLnBrk="0" hangingPunct="1">
              <a:spcBef>
                <a:spcPct val="20000"/>
              </a:spcBef>
              <a:buFont typeface="Arial"/>
              <a:buChar char="•"/>
              <a:defRPr sz="2400" kern="1200">
                <a:solidFill>
                  <a:schemeClr val="tx1"/>
                </a:solidFill>
                <a:latin typeface="+mn-lt"/>
                <a:ea typeface="+mn-ea"/>
                <a:cs typeface="+mn-cs"/>
              </a:defRPr>
            </a:lvl1pPr>
            <a:lvl2pPr marL="684213" indent="-227013"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600" kern="1200">
                <a:solidFill>
                  <a:schemeClr val="tx1"/>
                </a:solidFill>
                <a:latin typeface="+mn-lt"/>
                <a:ea typeface="+mn-ea"/>
                <a:cs typeface="+mn-cs"/>
              </a:defRPr>
            </a:lvl9pPr>
          </a:lstStyle>
          <a:p>
            <a:pPr marL="230188" lvl="1" indent="-230188">
              <a:buFont typeface="Arial"/>
              <a:buChar char="•"/>
            </a:pPr>
            <a:r>
              <a:rPr lang="en-US" sz="2400" dirty="0"/>
              <a:t>Methods:</a:t>
            </a:r>
          </a:p>
          <a:p>
            <a:pPr marL="688975" lvl="2" indent="-230188"/>
            <a:r>
              <a:rPr lang="en-US" sz="2200" dirty="0"/>
              <a:t>UPGMA</a:t>
            </a:r>
          </a:p>
          <a:p>
            <a:pPr marL="688975" lvl="2" indent="-230188"/>
            <a:r>
              <a:rPr lang="en-US" sz="2200" dirty="0"/>
              <a:t>Neighbor-Joining</a:t>
            </a:r>
          </a:p>
          <a:p>
            <a:r>
              <a:rPr lang="en-US" dirty="0"/>
              <a:t>Reasonably accurate under some conditions</a:t>
            </a:r>
          </a:p>
          <a:p>
            <a:r>
              <a:rPr lang="en-US" dirty="0"/>
              <a:t>Easier to implement</a:t>
            </a:r>
          </a:p>
          <a:p>
            <a:r>
              <a:rPr lang="en-US" dirty="0"/>
              <a:t>Faster</a:t>
            </a:r>
          </a:p>
        </p:txBody>
      </p:sp>
      <p:sp>
        <p:nvSpPr>
          <p:cNvPr id="5" name="Text Placeholder 6">
            <a:extLst>
              <a:ext uri="{FF2B5EF4-FFF2-40B4-BE49-F238E27FC236}">
                <a16:creationId xmlns:a16="http://schemas.microsoft.com/office/drawing/2014/main" id="{75AA84DA-C679-0ABC-1AA7-410530248611}"/>
              </a:ext>
            </a:extLst>
          </p:cNvPr>
          <p:cNvSpPr>
            <a:spLocks noGrp="1"/>
          </p:cNvSpPr>
          <p:nvPr/>
        </p:nvSpPr>
        <p:spPr>
          <a:xfrm>
            <a:off x="6375699" y="1066801"/>
            <a:ext cx="4041775" cy="639762"/>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a:buNone/>
              <a:defRPr sz="2400" b="1"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r>
              <a:rPr lang="en-US" dirty="0"/>
              <a:t>Character-Based methods</a:t>
            </a:r>
          </a:p>
        </p:txBody>
      </p:sp>
      <p:sp>
        <p:nvSpPr>
          <p:cNvPr id="6" name="Content Placeholder 7">
            <a:extLst>
              <a:ext uri="{FF2B5EF4-FFF2-40B4-BE49-F238E27FC236}">
                <a16:creationId xmlns:a16="http://schemas.microsoft.com/office/drawing/2014/main" id="{6997A8B9-59CE-3466-C7F4-DCFAEFCBFBAB}"/>
              </a:ext>
            </a:extLst>
          </p:cNvPr>
          <p:cNvSpPr>
            <a:spLocks noGrp="1"/>
          </p:cNvSpPr>
          <p:nvPr/>
        </p:nvSpPr>
        <p:spPr>
          <a:xfrm>
            <a:off x="6375698" y="1798321"/>
            <a:ext cx="4480560" cy="4572000"/>
          </a:xfrm>
          <a:prstGeom prst="rect">
            <a:avLst/>
          </a:prstGeom>
        </p:spPr>
        <p:txBody>
          <a:bodyPr vert="horz" lIns="91440" tIns="45720" rIns="91440" bIns="45720" rtlCol="0">
            <a:normAutofit/>
          </a:bodyPr>
          <a:lstStyle>
            <a:lvl1pPr marL="230188" indent="-230188" algn="l" defTabSz="457200" rtl="0" eaLnBrk="1" latinLnBrk="0" hangingPunct="1">
              <a:spcBef>
                <a:spcPct val="20000"/>
              </a:spcBef>
              <a:buFont typeface="Arial"/>
              <a:buChar char="•"/>
              <a:defRPr sz="2400" kern="1200">
                <a:solidFill>
                  <a:schemeClr val="tx1"/>
                </a:solidFill>
                <a:latin typeface="+mn-lt"/>
                <a:ea typeface="+mn-ea"/>
                <a:cs typeface="+mn-cs"/>
              </a:defRPr>
            </a:lvl1pPr>
            <a:lvl2pPr marL="684213" indent="-227013"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600" kern="1200">
                <a:solidFill>
                  <a:schemeClr val="tx1"/>
                </a:solidFill>
                <a:latin typeface="+mn-lt"/>
                <a:ea typeface="+mn-ea"/>
                <a:cs typeface="+mn-cs"/>
              </a:defRPr>
            </a:lvl9pPr>
          </a:lstStyle>
          <a:p>
            <a:pPr marL="228600" lvl="1" indent="-228600">
              <a:buFont typeface="Arial"/>
              <a:buChar char="•"/>
            </a:pPr>
            <a:r>
              <a:rPr lang="en-US" sz="2400" dirty="0"/>
              <a:t>Methods:</a:t>
            </a:r>
          </a:p>
          <a:p>
            <a:pPr marL="687387" lvl="2"/>
            <a:r>
              <a:rPr lang="en-US" sz="2200" dirty="0"/>
              <a:t>Maximum parsimony</a:t>
            </a:r>
          </a:p>
          <a:p>
            <a:pPr marL="687387" lvl="2"/>
            <a:r>
              <a:rPr lang="en-US" sz="2200" b="1" dirty="0">
                <a:solidFill>
                  <a:schemeClr val="bg1"/>
                </a:solidFill>
              </a:rPr>
              <a:t>Maximum likelihood</a:t>
            </a:r>
          </a:p>
          <a:p>
            <a:pPr marL="228600" indent="-228600"/>
            <a:r>
              <a:rPr lang="en-US" dirty="0"/>
              <a:t>Accurate under wider range of conditions</a:t>
            </a:r>
          </a:p>
          <a:p>
            <a:pPr marL="228600" indent="-228600"/>
            <a:r>
              <a:rPr lang="en-US" dirty="0"/>
              <a:t>More difficult to implement</a:t>
            </a:r>
          </a:p>
          <a:p>
            <a:pPr marL="228600" indent="-228600"/>
            <a:r>
              <a:rPr lang="en-US" dirty="0"/>
              <a:t>Slower</a:t>
            </a:r>
          </a:p>
        </p:txBody>
      </p:sp>
    </p:spTree>
    <p:extLst>
      <p:ext uri="{BB962C8B-B14F-4D97-AF65-F5344CB8AC3E}">
        <p14:creationId xmlns:p14="http://schemas.microsoft.com/office/powerpoint/2010/main" val="3132197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Evaluating character-based trees</a:t>
            </a:r>
          </a:p>
        </p:txBody>
      </p:sp>
      <p:sp>
        <p:nvSpPr>
          <p:cNvPr id="3" name="Content Placeholder 2">
            <a:extLst>
              <a:ext uri="{FF2B5EF4-FFF2-40B4-BE49-F238E27FC236}">
                <a16:creationId xmlns:a16="http://schemas.microsoft.com/office/drawing/2014/main" id="{4B573F1C-3D8B-ED3B-AC2F-8DEAFC1341EF}"/>
              </a:ext>
            </a:extLst>
          </p:cNvPr>
          <p:cNvSpPr>
            <a:spLocks noGrp="1"/>
          </p:cNvSpPr>
          <p:nvPr>
            <p:ph idx="1"/>
          </p:nvPr>
        </p:nvSpPr>
        <p:spPr>
          <a:xfrm>
            <a:off x="1484309" y="1183432"/>
            <a:ext cx="10337577" cy="4086658"/>
          </a:xfrm>
        </p:spPr>
        <p:txBody>
          <a:bodyPr anchor="t">
            <a:normAutofit/>
          </a:bodyPr>
          <a:lstStyle/>
          <a:p>
            <a:r>
              <a:rPr lang="en-US" dirty="0"/>
              <a:t>Generate all possible trees</a:t>
            </a:r>
          </a:p>
          <a:p>
            <a:r>
              <a:rPr lang="en-US" dirty="0"/>
              <a:t>Score each tree (calculate parsimony or likelihood)</a:t>
            </a:r>
          </a:p>
          <a:p>
            <a:r>
              <a:rPr lang="en-US" dirty="0"/>
              <a:t>Pick the tree with the best score</a:t>
            </a:r>
          </a:p>
          <a:p>
            <a:endParaRPr lang="en-US" dirty="0"/>
          </a:p>
          <a:p>
            <a:endParaRPr lang="en-US" dirty="0"/>
          </a:p>
          <a:p>
            <a:pPr marL="0" indent="0">
              <a:buNone/>
            </a:pPr>
            <a:r>
              <a:rPr lang="en-US" dirty="0"/>
              <a:t>Simple, right?</a:t>
            </a:r>
          </a:p>
        </p:txBody>
      </p:sp>
    </p:spTree>
    <p:extLst>
      <p:ext uri="{BB962C8B-B14F-4D97-AF65-F5344CB8AC3E}">
        <p14:creationId xmlns:p14="http://schemas.microsoft.com/office/powerpoint/2010/main" val="94929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Generating all possible trees </a:t>
            </a:r>
          </a:p>
        </p:txBody>
      </p:sp>
      <p:sp>
        <p:nvSpPr>
          <p:cNvPr id="6" name="Line 1">
            <a:extLst>
              <a:ext uri="{FF2B5EF4-FFF2-40B4-BE49-F238E27FC236}">
                <a16:creationId xmlns:a16="http://schemas.microsoft.com/office/drawing/2014/main" id="{E3595B11-4466-123B-FAC0-CA5F20BED36D}"/>
              </a:ext>
            </a:extLst>
          </p:cNvPr>
          <p:cNvSpPr>
            <a:spLocks noChangeShapeType="1"/>
          </p:cNvSpPr>
          <p:nvPr/>
        </p:nvSpPr>
        <p:spPr bwMode="auto">
          <a:xfrm>
            <a:off x="6074040" y="2695214"/>
            <a:ext cx="207360" cy="207382"/>
          </a:xfrm>
          <a:prstGeom prst="line">
            <a:avLst/>
          </a:prstGeom>
          <a:noFill/>
          <a:ln w="3672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7" name="Line 2">
            <a:extLst>
              <a:ext uri="{FF2B5EF4-FFF2-40B4-BE49-F238E27FC236}">
                <a16:creationId xmlns:a16="http://schemas.microsoft.com/office/drawing/2014/main" id="{09124F08-76FE-1EFF-9B7B-CF6FCAB980D4}"/>
              </a:ext>
            </a:extLst>
          </p:cNvPr>
          <p:cNvSpPr>
            <a:spLocks noChangeShapeType="1"/>
          </p:cNvSpPr>
          <p:nvPr/>
        </p:nvSpPr>
        <p:spPr bwMode="auto">
          <a:xfrm flipV="1">
            <a:off x="6075480" y="2486393"/>
            <a:ext cx="208800" cy="210262"/>
          </a:xfrm>
          <a:prstGeom prst="line">
            <a:avLst/>
          </a:prstGeom>
          <a:noFill/>
          <a:ln w="3672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8" name="Text Box 3">
            <a:extLst>
              <a:ext uri="{FF2B5EF4-FFF2-40B4-BE49-F238E27FC236}">
                <a16:creationId xmlns:a16="http://schemas.microsoft.com/office/drawing/2014/main" id="{446A1893-385A-9576-7AA3-6225376A3BE2}"/>
              </a:ext>
            </a:extLst>
          </p:cNvPr>
          <p:cNvSpPr txBox="1">
            <a:spLocks noChangeArrowheads="1"/>
          </p:cNvSpPr>
          <p:nvPr/>
        </p:nvSpPr>
        <p:spPr bwMode="auto">
          <a:xfrm>
            <a:off x="6380760" y="2771543"/>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B</a:t>
            </a:r>
          </a:p>
        </p:txBody>
      </p:sp>
      <p:sp>
        <p:nvSpPr>
          <p:cNvPr id="9" name="Text Box 4">
            <a:extLst>
              <a:ext uri="{FF2B5EF4-FFF2-40B4-BE49-F238E27FC236}">
                <a16:creationId xmlns:a16="http://schemas.microsoft.com/office/drawing/2014/main" id="{A5AB11B2-EAC1-5C76-A217-F67144E2585E}"/>
              </a:ext>
            </a:extLst>
          </p:cNvPr>
          <p:cNvSpPr txBox="1">
            <a:spLocks noChangeArrowheads="1"/>
          </p:cNvSpPr>
          <p:nvPr/>
        </p:nvSpPr>
        <p:spPr bwMode="auto">
          <a:xfrm>
            <a:off x="6380760" y="2281891"/>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A</a:t>
            </a:r>
          </a:p>
        </p:txBody>
      </p:sp>
      <p:sp>
        <p:nvSpPr>
          <p:cNvPr id="10" name="Text Box 5">
            <a:extLst>
              <a:ext uri="{FF2B5EF4-FFF2-40B4-BE49-F238E27FC236}">
                <a16:creationId xmlns:a16="http://schemas.microsoft.com/office/drawing/2014/main" id="{29DA4B36-A871-BB11-83AE-8D36B941A78E}"/>
              </a:ext>
            </a:extLst>
          </p:cNvPr>
          <p:cNvSpPr txBox="1">
            <a:spLocks noChangeArrowheads="1"/>
          </p:cNvSpPr>
          <p:nvPr/>
        </p:nvSpPr>
        <p:spPr bwMode="auto">
          <a:xfrm>
            <a:off x="4311481" y="4602166"/>
            <a:ext cx="365760" cy="457200"/>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616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2400" dirty="0">
                <a:solidFill>
                  <a:srgbClr val="000000"/>
                </a:solidFill>
              </a:rPr>
              <a:t>1</a:t>
            </a:r>
          </a:p>
        </p:txBody>
      </p:sp>
      <p:sp>
        <p:nvSpPr>
          <p:cNvPr id="11" name="Text Box 6">
            <a:extLst>
              <a:ext uri="{FF2B5EF4-FFF2-40B4-BE49-F238E27FC236}">
                <a16:creationId xmlns:a16="http://schemas.microsoft.com/office/drawing/2014/main" id="{4BFFD60D-75D8-B86D-8C19-5B6B9E742FBD}"/>
              </a:ext>
            </a:extLst>
          </p:cNvPr>
          <p:cNvSpPr txBox="1">
            <a:spLocks noChangeArrowheads="1"/>
          </p:cNvSpPr>
          <p:nvPr/>
        </p:nvSpPr>
        <p:spPr bwMode="auto">
          <a:xfrm>
            <a:off x="6050280" y="4602166"/>
            <a:ext cx="365760" cy="457200"/>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616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2400" dirty="0">
                <a:solidFill>
                  <a:srgbClr val="000000"/>
                </a:solidFill>
              </a:rPr>
              <a:t>2</a:t>
            </a:r>
          </a:p>
        </p:txBody>
      </p:sp>
      <p:sp>
        <p:nvSpPr>
          <p:cNvPr id="12" name="Text Box 7">
            <a:extLst>
              <a:ext uri="{FF2B5EF4-FFF2-40B4-BE49-F238E27FC236}">
                <a16:creationId xmlns:a16="http://schemas.microsoft.com/office/drawing/2014/main" id="{F4A0A2AD-57E5-6A44-479D-6450823CD840}"/>
              </a:ext>
            </a:extLst>
          </p:cNvPr>
          <p:cNvSpPr txBox="1">
            <a:spLocks noChangeArrowheads="1"/>
          </p:cNvSpPr>
          <p:nvPr/>
        </p:nvSpPr>
        <p:spPr bwMode="auto">
          <a:xfrm>
            <a:off x="7879080" y="4602166"/>
            <a:ext cx="365760" cy="457200"/>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616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2400" dirty="0">
                <a:solidFill>
                  <a:srgbClr val="000000"/>
                </a:solidFill>
              </a:rPr>
              <a:t>3</a:t>
            </a:r>
          </a:p>
        </p:txBody>
      </p:sp>
      <p:sp>
        <p:nvSpPr>
          <p:cNvPr id="13" name="Text Box 9">
            <a:extLst>
              <a:ext uri="{FF2B5EF4-FFF2-40B4-BE49-F238E27FC236}">
                <a16:creationId xmlns:a16="http://schemas.microsoft.com/office/drawing/2014/main" id="{48527636-5590-BEA8-CE8E-68B0459B17EB}"/>
              </a:ext>
            </a:extLst>
          </p:cNvPr>
          <p:cNvSpPr txBox="1">
            <a:spLocks noChangeArrowheads="1"/>
          </p:cNvSpPr>
          <p:nvPr/>
        </p:nvSpPr>
        <p:spPr bwMode="auto">
          <a:xfrm>
            <a:off x="2209800" y="4693606"/>
            <a:ext cx="146304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1400" dirty="0">
                <a:latin typeface="+mn-lt"/>
              </a:rPr>
              <a:t># species (leaves)</a:t>
            </a:r>
          </a:p>
        </p:txBody>
      </p:sp>
      <p:sp>
        <p:nvSpPr>
          <p:cNvPr id="14" name="Text Box 10">
            <a:extLst>
              <a:ext uri="{FF2B5EF4-FFF2-40B4-BE49-F238E27FC236}">
                <a16:creationId xmlns:a16="http://schemas.microsoft.com/office/drawing/2014/main" id="{4D86E596-CFDA-1566-1075-44697018D920}"/>
              </a:ext>
            </a:extLst>
          </p:cNvPr>
          <p:cNvSpPr txBox="1">
            <a:spLocks noChangeArrowheads="1"/>
          </p:cNvSpPr>
          <p:nvPr/>
        </p:nvSpPr>
        <p:spPr bwMode="auto">
          <a:xfrm>
            <a:off x="2209800" y="5517911"/>
            <a:ext cx="146304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1400" dirty="0">
                <a:latin typeface="+mn-lt"/>
              </a:rPr>
              <a:t># possible trees</a:t>
            </a:r>
          </a:p>
        </p:txBody>
      </p:sp>
      <p:sp>
        <p:nvSpPr>
          <p:cNvPr id="15" name="Text Box 11">
            <a:extLst>
              <a:ext uri="{FF2B5EF4-FFF2-40B4-BE49-F238E27FC236}">
                <a16:creationId xmlns:a16="http://schemas.microsoft.com/office/drawing/2014/main" id="{0E486E9F-A575-D7BF-7B6A-A1178EB0A0C8}"/>
              </a:ext>
            </a:extLst>
          </p:cNvPr>
          <p:cNvSpPr txBox="1">
            <a:spLocks noChangeArrowheads="1"/>
          </p:cNvSpPr>
          <p:nvPr/>
        </p:nvSpPr>
        <p:spPr bwMode="auto">
          <a:xfrm>
            <a:off x="4311481" y="5425126"/>
            <a:ext cx="365760" cy="457200"/>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616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2400" dirty="0">
                <a:solidFill>
                  <a:srgbClr val="000000"/>
                </a:solidFill>
              </a:rPr>
              <a:t>1</a:t>
            </a:r>
          </a:p>
        </p:txBody>
      </p:sp>
      <p:sp>
        <p:nvSpPr>
          <p:cNvPr id="16" name="Text Box 12">
            <a:extLst>
              <a:ext uri="{FF2B5EF4-FFF2-40B4-BE49-F238E27FC236}">
                <a16:creationId xmlns:a16="http://schemas.microsoft.com/office/drawing/2014/main" id="{B320B77E-A1CF-99B0-B382-F33B63260E66}"/>
              </a:ext>
            </a:extLst>
          </p:cNvPr>
          <p:cNvSpPr txBox="1">
            <a:spLocks noChangeArrowheads="1"/>
          </p:cNvSpPr>
          <p:nvPr/>
        </p:nvSpPr>
        <p:spPr bwMode="auto">
          <a:xfrm>
            <a:off x="6050280" y="5425126"/>
            <a:ext cx="365760" cy="457200"/>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616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2400" dirty="0">
                <a:solidFill>
                  <a:srgbClr val="000000"/>
                </a:solidFill>
              </a:rPr>
              <a:t>1</a:t>
            </a:r>
          </a:p>
        </p:txBody>
      </p:sp>
      <p:sp>
        <p:nvSpPr>
          <p:cNvPr id="17" name="Text Box 13">
            <a:extLst>
              <a:ext uri="{FF2B5EF4-FFF2-40B4-BE49-F238E27FC236}">
                <a16:creationId xmlns:a16="http://schemas.microsoft.com/office/drawing/2014/main" id="{BC8AF213-F7FC-AED7-0B66-6A2A0EC47609}"/>
              </a:ext>
            </a:extLst>
          </p:cNvPr>
          <p:cNvSpPr txBox="1">
            <a:spLocks noChangeArrowheads="1"/>
          </p:cNvSpPr>
          <p:nvPr/>
        </p:nvSpPr>
        <p:spPr bwMode="auto">
          <a:xfrm>
            <a:off x="7879080" y="5425126"/>
            <a:ext cx="365760" cy="457200"/>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616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2400">
                <a:solidFill>
                  <a:srgbClr val="000000"/>
                </a:solidFill>
              </a:rPr>
              <a:t>3</a:t>
            </a:r>
          </a:p>
        </p:txBody>
      </p:sp>
      <p:sp>
        <p:nvSpPr>
          <p:cNvPr id="18" name="Line 14">
            <a:extLst>
              <a:ext uri="{FF2B5EF4-FFF2-40B4-BE49-F238E27FC236}">
                <a16:creationId xmlns:a16="http://schemas.microsoft.com/office/drawing/2014/main" id="{920F2F8F-0C2D-803A-FB67-5AAF73F4491C}"/>
              </a:ext>
            </a:extLst>
          </p:cNvPr>
          <p:cNvSpPr>
            <a:spLocks noChangeShapeType="1"/>
          </p:cNvSpPr>
          <p:nvPr/>
        </p:nvSpPr>
        <p:spPr bwMode="auto">
          <a:xfrm>
            <a:off x="5070360" y="2736979"/>
            <a:ext cx="414720" cy="14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19" name="Line 15">
            <a:extLst>
              <a:ext uri="{FF2B5EF4-FFF2-40B4-BE49-F238E27FC236}">
                <a16:creationId xmlns:a16="http://schemas.microsoft.com/office/drawing/2014/main" id="{714BE3DB-0F5D-6DF5-1AB7-56502BF1998E}"/>
              </a:ext>
            </a:extLst>
          </p:cNvPr>
          <p:cNvSpPr>
            <a:spLocks noChangeShapeType="1"/>
          </p:cNvSpPr>
          <p:nvPr/>
        </p:nvSpPr>
        <p:spPr bwMode="auto">
          <a:xfrm>
            <a:off x="6932280" y="2736979"/>
            <a:ext cx="414720" cy="14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20" name="Line 16">
            <a:extLst>
              <a:ext uri="{FF2B5EF4-FFF2-40B4-BE49-F238E27FC236}">
                <a16:creationId xmlns:a16="http://schemas.microsoft.com/office/drawing/2014/main" id="{FDDEA9E5-A053-B2F9-A7A0-280B6B3E2A7A}"/>
              </a:ext>
            </a:extLst>
          </p:cNvPr>
          <p:cNvSpPr>
            <a:spLocks noChangeShapeType="1"/>
          </p:cNvSpPr>
          <p:nvPr/>
        </p:nvSpPr>
        <p:spPr bwMode="auto">
          <a:xfrm>
            <a:off x="7675320" y="1551734"/>
            <a:ext cx="397440" cy="401803"/>
          </a:xfrm>
          <a:prstGeom prst="line">
            <a:avLst/>
          </a:prstGeom>
          <a:noFill/>
          <a:ln w="3672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21" name="Line 17">
            <a:extLst>
              <a:ext uri="{FF2B5EF4-FFF2-40B4-BE49-F238E27FC236}">
                <a16:creationId xmlns:a16="http://schemas.microsoft.com/office/drawing/2014/main" id="{B0AF1923-6246-9DF7-8340-BFCBFFDF7C9C}"/>
              </a:ext>
            </a:extLst>
          </p:cNvPr>
          <p:cNvSpPr>
            <a:spLocks noChangeShapeType="1"/>
          </p:cNvSpPr>
          <p:nvPr/>
        </p:nvSpPr>
        <p:spPr bwMode="auto">
          <a:xfrm flipV="1">
            <a:off x="7675320" y="1122569"/>
            <a:ext cx="396000" cy="432045"/>
          </a:xfrm>
          <a:prstGeom prst="line">
            <a:avLst/>
          </a:prstGeom>
          <a:noFill/>
          <a:ln w="3672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22" name="Text Box 18">
            <a:extLst>
              <a:ext uri="{FF2B5EF4-FFF2-40B4-BE49-F238E27FC236}">
                <a16:creationId xmlns:a16="http://schemas.microsoft.com/office/drawing/2014/main" id="{46702EFA-DCCC-6DF2-2823-0BA7F7275D27}"/>
              </a:ext>
            </a:extLst>
          </p:cNvPr>
          <p:cNvSpPr txBox="1">
            <a:spLocks noChangeArrowheads="1"/>
          </p:cNvSpPr>
          <p:nvPr/>
        </p:nvSpPr>
        <p:spPr bwMode="auto">
          <a:xfrm>
            <a:off x="8143320" y="975674"/>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A</a:t>
            </a:r>
          </a:p>
        </p:txBody>
      </p:sp>
      <p:sp>
        <p:nvSpPr>
          <p:cNvPr id="23" name="Line 19">
            <a:extLst>
              <a:ext uri="{FF2B5EF4-FFF2-40B4-BE49-F238E27FC236}">
                <a16:creationId xmlns:a16="http://schemas.microsoft.com/office/drawing/2014/main" id="{1CE077AE-7446-B4CE-ECF0-48E9C2BFD81E}"/>
              </a:ext>
            </a:extLst>
          </p:cNvPr>
          <p:cNvSpPr>
            <a:spLocks noChangeShapeType="1"/>
          </p:cNvSpPr>
          <p:nvPr/>
        </p:nvSpPr>
        <p:spPr bwMode="auto">
          <a:xfrm>
            <a:off x="7875480" y="1341472"/>
            <a:ext cx="195840" cy="197301"/>
          </a:xfrm>
          <a:prstGeom prst="line">
            <a:avLst/>
          </a:prstGeom>
          <a:noFill/>
          <a:ln w="3672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24" name="Text Box 20">
            <a:extLst>
              <a:ext uri="{FF2B5EF4-FFF2-40B4-BE49-F238E27FC236}">
                <a16:creationId xmlns:a16="http://schemas.microsoft.com/office/drawing/2014/main" id="{140D52BF-CA6A-2BD6-BD4F-B542073A835F}"/>
              </a:ext>
            </a:extLst>
          </p:cNvPr>
          <p:cNvSpPr txBox="1">
            <a:spLocks noChangeArrowheads="1"/>
          </p:cNvSpPr>
          <p:nvPr/>
        </p:nvSpPr>
        <p:spPr bwMode="auto">
          <a:xfrm>
            <a:off x="8144761" y="1367395"/>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B</a:t>
            </a:r>
          </a:p>
        </p:txBody>
      </p:sp>
      <p:sp>
        <p:nvSpPr>
          <p:cNvPr id="25" name="Text Box 21">
            <a:extLst>
              <a:ext uri="{FF2B5EF4-FFF2-40B4-BE49-F238E27FC236}">
                <a16:creationId xmlns:a16="http://schemas.microsoft.com/office/drawing/2014/main" id="{B8CF2BBE-28F0-4AF5-D161-1C9C84677874}"/>
              </a:ext>
            </a:extLst>
          </p:cNvPr>
          <p:cNvSpPr txBox="1">
            <a:spLocks noChangeArrowheads="1"/>
          </p:cNvSpPr>
          <p:nvPr/>
        </p:nvSpPr>
        <p:spPr bwMode="auto">
          <a:xfrm>
            <a:off x="8144761" y="1792240"/>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C</a:t>
            </a:r>
          </a:p>
        </p:txBody>
      </p:sp>
      <p:sp>
        <p:nvSpPr>
          <p:cNvPr id="26" name="Line 22">
            <a:extLst>
              <a:ext uri="{FF2B5EF4-FFF2-40B4-BE49-F238E27FC236}">
                <a16:creationId xmlns:a16="http://schemas.microsoft.com/office/drawing/2014/main" id="{F95FB290-B2AE-549F-EFEE-CA6E5853F94F}"/>
              </a:ext>
            </a:extLst>
          </p:cNvPr>
          <p:cNvSpPr>
            <a:spLocks noChangeShapeType="1"/>
          </p:cNvSpPr>
          <p:nvPr/>
        </p:nvSpPr>
        <p:spPr bwMode="auto">
          <a:xfrm>
            <a:off x="7675320" y="2728338"/>
            <a:ext cx="397440" cy="401802"/>
          </a:xfrm>
          <a:prstGeom prst="line">
            <a:avLst/>
          </a:prstGeom>
          <a:noFill/>
          <a:ln w="3672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27" name="Line 23">
            <a:extLst>
              <a:ext uri="{FF2B5EF4-FFF2-40B4-BE49-F238E27FC236}">
                <a16:creationId xmlns:a16="http://schemas.microsoft.com/office/drawing/2014/main" id="{645CE4A4-D799-AD73-7A03-C4C3BA121F5F}"/>
              </a:ext>
            </a:extLst>
          </p:cNvPr>
          <p:cNvSpPr>
            <a:spLocks noChangeShapeType="1"/>
          </p:cNvSpPr>
          <p:nvPr/>
        </p:nvSpPr>
        <p:spPr bwMode="auto">
          <a:xfrm flipV="1">
            <a:off x="7675320" y="2297732"/>
            <a:ext cx="396000" cy="432045"/>
          </a:xfrm>
          <a:prstGeom prst="line">
            <a:avLst/>
          </a:prstGeom>
          <a:noFill/>
          <a:ln w="3672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28" name="Text Box 24">
            <a:extLst>
              <a:ext uri="{FF2B5EF4-FFF2-40B4-BE49-F238E27FC236}">
                <a16:creationId xmlns:a16="http://schemas.microsoft.com/office/drawing/2014/main" id="{A3EAA6FF-8C6F-E6FF-C9BA-5F75AD80DBC2}"/>
              </a:ext>
            </a:extLst>
          </p:cNvPr>
          <p:cNvSpPr txBox="1">
            <a:spLocks noChangeArrowheads="1"/>
          </p:cNvSpPr>
          <p:nvPr/>
        </p:nvSpPr>
        <p:spPr bwMode="auto">
          <a:xfrm>
            <a:off x="8143320" y="2150837"/>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A</a:t>
            </a:r>
          </a:p>
        </p:txBody>
      </p:sp>
      <p:sp>
        <p:nvSpPr>
          <p:cNvPr id="29" name="Line 25">
            <a:extLst>
              <a:ext uri="{FF2B5EF4-FFF2-40B4-BE49-F238E27FC236}">
                <a16:creationId xmlns:a16="http://schemas.microsoft.com/office/drawing/2014/main" id="{C5D1A0BF-59F5-11AD-2ABA-4B980432A097}"/>
              </a:ext>
            </a:extLst>
          </p:cNvPr>
          <p:cNvSpPr>
            <a:spLocks noChangeShapeType="1"/>
          </p:cNvSpPr>
          <p:nvPr/>
        </p:nvSpPr>
        <p:spPr bwMode="auto">
          <a:xfrm>
            <a:off x="7875480" y="2516635"/>
            <a:ext cx="195840" cy="197301"/>
          </a:xfrm>
          <a:prstGeom prst="line">
            <a:avLst/>
          </a:prstGeom>
          <a:noFill/>
          <a:ln w="3672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30" name="Text Box 26">
            <a:extLst>
              <a:ext uri="{FF2B5EF4-FFF2-40B4-BE49-F238E27FC236}">
                <a16:creationId xmlns:a16="http://schemas.microsoft.com/office/drawing/2014/main" id="{F0078DE0-8913-44CC-7F2B-8C0A419DF9D7}"/>
              </a:ext>
            </a:extLst>
          </p:cNvPr>
          <p:cNvSpPr txBox="1">
            <a:spLocks noChangeArrowheads="1"/>
          </p:cNvSpPr>
          <p:nvPr/>
        </p:nvSpPr>
        <p:spPr bwMode="auto">
          <a:xfrm>
            <a:off x="8144761" y="2542558"/>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C</a:t>
            </a:r>
          </a:p>
        </p:txBody>
      </p:sp>
      <p:sp>
        <p:nvSpPr>
          <p:cNvPr id="31" name="Text Box 27">
            <a:extLst>
              <a:ext uri="{FF2B5EF4-FFF2-40B4-BE49-F238E27FC236}">
                <a16:creationId xmlns:a16="http://schemas.microsoft.com/office/drawing/2014/main" id="{175787B6-9242-CE9C-CCFD-37D0935A49E5}"/>
              </a:ext>
            </a:extLst>
          </p:cNvPr>
          <p:cNvSpPr txBox="1">
            <a:spLocks noChangeArrowheads="1"/>
          </p:cNvSpPr>
          <p:nvPr/>
        </p:nvSpPr>
        <p:spPr bwMode="auto">
          <a:xfrm>
            <a:off x="8144761" y="2967403"/>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B</a:t>
            </a:r>
          </a:p>
        </p:txBody>
      </p:sp>
      <p:sp>
        <p:nvSpPr>
          <p:cNvPr id="32" name="Line 28">
            <a:extLst>
              <a:ext uri="{FF2B5EF4-FFF2-40B4-BE49-F238E27FC236}">
                <a16:creationId xmlns:a16="http://schemas.microsoft.com/office/drawing/2014/main" id="{3CA28352-5CCA-F71E-0985-75C0CD484F1C}"/>
              </a:ext>
            </a:extLst>
          </p:cNvPr>
          <p:cNvSpPr>
            <a:spLocks noChangeShapeType="1"/>
          </p:cNvSpPr>
          <p:nvPr/>
        </p:nvSpPr>
        <p:spPr bwMode="auto">
          <a:xfrm>
            <a:off x="7675320" y="3871818"/>
            <a:ext cx="397440" cy="401802"/>
          </a:xfrm>
          <a:prstGeom prst="line">
            <a:avLst/>
          </a:prstGeom>
          <a:noFill/>
          <a:ln w="3672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33" name="Line 29">
            <a:extLst>
              <a:ext uri="{FF2B5EF4-FFF2-40B4-BE49-F238E27FC236}">
                <a16:creationId xmlns:a16="http://schemas.microsoft.com/office/drawing/2014/main" id="{C991259E-ED96-8778-3471-C93631CF0BFC}"/>
              </a:ext>
            </a:extLst>
          </p:cNvPr>
          <p:cNvSpPr>
            <a:spLocks noChangeShapeType="1"/>
          </p:cNvSpPr>
          <p:nvPr/>
        </p:nvSpPr>
        <p:spPr bwMode="auto">
          <a:xfrm flipV="1">
            <a:off x="7675320" y="3441212"/>
            <a:ext cx="396000" cy="432045"/>
          </a:xfrm>
          <a:prstGeom prst="line">
            <a:avLst/>
          </a:prstGeom>
          <a:noFill/>
          <a:ln w="3672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34" name="Text Box 30">
            <a:extLst>
              <a:ext uri="{FF2B5EF4-FFF2-40B4-BE49-F238E27FC236}">
                <a16:creationId xmlns:a16="http://schemas.microsoft.com/office/drawing/2014/main" id="{190D875E-9C99-CC49-C642-54546AF2F9A4}"/>
              </a:ext>
            </a:extLst>
          </p:cNvPr>
          <p:cNvSpPr txBox="1">
            <a:spLocks noChangeArrowheads="1"/>
          </p:cNvSpPr>
          <p:nvPr/>
        </p:nvSpPr>
        <p:spPr bwMode="auto">
          <a:xfrm>
            <a:off x="8143320" y="3294317"/>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A</a:t>
            </a:r>
          </a:p>
        </p:txBody>
      </p:sp>
      <p:sp>
        <p:nvSpPr>
          <p:cNvPr id="35" name="Line 31">
            <a:extLst>
              <a:ext uri="{FF2B5EF4-FFF2-40B4-BE49-F238E27FC236}">
                <a16:creationId xmlns:a16="http://schemas.microsoft.com/office/drawing/2014/main" id="{C0662B85-5467-BD38-4883-375ACF5559FF}"/>
              </a:ext>
            </a:extLst>
          </p:cNvPr>
          <p:cNvSpPr>
            <a:spLocks noChangeShapeType="1"/>
          </p:cNvSpPr>
          <p:nvPr/>
        </p:nvSpPr>
        <p:spPr bwMode="auto">
          <a:xfrm flipV="1">
            <a:off x="7875480" y="3855976"/>
            <a:ext cx="195840" cy="194421"/>
          </a:xfrm>
          <a:prstGeom prst="line">
            <a:avLst/>
          </a:prstGeom>
          <a:noFill/>
          <a:ln w="3672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36" name="Text Box 32">
            <a:extLst>
              <a:ext uri="{FF2B5EF4-FFF2-40B4-BE49-F238E27FC236}">
                <a16:creationId xmlns:a16="http://schemas.microsoft.com/office/drawing/2014/main" id="{4C27AF14-1320-3691-5BCA-7C986102F8C1}"/>
              </a:ext>
            </a:extLst>
          </p:cNvPr>
          <p:cNvSpPr txBox="1">
            <a:spLocks noChangeArrowheads="1"/>
          </p:cNvSpPr>
          <p:nvPr/>
        </p:nvSpPr>
        <p:spPr bwMode="auto">
          <a:xfrm>
            <a:off x="8144761" y="3686038"/>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B</a:t>
            </a:r>
          </a:p>
        </p:txBody>
      </p:sp>
      <p:sp>
        <p:nvSpPr>
          <p:cNvPr id="37" name="Text Box 33">
            <a:extLst>
              <a:ext uri="{FF2B5EF4-FFF2-40B4-BE49-F238E27FC236}">
                <a16:creationId xmlns:a16="http://schemas.microsoft.com/office/drawing/2014/main" id="{C6CF8892-7BB2-133E-7CEA-5369317B8F30}"/>
              </a:ext>
            </a:extLst>
          </p:cNvPr>
          <p:cNvSpPr txBox="1">
            <a:spLocks noChangeArrowheads="1"/>
          </p:cNvSpPr>
          <p:nvPr/>
        </p:nvSpPr>
        <p:spPr bwMode="auto">
          <a:xfrm>
            <a:off x="8144761" y="4110883"/>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C</a:t>
            </a:r>
          </a:p>
        </p:txBody>
      </p:sp>
      <p:sp>
        <p:nvSpPr>
          <p:cNvPr id="38" name="Text Box 34">
            <a:extLst>
              <a:ext uri="{FF2B5EF4-FFF2-40B4-BE49-F238E27FC236}">
                <a16:creationId xmlns:a16="http://schemas.microsoft.com/office/drawing/2014/main" id="{03B30661-CD70-EED2-A39E-16BB323292DF}"/>
              </a:ext>
            </a:extLst>
          </p:cNvPr>
          <p:cNvSpPr txBox="1">
            <a:spLocks noChangeArrowheads="1"/>
          </p:cNvSpPr>
          <p:nvPr/>
        </p:nvSpPr>
        <p:spPr bwMode="auto">
          <a:xfrm>
            <a:off x="9616440" y="4602166"/>
            <a:ext cx="365760" cy="457200"/>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616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2400">
                <a:solidFill>
                  <a:srgbClr val="000000"/>
                </a:solidFill>
              </a:rPr>
              <a:t>4</a:t>
            </a:r>
          </a:p>
        </p:txBody>
      </p:sp>
      <p:sp>
        <p:nvSpPr>
          <p:cNvPr id="39" name="Rectangle 38">
            <a:extLst>
              <a:ext uri="{FF2B5EF4-FFF2-40B4-BE49-F238E27FC236}">
                <a16:creationId xmlns:a16="http://schemas.microsoft.com/office/drawing/2014/main" id="{E1453E9E-62D6-E717-E2A5-46E6615A642A}"/>
              </a:ext>
            </a:extLst>
          </p:cNvPr>
          <p:cNvSpPr>
            <a:spLocks noChangeArrowheads="1"/>
          </p:cNvSpPr>
          <p:nvPr/>
        </p:nvSpPr>
        <p:spPr bwMode="auto">
          <a:xfrm>
            <a:off x="9525000" y="5425126"/>
            <a:ext cx="457200" cy="457200"/>
          </a:xfrm>
          <a:prstGeom prst="rect">
            <a:avLst/>
          </a:prstGeom>
          <a:solidFill>
            <a:srgbClr val="FFFFFF"/>
          </a:solidFill>
          <a:ln w="9525">
            <a:solidFill>
              <a:srgbClr val="000000"/>
            </a:solidFill>
            <a:round/>
            <a:headEnd/>
            <a:tailEnd/>
          </a:ln>
          <a:effectLst/>
          <a:extLs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2945" tIns="41473" rIns="82945" bIns="41473" anchor="ctr"/>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40" name="Line 36">
            <a:extLst>
              <a:ext uri="{FF2B5EF4-FFF2-40B4-BE49-F238E27FC236}">
                <a16:creationId xmlns:a16="http://schemas.microsoft.com/office/drawing/2014/main" id="{C2D14B4A-52AB-4B83-1F10-7CC5355975A0}"/>
              </a:ext>
            </a:extLst>
          </p:cNvPr>
          <p:cNvSpPr>
            <a:spLocks noChangeShapeType="1"/>
          </p:cNvSpPr>
          <p:nvPr/>
        </p:nvSpPr>
        <p:spPr bwMode="auto">
          <a:xfrm flipV="1">
            <a:off x="4017721" y="2487833"/>
            <a:ext cx="208800" cy="210262"/>
          </a:xfrm>
          <a:prstGeom prst="line">
            <a:avLst/>
          </a:prstGeom>
          <a:noFill/>
          <a:ln w="3672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41" name="Text Box 37">
            <a:extLst>
              <a:ext uri="{FF2B5EF4-FFF2-40B4-BE49-F238E27FC236}">
                <a16:creationId xmlns:a16="http://schemas.microsoft.com/office/drawing/2014/main" id="{708BAECD-43BD-46C3-9529-51FAB41C1D85}"/>
              </a:ext>
            </a:extLst>
          </p:cNvPr>
          <p:cNvSpPr txBox="1">
            <a:spLocks noChangeArrowheads="1"/>
          </p:cNvSpPr>
          <p:nvPr/>
        </p:nvSpPr>
        <p:spPr bwMode="auto">
          <a:xfrm>
            <a:off x="4323001" y="2281891"/>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A</a:t>
            </a:r>
          </a:p>
        </p:txBody>
      </p:sp>
    </p:spTree>
    <p:extLst>
      <p:ext uri="{BB962C8B-B14F-4D97-AF65-F5344CB8AC3E}">
        <p14:creationId xmlns:p14="http://schemas.microsoft.com/office/powerpoint/2010/main" val="2359603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Generating all possible trees </a:t>
            </a:r>
          </a:p>
        </p:txBody>
      </p:sp>
      <p:grpSp>
        <p:nvGrpSpPr>
          <p:cNvPr id="105" name="Group 104">
            <a:extLst>
              <a:ext uri="{FF2B5EF4-FFF2-40B4-BE49-F238E27FC236}">
                <a16:creationId xmlns:a16="http://schemas.microsoft.com/office/drawing/2014/main" id="{58A47EB2-E631-B22A-21F2-549274B3B436}"/>
              </a:ext>
            </a:extLst>
          </p:cNvPr>
          <p:cNvGrpSpPr/>
          <p:nvPr/>
        </p:nvGrpSpPr>
        <p:grpSpPr>
          <a:xfrm>
            <a:off x="4545120" y="1564526"/>
            <a:ext cx="1277281" cy="2109822"/>
            <a:chOff x="4545120" y="1564526"/>
            <a:chExt cx="1277281" cy="2109822"/>
          </a:xfrm>
        </p:grpSpPr>
        <p:sp>
          <p:nvSpPr>
            <p:cNvPr id="45" name="Line 8">
              <a:extLst>
                <a:ext uri="{FF2B5EF4-FFF2-40B4-BE49-F238E27FC236}">
                  <a16:creationId xmlns:a16="http://schemas.microsoft.com/office/drawing/2014/main" id="{D3DCA518-55E1-840E-438A-B93EE9710F58}"/>
                </a:ext>
              </a:extLst>
            </p:cNvPr>
            <p:cNvSpPr>
              <a:spLocks noChangeShapeType="1"/>
            </p:cNvSpPr>
            <p:nvPr/>
          </p:nvSpPr>
          <p:spPr bwMode="auto">
            <a:xfrm flipH="1">
              <a:off x="4545120" y="1738784"/>
              <a:ext cx="858240" cy="833847"/>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46" name="Line 9">
              <a:extLst>
                <a:ext uri="{FF2B5EF4-FFF2-40B4-BE49-F238E27FC236}">
                  <a16:creationId xmlns:a16="http://schemas.microsoft.com/office/drawing/2014/main" id="{C3D332F9-24C4-AF8A-A4EB-02C212AD1EC4}"/>
                </a:ext>
              </a:extLst>
            </p:cNvPr>
            <p:cNvSpPr>
              <a:spLocks noChangeShapeType="1"/>
            </p:cNvSpPr>
            <p:nvPr/>
          </p:nvSpPr>
          <p:spPr bwMode="auto">
            <a:xfrm flipH="1" flipV="1">
              <a:off x="4545121" y="2571192"/>
              <a:ext cx="832320" cy="832407"/>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47" name="Line 10">
              <a:extLst>
                <a:ext uri="{FF2B5EF4-FFF2-40B4-BE49-F238E27FC236}">
                  <a16:creationId xmlns:a16="http://schemas.microsoft.com/office/drawing/2014/main" id="{3CF1F57F-E5BC-476D-1092-DE4C3DA75F15}"/>
                </a:ext>
              </a:extLst>
            </p:cNvPr>
            <p:cNvSpPr>
              <a:spLocks noChangeShapeType="1"/>
            </p:cNvSpPr>
            <p:nvPr/>
          </p:nvSpPr>
          <p:spPr bwMode="auto">
            <a:xfrm flipH="1" flipV="1">
              <a:off x="4985760" y="2152107"/>
              <a:ext cx="391680" cy="421965"/>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48" name="Text Box 11">
              <a:extLst>
                <a:ext uri="{FF2B5EF4-FFF2-40B4-BE49-F238E27FC236}">
                  <a16:creationId xmlns:a16="http://schemas.microsoft.com/office/drawing/2014/main" id="{56949891-FCF4-EDE9-CEDB-26039300D3BC}"/>
                </a:ext>
              </a:extLst>
            </p:cNvPr>
            <p:cNvSpPr txBox="1">
              <a:spLocks noChangeArrowheads="1"/>
            </p:cNvSpPr>
            <p:nvPr/>
          </p:nvSpPr>
          <p:spPr bwMode="auto">
            <a:xfrm>
              <a:off x="5544481" y="1564526"/>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A</a:t>
              </a:r>
            </a:p>
          </p:txBody>
        </p:sp>
        <p:sp>
          <p:nvSpPr>
            <p:cNvPr id="49" name="Text Box 12">
              <a:extLst>
                <a:ext uri="{FF2B5EF4-FFF2-40B4-BE49-F238E27FC236}">
                  <a16:creationId xmlns:a16="http://schemas.microsoft.com/office/drawing/2014/main" id="{BC6E9336-3469-521A-44A0-53C6E0A62214}"/>
                </a:ext>
              </a:extLst>
            </p:cNvPr>
            <p:cNvSpPr txBox="1">
              <a:spLocks noChangeArrowheads="1"/>
            </p:cNvSpPr>
            <p:nvPr/>
          </p:nvSpPr>
          <p:spPr bwMode="auto">
            <a:xfrm>
              <a:off x="5544481" y="2381092"/>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B</a:t>
              </a:r>
            </a:p>
          </p:txBody>
        </p:sp>
        <p:sp>
          <p:nvSpPr>
            <p:cNvPr id="50" name="Text Box 13">
              <a:extLst>
                <a:ext uri="{FF2B5EF4-FFF2-40B4-BE49-F238E27FC236}">
                  <a16:creationId xmlns:a16="http://schemas.microsoft.com/office/drawing/2014/main" id="{1426B5B3-7BBC-6AA2-74D9-72632158E69F}"/>
                </a:ext>
              </a:extLst>
            </p:cNvPr>
            <p:cNvSpPr txBox="1">
              <a:spLocks noChangeArrowheads="1"/>
            </p:cNvSpPr>
            <p:nvPr/>
          </p:nvSpPr>
          <p:spPr bwMode="auto">
            <a:xfrm>
              <a:off x="5544481" y="3360395"/>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D</a:t>
              </a:r>
            </a:p>
          </p:txBody>
        </p:sp>
        <p:sp>
          <p:nvSpPr>
            <p:cNvPr id="51" name="Line 14">
              <a:extLst>
                <a:ext uri="{FF2B5EF4-FFF2-40B4-BE49-F238E27FC236}">
                  <a16:creationId xmlns:a16="http://schemas.microsoft.com/office/drawing/2014/main" id="{89A55F1F-A859-6099-D346-6A2D29D58F09}"/>
                </a:ext>
              </a:extLst>
            </p:cNvPr>
            <p:cNvSpPr>
              <a:spLocks noChangeShapeType="1"/>
            </p:cNvSpPr>
            <p:nvPr/>
          </p:nvSpPr>
          <p:spPr bwMode="auto">
            <a:xfrm flipH="1" flipV="1">
              <a:off x="4752481" y="2363810"/>
              <a:ext cx="624960" cy="625026"/>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52" name="Text Box 15">
              <a:extLst>
                <a:ext uri="{FF2B5EF4-FFF2-40B4-BE49-F238E27FC236}">
                  <a16:creationId xmlns:a16="http://schemas.microsoft.com/office/drawing/2014/main" id="{608EDAB9-06B5-84C0-AB08-9EF67C605FB5}"/>
                </a:ext>
              </a:extLst>
            </p:cNvPr>
            <p:cNvSpPr txBox="1">
              <a:spLocks noChangeArrowheads="1"/>
            </p:cNvSpPr>
            <p:nvPr/>
          </p:nvSpPr>
          <p:spPr bwMode="auto">
            <a:xfrm>
              <a:off x="5544481" y="2870743"/>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C</a:t>
              </a:r>
            </a:p>
          </p:txBody>
        </p:sp>
      </p:grpSp>
      <p:grpSp>
        <p:nvGrpSpPr>
          <p:cNvPr id="104" name="Group 103">
            <a:extLst>
              <a:ext uri="{FF2B5EF4-FFF2-40B4-BE49-F238E27FC236}">
                <a16:creationId xmlns:a16="http://schemas.microsoft.com/office/drawing/2014/main" id="{90661814-9B4C-A707-4A16-7FD25BB63E72}"/>
              </a:ext>
            </a:extLst>
          </p:cNvPr>
          <p:cNvGrpSpPr/>
          <p:nvPr/>
        </p:nvGrpSpPr>
        <p:grpSpPr>
          <a:xfrm>
            <a:off x="2046720" y="2421416"/>
            <a:ext cx="1251360" cy="1978768"/>
            <a:chOff x="2046720" y="2421416"/>
            <a:chExt cx="1251360" cy="1978768"/>
          </a:xfrm>
        </p:grpSpPr>
        <p:sp>
          <p:nvSpPr>
            <p:cNvPr id="3" name="Line 2">
              <a:extLst>
                <a:ext uri="{FF2B5EF4-FFF2-40B4-BE49-F238E27FC236}">
                  <a16:creationId xmlns:a16="http://schemas.microsoft.com/office/drawing/2014/main" id="{2CB32F78-8505-415B-5A0F-462E1BB6B71E}"/>
                </a:ext>
              </a:extLst>
            </p:cNvPr>
            <p:cNvSpPr>
              <a:spLocks noChangeShapeType="1"/>
            </p:cNvSpPr>
            <p:nvPr/>
          </p:nvSpPr>
          <p:spPr bwMode="auto">
            <a:xfrm flipH="1">
              <a:off x="2046720" y="2595674"/>
              <a:ext cx="832320" cy="829527"/>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4" name="Line 3">
              <a:extLst>
                <a:ext uri="{FF2B5EF4-FFF2-40B4-BE49-F238E27FC236}">
                  <a16:creationId xmlns:a16="http://schemas.microsoft.com/office/drawing/2014/main" id="{E57FB0BF-D37C-0C76-D20A-FCCA4B588748}"/>
                </a:ext>
              </a:extLst>
            </p:cNvPr>
            <p:cNvSpPr>
              <a:spLocks noChangeShapeType="1"/>
            </p:cNvSpPr>
            <p:nvPr/>
          </p:nvSpPr>
          <p:spPr bwMode="auto">
            <a:xfrm flipH="1" flipV="1">
              <a:off x="2046720" y="3423762"/>
              <a:ext cx="832320" cy="832407"/>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5" name="Line 4">
              <a:extLst>
                <a:ext uri="{FF2B5EF4-FFF2-40B4-BE49-F238E27FC236}">
                  <a16:creationId xmlns:a16="http://schemas.microsoft.com/office/drawing/2014/main" id="{F6981FC3-9435-E26F-E5BC-42702A6AF7F0}"/>
                </a:ext>
              </a:extLst>
            </p:cNvPr>
            <p:cNvSpPr>
              <a:spLocks noChangeShapeType="1"/>
            </p:cNvSpPr>
            <p:nvPr/>
          </p:nvSpPr>
          <p:spPr bwMode="auto">
            <a:xfrm flipH="1" flipV="1">
              <a:off x="2461440" y="3008998"/>
              <a:ext cx="417600" cy="417644"/>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42" name="Text Box 5">
              <a:extLst>
                <a:ext uri="{FF2B5EF4-FFF2-40B4-BE49-F238E27FC236}">
                  <a16:creationId xmlns:a16="http://schemas.microsoft.com/office/drawing/2014/main" id="{32DE0455-DFFF-25C6-7BCA-223F279D7FA3}"/>
                </a:ext>
              </a:extLst>
            </p:cNvPr>
            <p:cNvSpPr txBox="1">
              <a:spLocks noChangeArrowheads="1"/>
            </p:cNvSpPr>
            <p:nvPr/>
          </p:nvSpPr>
          <p:spPr bwMode="auto">
            <a:xfrm>
              <a:off x="3020160" y="2421416"/>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A</a:t>
              </a:r>
            </a:p>
          </p:txBody>
        </p:sp>
        <p:sp>
          <p:nvSpPr>
            <p:cNvPr id="43" name="Text Box 6">
              <a:extLst>
                <a:ext uri="{FF2B5EF4-FFF2-40B4-BE49-F238E27FC236}">
                  <a16:creationId xmlns:a16="http://schemas.microsoft.com/office/drawing/2014/main" id="{EC8B54F3-3D54-ACCE-F647-A91B9AFDB6DF}"/>
                </a:ext>
              </a:extLst>
            </p:cNvPr>
            <p:cNvSpPr txBox="1">
              <a:spLocks noChangeArrowheads="1"/>
            </p:cNvSpPr>
            <p:nvPr/>
          </p:nvSpPr>
          <p:spPr bwMode="auto">
            <a:xfrm>
              <a:off x="3020160" y="3236542"/>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B</a:t>
              </a:r>
            </a:p>
          </p:txBody>
        </p:sp>
        <p:sp>
          <p:nvSpPr>
            <p:cNvPr id="44" name="Text Box 7">
              <a:extLst>
                <a:ext uri="{FF2B5EF4-FFF2-40B4-BE49-F238E27FC236}">
                  <a16:creationId xmlns:a16="http://schemas.microsoft.com/office/drawing/2014/main" id="{3BDFB011-E297-BBF1-4777-FBB6520B4F5E}"/>
                </a:ext>
              </a:extLst>
            </p:cNvPr>
            <p:cNvSpPr txBox="1">
              <a:spLocks noChangeArrowheads="1"/>
            </p:cNvSpPr>
            <p:nvPr/>
          </p:nvSpPr>
          <p:spPr bwMode="auto">
            <a:xfrm>
              <a:off x="3020160" y="4086231"/>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C</a:t>
              </a:r>
            </a:p>
          </p:txBody>
        </p:sp>
        <p:sp>
          <p:nvSpPr>
            <p:cNvPr id="53" name="Line 16">
              <a:extLst>
                <a:ext uri="{FF2B5EF4-FFF2-40B4-BE49-F238E27FC236}">
                  <a16:creationId xmlns:a16="http://schemas.microsoft.com/office/drawing/2014/main" id="{04C90149-A5C2-FF70-3316-475148B98DA6}"/>
                </a:ext>
              </a:extLst>
            </p:cNvPr>
            <p:cNvSpPr>
              <a:spLocks noChangeShapeType="1"/>
            </p:cNvSpPr>
            <p:nvPr/>
          </p:nvSpPr>
          <p:spPr bwMode="auto">
            <a:xfrm flipH="1">
              <a:off x="2046720" y="2595674"/>
              <a:ext cx="832320" cy="829527"/>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54" name="Line 17">
              <a:extLst>
                <a:ext uri="{FF2B5EF4-FFF2-40B4-BE49-F238E27FC236}">
                  <a16:creationId xmlns:a16="http://schemas.microsoft.com/office/drawing/2014/main" id="{E0DB4957-8610-FD63-B061-4D1B7A68FED0}"/>
                </a:ext>
              </a:extLst>
            </p:cNvPr>
            <p:cNvSpPr>
              <a:spLocks noChangeShapeType="1"/>
            </p:cNvSpPr>
            <p:nvPr/>
          </p:nvSpPr>
          <p:spPr bwMode="auto">
            <a:xfrm flipH="1" flipV="1">
              <a:off x="2046720" y="3423762"/>
              <a:ext cx="832320" cy="832407"/>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55" name="Line 18">
              <a:extLst>
                <a:ext uri="{FF2B5EF4-FFF2-40B4-BE49-F238E27FC236}">
                  <a16:creationId xmlns:a16="http://schemas.microsoft.com/office/drawing/2014/main" id="{72C88A20-C890-07A1-EF5D-70BCF4892AA8}"/>
                </a:ext>
              </a:extLst>
            </p:cNvPr>
            <p:cNvSpPr>
              <a:spLocks noChangeShapeType="1"/>
            </p:cNvSpPr>
            <p:nvPr/>
          </p:nvSpPr>
          <p:spPr bwMode="auto">
            <a:xfrm flipH="1" flipV="1">
              <a:off x="2461440" y="3008998"/>
              <a:ext cx="417600" cy="417644"/>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grpSp>
      <p:grpSp>
        <p:nvGrpSpPr>
          <p:cNvPr id="106" name="Group 105">
            <a:extLst>
              <a:ext uri="{FF2B5EF4-FFF2-40B4-BE49-F238E27FC236}">
                <a16:creationId xmlns:a16="http://schemas.microsoft.com/office/drawing/2014/main" id="{8991BBED-50E5-B671-98C0-3C1372BE5D28}"/>
              </a:ext>
            </a:extLst>
          </p:cNvPr>
          <p:cNvGrpSpPr/>
          <p:nvPr/>
        </p:nvGrpSpPr>
        <p:grpSpPr>
          <a:xfrm>
            <a:off x="6618721" y="1564526"/>
            <a:ext cx="1294560" cy="2109822"/>
            <a:chOff x="6618721" y="1564526"/>
            <a:chExt cx="1294560" cy="2109822"/>
          </a:xfrm>
        </p:grpSpPr>
        <p:sp>
          <p:nvSpPr>
            <p:cNvPr id="59" name="Line 22">
              <a:extLst>
                <a:ext uri="{FF2B5EF4-FFF2-40B4-BE49-F238E27FC236}">
                  <a16:creationId xmlns:a16="http://schemas.microsoft.com/office/drawing/2014/main" id="{B13907A9-6D50-73C5-AAA2-57ECB43F3171}"/>
                </a:ext>
              </a:extLst>
            </p:cNvPr>
            <p:cNvSpPr>
              <a:spLocks noChangeShapeType="1"/>
            </p:cNvSpPr>
            <p:nvPr/>
          </p:nvSpPr>
          <p:spPr bwMode="auto">
            <a:xfrm flipH="1">
              <a:off x="6618721" y="1743104"/>
              <a:ext cx="832320" cy="829527"/>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60" name="Line 23">
              <a:extLst>
                <a:ext uri="{FF2B5EF4-FFF2-40B4-BE49-F238E27FC236}">
                  <a16:creationId xmlns:a16="http://schemas.microsoft.com/office/drawing/2014/main" id="{BA41EFF8-AD51-0F14-3954-A7F0729A7934}"/>
                </a:ext>
              </a:extLst>
            </p:cNvPr>
            <p:cNvSpPr>
              <a:spLocks noChangeShapeType="1"/>
            </p:cNvSpPr>
            <p:nvPr/>
          </p:nvSpPr>
          <p:spPr bwMode="auto">
            <a:xfrm flipH="1" flipV="1">
              <a:off x="6636001" y="2571192"/>
              <a:ext cx="832320" cy="832407"/>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61" name="Line 24">
              <a:extLst>
                <a:ext uri="{FF2B5EF4-FFF2-40B4-BE49-F238E27FC236}">
                  <a16:creationId xmlns:a16="http://schemas.microsoft.com/office/drawing/2014/main" id="{26B269C4-CB29-B5FA-F3E3-B6600F8D4D05}"/>
                </a:ext>
              </a:extLst>
            </p:cNvPr>
            <p:cNvSpPr>
              <a:spLocks noChangeShapeType="1"/>
            </p:cNvSpPr>
            <p:nvPr/>
          </p:nvSpPr>
          <p:spPr bwMode="auto">
            <a:xfrm flipH="1" flipV="1">
              <a:off x="7033441" y="2156428"/>
              <a:ext cx="434880" cy="417644"/>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62" name="Text Box 25">
              <a:extLst>
                <a:ext uri="{FF2B5EF4-FFF2-40B4-BE49-F238E27FC236}">
                  <a16:creationId xmlns:a16="http://schemas.microsoft.com/office/drawing/2014/main" id="{994139A7-F323-D393-FEC6-7FC5160535FB}"/>
                </a:ext>
              </a:extLst>
            </p:cNvPr>
            <p:cNvSpPr txBox="1">
              <a:spLocks noChangeArrowheads="1"/>
            </p:cNvSpPr>
            <p:nvPr/>
          </p:nvSpPr>
          <p:spPr bwMode="auto">
            <a:xfrm>
              <a:off x="7633920" y="1564526"/>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A</a:t>
              </a:r>
            </a:p>
          </p:txBody>
        </p:sp>
        <p:sp>
          <p:nvSpPr>
            <p:cNvPr id="63" name="Text Box 26">
              <a:extLst>
                <a:ext uri="{FF2B5EF4-FFF2-40B4-BE49-F238E27FC236}">
                  <a16:creationId xmlns:a16="http://schemas.microsoft.com/office/drawing/2014/main" id="{5D9B947B-B793-EC56-DB92-47AF1A2C6376}"/>
                </a:ext>
              </a:extLst>
            </p:cNvPr>
            <p:cNvSpPr txBox="1">
              <a:spLocks noChangeArrowheads="1"/>
            </p:cNvSpPr>
            <p:nvPr/>
          </p:nvSpPr>
          <p:spPr bwMode="auto">
            <a:xfrm>
              <a:off x="7635361" y="2381092"/>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B</a:t>
              </a:r>
            </a:p>
          </p:txBody>
        </p:sp>
        <p:sp>
          <p:nvSpPr>
            <p:cNvPr id="64" name="Text Box 27">
              <a:extLst>
                <a:ext uri="{FF2B5EF4-FFF2-40B4-BE49-F238E27FC236}">
                  <a16:creationId xmlns:a16="http://schemas.microsoft.com/office/drawing/2014/main" id="{AF81AEE5-47AA-B9B9-99F7-185FCABD2B16}"/>
                </a:ext>
              </a:extLst>
            </p:cNvPr>
            <p:cNvSpPr txBox="1">
              <a:spLocks noChangeArrowheads="1"/>
            </p:cNvSpPr>
            <p:nvPr/>
          </p:nvSpPr>
          <p:spPr bwMode="auto">
            <a:xfrm>
              <a:off x="7635361" y="3360395"/>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D</a:t>
              </a:r>
            </a:p>
          </p:txBody>
        </p:sp>
        <p:sp>
          <p:nvSpPr>
            <p:cNvPr id="65" name="Line 28">
              <a:extLst>
                <a:ext uri="{FF2B5EF4-FFF2-40B4-BE49-F238E27FC236}">
                  <a16:creationId xmlns:a16="http://schemas.microsoft.com/office/drawing/2014/main" id="{84A04AC3-8223-E442-CE5E-0495893FFE65}"/>
                </a:ext>
              </a:extLst>
            </p:cNvPr>
            <p:cNvSpPr>
              <a:spLocks noChangeShapeType="1"/>
            </p:cNvSpPr>
            <p:nvPr/>
          </p:nvSpPr>
          <p:spPr bwMode="auto">
            <a:xfrm flipH="1">
              <a:off x="7240801" y="2987395"/>
              <a:ext cx="227520" cy="207382"/>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66" name="Text Box 29">
              <a:extLst>
                <a:ext uri="{FF2B5EF4-FFF2-40B4-BE49-F238E27FC236}">
                  <a16:creationId xmlns:a16="http://schemas.microsoft.com/office/drawing/2014/main" id="{2A5BFB2C-A2B4-8AD5-D74E-620693BBF36D}"/>
                </a:ext>
              </a:extLst>
            </p:cNvPr>
            <p:cNvSpPr txBox="1">
              <a:spLocks noChangeArrowheads="1"/>
            </p:cNvSpPr>
            <p:nvPr/>
          </p:nvSpPr>
          <p:spPr bwMode="auto">
            <a:xfrm>
              <a:off x="7635361" y="2870743"/>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C</a:t>
              </a:r>
            </a:p>
          </p:txBody>
        </p:sp>
      </p:grpSp>
      <p:grpSp>
        <p:nvGrpSpPr>
          <p:cNvPr id="107" name="Group 106">
            <a:extLst>
              <a:ext uri="{FF2B5EF4-FFF2-40B4-BE49-F238E27FC236}">
                <a16:creationId xmlns:a16="http://schemas.microsoft.com/office/drawing/2014/main" id="{50F56D46-D62F-12A8-2765-C32AC45455E9}"/>
              </a:ext>
            </a:extLst>
          </p:cNvPr>
          <p:cNvGrpSpPr/>
          <p:nvPr/>
        </p:nvGrpSpPr>
        <p:grpSpPr>
          <a:xfrm>
            <a:off x="8562720" y="1564526"/>
            <a:ext cx="1277281" cy="2109822"/>
            <a:chOff x="8562720" y="1564526"/>
            <a:chExt cx="1277281" cy="2109822"/>
          </a:xfrm>
        </p:grpSpPr>
        <p:sp>
          <p:nvSpPr>
            <p:cNvPr id="67" name="Line 30">
              <a:extLst>
                <a:ext uri="{FF2B5EF4-FFF2-40B4-BE49-F238E27FC236}">
                  <a16:creationId xmlns:a16="http://schemas.microsoft.com/office/drawing/2014/main" id="{CB233704-0B94-20F3-C2F0-FDC126D03202}"/>
                </a:ext>
              </a:extLst>
            </p:cNvPr>
            <p:cNvSpPr>
              <a:spLocks noChangeShapeType="1"/>
            </p:cNvSpPr>
            <p:nvPr/>
          </p:nvSpPr>
          <p:spPr bwMode="auto">
            <a:xfrm flipH="1">
              <a:off x="8562720" y="1738784"/>
              <a:ext cx="858240" cy="833847"/>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68" name="Line 31">
              <a:extLst>
                <a:ext uri="{FF2B5EF4-FFF2-40B4-BE49-F238E27FC236}">
                  <a16:creationId xmlns:a16="http://schemas.microsoft.com/office/drawing/2014/main" id="{1A3E7D07-6949-B28D-EE0D-6CB412621752}"/>
                </a:ext>
              </a:extLst>
            </p:cNvPr>
            <p:cNvSpPr>
              <a:spLocks noChangeShapeType="1"/>
            </p:cNvSpPr>
            <p:nvPr/>
          </p:nvSpPr>
          <p:spPr bwMode="auto">
            <a:xfrm flipH="1" flipV="1">
              <a:off x="8562721" y="2571192"/>
              <a:ext cx="832320" cy="832407"/>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69" name="Line 32">
              <a:extLst>
                <a:ext uri="{FF2B5EF4-FFF2-40B4-BE49-F238E27FC236}">
                  <a16:creationId xmlns:a16="http://schemas.microsoft.com/office/drawing/2014/main" id="{3D3D0BA7-3B57-BB46-DBE2-654E16CEA4E1}"/>
                </a:ext>
              </a:extLst>
            </p:cNvPr>
            <p:cNvSpPr>
              <a:spLocks noChangeShapeType="1"/>
            </p:cNvSpPr>
            <p:nvPr/>
          </p:nvSpPr>
          <p:spPr bwMode="auto">
            <a:xfrm flipH="1" flipV="1">
              <a:off x="9003360" y="2152107"/>
              <a:ext cx="391680" cy="421965"/>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70" name="Text Box 33">
              <a:extLst>
                <a:ext uri="{FF2B5EF4-FFF2-40B4-BE49-F238E27FC236}">
                  <a16:creationId xmlns:a16="http://schemas.microsoft.com/office/drawing/2014/main" id="{C1C02B3B-FDFC-BCAC-3668-3AECEE54E9B6}"/>
                </a:ext>
              </a:extLst>
            </p:cNvPr>
            <p:cNvSpPr txBox="1">
              <a:spLocks noChangeArrowheads="1"/>
            </p:cNvSpPr>
            <p:nvPr/>
          </p:nvSpPr>
          <p:spPr bwMode="auto">
            <a:xfrm>
              <a:off x="9560640" y="1564526"/>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A</a:t>
              </a:r>
            </a:p>
          </p:txBody>
        </p:sp>
        <p:sp>
          <p:nvSpPr>
            <p:cNvPr id="71" name="Text Box 34">
              <a:extLst>
                <a:ext uri="{FF2B5EF4-FFF2-40B4-BE49-F238E27FC236}">
                  <a16:creationId xmlns:a16="http://schemas.microsoft.com/office/drawing/2014/main" id="{10D88117-4ABA-423F-F23F-646998BF8BB1}"/>
                </a:ext>
              </a:extLst>
            </p:cNvPr>
            <p:cNvSpPr txBox="1">
              <a:spLocks noChangeArrowheads="1"/>
            </p:cNvSpPr>
            <p:nvPr/>
          </p:nvSpPr>
          <p:spPr bwMode="auto">
            <a:xfrm>
              <a:off x="9562081" y="2381092"/>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B</a:t>
              </a:r>
            </a:p>
          </p:txBody>
        </p:sp>
        <p:sp>
          <p:nvSpPr>
            <p:cNvPr id="72" name="Text Box 35">
              <a:extLst>
                <a:ext uri="{FF2B5EF4-FFF2-40B4-BE49-F238E27FC236}">
                  <a16:creationId xmlns:a16="http://schemas.microsoft.com/office/drawing/2014/main" id="{42CA30D9-06F2-A508-1EB6-716B93D372EA}"/>
                </a:ext>
              </a:extLst>
            </p:cNvPr>
            <p:cNvSpPr txBox="1">
              <a:spLocks noChangeArrowheads="1"/>
            </p:cNvSpPr>
            <p:nvPr/>
          </p:nvSpPr>
          <p:spPr bwMode="auto">
            <a:xfrm>
              <a:off x="9562081" y="3360395"/>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C</a:t>
              </a:r>
            </a:p>
          </p:txBody>
        </p:sp>
        <p:sp>
          <p:nvSpPr>
            <p:cNvPr id="73" name="Line 36">
              <a:extLst>
                <a:ext uri="{FF2B5EF4-FFF2-40B4-BE49-F238E27FC236}">
                  <a16:creationId xmlns:a16="http://schemas.microsoft.com/office/drawing/2014/main" id="{C4892312-319E-944F-42B4-218E66C8DAFF}"/>
                </a:ext>
              </a:extLst>
            </p:cNvPr>
            <p:cNvSpPr>
              <a:spLocks noChangeShapeType="1"/>
            </p:cNvSpPr>
            <p:nvPr/>
          </p:nvSpPr>
          <p:spPr bwMode="auto">
            <a:xfrm flipH="1" flipV="1">
              <a:off x="8770081" y="2363810"/>
              <a:ext cx="624960" cy="625026"/>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74" name="Text Box 37">
              <a:extLst>
                <a:ext uri="{FF2B5EF4-FFF2-40B4-BE49-F238E27FC236}">
                  <a16:creationId xmlns:a16="http://schemas.microsoft.com/office/drawing/2014/main" id="{853FD7CA-1F2E-83DF-6FAA-5A9246F42219}"/>
                </a:ext>
              </a:extLst>
            </p:cNvPr>
            <p:cNvSpPr txBox="1">
              <a:spLocks noChangeArrowheads="1"/>
            </p:cNvSpPr>
            <p:nvPr/>
          </p:nvSpPr>
          <p:spPr bwMode="auto">
            <a:xfrm>
              <a:off x="9562081" y="2870743"/>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D</a:t>
              </a:r>
            </a:p>
          </p:txBody>
        </p:sp>
      </p:grpSp>
      <p:grpSp>
        <p:nvGrpSpPr>
          <p:cNvPr id="108" name="Group 107">
            <a:extLst>
              <a:ext uri="{FF2B5EF4-FFF2-40B4-BE49-F238E27FC236}">
                <a16:creationId xmlns:a16="http://schemas.microsoft.com/office/drawing/2014/main" id="{1D8F4DB8-7F73-C02D-E730-7C3DC139DD56}"/>
              </a:ext>
            </a:extLst>
          </p:cNvPr>
          <p:cNvGrpSpPr/>
          <p:nvPr/>
        </p:nvGrpSpPr>
        <p:grpSpPr>
          <a:xfrm>
            <a:off x="5374561" y="4057428"/>
            <a:ext cx="1251360" cy="1978768"/>
            <a:chOff x="5374561" y="4057428"/>
            <a:chExt cx="1251360" cy="1978768"/>
          </a:xfrm>
        </p:grpSpPr>
        <p:sp>
          <p:nvSpPr>
            <p:cNvPr id="75" name="Line 38">
              <a:extLst>
                <a:ext uri="{FF2B5EF4-FFF2-40B4-BE49-F238E27FC236}">
                  <a16:creationId xmlns:a16="http://schemas.microsoft.com/office/drawing/2014/main" id="{20CE20E0-669A-7EB4-A94E-472F7FB6CDEA}"/>
                </a:ext>
              </a:extLst>
            </p:cNvPr>
            <p:cNvSpPr>
              <a:spLocks noChangeShapeType="1"/>
            </p:cNvSpPr>
            <p:nvPr/>
          </p:nvSpPr>
          <p:spPr bwMode="auto">
            <a:xfrm flipH="1">
              <a:off x="5374561" y="4231685"/>
              <a:ext cx="832320" cy="829527"/>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76" name="Line 39">
              <a:extLst>
                <a:ext uri="{FF2B5EF4-FFF2-40B4-BE49-F238E27FC236}">
                  <a16:creationId xmlns:a16="http://schemas.microsoft.com/office/drawing/2014/main" id="{D8D2A25E-5A6B-FFF2-A4D1-02EB170CC210}"/>
                </a:ext>
              </a:extLst>
            </p:cNvPr>
            <p:cNvSpPr>
              <a:spLocks noChangeShapeType="1"/>
            </p:cNvSpPr>
            <p:nvPr/>
          </p:nvSpPr>
          <p:spPr bwMode="auto">
            <a:xfrm flipH="1" flipV="1">
              <a:off x="5374561" y="5059773"/>
              <a:ext cx="832320" cy="832407"/>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77" name="Line 40">
              <a:extLst>
                <a:ext uri="{FF2B5EF4-FFF2-40B4-BE49-F238E27FC236}">
                  <a16:creationId xmlns:a16="http://schemas.microsoft.com/office/drawing/2014/main" id="{1F0346F4-7563-A903-8B17-7D1296AAEFAA}"/>
                </a:ext>
              </a:extLst>
            </p:cNvPr>
            <p:cNvSpPr>
              <a:spLocks noChangeShapeType="1"/>
            </p:cNvSpPr>
            <p:nvPr/>
          </p:nvSpPr>
          <p:spPr bwMode="auto">
            <a:xfrm flipH="1" flipV="1">
              <a:off x="5789281" y="4645010"/>
              <a:ext cx="417600" cy="417644"/>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78" name="Text Box 41">
              <a:extLst>
                <a:ext uri="{FF2B5EF4-FFF2-40B4-BE49-F238E27FC236}">
                  <a16:creationId xmlns:a16="http://schemas.microsoft.com/office/drawing/2014/main" id="{CB091F45-7F57-1CC7-4A6D-1CB8265F3379}"/>
                </a:ext>
              </a:extLst>
            </p:cNvPr>
            <p:cNvSpPr txBox="1">
              <a:spLocks noChangeArrowheads="1"/>
            </p:cNvSpPr>
            <p:nvPr/>
          </p:nvSpPr>
          <p:spPr bwMode="auto">
            <a:xfrm>
              <a:off x="6348001" y="4057428"/>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A</a:t>
              </a:r>
            </a:p>
          </p:txBody>
        </p:sp>
        <p:sp>
          <p:nvSpPr>
            <p:cNvPr id="79" name="Text Box 42">
              <a:extLst>
                <a:ext uri="{FF2B5EF4-FFF2-40B4-BE49-F238E27FC236}">
                  <a16:creationId xmlns:a16="http://schemas.microsoft.com/office/drawing/2014/main" id="{B8CD1046-E557-1226-969A-FAFFD0BDA040}"/>
                </a:ext>
              </a:extLst>
            </p:cNvPr>
            <p:cNvSpPr txBox="1">
              <a:spLocks noChangeArrowheads="1"/>
            </p:cNvSpPr>
            <p:nvPr/>
          </p:nvSpPr>
          <p:spPr bwMode="auto">
            <a:xfrm>
              <a:off x="6348001" y="4873993"/>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B</a:t>
              </a:r>
            </a:p>
          </p:txBody>
        </p:sp>
        <p:sp>
          <p:nvSpPr>
            <p:cNvPr id="80" name="Text Box 43">
              <a:extLst>
                <a:ext uri="{FF2B5EF4-FFF2-40B4-BE49-F238E27FC236}">
                  <a16:creationId xmlns:a16="http://schemas.microsoft.com/office/drawing/2014/main" id="{E00D2B99-997E-75E4-E21E-740317870318}"/>
                </a:ext>
              </a:extLst>
            </p:cNvPr>
            <p:cNvSpPr txBox="1">
              <a:spLocks noChangeArrowheads="1"/>
            </p:cNvSpPr>
            <p:nvPr/>
          </p:nvSpPr>
          <p:spPr bwMode="auto">
            <a:xfrm>
              <a:off x="6348001" y="5722243"/>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C</a:t>
              </a:r>
            </a:p>
          </p:txBody>
        </p:sp>
        <p:sp>
          <p:nvSpPr>
            <p:cNvPr id="81" name="Line 44">
              <a:extLst>
                <a:ext uri="{FF2B5EF4-FFF2-40B4-BE49-F238E27FC236}">
                  <a16:creationId xmlns:a16="http://schemas.microsoft.com/office/drawing/2014/main" id="{C0A0104E-6B6C-6957-9730-6206D7425294}"/>
                </a:ext>
              </a:extLst>
            </p:cNvPr>
            <p:cNvSpPr>
              <a:spLocks noChangeShapeType="1"/>
            </p:cNvSpPr>
            <p:nvPr/>
          </p:nvSpPr>
          <p:spPr bwMode="auto">
            <a:xfrm flipH="1">
              <a:off x="5374561" y="4231685"/>
              <a:ext cx="832320" cy="829527"/>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82" name="Line 45">
              <a:extLst>
                <a:ext uri="{FF2B5EF4-FFF2-40B4-BE49-F238E27FC236}">
                  <a16:creationId xmlns:a16="http://schemas.microsoft.com/office/drawing/2014/main" id="{26006FA8-F5A7-1E91-CA58-9486C1F68CCB}"/>
                </a:ext>
              </a:extLst>
            </p:cNvPr>
            <p:cNvSpPr>
              <a:spLocks noChangeShapeType="1"/>
            </p:cNvSpPr>
            <p:nvPr/>
          </p:nvSpPr>
          <p:spPr bwMode="auto">
            <a:xfrm flipH="1" flipV="1">
              <a:off x="5374561" y="5059773"/>
              <a:ext cx="832320" cy="832407"/>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83" name="Line 46">
              <a:extLst>
                <a:ext uri="{FF2B5EF4-FFF2-40B4-BE49-F238E27FC236}">
                  <a16:creationId xmlns:a16="http://schemas.microsoft.com/office/drawing/2014/main" id="{C2B5667C-CDA8-F476-79EE-9B26F48AE580}"/>
                </a:ext>
              </a:extLst>
            </p:cNvPr>
            <p:cNvSpPr>
              <a:spLocks noChangeShapeType="1"/>
            </p:cNvSpPr>
            <p:nvPr/>
          </p:nvSpPr>
          <p:spPr bwMode="auto">
            <a:xfrm flipH="1" flipV="1">
              <a:off x="5789281" y="4645010"/>
              <a:ext cx="417600" cy="417644"/>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87" name="Line 50">
              <a:extLst>
                <a:ext uri="{FF2B5EF4-FFF2-40B4-BE49-F238E27FC236}">
                  <a16:creationId xmlns:a16="http://schemas.microsoft.com/office/drawing/2014/main" id="{E0D9A621-BAC4-93BD-A4C3-1D3E71CB2C6F}"/>
                </a:ext>
              </a:extLst>
            </p:cNvPr>
            <p:cNvSpPr>
              <a:spLocks noChangeShapeType="1"/>
            </p:cNvSpPr>
            <p:nvPr/>
          </p:nvSpPr>
          <p:spPr bwMode="auto">
            <a:xfrm flipH="1">
              <a:off x="5996641" y="4646449"/>
              <a:ext cx="227520" cy="207382"/>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88" name="Text Box 51">
              <a:extLst>
                <a:ext uri="{FF2B5EF4-FFF2-40B4-BE49-F238E27FC236}">
                  <a16:creationId xmlns:a16="http://schemas.microsoft.com/office/drawing/2014/main" id="{C6713AE6-AEAD-FC4B-AAF5-93C2868C8920}"/>
                </a:ext>
              </a:extLst>
            </p:cNvPr>
            <p:cNvSpPr txBox="1">
              <a:spLocks noChangeArrowheads="1"/>
            </p:cNvSpPr>
            <p:nvPr/>
          </p:nvSpPr>
          <p:spPr bwMode="auto">
            <a:xfrm>
              <a:off x="6329280" y="4439068"/>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D</a:t>
              </a:r>
            </a:p>
          </p:txBody>
        </p:sp>
      </p:grpSp>
      <p:grpSp>
        <p:nvGrpSpPr>
          <p:cNvPr id="109" name="Group 108">
            <a:extLst>
              <a:ext uri="{FF2B5EF4-FFF2-40B4-BE49-F238E27FC236}">
                <a16:creationId xmlns:a16="http://schemas.microsoft.com/office/drawing/2014/main" id="{250DF508-B11D-38C0-C631-D1927CE04D6D}"/>
              </a:ext>
            </a:extLst>
          </p:cNvPr>
          <p:cNvGrpSpPr/>
          <p:nvPr/>
        </p:nvGrpSpPr>
        <p:grpSpPr>
          <a:xfrm>
            <a:off x="8052961" y="4057428"/>
            <a:ext cx="1251360" cy="1978768"/>
            <a:chOff x="8052961" y="4057428"/>
            <a:chExt cx="1251360" cy="1978768"/>
          </a:xfrm>
        </p:grpSpPr>
        <p:sp>
          <p:nvSpPr>
            <p:cNvPr id="89" name="Line 52">
              <a:extLst>
                <a:ext uri="{FF2B5EF4-FFF2-40B4-BE49-F238E27FC236}">
                  <a16:creationId xmlns:a16="http://schemas.microsoft.com/office/drawing/2014/main" id="{4E6848F8-CE0F-FBFF-3F43-175ED586B3DE}"/>
                </a:ext>
              </a:extLst>
            </p:cNvPr>
            <p:cNvSpPr>
              <a:spLocks noChangeShapeType="1"/>
            </p:cNvSpPr>
            <p:nvPr/>
          </p:nvSpPr>
          <p:spPr bwMode="auto">
            <a:xfrm flipH="1">
              <a:off x="8052961" y="4231685"/>
              <a:ext cx="832320" cy="829527"/>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90" name="Line 53">
              <a:extLst>
                <a:ext uri="{FF2B5EF4-FFF2-40B4-BE49-F238E27FC236}">
                  <a16:creationId xmlns:a16="http://schemas.microsoft.com/office/drawing/2014/main" id="{0D1DFF44-A24A-7AAE-5B3C-745799B039E5}"/>
                </a:ext>
              </a:extLst>
            </p:cNvPr>
            <p:cNvSpPr>
              <a:spLocks noChangeShapeType="1"/>
            </p:cNvSpPr>
            <p:nvPr/>
          </p:nvSpPr>
          <p:spPr bwMode="auto">
            <a:xfrm flipH="1" flipV="1">
              <a:off x="8052961" y="5059773"/>
              <a:ext cx="832320" cy="832407"/>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91" name="Line 54">
              <a:extLst>
                <a:ext uri="{FF2B5EF4-FFF2-40B4-BE49-F238E27FC236}">
                  <a16:creationId xmlns:a16="http://schemas.microsoft.com/office/drawing/2014/main" id="{053E484B-C192-BA79-5C85-ACC0890B75BC}"/>
                </a:ext>
              </a:extLst>
            </p:cNvPr>
            <p:cNvSpPr>
              <a:spLocks noChangeShapeType="1"/>
            </p:cNvSpPr>
            <p:nvPr/>
          </p:nvSpPr>
          <p:spPr bwMode="auto">
            <a:xfrm flipH="1" flipV="1">
              <a:off x="8467681" y="4645010"/>
              <a:ext cx="417600" cy="417644"/>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92" name="Text Box 55">
              <a:extLst>
                <a:ext uri="{FF2B5EF4-FFF2-40B4-BE49-F238E27FC236}">
                  <a16:creationId xmlns:a16="http://schemas.microsoft.com/office/drawing/2014/main" id="{31B7B7DD-29E8-7438-36F5-5E4B0426FAA0}"/>
                </a:ext>
              </a:extLst>
            </p:cNvPr>
            <p:cNvSpPr txBox="1">
              <a:spLocks noChangeArrowheads="1"/>
            </p:cNvSpPr>
            <p:nvPr/>
          </p:nvSpPr>
          <p:spPr bwMode="auto">
            <a:xfrm>
              <a:off x="9024960" y="4057428"/>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A</a:t>
              </a:r>
            </a:p>
          </p:txBody>
        </p:sp>
        <p:sp>
          <p:nvSpPr>
            <p:cNvPr id="93" name="Text Box 56">
              <a:extLst>
                <a:ext uri="{FF2B5EF4-FFF2-40B4-BE49-F238E27FC236}">
                  <a16:creationId xmlns:a16="http://schemas.microsoft.com/office/drawing/2014/main" id="{79CEB9C4-95FA-13B3-BA9B-3EFB83575EEE}"/>
                </a:ext>
              </a:extLst>
            </p:cNvPr>
            <p:cNvSpPr txBox="1">
              <a:spLocks noChangeArrowheads="1"/>
            </p:cNvSpPr>
            <p:nvPr/>
          </p:nvSpPr>
          <p:spPr bwMode="auto">
            <a:xfrm>
              <a:off x="9024960" y="4873993"/>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B</a:t>
              </a:r>
            </a:p>
          </p:txBody>
        </p:sp>
        <p:sp>
          <p:nvSpPr>
            <p:cNvPr id="94" name="Text Box 57">
              <a:extLst>
                <a:ext uri="{FF2B5EF4-FFF2-40B4-BE49-F238E27FC236}">
                  <a16:creationId xmlns:a16="http://schemas.microsoft.com/office/drawing/2014/main" id="{4AAE4262-3E40-BC2A-F69A-154645583E27}"/>
                </a:ext>
              </a:extLst>
            </p:cNvPr>
            <p:cNvSpPr txBox="1">
              <a:spLocks noChangeArrowheads="1"/>
            </p:cNvSpPr>
            <p:nvPr/>
          </p:nvSpPr>
          <p:spPr bwMode="auto">
            <a:xfrm>
              <a:off x="9026401" y="5722243"/>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C</a:t>
              </a:r>
            </a:p>
          </p:txBody>
        </p:sp>
        <p:sp>
          <p:nvSpPr>
            <p:cNvPr id="95" name="Line 58">
              <a:extLst>
                <a:ext uri="{FF2B5EF4-FFF2-40B4-BE49-F238E27FC236}">
                  <a16:creationId xmlns:a16="http://schemas.microsoft.com/office/drawing/2014/main" id="{06FEA832-40A8-D057-74D1-1014404075AB}"/>
                </a:ext>
              </a:extLst>
            </p:cNvPr>
            <p:cNvSpPr>
              <a:spLocks noChangeShapeType="1"/>
            </p:cNvSpPr>
            <p:nvPr/>
          </p:nvSpPr>
          <p:spPr bwMode="auto">
            <a:xfrm flipH="1">
              <a:off x="8052961" y="4231685"/>
              <a:ext cx="832320" cy="829527"/>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96" name="Line 59">
              <a:extLst>
                <a:ext uri="{FF2B5EF4-FFF2-40B4-BE49-F238E27FC236}">
                  <a16:creationId xmlns:a16="http://schemas.microsoft.com/office/drawing/2014/main" id="{A6D576D4-1A95-530A-26E9-8CB394955B70}"/>
                </a:ext>
              </a:extLst>
            </p:cNvPr>
            <p:cNvSpPr>
              <a:spLocks noChangeShapeType="1"/>
            </p:cNvSpPr>
            <p:nvPr/>
          </p:nvSpPr>
          <p:spPr bwMode="auto">
            <a:xfrm flipH="1" flipV="1">
              <a:off x="8052961" y="5059773"/>
              <a:ext cx="832320" cy="832407"/>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97" name="Line 60">
              <a:extLst>
                <a:ext uri="{FF2B5EF4-FFF2-40B4-BE49-F238E27FC236}">
                  <a16:creationId xmlns:a16="http://schemas.microsoft.com/office/drawing/2014/main" id="{15936A10-20B8-B772-BCD9-4FE2321AE7EF}"/>
                </a:ext>
              </a:extLst>
            </p:cNvPr>
            <p:cNvSpPr>
              <a:spLocks noChangeShapeType="1"/>
            </p:cNvSpPr>
            <p:nvPr/>
          </p:nvSpPr>
          <p:spPr bwMode="auto">
            <a:xfrm flipH="1" flipV="1">
              <a:off x="8467681" y="4645010"/>
              <a:ext cx="417600" cy="417644"/>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101" name="Line 64">
              <a:extLst>
                <a:ext uri="{FF2B5EF4-FFF2-40B4-BE49-F238E27FC236}">
                  <a16:creationId xmlns:a16="http://schemas.microsoft.com/office/drawing/2014/main" id="{DC5664F2-E5DA-EF62-0E66-EA458498A173}"/>
                </a:ext>
              </a:extLst>
            </p:cNvPr>
            <p:cNvSpPr>
              <a:spLocks noChangeShapeType="1"/>
            </p:cNvSpPr>
            <p:nvPr/>
          </p:nvSpPr>
          <p:spPr bwMode="auto">
            <a:xfrm flipH="1" flipV="1">
              <a:off x="8692321" y="4437628"/>
              <a:ext cx="208800" cy="210262"/>
            </a:xfrm>
            <a:prstGeom prst="line">
              <a:avLst/>
            </a:prstGeom>
            <a:noFill/>
            <a:ln w="18360">
              <a:solidFill>
                <a:srgbClr val="000000"/>
              </a:solidFill>
              <a:round/>
              <a:headEnd/>
              <a:tailEnd/>
            </a:ln>
            <a:effectLst/>
            <a:extLst>
              <a:ext uri="{909E8E84-426E-40dd-AFC4-6F175D3DCCD1}">
                <a14:hiddenFill xmlns:a14="http://schemas.microsoft.com/office/drawing/2010/main" xmlns="" xmlns:lc="http://schemas.openxmlformats.org/drawingml/2006/lockedCanvas">
                  <a:no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102" name="Text Box 65">
              <a:extLst>
                <a:ext uri="{FF2B5EF4-FFF2-40B4-BE49-F238E27FC236}">
                  <a16:creationId xmlns:a16="http://schemas.microsoft.com/office/drawing/2014/main" id="{0156F468-FD47-B708-7F7B-AFEECE09A859}"/>
                </a:ext>
              </a:extLst>
            </p:cNvPr>
            <p:cNvSpPr txBox="1">
              <a:spLocks noChangeArrowheads="1"/>
            </p:cNvSpPr>
            <p:nvPr/>
          </p:nvSpPr>
          <p:spPr bwMode="auto">
            <a:xfrm>
              <a:off x="9007680" y="4439068"/>
              <a:ext cx="277920" cy="31395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round/>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D</a:t>
              </a:r>
            </a:p>
          </p:txBody>
        </p:sp>
      </p:grpSp>
      <p:sp>
        <p:nvSpPr>
          <p:cNvPr id="103" name="Freeform 66">
            <a:extLst>
              <a:ext uri="{FF2B5EF4-FFF2-40B4-BE49-F238E27FC236}">
                <a16:creationId xmlns:a16="http://schemas.microsoft.com/office/drawing/2014/main" id="{661ABDD2-985B-8F3D-F7A8-B1FE34B2A0A8}"/>
              </a:ext>
            </a:extLst>
          </p:cNvPr>
          <p:cNvSpPr>
            <a:spLocks noChangeArrowheads="1"/>
          </p:cNvSpPr>
          <p:nvPr/>
        </p:nvSpPr>
        <p:spPr bwMode="auto">
          <a:xfrm>
            <a:off x="4339200" y="1328341"/>
            <a:ext cx="5806080" cy="5184544"/>
          </a:xfrm>
          <a:custGeom>
            <a:avLst/>
            <a:gdLst>
              <a:gd name="T0" fmla="*/ 0 w 17781"/>
              <a:gd name="T1" fmla="*/ 0 h 15876"/>
              <a:gd name="T2" fmla="*/ 0 w 17781"/>
              <a:gd name="T3" fmla="*/ 15875 h 15876"/>
              <a:gd name="T4" fmla="*/ 17780 w 17781"/>
              <a:gd name="T5" fmla="*/ 15875 h 15876"/>
              <a:gd name="T6" fmla="*/ 17780 w 17781"/>
              <a:gd name="T7" fmla="*/ 0 h 15876"/>
              <a:gd name="T8" fmla="*/ 0 w 17781"/>
              <a:gd name="T9" fmla="*/ 0 h 15876"/>
              <a:gd name="T10" fmla="*/ 0 w 17781"/>
              <a:gd name="T11" fmla="*/ 635 h 15876"/>
            </a:gdLst>
            <a:ahLst/>
            <a:cxnLst>
              <a:cxn ang="0">
                <a:pos x="T0" y="T1"/>
              </a:cxn>
              <a:cxn ang="0">
                <a:pos x="T2" y="T3"/>
              </a:cxn>
              <a:cxn ang="0">
                <a:pos x="T4" y="T5"/>
              </a:cxn>
              <a:cxn ang="0">
                <a:pos x="T6" y="T7"/>
              </a:cxn>
              <a:cxn ang="0">
                <a:pos x="T8" y="T9"/>
              </a:cxn>
              <a:cxn ang="0">
                <a:pos x="T10" y="T11"/>
              </a:cxn>
            </a:cxnLst>
            <a:rect l="0" t="0" r="r" b="b"/>
            <a:pathLst>
              <a:path w="17781" h="15876">
                <a:moveTo>
                  <a:pt x="0" y="0"/>
                </a:moveTo>
                <a:lnTo>
                  <a:pt x="0" y="15875"/>
                </a:lnTo>
                <a:lnTo>
                  <a:pt x="17780" y="15875"/>
                </a:lnTo>
                <a:lnTo>
                  <a:pt x="17780" y="0"/>
                </a:lnTo>
                <a:lnTo>
                  <a:pt x="0" y="0"/>
                </a:lnTo>
                <a:lnTo>
                  <a:pt x="0" y="635"/>
                </a:lnTo>
              </a:path>
            </a:pathLst>
          </a:custGeom>
          <a:noFill/>
          <a:ln w="9525">
            <a:solidFill>
              <a:srgbClr val="000000"/>
            </a:solidFill>
            <a:round/>
            <a:headEnd/>
            <a:tailEnd/>
          </a:ln>
          <a:effectLst/>
          <a:extLst>
            <a:ext uri="{909E8E84-426E-40dd-AFC4-6F175D3DCCD1}">
              <a14:hiddenFill xmlns:a14="http://schemas.microsoft.com/office/drawing/2010/main" xmlns="" xmlns:lc="http://schemas.openxmlformats.org/drawingml/2006/lockedCanvas">
                <a:solidFill>
                  <a:srgbClr val="FFFFFF"/>
                </a:solidFill>
              </a14:hiddenFill>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Tree>
    <p:extLst>
      <p:ext uri="{BB962C8B-B14F-4D97-AF65-F5344CB8AC3E}">
        <p14:creationId xmlns:p14="http://schemas.microsoft.com/office/powerpoint/2010/main" val="220613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fade">
                                      <p:cBhvr>
                                        <p:cTn id="12" dur="500"/>
                                        <p:tgtEl>
                                          <p:spTgt spid="1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fade">
                                      <p:cBhvr>
                                        <p:cTn id="17" dur="500"/>
                                        <p:tgtEl>
                                          <p:spTgt spid="10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500"/>
                                        <p:tgtEl>
                                          <p:spTgt spid="10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fade">
                                      <p:cBhvr>
                                        <p:cTn id="2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Generating all (bifurcating) possible trees </a:t>
            </a:r>
          </a:p>
        </p:txBody>
      </p:sp>
      <p:sp>
        <p:nvSpPr>
          <p:cNvPr id="6" name="Line 1">
            <a:extLst>
              <a:ext uri="{FF2B5EF4-FFF2-40B4-BE49-F238E27FC236}">
                <a16:creationId xmlns:a16="http://schemas.microsoft.com/office/drawing/2014/main" id="{E3595B11-4466-123B-FAC0-CA5F20BED36D}"/>
              </a:ext>
            </a:extLst>
          </p:cNvPr>
          <p:cNvSpPr>
            <a:spLocks noChangeShapeType="1"/>
          </p:cNvSpPr>
          <p:nvPr/>
        </p:nvSpPr>
        <p:spPr bwMode="auto">
          <a:xfrm>
            <a:off x="6074040" y="2695214"/>
            <a:ext cx="207360" cy="207382"/>
          </a:xfrm>
          <a:prstGeom prst="line">
            <a:avLst/>
          </a:prstGeom>
          <a:noFill/>
          <a:ln w="36720">
            <a:solidFill>
              <a:srgbClr val="000000"/>
            </a:solidFill>
            <a:round/>
            <a:headEnd/>
            <a:tailEnd/>
          </a:ln>
          <a:effectLst/>
          <a:extLst>
            <a:ext uri="{909E8E84-426E-40dd-AFC4-6F175D3DCCD1}">
              <a14:hiddenFill xmlns:lc="http://schemas.openxmlformats.org/drawingml/2006/lockedCanvas" xmlns="" xmlns:a14="http://schemas.microsoft.com/office/drawing/2010/main">
                <a:noFill/>
              </a14:hiddenFill>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7" name="Line 2">
            <a:extLst>
              <a:ext uri="{FF2B5EF4-FFF2-40B4-BE49-F238E27FC236}">
                <a16:creationId xmlns:a16="http://schemas.microsoft.com/office/drawing/2014/main" id="{09124F08-76FE-1EFF-9B7B-CF6FCAB980D4}"/>
              </a:ext>
            </a:extLst>
          </p:cNvPr>
          <p:cNvSpPr>
            <a:spLocks noChangeShapeType="1"/>
          </p:cNvSpPr>
          <p:nvPr/>
        </p:nvSpPr>
        <p:spPr bwMode="auto">
          <a:xfrm flipV="1">
            <a:off x="6075480" y="2486393"/>
            <a:ext cx="208800" cy="210262"/>
          </a:xfrm>
          <a:prstGeom prst="line">
            <a:avLst/>
          </a:prstGeom>
          <a:noFill/>
          <a:ln w="36720">
            <a:solidFill>
              <a:srgbClr val="000000"/>
            </a:solidFill>
            <a:round/>
            <a:headEnd/>
            <a:tailEnd/>
          </a:ln>
          <a:effectLst/>
          <a:extLst>
            <a:ext uri="{909E8E84-426E-40dd-AFC4-6F175D3DCCD1}">
              <a14:hiddenFill xmlns:lc="http://schemas.openxmlformats.org/drawingml/2006/lockedCanvas" xmlns="" xmlns:a14="http://schemas.microsoft.com/office/drawing/2010/main">
                <a:noFill/>
              </a14:hiddenFill>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8" name="Text Box 3">
            <a:extLst>
              <a:ext uri="{FF2B5EF4-FFF2-40B4-BE49-F238E27FC236}">
                <a16:creationId xmlns:a16="http://schemas.microsoft.com/office/drawing/2014/main" id="{446A1893-385A-9576-7AA3-6225376A3BE2}"/>
              </a:ext>
            </a:extLst>
          </p:cNvPr>
          <p:cNvSpPr txBox="1">
            <a:spLocks noChangeArrowheads="1"/>
          </p:cNvSpPr>
          <p:nvPr/>
        </p:nvSpPr>
        <p:spPr bwMode="auto">
          <a:xfrm>
            <a:off x="6380760" y="2771543"/>
            <a:ext cx="277920" cy="31395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B</a:t>
            </a:r>
          </a:p>
        </p:txBody>
      </p:sp>
      <p:sp>
        <p:nvSpPr>
          <p:cNvPr id="9" name="Text Box 4">
            <a:extLst>
              <a:ext uri="{FF2B5EF4-FFF2-40B4-BE49-F238E27FC236}">
                <a16:creationId xmlns:a16="http://schemas.microsoft.com/office/drawing/2014/main" id="{A5AB11B2-EAC1-5C76-A217-F67144E2585E}"/>
              </a:ext>
            </a:extLst>
          </p:cNvPr>
          <p:cNvSpPr txBox="1">
            <a:spLocks noChangeArrowheads="1"/>
          </p:cNvSpPr>
          <p:nvPr/>
        </p:nvSpPr>
        <p:spPr bwMode="auto">
          <a:xfrm>
            <a:off x="6380760" y="2281891"/>
            <a:ext cx="277920" cy="31395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A</a:t>
            </a:r>
          </a:p>
        </p:txBody>
      </p:sp>
      <p:sp>
        <p:nvSpPr>
          <p:cNvPr id="10" name="Text Box 5">
            <a:extLst>
              <a:ext uri="{FF2B5EF4-FFF2-40B4-BE49-F238E27FC236}">
                <a16:creationId xmlns:a16="http://schemas.microsoft.com/office/drawing/2014/main" id="{29DA4B36-A871-BB11-83AE-8D36B941A78E}"/>
              </a:ext>
            </a:extLst>
          </p:cNvPr>
          <p:cNvSpPr txBox="1">
            <a:spLocks noChangeArrowheads="1"/>
          </p:cNvSpPr>
          <p:nvPr/>
        </p:nvSpPr>
        <p:spPr bwMode="auto">
          <a:xfrm>
            <a:off x="4311481" y="4602166"/>
            <a:ext cx="365760" cy="457200"/>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616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2400" dirty="0">
                <a:solidFill>
                  <a:srgbClr val="000000"/>
                </a:solidFill>
              </a:rPr>
              <a:t>1</a:t>
            </a:r>
          </a:p>
        </p:txBody>
      </p:sp>
      <p:sp>
        <p:nvSpPr>
          <p:cNvPr id="11" name="Text Box 6">
            <a:extLst>
              <a:ext uri="{FF2B5EF4-FFF2-40B4-BE49-F238E27FC236}">
                <a16:creationId xmlns:a16="http://schemas.microsoft.com/office/drawing/2014/main" id="{4BFFD60D-75D8-B86D-8C19-5B6B9E742FBD}"/>
              </a:ext>
            </a:extLst>
          </p:cNvPr>
          <p:cNvSpPr txBox="1">
            <a:spLocks noChangeArrowheads="1"/>
          </p:cNvSpPr>
          <p:nvPr/>
        </p:nvSpPr>
        <p:spPr bwMode="auto">
          <a:xfrm>
            <a:off x="6050280" y="4602166"/>
            <a:ext cx="365760" cy="457200"/>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616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2400" dirty="0">
                <a:solidFill>
                  <a:srgbClr val="000000"/>
                </a:solidFill>
              </a:rPr>
              <a:t>2</a:t>
            </a:r>
          </a:p>
        </p:txBody>
      </p:sp>
      <p:sp>
        <p:nvSpPr>
          <p:cNvPr id="12" name="Text Box 7">
            <a:extLst>
              <a:ext uri="{FF2B5EF4-FFF2-40B4-BE49-F238E27FC236}">
                <a16:creationId xmlns:a16="http://schemas.microsoft.com/office/drawing/2014/main" id="{F4A0A2AD-57E5-6A44-479D-6450823CD840}"/>
              </a:ext>
            </a:extLst>
          </p:cNvPr>
          <p:cNvSpPr txBox="1">
            <a:spLocks noChangeArrowheads="1"/>
          </p:cNvSpPr>
          <p:nvPr/>
        </p:nvSpPr>
        <p:spPr bwMode="auto">
          <a:xfrm>
            <a:off x="7879080" y="4602166"/>
            <a:ext cx="365760" cy="457200"/>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616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2400" dirty="0">
                <a:solidFill>
                  <a:srgbClr val="000000"/>
                </a:solidFill>
              </a:rPr>
              <a:t>3</a:t>
            </a:r>
          </a:p>
        </p:txBody>
      </p:sp>
      <p:sp>
        <p:nvSpPr>
          <p:cNvPr id="13" name="Text Box 9">
            <a:extLst>
              <a:ext uri="{FF2B5EF4-FFF2-40B4-BE49-F238E27FC236}">
                <a16:creationId xmlns:a16="http://schemas.microsoft.com/office/drawing/2014/main" id="{48527636-5590-BEA8-CE8E-68B0459B17EB}"/>
              </a:ext>
            </a:extLst>
          </p:cNvPr>
          <p:cNvSpPr txBox="1">
            <a:spLocks noChangeArrowheads="1"/>
          </p:cNvSpPr>
          <p:nvPr/>
        </p:nvSpPr>
        <p:spPr bwMode="auto">
          <a:xfrm>
            <a:off x="2209800" y="4693606"/>
            <a:ext cx="1463040" cy="31395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1400" dirty="0">
                <a:latin typeface="+mn-lt"/>
              </a:rPr>
              <a:t># species (leaves)</a:t>
            </a:r>
          </a:p>
        </p:txBody>
      </p:sp>
      <p:sp>
        <p:nvSpPr>
          <p:cNvPr id="14" name="Text Box 10">
            <a:extLst>
              <a:ext uri="{FF2B5EF4-FFF2-40B4-BE49-F238E27FC236}">
                <a16:creationId xmlns:a16="http://schemas.microsoft.com/office/drawing/2014/main" id="{4D86E596-CFDA-1566-1075-44697018D920}"/>
              </a:ext>
            </a:extLst>
          </p:cNvPr>
          <p:cNvSpPr txBox="1">
            <a:spLocks noChangeArrowheads="1"/>
          </p:cNvSpPr>
          <p:nvPr/>
        </p:nvSpPr>
        <p:spPr bwMode="auto">
          <a:xfrm>
            <a:off x="2209800" y="5517911"/>
            <a:ext cx="1463040" cy="31395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1400" dirty="0">
                <a:latin typeface="+mn-lt"/>
              </a:rPr>
              <a:t># possible trees</a:t>
            </a:r>
          </a:p>
        </p:txBody>
      </p:sp>
      <p:sp>
        <p:nvSpPr>
          <p:cNvPr id="15" name="Text Box 11">
            <a:extLst>
              <a:ext uri="{FF2B5EF4-FFF2-40B4-BE49-F238E27FC236}">
                <a16:creationId xmlns:a16="http://schemas.microsoft.com/office/drawing/2014/main" id="{0E486E9F-A575-D7BF-7B6A-A1178EB0A0C8}"/>
              </a:ext>
            </a:extLst>
          </p:cNvPr>
          <p:cNvSpPr txBox="1">
            <a:spLocks noChangeArrowheads="1"/>
          </p:cNvSpPr>
          <p:nvPr/>
        </p:nvSpPr>
        <p:spPr bwMode="auto">
          <a:xfrm>
            <a:off x="4311481" y="5425126"/>
            <a:ext cx="365760" cy="457200"/>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616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2400" dirty="0">
                <a:solidFill>
                  <a:srgbClr val="000000"/>
                </a:solidFill>
              </a:rPr>
              <a:t>1</a:t>
            </a:r>
          </a:p>
        </p:txBody>
      </p:sp>
      <p:sp>
        <p:nvSpPr>
          <p:cNvPr id="16" name="Text Box 12">
            <a:extLst>
              <a:ext uri="{FF2B5EF4-FFF2-40B4-BE49-F238E27FC236}">
                <a16:creationId xmlns:a16="http://schemas.microsoft.com/office/drawing/2014/main" id="{B320B77E-A1CF-99B0-B382-F33B63260E66}"/>
              </a:ext>
            </a:extLst>
          </p:cNvPr>
          <p:cNvSpPr txBox="1">
            <a:spLocks noChangeArrowheads="1"/>
          </p:cNvSpPr>
          <p:nvPr/>
        </p:nvSpPr>
        <p:spPr bwMode="auto">
          <a:xfrm>
            <a:off x="6050280" y="5425126"/>
            <a:ext cx="365760" cy="457200"/>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616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2400" dirty="0">
                <a:solidFill>
                  <a:srgbClr val="000000"/>
                </a:solidFill>
              </a:rPr>
              <a:t>1</a:t>
            </a:r>
          </a:p>
        </p:txBody>
      </p:sp>
      <p:sp>
        <p:nvSpPr>
          <p:cNvPr id="17" name="Text Box 13">
            <a:extLst>
              <a:ext uri="{FF2B5EF4-FFF2-40B4-BE49-F238E27FC236}">
                <a16:creationId xmlns:a16="http://schemas.microsoft.com/office/drawing/2014/main" id="{BC8AF213-F7FC-AED7-0B66-6A2A0EC47609}"/>
              </a:ext>
            </a:extLst>
          </p:cNvPr>
          <p:cNvSpPr txBox="1">
            <a:spLocks noChangeArrowheads="1"/>
          </p:cNvSpPr>
          <p:nvPr/>
        </p:nvSpPr>
        <p:spPr bwMode="auto">
          <a:xfrm>
            <a:off x="7879080" y="5425126"/>
            <a:ext cx="365760" cy="457200"/>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616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2400" dirty="0">
                <a:solidFill>
                  <a:srgbClr val="000000"/>
                </a:solidFill>
              </a:rPr>
              <a:t>3</a:t>
            </a:r>
          </a:p>
        </p:txBody>
      </p:sp>
      <p:sp>
        <p:nvSpPr>
          <p:cNvPr id="18" name="Line 14">
            <a:extLst>
              <a:ext uri="{FF2B5EF4-FFF2-40B4-BE49-F238E27FC236}">
                <a16:creationId xmlns:a16="http://schemas.microsoft.com/office/drawing/2014/main" id="{920F2F8F-0C2D-803A-FB67-5AAF73F4491C}"/>
              </a:ext>
            </a:extLst>
          </p:cNvPr>
          <p:cNvSpPr>
            <a:spLocks noChangeShapeType="1"/>
          </p:cNvSpPr>
          <p:nvPr/>
        </p:nvSpPr>
        <p:spPr bwMode="auto">
          <a:xfrm>
            <a:off x="5070360" y="2736979"/>
            <a:ext cx="414720" cy="1440"/>
          </a:xfrm>
          <a:prstGeom prst="line">
            <a:avLst/>
          </a:prstGeom>
          <a:noFill/>
          <a:ln w="9525">
            <a:solidFill>
              <a:srgbClr val="000000"/>
            </a:solidFill>
            <a:round/>
            <a:headEnd/>
            <a:tailEnd type="triangle" w="med" len="med"/>
          </a:ln>
          <a:effectLst/>
          <a:extLst>
            <a:ext uri="{909E8E84-426E-40dd-AFC4-6F175D3DCCD1}">
              <a14:hiddenFill xmlns:lc="http://schemas.openxmlformats.org/drawingml/2006/lockedCanvas" xmlns="" xmlns:a14="http://schemas.microsoft.com/office/drawing/2010/main">
                <a:noFill/>
              </a14:hiddenFill>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19" name="Line 15">
            <a:extLst>
              <a:ext uri="{FF2B5EF4-FFF2-40B4-BE49-F238E27FC236}">
                <a16:creationId xmlns:a16="http://schemas.microsoft.com/office/drawing/2014/main" id="{714BE3DB-0F5D-6DF5-1AB7-56502BF1998E}"/>
              </a:ext>
            </a:extLst>
          </p:cNvPr>
          <p:cNvSpPr>
            <a:spLocks noChangeShapeType="1"/>
          </p:cNvSpPr>
          <p:nvPr/>
        </p:nvSpPr>
        <p:spPr bwMode="auto">
          <a:xfrm>
            <a:off x="6932280" y="2736979"/>
            <a:ext cx="414720" cy="1440"/>
          </a:xfrm>
          <a:prstGeom prst="line">
            <a:avLst/>
          </a:prstGeom>
          <a:noFill/>
          <a:ln w="9525">
            <a:solidFill>
              <a:srgbClr val="000000"/>
            </a:solidFill>
            <a:round/>
            <a:headEnd/>
            <a:tailEnd type="triangle" w="med" len="med"/>
          </a:ln>
          <a:effectLst/>
          <a:extLst>
            <a:ext uri="{909E8E84-426E-40dd-AFC4-6F175D3DCCD1}">
              <a14:hiddenFill xmlns:lc="http://schemas.openxmlformats.org/drawingml/2006/lockedCanvas" xmlns="" xmlns:a14="http://schemas.microsoft.com/office/drawing/2010/main">
                <a:noFill/>
              </a14:hiddenFill>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20" name="Line 16">
            <a:extLst>
              <a:ext uri="{FF2B5EF4-FFF2-40B4-BE49-F238E27FC236}">
                <a16:creationId xmlns:a16="http://schemas.microsoft.com/office/drawing/2014/main" id="{FDDEA9E5-A053-B2F9-A7A0-280B6B3E2A7A}"/>
              </a:ext>
            </a:extLst>
          </p:cNvPr>
          <p:cNvSpPr>
            <a:spLocks noChangeShapeType="1"/>
          </p:cNvSpPr>
          <p:nvPr/>
        </p:nvSpPr>
        <p:spPr bwMode="auto">
          <a:xfrm>
            <a:off x="7675320" y="1551734"/>
            <a:ext cx="397440" cy="401803"/>
          </a:xfrm>
          <a:prstGeom prst="line">
            <a:avLst/>
          </a:prstGeom>
          <a:noFill/>
          <a:ln w="36720">
            <a:solidFill>
              <a:srgbClr val="000000"/>
            </a:solidFill>
            <a:round/>
            <a:headEnd/>
            <a:tailEnd/>
          </a:ln>
          <a:effectLst/>
          <a:extLst>
            <a:ext uri="{909E8E84-426E-40dd-AFC4-6F175D3DCCD1}">
              <a14:hiddenFill xmlns:lc="http://schemas.openxmlformats.org/drawingml/2006/lockedCanvas" xmlns="" xmlns:a14="http://schemas.microsoft.com/office/drawing/2010/main">
                <a:noFill/>
              </a14:hiddenFill>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21" name="Line 17">
            <a:extLst>
              <a:ext uri="{FF2B5EF4-FFF2-40B4-BE49-F238E27FC236}">
                <a16:creationId xmlns:a16="http://schemas.microsoft.com/office/drawing/2014/main" id="{B0AF1923-6246-9DF7-8340-BFCBFFDF7C9C}"/>
              </a:ext>
            </a:extLst>
          </p:cNvPr>
          <p:cNvSpPr>
            <a:spLocks noChangeShapeType="1"/>
          </p:cNvSpPr>
          <p:nvPr/>
        </p:nvSpPr>
        <p:spPr bwMode="auto">
          <a:xfrm flipV="1">
            <a:off x="7675320" y="1122569"/>
            <a:ext cx="396000" cy="432045"/>
          </a:xfrm>
          <a:prstGeom prst="line">
            <a:avLst/>
          </a:prstGeom>
          <a:noFill/>
          <a:ln w="36720">
            <a:solidFill>
              <a:srgbClr val="000000"/>
            </a:solidFill>
            <a:round/>
            <a:headEnd/>
            <a:tailEnd/>
          </a:ln>
          <a:effectLst/>
          <a:extLst>
            <a:ext uri="{909E8E84-426E-40dd-AFC4-6F175D3DCCD1}">
              <a14:hiddenFill xmlns:lc="http://schemas.openxmlformats.org/drawingml/2006/lockedCanvas" xmlns="" xmlns:a14="http://schemas.microsoft.com/office/drawing/2010/main">
                <a:noFill/>
              </a14:hiddenFill>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22" name="Text Box 18">
            <a:extLst>
              <a:ext uri="{FF2B5EF4-FFF2-40B4-BE49-F238E27FC236}">
                <a16:creationId xmlns:a16="http://schemas.microsoft.com/office/drawing/2014/main" id="{46702EFA-DCCC-6DF2-2823-0BA7F7275D27}"/>
              </a:ext>
            </a:extLst>
          </p:cNvPr>
          <p:cNvSpPr txBox="1">
            <a:spLocks noChangeArrowheads="1"/>
          </p:cNvSpPr>
          <p:nvPr/>
        </p:nvSpPr>
        <p:spPr bwMode="auto">
          <a:xfrm>
            <a:off x="8143320" y="975674"/>
            <a:ext cx="277920" cy="31395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A</a:t>
            </a:r>
          </a:p>
        </p:txBody>
      </p:sp>
      <p:sp>
        <p:nvSpPr>
          <p:cNvPr id="23" name="Line 19">
            <a:extLst>
              <a:ext uri="{FF2B5EF4-FFF2-40B4-BE49-F238E27FC236}">
                <a16:creationId xmlns:a16="http://schemas.microsoft.com/office/drawing/2014/main" id="{1CE077AE-7446-B4CE-ECF0-48E9C2BFD81E}"/>
              </a:ext>
            </a:extLst>
          </p:cNvPr>
          <p:cNvSpPr>
            <a:spLocks noChangeShapeType="1"/>
          </p:cNvSpPr>
          <p:nvPr/>
        </p:nvSpPr>
        <p:spPr bwMode="auto">
          <a:xfrm>
            <a:off x="7875480" y="1341472"/>
            <a:ext cx="195840" cy="197301"/>
          </a:xfrm>
          <a:prstGeom prst="line">
            <a:avLst/>
          </a:prstGeom>
          <a:noFill/>
          <a:ln w="36720">
            <a:solidFill>
              <a:srgbClr val="000000"/>
            </a:solidFill>
            <a:round/>
            <a:headEnd/>
            <a:tailEnd/>
          </a:ln>
          <a:effectLst/>
          <a:extLst>
            <a:ext uri="{909E8E84-426E-40dd-AFC4-6F175D3DCCD1}">
              <a14:hiddenFill xmlns:lc="http://schemas.openxmlformats.org/drawingml/2006/lockedCanvas" xmlns="" xmlns:a14="http://schemas.microsoft.com/office/drawing/2010/main">
                <a:noFill/>
              </a14:hiddenFill>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24" name="Text Box 20">
            <a:extLst>
              <a:ext uri="{FF2B5EF4-FFF2-40B4-BE49-F238E27FC236}">
                <a16:creationId xmlns:a16="http://schemas.microsoft.com/office/drawing/2014/main" id="{140D52BF-CA6A-2BD6-BD4F-B542073A835F}"/>
              </a:ext>
            </a:extLst>
          </p:cNvPr>
          <p:cNvSpPr txBox="1">
            <a:spLocks noChangeArrowheads="1"/>
          </p:cNvSpPr>
          <p:nvPr/>
        </p:nvSpPr>
        <p:spPr bwMode="auto">
          <a:xfrm>
            <a:off x="8144761" y="1367395"/>
            <a:ext cx="277920" cy="31395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B</a:t>
            </a:r>
          </a:p>
        </p:txBody>
      </p:sp>
      <p:sp>
        <p:nvSpPr>
          <p:cNvPr id="25" name="Text Box 21">
            <a:extLst>
              <a:ext uri="{FF2B5EF4-FFF2-40B4-BE49-F238E27FC236}">
                <a16:creationId xmlns:a16="http://schemas.microsoft.com/office/drawing/2014/main" id="{B8CF2BBE-28F0-4AF5-D161-1C9C84677874}"/>
              </a:ext>
            </a:extLst>
          </p:cNvPr>
          <p:cNvSpPr txBox="1">
            <a:spLocks noChangeArrowheads="1"/>
          </p:cNvSpPr>
          <p:nvPr/>
        </p:nvSpPr>
        <p:spPr bwMode="auto">
          <a:xfrm>
            <a:off x="8144761" y="1792240"/>
            <a:ext cx="277920" cy="31395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C</a:t>
            </a:r>
          </a:p>
        </p:txBody>
      </p:sp>
      <p:sp>
        <p:nvSpPr>
          <p:cNvPr id="26" name="Line 22">
            <a:extLst>
              <a:ext uri="{FF2B5EF4-FFF2-40B4-BE49-F238E27FC236}">
                <a16:creationId xmlns:a16="http://schemas.microsoft.com/office/drawing/2014/main" id="{F95FB290-B2AE-549F-EFEE-CA6E5853F94F}"/>
              </a:ext>
            </a:extLst>
          </p:cNvPr>
          <p:cNvSpPr>
            <a:spLocks noChangeShapeType="1"/>
          </p:cNvSpPr>
          <p:nvPr/>
        </p:nvSpPr>
        <p:spPr bwMode="auto">
          <a:xfrm>
            <a:off x="7675320" y="2728338"/>
            <a:ext cx="397440" cy="401802"/>
          </a:xfrm>
          <a:prstGeom prst="line">
            <a:avLst/>
          </a:prstGeom>
          <a:noFill/>
          <a:ln w="36720">
            <a:solidFill>
              <a:srgbClr val="000000"/>
            </a:solidFill>
            <a:round/>
            <a:headEnd/>
            <a:tailEnd/>
          </a:ln>
          <a:effectLst/>
          <a:extLst>
            <a:ext uri="{909E8E84-426E-40dd-AFC4-6F175D3DCCD1}">
              <a14:hiddenFill xmlns:lc="http://schemas.openxmlformats.org/drawingml/2006/lockedCanvas" xmlns="" xmlns:a14="http://schemas.microsoft.com/office/drawing/2010/main">
                <a:noFill/>
              </a14:hiddenFill>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27" name="Line 23">
            <a:extLst>
              <a:ext uri="{FF2B5EF4-FFF2-40B4-BE49-F238E27FC236}">
                <a16:creationId xmlns:a16="http://schemas.microsoft.com/office/drawing/2014/main" id="{645CE4A4-D799-AD73-7A03-C4C3BA121F5F}"/>
              </a:ext>
            </a:extLst>
          </p:cNvPr>
          <p:cNvSpPr>
            <a:spLocks noChangeShapeType="1"/>
          </p:cNvSpPr>
          <p:nvPr/>
        </p:nvSpPr>
        <p:spPr bwMode="auto">
          <a:xfrm flipV="1">
            <a:off x="7675320" y="2297732"/>
            <a:ext cx="396000" cy="432045"/>
          </a:xfrm>
          <a:prstGeom prst="line">
            <a:avLst/>
          </a:prstGeom>
          <a:noFill/>
          <a:ln w="36720">
            <a:solidFill>
              <a:srgbClr val="000000"/>
            </a:solidFill>
            <a:round/>
            <a:headEnd/>
            <a:tailEnd/>
          </a:ln>
          <a:effectLst/>
          <a:extLst>
            <a:ext uri="{909E8E84-426E-40dd-AFC4-6F175D3DCCD1}">
              <a14:hiddenFill xmlns:lc="http://schemas.openxmlformats.org/drawingml/2006/lockedCanvas" xmlns="" xmlns:a14="http://schemas.microsoft.com/office/drawing/2010/main">
                <a:noFill/>
              </a14:hiddenFill>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28" name="Text Box 24">
            <a:extLst>
              <a:ext uri="{FF2B5EF4-FFF2-40B4-BE49-F238E27FC236}">
                <a16:creationId xmlns:a16="http://schemas.microsoft.com/office/drawing/2014/main" id="{A3EAA6FF-8C6F-E6FF-C9BA-5F75AD80DBC2}"/>
              </a:ext>
            </a:extLst>
          </p:cNvPr>
          <p:cNvSpPr txBox="1">
            <a:spLocks noChangeArrowheads="1"/>
          </p:cNvSpPr>
          <p:nvPr/>
        </p:nvSpPr>
        <p:spPr bwMode="auto">
          <a:xfrm>
            <a:off x="8143320" y="2150837"/>
            <a:ext cx="277920" cy="31395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A</a:t>
            </a:r>
          </a:p>
        </p:txBody>
      </p:sp>
      <p:sp>
        <p:nvSpPr>
          <p:cNvPr id="29" name="Line 25">
            <a:extLst>
              <a:ext uri="{FF2B5EF4-FFF2-40B4-BE49-F238E27FC236}">
                <a16:creationId xmlns:a16="http://schemas.microsoft.com/office/drawing/2014/main" id="{C5D1A0BF-59F5-11AD-2ABA-4B980432A097}"/>
              </a:ext>
            </a:extLst>
          </p:cNvPr>
          <p:cNvSpPr>
            <a:spLocks noChangeShapeType="1"/>
          </p:cNvSpPr>
          <p:nvPr/>
        </p:nvSpPr>
        <p:spPr bwMode="auto">
          <a:xfrm>
            <a:off x="7875480" y="2516635"/>
            <a:ext cx="195840" cy="197301"/>
          </a:xfrm>
          <a:prstGeom prst="line">
            <a:avLst/>
          </a:prstGeom>
          <a:noFill/>
          <a:ln w="36720">
            <a:solidFill>
              <a:srgbClr val="000000"/>
            </a:solidFill>
            <a:round/>
            <a:headEnd/>
            <a:tailEnd/>
          </a:ln>
          <a:effectLst/>
          <a:extLst>
            <a:ext uri="{909E8E84-426E-40dd-AFC4-6F175D3DCCD1}">
              <a14:hiddenFill xmlns:lc="http://schemas.openxmlformats.org/drawingml/2006/lockedCanvas" xmlns="" xmlns:a14="http://schemas.microsoft.com/office/drawing/2010/main">
                <a:noFill/>
              </a14:hiddenFill>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30" name="Text Box 26">
            <a:extLst>
              <a:ext uri="{FF2B5EF4-FFF2-40B4-BE49-F238E27FC236}">
                <a16:creationId xmlns:a16="http://schemas.microsoft.com/office/drawing/2014/main" id="{F0078DE0-8913-44CC-7F2B-8C0A419DF9D7}"/>
              </a:ext>
            </a:extLst>
          </p:cNvPr>
          <p:cNvSpPr txBox="1">
            <a:spLocks noChangeArrowheads="1"/>
          </p:cNvSpPr>
          <p:nvPr/>
        </p:nvSpPr>
        <p:spPr bwMode="auto">
          <a:xfrm>
            <a:off x="8144761" y="2542558"/>
            <a:ext cx="277920" cy="31395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C</a:t>
            </a:r>
          </a:p>
        </p:txBody>
      </p:sp>
      <p:sp>
        <p:nvSpPr>
          <p:cNvPr id="31" name="Text Box 27">
            <a:extLst>
              <a:ext uri="{FF2B5EF4-FFF2-40B4-BE49-F238E27FC236}">
                <a16:creationId xmlns:a16="http://schemas.microsoft.com/office/drawing/2014/main" id="{175787B6-9242-CE9C-CCFD-37D0935A49E5}"/>
              </a:ext>
            </a:extLst>
          </p:cNvPr>
          <p:cNvSpPr txBox="1">
            <a:spLocks noChangeArrowheads="1"/>
          </p:cNvSpPr>
          <p:nvPr/>
        </p:nvSpPr>
        <p:spPr bwMode="auto">
          <a:xfrm>
            <a:off x="8144761" y="2967403"/>
            <a:ext cx="277920" cy="31395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B</a:t>
            </a:r>
          </a:p>
        </p:txBody>
      </p:sp>
      <p:sp>
        <p:nvSpPr>
          <p:cNvPr id="32" name="Line 28">
            <a:extLst>
              <a:ext uri="{FF2B5EF4-FFF2-40B4-BE49-F238E27FC236}">
                <a16:creationId xmlns:a16="http://schemas.microsoft.com/office/drawing/2014/main" id="{3CA28352-5CCA-F71E-0985-75C0CD484F1C}"/>
              </a:ext>
            </a:extLst>
          </p:cNvPr>
          <p:cNvSpPr>
            <a:spLocks noChangeShapeType="1"/>
          </p:cNvSpPr>
          <p:nvPr/>
        </p:nvSpPr>
        <p:spPr bwMode="auto">
          <a:xfrm>
            <a:off x="7675320" y="3871818"/>
            <a:ext cx="397440" cy="401802"/>
          </a:xfrm>
          <a:prstGeom prst="line">
            <a:avLst/>
          </a:prstGeom>
          <a:noFill/>
          <a:ln w="36720">
            <a:solidFill>
              <a:srgbClr val="000000"/>
            </a:solidFill>
            <a:round/>
            <a:headEnd/>
            <a:tailEnd/>
          </a:ln>
          <a:effectLst/>
          <a:extLst>
            <a:ext uri="{909E8E84-426E-40dd-AFC4-6F175D3DCCD1}">
              <a14:hiddenFill xmlns:lc="http://schemas.openxmlformats.org/drawingml/2006/lockedCanvas" xmlns="" xmlns:a14="http://schemas.microsoft.com/office/drawing/2010/main">
                <a:noFill/>
              </a14:hiddenFill>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33" name="Line 29">
            <a:extLst>
              <a:ext uri="{FF2B5EF4-FFF2-40B4-BE49-F238E27FC236}">
                <a16:creationId xmlns:a16="http://schemas.microsoft.com/office/drawing/2014/main" id="{C991259E-ED96-8778-3471-C93631CF0BFC}"/>
              </a:ext>
            </a:extLst>
          </p:cNvPr>
          <p:cNvSpPr>
            <a:spLocks noChangeShapeType="1"/>
          </p:cNvSpPr>
          <p:nvPr/>
        </p:nvSpPr>
        <p:spPr bwMode="auto">
          <a:xfrm flipV="1">
            <a:off x="7675320" y="3441212"/>
            <a:ext cx="396000" cy="432045"/>
          </a:xfrm>
          <a:prstGeom prst="line">
            <a:avLst/>
          </a:prstGeom>
          <a:noFill/>
          <a:ln w="36720">
            <a:solidFill>
              <a:srgbClr val="000000"/>
            </a:solidFill>
            <a:round/>
            <a:headEnd/>
            <a:tailEnd/>
          </a:ln>
          <a:effectLst/>
          <a:extLst>
            <a:ext uri="{909E8E84-426E-40dd-AFC4-6F175D3DCCD1}">
              <a14:hiddenFill xmlns:lc="http://schemas.openxmlformats.org/drawingml/2006/lockedCanvas" xmlns="" xmlns:a14="http://schemas.microsoft.com/office/drawing/2010/main">
                <a:noFill/>
              </a14:hiddenFill>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34" name="Text Box 30">
            <a:extLst>
              <a:ext uri="{FF2B5EF4-FFF2-40B4-BE49-F238E27FC236}">
                <a16:creationId xmlns:a16="http://schemas.microsoft.com/office/drawing/2014/main" id="{190D875E-9C99-CC49-C642-54546AF2F9A4}"/>
              </a:ext>
            </a:extLst>
          </p:cNvPr>
          <p:cNvSpPr txBox="1">
            <a:spLocks noChangeArrowheads="1"/>
          </p:cNvSpPr>
          <p:nvPr/>
        </p:nvSpPr>
        <p:spPr bwMode="auto">
          <a:xfrm>
            <a:off x="8143320" y="3294317"/>
            <a:ext cx="277920" cy="31395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A</a:t>
            </a:r>
          </a:p>
        </p:txBody>
      </p:sp>
      <p:sp>
        <p:nvSpPr>
          <p:cNvPr id="35" name="Line 31">
            <a:extLst>
              <a:ext uri="{FF2B5EF4-FFF2-40B4-BE49-F238E27FC236}">
                <a16:creationId xmlns:a16="http://schemas.microsoft.com/office/drawing/2014/main" id="{C0662B85-5467-BD38-4883-375ACF5559FF}"/>
              </a:ext>
            </a:extLst>
          </p:cNvPr>
          <p:cNvSpPr>
            <a:spLocks noChangeShapeType="1"/>
          </p:cNvSpPr>
          <p:nvPr/>
        </p:nvSpPr>
        <p:spPr bwMode="auto">
          <a:xfrm flipV="1">
            <a:off x="7875480" y="3855976"/>
            <a:ext cx="195840" cy="194421"/>
          </a:xfrm>
          <a:prstGeom prst="line">
            <a:avLst/>
          </a:prstGeom>
          <a:noFill/>
          <a:ln w="36720">
            <a:solidFill>
              <a:srgbClr val="000000"/>
            </a:solidFill>
            <a:round/>
            <a:headEnd/>
            <a:tailEnd/>
          </a:ln>
          <a:effectLst/>
          <a:extLst>
            <a:ext uri="{909E8E84-426E-40dd-AFC4-6F175D3DCCD1}">
              <a14:hiddenFill xmlns:lc="http://schemas.openxmlformats.org/drawingml/2006/lockedCanvas" xmlns="" xmlns:a14="http://schemas.microsoft.com/office/drawing/2010/main">
                <a:noFill/>
              </a14:hiddenFill>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36" name="Text Box 32">
            <a:extLst>
              <a:ext uri="{FF2B5EF4-FFF2-40B4-BE49-F238E27FC236}">
                <a16:creationId xmlns:a16="http://schemas.microsoft.com/office/drawing/2014/main" id="{4C27AF14-1320-3691-5BCA-7C986102F8C1}"/>
              </a:ext>
            </a:extLst>
          </p:cNvPr>
          <p:cNvSpPr txBox="1">
            <a:spLocks noChangeArrowheads="1"/>
          </p:cNvSpPr>
          <p:nvPr/>
        </p:nvSpPr>
        <p:spPr bwMode="auto">
          <a:xfrm>
            <a:off x="8144761" y="3686038"/>
            <a:ext cx="277920" cy="31395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B</a:t>
            </a:r>
          </a:p>
        </p:txBody>
      </p:sp>
      <p:sp>
        <p:nvSpPr>
          <p:cNvPr id="37" name="Text Box 33">
            <a:extLst>
              <a:ext uri="{FF2B5EF4-FFF2-40B4-BE49-F238E27FC236}">
                <a16:creationId xmlns:a16="http://schemas.microsoft.com/office/drawing/2014/main" id="{C6CF8892-7BB2-133E-7CEA-5369317B8F30}"/>
              </a:ext>
            </a:extLst>
          </p:cNvPr>
          <p:cNvSpPr txBox="1">
            <a:spLocks noChangeArrowheads="1"/>
          </p:cNvSpPr>
          <p:nvPr/>
        </p:nvSpPr>
        <p:spPr bwMode="auto">
          <a:xfrm>
            <a:off x="8144761" y="4110883"/>
            <a:ext cx="277920" cy="31395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C</a:t>
            </a:r>
          </a:p>
        </p:txBody>
      </p:sp>
      <p:sp>
        <p:nvSpPr>
          <p:cNvPr id="38" name="Text Box 34">
            <a:extLst>
              <a:ext uri="{FF2B5EF4-FFF2-40B4-BE49-F238E27FC236}">
                <a16:creationId xmlns:a16="http://schemas.microsoft.com/office/drawing/2014/main" id="{03B30661-CD70-EED2-A39E-16BB323292DF}"/>
              </a:ext>
            </a:extLst>
          </p:cNvPr>
          <p:cNvSpPr txBox="1">
            <a:spLocks noChangeArrowheads="1"/>
          </p:cNvSpPr>
          <p:nvPr/>
        </p:nvSpPr>
        <p:spPr bwMode="auto">
          <a:xfrm>
            <a:off x="9616440" y="4602166"/>
            <a:ext cx="365760" cy="457200"/>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616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2400" dirty="0">
                <a:solidFill>
                  <a:srgbClr val="000000"/>
                </a:solidFill>
              </a:rPr>
              <a:t>4</a:t>
            </a:r>
          </a:p>
        </p:txBody>
      </p:sp>
      <p:sp>
        <p:nvSpPr>
          <p:cNvPr id="39" name="Rectangle 38">
            <a:extLst>
              <a:ext uri="{FF2B5EF4-FFF2-40B4-BE49-F238E27FC236}">
                <a16:creationId xmlns:a16="http://schemas.microsoft.com/office/drawing/2014/main" id="{E1453E9E-62D6-E717-E2A5-46E6615A642A}"/>
              </a:ext>
            </a:extLst>
          </p:cNvPr>
          <p:cNvSpPr>
            <a:spLocks noChangeArrowheads="1"/>
          </p:cNvSpPr>
          <p:nvPr/>
        </p:nvSpPr>
        <p:spPr bwMode="auto">
          <a:xfrm>
            <a:off x="9525000" y="5425126"/>
            <a:ext cx="457200" cy="457200"/>
          </a:xfrm>
          <a:prstGeom prst="rect">
            <a:avLst/>
          </a:prstGeom>
          <a:solidFill>
            <a:srgbClr val="FFFFFF"/>
          </a:solidFill>
          <a:ln w="9525">
            <a:solidFill>
              <a:srgbClr val="000000"/>
            </a:solidFill>
            <a:round/>
            <a:headEnd/>
            <a:tailEnd/>
          </a:ln>
          <a:effectLst/>
          <a:extLs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pPr algn="ctr"/>
            <a:r>
              <a:rPr lang="en-US" sz="2400" dirty="0"/>
              <a:t>15</a:t>
            </a:r>
          </a:p>
        </p:txBody>
      </p:sp>
      <p:sp>
        <p:nvSpPr>
          <p:cNvPr id="40" name="Line 36">
            <a:extLst>
              <a:ext uri="{FF2B5EF4-FFF2-40B4-BE49-F238E27FC236}">
                <a16:creationId xmlns:a16="http://schemas.microsoft.com/office/drawing/2014/main" id="{C2D14B4A-52AB-4B83-1F10-7CC5355975A0}"/>
              </a:ext>
            </a:extLst>
          </p:cNvPr>
          <p:cNvSpPr>
            <a:spLocks noChangeShapeType="1"/>
          </p:cNvSpPr>
          <p:nvPr/>
        </p:nvSpPr>
        <p:spPr bwMode="auto">
          <a:xfrm flipV="1">
            <a:off x="4017721" y="2487833"/>
            <a:ext cx="208800" cy="210262"/>
          </a:xfrm>
          <a:prstGeom prst="line">
            <a:avLst/>
          </a:prstGeom>
          <a:noFill/>
          <a:ln w="36720">
            <a:solidFill>
              <a:srgbClr val="000000"/>
            </a:solidFill>
            <a:round/>
            <a:headEnd/>
            <a:tailEnd/>
          </a:ln>
          <a:effectLst/>
          <a:extLst>
            <a:ext uri="{909E8E84-426E-40dd-AFC4-6F175D3DCCD1}">
              <a14:hiddenFill xmlns:lc="http://schemas.openxmlformats.org/drawingml/2006/lockedCanvas" xmlns="" xmlns:a14="http://schemas.microsoft.com/office/drawing/2010/main">
                <a:noFill/>
              </a14:hiddenFill>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endParaRPr lang="en-US"/>
          </a:p>
        </p:txBody>
      </p:sp>
      <p:sp>
        <p:nvSpPr>
          <p:cNvPr id="41" name="Text Box 37">
            <a:extLst>
              <a:ext uri="{FF2B5EF4-FFF2-40B4-BE49-F238E27FC236}">
                <a16:creationId xmlns:a16="http://schemas.microsoft.com/office/drawing/2014/main" id="{708BAECD-43BD-46C3-9529-51FAB41C1D85}"/>
              </a:ext>
            </a:extLst>
          </p:cNvPr>
          <p:cNvSpPr txBox="1">
            <a:spLocks noChangeArrowheads="1"/>
          </p:cNvSpPr>
          <p:nvPr/>
        </p:nvSpPr>
        <p:spPr bwMode="auto">
          <a:xfrm>
            <a:off x="4323001" y="2281891"/>
            <a:ext cx="277920" cy="31395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552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dirty="0">
                <a:solidFill>
                  <a:srgbClr val="000000"/>
                </a:solidFill>
              </a:rPr>
              <a:t>A</a:t>
            </a:r>
          </a:p>
        </p:txBody>
      </p:sp>
      <p:sp>
        <p:nvSpPr>
          <p:cNvPr id="3" name="Text Box 34">
            <a:extLst>
              <a:ext uri="{FF2B5EF4-FFF2-40B4-BE49-F238E27FC236}">
                <a16:creationId xmlns:a16="http://schemas.microsoft.com/office/drawing/2014/main" id="{B20A4EF7-CCDE-8981-8175-89D344FDD757}"/>
              </a:ext>
            </a:extLst>
          </p:cNvPr>
          <p:cNvSpPr txBox="1">
            <a:spLocks noChangeArrowheads="1"/>
          </p:cNvSpPr>
          <p:nvPr/>
        </p:nvSpPr>
        <p:spPr bwMode="auto">
          <a:xfrm>
            <a:off x="10988040" y="4602166"/>
            <a:ext cx="365760" cy="457200"/>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1639" tIns="61621" rIns="81639" bIns="40820"/>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r>
              <a:rPr lang="en-US" sz="2400" dirty="0">
                <a:solidFill>
                  <a:srgbClr val="000000"/>
                </a:solidFill>
              </a:rPr>
              <a:t>5</a:t>
            </a:r>
          </a:p>
        </p:txBody>
      </p:sp>
      <p:sp>
        <p:nvSpPr>
          <p:cNvPr id="4" name="Rectangle 3">
            <a:extLst>
              <a:ext uri="{FF2B5EF4-FFF2-40B4-BE49-F238E27FC236}">
                <a16:creationId xmlns:a16="http://schemas.microsoft.com/office/drawing/2014/main" id="{E6CF74F4-A6B8-5C5C-1ADA-399365A56A6D}"/>
              </a:ext>
            </a:extLst>
          </p:cNvPr>
          <p:cNvSpPr>
            <a:spLocks noChangeArrowheads="1"/>
          </p:cNvSpPr>
          <p:nvPr/>
        </p:nvSpPr>
        <p:spPr bwMode="auto">
          <a:xfrm>
            <a:off x="10896600" y="5425126"/>
            <a:ext cx="457200" cy="457200"/>
          </a:xfrm>
          <a:prstGeom prst="rect">
            <a:avLst/>
          </a:prstGeom>
          <a:solidFill>
            <a:srgbClr val="FFFFFF"/>
          </a:solidFill>
          <a:ln w="9525">
            <a:solidFill>
              <a:srgbClr val="000000"/>
            </a:solidFill>
            <a:round/>
            <a:headEnd/>
            <a:tailEnd/>
          </a:ln>
          <a:effectLst/>
          <a:extLs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defPPr>
              <a:defRPr lang="en-US"/>
            </a:defPPr>
            <a:lvl1pPr algn="l" rtl="0" eaLnBrk="0" fontAlgn="base" hangingPunct="0">
              <a:spcBef>
                <a:spcPct val="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Arial" charset="0"/>
                <a:ea typeface="ＭＳ Ｐゴシック" charset="-128"/>
                <a:cs typeface="+mn-cs"/>
              </a:defRPr>
            </a:lvl6pPr>
            <a:lvl7pPr marL="2743200" algn="l" defTabSz="914400" rtl="0" eaLnBrk="1" latinLnBrk="0" hangingPunct="1">
              <a:defRPr sz="1200" kern="1200">
                <a:solidFill>
                  <a:schemeClr val="tx1"/>
                </a:solidFill>
                <a:latin typeface="Arial" charset="0"/>
                <a:ea typeface="ＭＳ Ｐゴシック" charset="-128"/>
                <a:cs typeface="+mn-cs"/>
              </a:defRPr>
            </a:lvl7pPr>
            <a:lvl8pPr marL="3200400" algn="l" defTabSz="914400" rtl="0" eaLnBrk="1" latinLnBrk="0" hangingPunct="1">
              <a:defRPr sz="1200" kern="1200">
                <a:solidFill>
                  <a:schemeClr val="tx1"/>
                </a:solidFill>
                <a:latin typeface="Arial" charset="0"/>
                <a:ea typeface="ＭＳ Ｐゴシック" charset="-128"/>
                <a:cs typeface="+mn-cs"/>
              </a:defRPr>
            </a:lvl8pPr>
            <a:lvl9pPr marL="3657600" algn="l" defTabSz="914400" rtl="0" eaLnBrk="1" latinLnBrk="0" hangingPunct="1">
              <a:defRPr sz="1200" kern="1200">
                <a:solidFill>
                  <a:schemeClr val="tx1"/>
                </a:solidFill>
                <a:latin typeface="Arial" charset="0"/>
                <a:ea typeface="ＭＳ Ｐゴシック" charset="-128"/>
                <a:cs typeface="+mn-cs"/>
              </a:defRPr>
            </a:lvl9pPr>
          </a:lstStyle>
          <a:p>
            <a:pPr algn="ctr"/>
            <a:r>
              <a:rPr lang="en-US" sz="2400" dirty="0"/>
              <a:t>105</a:t>
            </a:r>
          </a:p>
        </p:txBody>
      </p:sp>
    </p:spTree>
    <p:extLst>
      <p:ext uri="{BB962C8B-B14F-4D97-AF65-F5344CB8AC3E}">
        <p14:creationId xmlns:p14="http://schemas.microsoft.com/office/powerpoint/2010/main" val="1777176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Generating all possible (bifurcating) trees</a:t>
            </a:r>
          </a:p>
        </p:txBody>
      </p:sp>
      <p:graphicFrame>
        <p:nvGraphicFramePr>
          <p:cNvPr id="42" name="Table 42">
            <a:extLst>
              <a:ext uri="{FF2B5EF4-FFF2-40B4-BE49-F238E27FC236}">
                <a16:creationId xmlns:a16="http://schemas.microsoft.com/office/drawing/2014/main" id="{8FE7F98B-138D-DB4D-9884-D4C0DF357125}"/>
              </a:ext>
            </a:extLst>
          </p:cNvPr>
          <p:cNvGraphicFramePr>
            <a:graphicFrameLocks noGrp="1"/>
          </p:cNvGraphicFramePr>
          <p:nvPr>
            <p:extLst>
              <p:ext uri="{D42A27DB-BD31-4B8C-83A1-F6EECF244321}">
                <p14:modId xmlns:p14="http://schemas.microsoft.com/office/powerpoint/2010/main" val="1598778195"/>
              </p:ext>
            </p:extLst>
          </p:nvPr>
        </p:nvGraphicFramePr>
        <p:xfrm>
          <a:off x="1484309" y="1625600"/>
          <a:ext cx="10523793" cy="3337560"/>
        </p:xfrm>
        <a:graphic>
          <a:graphicData uri="http://schemas.openxmlformats.org/drawingml/2006/table">
            <a:tbl>
              <a:tblPr firstRow="1" bandRow="1">
                <a:tableStyleId>{5C22544A-7EE6-4342-B048-85BDC9FD1C3A}</a:tableStyleId>
              </a:tblPr>
              <a:tblGrid>
                <a:gridCol w="770194">
                  <a:extLst>
                    <a:ext uri="{9D8B030D-6E8A-4147-A177-3AD203B41FA5}">
                      <a16:colId xmlns:a16="http://schemas.microsoft.com/office/drawing/2014/main" val="3065244841"/>
                    </a:ext>
                  </a:extLst>
                </a:gridCol>
                <a:gridCol w="7816644">
                  <a:extLst>
                    <a:ext uri="{9D8B030D-6E8A-4147-A177-3AD203B41FA5}">
                      <a16:colId xmlns:a16="http://schemas.microsoft.com/office/drawing/2014/main" val="3046104866"/>
                    </a:ext>
                  </a:extLst>
                </a:gridCol>
                <a:gridCol w="1936955">
                  <a:extLst>
                    <a:ext uri="{9D8B030D-6E8A-4147-A177-3AD203B41FA5}">
                      <a16:colId xmlns:a16="http://schemas.microsoft.com/office/drawing/2014/main" val="3064665624"/>
                    </a:ext>
                  </a:extLst>
                </a:gridCol>
              </a:tblGrid>
              <a:tr h="370840">
                <a:tc>
                  <a:txBody>
                    <a:bodyPr/>
                    <a:lstStyle/>
                    <a:p>
                      <a:r>
                        <a:rPr lang="en-US" dirty="0"/>
                        <a:t>Tips</a:t>
                      </a:r>
                    </a:p>
                  </a:txBody>
                  <a:tcPr/>
                </a:tc>
                <a:tc>
                  <a:txBody>
                    <a:bodyPr/>
                    <a:lstStyle/>
                    <a:p>
                      <a:r>
                        <a:rPr lang="en-US" dirty="0"/>
                        <a:t>Equation</a:t>
                      </a:r>
                    </a:p>
                  </a:txBody>
                  <a:tcPr/>
                </a:tc>
                <a:tc>
                  <a:txBody>
                    <a:bodyPr/>
                    <a:lstStyle/>
                    <a:p>
                      <a:r>
                        <a:rPr lang="en-US" dirty="0"/>
                        <a:t>Possible trees</a:t>
                      </a:r>
                    </a:p>
                  </a:txBody>
                  <a:tcPr/>
                </a:tc>
                <a:extLst>
                  <a:ext uri="{0D108BD9-81ED-4DB2-BD59-A6C34878D82A}">
                    <a16:rowId xmlns:a16="http://schemas.microsoft.com/office/drawing/2014/main" val="1901938534"/>
                  </a:ext>
                </a:extLst>
              </a:tr>
              <a:tr h="370840">
                <a:tc>
                  <a:txBody>
                    <a:bodyPr/>
                    <a:lstStyle/>
                    <a:p>
                      <a:r>
                        <a:rPr lang="en-US" dirty="0"/>
                        <a:t>3</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4084001396"/>
                  </a:ext>
                </a:extLst>
              </a:tr>
              <a:tr h="370840">
                <a:tc>
                  <a:txBody>
                    <a:bodyPr/>
                    <a:lstStyle/>
                    <a:p>
                      <a:r>
                        <a:rPr lang="en-US" dirty="0"/>
                        <a:t>4</a:t>
                      </a:r>
                    </a:p>
                  </a:txBody>
                  <a:tcPr/>
                </a:tc>
                <a:tc>
                  <a:txBody>
                    <a:bodyPr/>
                    <a:lstStyle/>
                    <a:p>
                      <a:r>
                        <a:rPr lang="en-US" dirty="0"/>
                        <a:t>3 * (2*4 - 3)</a:t>
                      </a:r>
                    </a:p>
                  </a:txBody>
                  <a:tcPr/>
                </a:tc>
                <a:tc>
                  <a:txBody>
                    <a:bodyPr/>
                    <a:lstStyle/>
                    <a:p>
                      <a:r>
                        <a:rPr lang="en-US" dirty="0"/>
                        <a:t>15</a:t>
                      </a:r>
                    </a:p>
                  </a:txBody>
                  <a:tcPr/>
                </a:tc>
                <a:extLst>
                  <a:ext uri="{0D108BD9-81ED-4DB2-BD59-A6C34878D82A}">
                    <a16:rowId xmlns:a16="http://schemas.microsoft.com/office/drawing/2014/main" val="1963832210"/>
                  </a:ext>
                </a:extLst>
              </a:tr>
              <a:tr h="370840">
                <a:tc>
                  <a:txBody>
                    <a:bodyPr/>
                    <a:lstStyle/>
                    <a:p>
                      <a:r>
                        <a:rPr lang="en-US" dirty="0"/>
                        <a:t>5</a:t>
                      </a:r>
                    </a:p>
                  </a:txBody>
                  <a:tcPr/>
                </a:tc>
                <a:tc>
                  <a:txBody>
                    <a:bodyPr/>
                    <a:lstStyle/>
                    <a:p>
                      <a:r>
                        <a:rPr lang="en-US" dirty="0"/>
                        <a:t>3 * (2*4 - 3) * (2*5 - 3)</a:t>
                      </a:r>
                    </a:p>
                  </a:txBody>
                  <a:tcPr/>
                </a:tc>
                <a:tc>
                  <a:txBody>
                    <a:bodyPr/>
                    <a:lstStyle/>
                    <a:p>
                      <a:r>
                        <a:rPr lang="en-US" dirty="0"/>
                        <a:t>105</a:t>
                      </a:r>
                    </a:p>
                  </a:txBody>
                  <a:tcPr/>
                </a:tc>
                <a:extLst>
                  <a:ext uri="{0D108BD9-81ED-4DB2-BD59-A6C34878D82A}">
                    <a16:rowId xmlns:a16="http://schemas.microsoft.com/office/drawing/2014/main" val="4062098487"/>
                  </a:ext>
                </a:extLst>
              </a:tr>
              <a:tr h="370840">
                <a:tc>
                  <a:txBody>
                    <a:bodyPr/>
                    <a:lstStyle/>
                    <a:p>
                      <a:r>
                        <a:rPr lang="en-US" dirty="0"/>
                        <a:t>6</a:t>
                      </a:r>
                    </a:p>
                  </a:txBody>
                  <a:tcPr/>
                </a:tc>
                <a:tc>
                  <a:txBody>
                    <a:bodyPr/>
                    <a:lstStyle/>
                    <a:p>
                      <a:r>
                        <a:rPr lang="en-US" dirty="0"/>
                        <a:t>3 * (2*4 - 3) * (2*5 - 3) * (2*6 - 3)</a:t>
                      </a:r>
                    </a:p>
                  </a:txBody>
                  <a:tcPr/>
                </a:tc>
                <a:tc>
                  <a:txBody>
                    <a:bodyPr/>
                    <a:lstStyle/>
                    <a:p>
                      <a:r>
                        <a:rPr lang="en-US" dirty="0"/>
                        <a:t>945</a:t>
                      </a:r>
                    </a:p>
                  </a:txBody>
                  <a:tcPr/>
                </a:tc>
                <a:extLst>
                  <a:ext uri="{0D108BD9-81ED-4DB2-BD59-A6C34878D82A}">
                    <a16:rowId xmlns:a16="http://schemas.microsoft.com/office/drawing/2014/main" val="2957283462"/>
                  </a:ext>
                </a:extLst>
              </a:tr>
              <a:tr h="370840">
                <a:tc>
                  <a:txBody>
                    <a:bodyPr/>
                    <a:lstStyle/>
                    <a:p>
                      <a:r>
                        <a:rPr lang="en-US" dirty="0"/>
                        <a:t>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3 * (2*4 - 3) * (2*5 - 3) * (2*6 - 3) * (2*7 - 3)</a:t>
                      </a:r>
                    </a:p>
                  </a:txBody>
                  <a:tcPr/>
                </a:tc>
                <a:tc>
                  <a:txBody>
                    <a:bodyPr/>
                    <a:lstStyle/>
                    <a:p>
                      <a:r>
                        <a:rPr lang="en-US" dirty="0"/>
                        <a:t>10,395</a:t>
                      </a:r>
                    </a:p>
                  </a:txBody>
                  <a:tcPr/>
                </a:tc>
                <a:extLst>
                  <a:ext uri="{0D108BD9-81ED-4DB2-BD59-A6C34878D82A}">
                    <a16:rowId xmlns:a16="http://schemas.microsoft.com/office/drawing/2014/main" val="1982615210"/>
                  </a:ext>
                </a:extLst>
              </a:tr>
              <a:tr h="370840">
                <a:tc>
                  <a:txBody>
                    <a:bodyPr/>
                    <a:lstStyle/>
                    <a:p>
                      <a:r>
                        <a:rPr lang="en-US" dirty="0"/>
                        <a:t>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3 * (2*4 - 3) * (2*5 - 3) * (2*6 - 3) * (2*7 - 3) * (2*8 - 3)</a:t>
                      </a:r>
                    </a:p>
                  </a:txBody>
                  <a:tcPr/>
                </a:tc>
                <a:tc>
                  <a:txBody>
                    <a:bodyPr/>
                    <a:lstStyle/>
                    <a:p>
                      <a:r>
                        <a:rPr lang="en-US" dirty="0"/>
                        <a:t>135,135</a:t>
                      </a:r>
                    </a:p>
                  </a:txBody>
                  <a:tcPr/>
                </a:tc>
                <a:extLst>
                  <a:ext uri="{0D108BD9-81ED-4DB2-BD59-A6C34878D82A}">
                    <a16:rowId xmlns:a16="http://schemas.microsoft.com/office/drawing/2014/main" val="1939349601"/>
                  </a:ext>
                </a:extLst>
              </a:tr>
              <a:tr h="370840">
                <a:tc>
                  <a:txBody>
                    <a:bodyPr/>
                    <a:lstStyle/>
                    <a:p>
                      <a:r>
                        <a:rPr lang="en-US" dirty="0"/>
                        <a:t>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3 * (2*4 - 3) * (2*5 - 3) * (2*6 - 3) * (2*7 - 3) * (2*8 - 3) * (2*9 - 3)</a:t>
                      </a:r>
                    </a:p>
                  </a:txBody>
                  <a:tcPr/>
                </a:tc>
                <a:tc>
                  <a:txBody>
                    <a:bodyPr/>
                    <a:lstStyle/>
                    <a:p>
                      <a:r>
                        <a:rPr lang="en-US" dirty="0"/>
                        <a:t>2,027,025</a:t>
                      </a:r>
                    </a:p>
                  </a:txBody>
                  <a:tcPr/>
                </a:tc>
                <a:extLst>
                  <a:ext uri="{0D108BD9-81ED-4DB2-BD59-A6C34878D82A}">
                    <a16:rowId xmlns:a16="http://schemas.microsoft.com/office/drawing/2014/main" val="1690206884"/>
                  </a:ext>
                </a:extLst>
              </a:tr>
              <a:tr h="370840">
                <a:tc>
                  <a:txBody>
                    <a:bodyPr/>
                    <a:lstStyle/>
                    <a:p>
                      <a:r>
                        <a:rPr lang="en-US" dirty="0"/>
                        <a:t>10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3 * (2*4 - 3) * (2*5 - 3) * (2*6 - 3) * (2*7 - 3) * (2*8 - 3) * (2*9 - 3) * (2*10 - 3)</a:t>
                      </a:r>
                    </a:p>
                  </a:txBody>
                  <a:tcPr/>
                </a:tc>
                <a:tc>
                  <a:txBody>
                    <a:bodyPr/>
                    <a:lstStyle/>
                    <a:p>
                      <a:r>
                        <a:rPr lang="en-US" dirty="0"/>
                        <a:t>34,459,425</a:t>
                      </a:r>
                    </a:p>
                  </a:txBody>
                  <a:tcPr/>
                </a:tc>
                <a:extLst>
                  <a:ext uri="{0D108BD9-81ED-4DB2-BD59-A6C34878D82A}">
                    <a16:rowId xmlns:a16="http://schemas.microsoft.com/office/drawing/2014/main" val="1219539070"/>
                  </a:ext>
                </a:extLst>
              </a:tr>
            </a:tbl>
          </a:graphicData>
        </a:graphic>
      </p:graphicFrame>
      <p:sp>
        <p:nvSpPr>
          <p:cNvPr id="44" name="TextBox 43">
            <a:extLst>
              <a:ext uri="{FF2B5EF4-FFF2-40B4-BE49-F238E27FC236}">
                <a16:creationId xmlns:a16="http://schemas.microsoft.com/office/drawing/2014/main" id="{02B11A88-A2FD-FD51-D718-F4524CDE684D}"/>
              </a:ext>
            </a:extLst>
          </p:cNvPr>
          <p:cNvSpPr txBox="1"/>
          <p:nvPr/>
        </p:nvSpPr>
        <p:spPr>
          <a:xfrm>
            <a:off x="3445665" y="5337293"/>
            <a:ext cx="6096000" cy="369332"/>
          </a:xfrm>
          <a:prstGeom prst="rect">
            <a:avLst/>
          </a:prstGeom>
          <a:noFill/>
        </p:spPr>
        <p:txBody>
          <a:bodyPr wrap="square">
            <a:spAutoFit/>
          </a:bodyPr>
          <a:lstStyle/>
          <a:p>
            <a:pPr marL="0" indent="0" algn="ctr">
              <a:buNone/>
            </a:pPr>
            <a:r>
              <a:rPr lang="en-US" dirty="0"/>
              <a:t>This problem is scaling </a:t>
            </a:r>
            <a:r>
              <a:rPr lang="en-US" b="1" i="1" dirty="0"/>
              <a:t>factorially</a:t>
            </a:r>
            <a:r>
              <a:rPr lang="en-US" dirty="0"/>
              <a:t>!</a:t>
            </a:r>
          </a:p>
        </p:txBody>
      </p:sp>
      <p:sp>
        <p:nvSpPr>
          <p:cNvPr id="3" name="Rectangle 2">
            <a:extLst>
              <a:ext uri="{FF2B5EF4-FFF2-40B4-BE49-F238E27FC236}">
                <a16:creationId xmlns:a16="http://schemas.microsoft.com/office/drawing/2014/main" id="{EDCF88F6-3C11-22BD-ED66-9FCB5920E484}"/>
              </a:ext>
            </a:extLst>
          </p:cNvPr>
          <p:cNvSpPr/>
          <p:nvPr/>
        </p:nvSpPr>
        <p:spPr>
          <a:xfrm>
            <a:off x="1484309" y="2366683"/>
            <a:ext cx="10523793" cy="376517"/>
          </a:xfrm>
          <a:prstGeom prst="rect">
            <a:avLst/>
          </a:prstGeom>
          <a:solidFill>
            <a:srgbClr val="F3F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F0F2B6-6907-6998-B711-0E75D19F5214}"/>
              </a:ext>
            </a:extLst>
          </p:cNvPr>
          <p:cNvSpPr/>
          <p:nvPr/>
        </p:nvSpPr>
        <p:spPr>
          <a:xfrm>
            <a:off x="1484309" y="2742008"/>
            <a:ext cx="10523793" cy="376517"/>
          </a:xfrm>
          <a:prstGeom prst="rect">
            <a:avLst/>
          </a:prstGeom>
          <a:solidFill>
            <a:srgbClr val="F3F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15C5A88-8753-7D1B-0D56-96E86EC3723A}"/>
              </a:ext>
            </a:extLst>
          </p:cNvPr>
          <p:cNvSpPr/>
          <p:nvPr/>
        </p:nvSpPr>
        <p:spPr>
          <a:xfrm>
            <a:off x="1484309" y="3117333"/>
            <a:ext cx="10523793" cy="376517"/>
          </a:xfrm>
          <a:prstGeom prst="rect">
            <a:avLst/>
          </a:prstGeom>
          <a:solidFill>
            <a:srgbClr val="F3F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55497C7-8CF1-4843-BF8C-EABE513F5E84}"/>
              </a:ext>
            </a:extLst>
          </p:cNvPr>
          <p:cNvSpPr/>
          <p:nvPr/>
        </p:nvSpPr>
        <p:spPr>
          <a:xfrm>
            <a:off x="1484308" y="3492658"/>
            <a:ext cx="10523793" cy="376517"/>
          </a:xfrm>
          <a:prstGeom prst="rect">
            <a:avLst/>
          </a:prstGeom>
          <a:solidFill>
            <a:srgbClr val="F3F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72A0D0-0639-B8FA-4819-1B3FC24F9E66}"/>
              </a:ext>
            </a:extLst>
          </p:cNvPr>
          <p:cNvSpPr/>
          <p:nvPr/>
        </p:nvSpPr>
        <p:spPr>
          <a:xfrm>
            <a:off x="1484308" y="3867983"/>
            <a:ext cx="10523793" cy="376517"/>
          </a:xfrm>
          <a:prstGeom prst="rect">
            <a:avLst/>
          </a:prstGeom>
          <a:solidFill>
            <a:srgbClr val="F3F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007D2-3D69-C38F-B2CD-2244A8E9AC62}"/>
              </a:ext>
            </a:extLst>
          </p:cNvPr>
          <p:cNvSpPr/>
          <p:nvPr/>
        </p:nvSpPr>
        <p:spPr>
          <a:xfrm>
            <a:off x="1484308" y="4227312"/>
            <a:ext cx="10523793" cy="376517"/>
          </a:xfrm>
          <a:prstGeom prst="rect">
            <a:avLst/>
          </a:prstGeom>
          <a:solidFill>
            <a:srgbClr val="F3F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914141C-C263-9DF6-B983-D6E8B13F3360}"/>
              </a:ext>
            </a:extLst>
          </p:cNvPr>
          <p:cNvSpPr/>
          <p:nvPr/>
        </p:nvSpPr>
        <p:spPr>
          <a:xfrm>
            <a:off x="1484308" y="4585449"/>
            <a:ext cx="10523793" cy="376517"/>
          </a:xfrm>
          <a:prstGeom prst="rect">
            <a:avLst/>
          </a:prstGeom>
          <a:solidFill>
            <a:srgbClr val="F3F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154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 grpId="0" animBg="1"/>
      <p:bldP spid="10" grpId="0" animBg="1"/>
      <p:bldP spid="11" grpId="0" animBg="1"/>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Generating all possible (bifurcating) trees</a:t>
            </a:r>
          </a:p>
        </p:txBody>
      </p:sp>
      <p:graphicFrame>
        <p:nvGraphicFramePr>
          <p:cNvPr id="42" name="Table 42">
            <a:extLst>
              <a:ext uri="{FF2B5EF4-FFF2-40B4-BE49-F238E27FC236}">
                <a16:creationId xmlns:a16="http://schemas.microsoft.com/office/drawing/2014/main" id="{8FE7F98B-138D-DB4D-9884-D4C0DF357125}"/>
              </a:ext>
            </a:extLst>
          </p:cNvPr>
          <p:cNvGraphicFramePr>
            <a:graphicFrameLocks noGrp="1"/>
          </p:cNvGraphicFramePr>
          <p:nvPr>
            <p:extLst>
              <p:ext uri="{D42A27DB-BD31-4B8C-83A1-F6EECF244321}">
                <p14:modId xmlns:p14="http://schemas.microsoft.com/office/powerpoint/2010/main" val="2767601304"/>
              </p:ext>
            </p:extLst>
          </p:nvPr>
        </p:nvGraphicFramePr>
        <p:xfrm>
          <a:off x="1484309" y="1431520"/>
          <a:ext cx="10569678" cy="3581400"/>
        </p:xfrm>
        <a:graphic>
          <a:graphicData uri="http://schemas.openxmlformats.org/drawingml/2006/table">
            <a:tbl>
              <a:tblPr firstRow="1" bandRow="1">
                <a:tableStyleId>{5C22544A-7EE6-4342-B048-85BDC9FD1C3A}</a:tableStyleId>
              </a:tblPr>
              <a:tblGrid>
                <a:gridCol w="835742">
                  <a:extLst>
                    <a:ext uri="{9D8B030D-6E8A-4147-A177-3AD203B41FA5}">
                      <a16:colId xmlns:a16="http://schemas.microsoft.com/office/drawing/2014/main" val="3065244841"/>
                    </a:ext>
                  </a:extLst>
                </a:gridCol>
                <a:gridCol w="7345059">
                  <a:extLst>
                    <a:ext uri="{9D8B030D-6E8A-4147-A177-3AD203B41FA5}">
                      <a16:colId xmlns:a16="http://schemas.microsoft.com/office/drawing/2014/main" val="3064665624"/>
                    </a:ext>
                  </a:extLst>
                </a:gridCol>
                <a:gridCol w="2388877">
                  <a:extLst>
                    <a:ext uri="{9D8B030D-6E8A-4147-A177-3AD203B41FA5}">
                      <a16:colId xmlns:a16="http://schemas.microsoft.com/office/drawing/2014/main" val="3173831928"/>
                    </a:ext>
                  </a:extLst>
                </a:gridCol>
              </a:tblGrid>
              <a:tr h="370840">
                <a:tc>
                  <a:txBody>
                    <a:bodyPr/>
                    <a:lstStyle/>
                    <a:p>
                      <a:r>
                        <a:rPr lang="en-US" dirty="0"/>
                        <a:t>Tips</a:t>
                      </a:r>
                    </a:p>
                  </a:txBody>
                  <a:tcPr/>
                </a:tc>
                <a:tc>
                  <a:txBody>
                    <a:bodyPr/>
                    <a:lstStyle/>
                    <a:p>
                      <a:r>
                        <a:rPr lang="en-US" dirty="0"/>
                        <a:t>Possible trees</a:t>
                      </a:r>
                    </a:p>
                  </a:txBody>
                  <a:tcPr/>
                </a:tc>
                <a:tc>
                  <a:txBody>
                    <a:bodyPr/>
                    <a:lstStyle/>
                    <a:p>
                      <a:r>
                        <a:rPr lang="en-US" dirty="0"/>
                        <a:t>Order of magnitude</a:t>
                      </a:r>
                    </a:p>
                  </a:txBody>
                  <a:tcPr/>
                </a:tc>
                <a:extLst>
                  <a:ext uri="{0D108BD9-81ED-4DB2-BD59-A6C34878D82A}">
                    <a16:rowId xmlns:a16="http://schemas.microsoft.com/office/drawing/2014/main" val="1901938534"/>
                  </a:ext>
                </a:extLst>
              </a:tr>
              <a:tr h="370840">
                <a:tc>
                  <a:txBody>
                    <a:bodyPr/>
                    <a:lstStyle/>
                    <a:p>
                      <a:r>
                        <a:rPr lang="en-US" dirty="0"/>
                        <a:t>10</a:t>
                      </a:r>
                    </a:p>
                  </a:txBody>
                  <a:tcPr/>
                </a:tc>
                <a:tc>
                  <a:txBody>
                    <a:bodyPr/>
                    <a:lstStyle/>
                    <a:p>
                      <a:r>
                        <a:rPr lang="en-US" dirty="0"/>
                        <a:t>34,459,425</a:t>
                      </a:r>
                    </a:p>
                  </a:txBody>
                  <a:tcPr/>
                </a:tc>
                <a:tc>
                  <a:txBody>
                    <a:bodyPr/>
                    <a:lstStyle/>
                    <a:p>
                      <a:r>
                        <a:rPr lang="en-US" dirty="0"/>
                        <a:t>10</a:t>
                      </a:r>
                      <a:r>
                        <a:rPr lang="en-US" baseline="30000" dirty="0"/>
                        <a:t>7</a:t>
                      </a:r>
                    </a:p>
                  </a:txBody>
                  <a:tcPr/>
                </a:tc>
                <a:extLst>
                  <a:ext uri="{0D108BD9-81ED-4DB2-BD59-A6C34878D82A}">
                    <a16:rowId xmlns:a16="http://schemas.microsoft.com/office/drawing/2014/main" val="4084001396"/>
                  </a:ext>
                </a:extLst>
              </a:tr>
              <a:tr h="370840">
                <a:tc>
                  <a:txBody>
                    <a:bodyPr/>
                    <a:lstStyle/>
                    <a:p>
                      <a:r>
                        <a:rPr lang="en-US" dirty="0"/>
                        <a:t>20</a:t>
                      </a:r>
                    </a:p>
                  </a:txBody>
                  <a:tcPr/>
                </a:tc>
                <a:tc>
                  <a:txBody>
                    <a:bodyPr/>
                    <a:lstStyle/>
                    <a:p>
                      <a:r>
                        <a:rPr lang="en-US" dirty="0"/>
                        <a:t>8,200,794,532,637,890,000,000</a:t>
                      </a:r>
                    </a:p>
                  </a:txBody>
                  <a:tcPr/>
                </a:tc>
                <a:tc>
                  <a:txBody>
                    <a:bodyPr/>
                    <a:lstStyle/>
                    <a:p>
                      <a:r>
                        <a:rPr lang="en-US" dirty="0"/>
                        <a:t>10</a:t>
                      </a:r>
                      <a:r>
                        <a:rPr lang="en-US" baseline="30000" dirty="0"/>
                        <a:t>21</a:t>
                      </a:r>
                    </a:p>
                  </a:txBody>
                  <a:tcPr/>
                </a:tc>
                <a:extLst>
                  <a:ext uri="{0D108BD9-81ED-4DB2-BD59-A6C34878D82A}">
                    <a16:rowId xmlns:a16="http://schemas.microsoft.com/office/drawing/2014/main" val="1963832210"/>
                  </a:ext>
                </a:extLst>
              </a:tr>
              <a:tr h="370840">
                <a:tc>
                  <a:txBody>
                    <a:bodyPr/>
                    <a:lstStyle/>
                    <a:p>
                      <a:r>
                        <a:rPr lang="en-US" dirty="0"/>
                        <a:t>50</a:t>
                      </a:r>
                    </a:p>
                  </a:txBody>
                  <a:tcPr/>
                </a:tc>
                <a:tc>
                  <a:txBody>
                    <a:bodyPr/>
                    <a:lstStyle/>
                    <a:p>
                      <a:r>
                        <a:rPr lang="en-US" dirty="0"/>
                        <a:t>27,529,213,532,835,600,000,000,000,000,000,000,000,000,000,000,000,000,000,000,000,000,000,000,000,000</a:t>
                      </a:r>
                    </a:p>
                  </a:txBody>
                  <a:tcPr/>
                </a:tc>
                <a:tc>
                  <a:txBody>
                    <a:bodyPr/>
                    <a:lstStyle/>
                    <a:p>
                      <a:r>
                        <a:rPr lang="en-US" dirty="0"/>
                        <a:t>10</a:t>
                      </a:r>
                      <a:r>
                        <a:rPr lang="en-US" baseline="30000" dirty="0"/>
                        <a:t>76</a:t>
                      </a:r>
                    </a:p>
                  </a:txBody>
                  <a:tcPr/>
                </a:tc>
                <a:extLst>
                  <a:ext uri="{0D108BD9-81ED-4DB2-BD59-A6C34878D82A}">
                    <a16:rowId xmlns:a16="http://schemas.microsoft.com/office/drawing/2014/main" val="4062098487"/>
                  </a:ext>
                </a:extLst>
              </a:tr>
              <a:tr h="370840">
                <a:tc>
                  <a:txBody>
                    <a:bodyPr/>
                    <a:lstStyle/>
                    <a:p>
                      <a:r>
                        <a:rPr lang="en-US" dirty="0"/>
                        <a:t>100</a:t>
                      </a:r>
                    </a:p>
                  </a:txBody>
                  <a:tcPr/>
                </a:tc>
                <a:tc>
                  <a:txBody>
                    <a:bodyPr/>
                    <a:lstStyle/>
                    <a:p>
                      <a:r>
                        <a:rPr lang="en-US" dirty="0"/>
                        <a:t>33,499,038,543,080,200,000,000,000,000,000,000,000,000,000,000,000,000,000,000,000,000,000,000,000,000,000,000,000,000,000,000,000,000,000,000,000,000,000,000,000,000,000,000,000,000,000,000,000,000,000,000,000,000,000,000,000,000,000,000,000,000</a:t>
                      </a:r>
                    </a:p>
                  </a:txBody>
                  <a:tcPr/>
                </a:tc>
                <a:tc>
                  <a:txBody>
                    <a:bodyPr/>
                    <a:lstStyle/>
                    <a:p>
                      <a:r>
                        <a:rPr lang="en-US" dirty="0"/>
                        <a:t>10</a:t>
                      </a:r>
                      <a:r>
                        <a:rPr lang="en-US" baseline="30000" dirty="0"/>
                        <a:t>184</a:t>
                      </a:r>
                    </a:p>
                  </a:txBody>
                  <a:tcPr/>
                </a:tc>
                <a:extLst>
                  <a:ext uri="{0D108BD9-81ED-4DB2-BD59-A6C34878D82A}">
                    <a16:rowId xmlns:a16="http://schemas.microsoft.com/office/drawing/2014/main" val="2957283462"/>
                  </a:ext>
                </a:extLst>
              </a:tr>
              <a:tr h="370840">
                <a:tc>
                  <a:txBody>
                    <a:bodyPr/>
                    <a:lstStyle/>
                    <a:p>
                      <a:r>
                        <a:rPr lang="en-US" dirty="0"/>
                        <a:t>atoms</a:t>
                      </a:r>
                    </a:p>
                  </a:txBody>
                  <a:tcPr/>
                </a:tc>
                <a:tc>
                  <a:txBody>
                    <a:bodyPr/>
                    <a:lstStyle/>
                    <a:p>
                      <a:r>
                        <a:rPr lang="en-US" dirty="0"/>
                        <a:t>100,000,000,000,000,000,000,000,000,000,000,000,000,000,000,000,000,000,000,000,000,000,000,000,000,000,000</a:t>
                      </a:r>
                    </a:p>
                  </a:txBody>
                  <a:tcPr/>
                </a:tc>
                <a:tc>
                  <a:txBody>
                    <a:bodyPr/>
                    <a:lstStyle/>
                    <a:p>
                      <a:r>
                        <a:rPr lang="en-US" dirty="0"/>
                        <a:t>10</a:t>
                      </a:r>
                      <a:r>
                        <a:rPr lang="en-US" baseline="30000" dirty="0"/>
                        <a:t>80</a:t>
                      </a:r>
                    </a:p>
                  </a:txBody>
                  <a:tcPr/>
                </a:tc>
                <a:extLst>
                  <a:ext uri="{0D108BD9-81ED-4DB2-BD59-A6C34878D82A}">
                    <a16:rowId xmlns:a16="http://schemas.microsoft.com/office/drawing/2014/main" val="1982615210"/>
                  </a:ext>
                </a:extLst>
              </a:tr>
            </a:tbl>
          </a:graphicData>
        </a:graphic>
      </p:graphicFrame>
      <p:sp>
        <p:nvSpPr>
          <p:cNvPr id="3" name="TextBox 2">
            <a:extLst>
              <a:ext uri="{FF2B5EF4-FFF2-40B4-BE49-F238E27FC236}">
                <a16:creationId xmlns:a16="http://schemas.microsoft.com/office/drawing/2014/main" id="{BE20AC13-E340-8E02-B761-4CB0B878F581}"/>
              </a:ext>
            </a:extLst>
          </p:cNvPr>
          <p:cNvSpPr txBox="1"/>
          <p:nvPr/>
        </p:nvSpPr>
        <p:spPr>
          <a:xfrm>
            <a:off x="3445665" y="5377639"/>
            <a:ext cx="6096000" cy="1446550"/>
          </a:xfrm>
          <a:prstGeom prst="rect">
            <a:avLst/>
          </a:prstGeom>
          <a:noFill/>
        </p:spPr>
        <p:txBody>
          <a:bodyPr wrap="square">
            <a:spAutoFit/>
          </a:bodyPr>
          <a:lstStyle/>
          <a:p>
            <a:pPr marL="0" indent="0" algn="ctr">
              <a:buNone/>
            </a:pPr>
            <a:r>
              <a:rPr lang="en-US" sz="4400" dirty="0"/>
              <a:t>We can’t evaluate every possible tree.</a:t>
            </a:r>
          </a:p>
        </p:txBody>
      </p:sp>
      <p:sp>
        <p:nvSpPr>
          <p:cNvPr id="4" name="Rectangle 3">
            <a:extLst>
              <a:ext uri="{FF2B5EF4-FFF2-40B4-BE49-F238E27FC236}">
                <a16:creationId xmlns:a16="http://schemas.microsoft.com/office/drawing/2014/main" id="{21D0EE96-9B03-7B8A-A8FC-65C069B6947A}"/>
              </a:ext>
            </a:extLst>
          </p:cNvPr>
          <p:cNvSpPr/>
          <p:nvPr/>
        </p:nvSpPr>
        <p:spPr>
          <a:xfrm>
            <a:off x="1484309" y="2176048"/>
            <a:ext cx="10569678" cy="376517"/>
          </a:xfrm>
          <a:prstGeom prst="rect">
            <a:avLst/>
          </a:prstGeom>
          <a:solidFill>
            <a:srgbClr val="F3F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4CD3817-7E3E-BA2D-8BAC-84DFD9BD3869}"/>
              </a:ext>
            </a:extLst>
          </p:cNvPr>
          <p:cNvSpPr/>
          <p:nvPr/>
        </p:nvSpPr>
        <p:spPr>
          <a:xfrm>
            <a:off x="1484309" y="2552564"/>
            <a:ext cx="10569678" cy="632294"/>
          </a:xfrm>
          <a:prstGeom prst="rect">
            <a:avLst/>
          </a:prstGeom>
          <a:solidFill>
            <a:srgbClr val="F3F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4C50529-9367-7F98-C5EB-61DEA1C96749}"/>
              </a:ext>
            </a:extLst>
          </p:cNvPr>
          <p:cNvSpPr/>
          <p:nvPr/>
        </p:nvSpPr>
        <p:spPr>
          <a:xfrm>
            <a:off x="1484309" y="3184858"/>
            <a:ext cx="10569678" cy="1181412"/>
          </a:xfrm>
          <a:prstGeom prst="rect">
            <a:avLst/>
          </a:prstGeom>
          <a:solidFill>
            <a:srgbClr val="F3F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FAE81E-F825-FC6E-F33F-DC354A2C3B13}"/>
              </a:ext>
            </a:extLst>
          </p:cNvPr>
          <p:cNvSpPr/>
          <p:nvPr/>
        </p:nvSpPr>
        <p:spPr>
          <a:xfrm>
            <a:off x="1484309" y="4364590"/>
            <a:ext cx="10569678" cy="632294"/>
          </a:xfrm>
          <a:prstGeom prst="rect">
            <a:avLst/>
          </a:prstGeom>
          <a:solidFill>
            <a:srgbClr val="F3F1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F74D148-5BF5-595C-2F68-5CB917BFE035}"/>
              </a:ext>
            </a:extLst>
          </p:cNvPr>
          <p:cNvPicPr>
            <a:picLocks noChangeAspect="1"/>
          </p:cNvPicPr>
          <p:nvPr/>
        </p:nvPicPr>
        <p:blipFill>
          <a:blip r:embed="rId2"/>
          <a:stretch>
            <a:fillRect/>
          </a:stretch>
        </p:blipFill>
        <p:spPr>
          <a:xfrm>
            <a:off x="9883546" y="5971800"/>
            <a:ext cx="1619476" cy="409632"/>
          </a:xfrm>
          <a:prstGeom prst="rect">
            <a:avLst/>
          </a:prstGeom>
        </p:spPr>
      </p:pic>
    </p:spTree>
    <p:extLst>
      <p:ext uri="{BB962C8B-B14F-4D97-AF65-F5344CB8AC3E}">
        <p14:creationId xmlns:p14="http://schemas.microsoft.com/office/powerpoint/2010/main" val="221222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9CC509-BFE4-4BED-C17B-F0AA2C4A5D28}"/>
              </a:ext>
            </a:extLst>
          </p:cNvPr>
          <p:cNvSpPr txBox="1"/>
          <p:nvPr/>
        </p:nvSpPr>
        <p:spPr>
          <a:xfrm>
            <a:off x="3445665" y="5377639"/>
            <a:ext cx="6096000" cy="1446550"/>
          </a:xfrm>
          <a:prstGeom prst="rect">
            <a:avLst/>
          </a:prstGeom>
          <a:noFill/>
        </p:spPr>
        <p:txBody>
          <a:bodyPr wrap="square">
            <a:spAutoFit/>
          </a:bodyPr>
          <a:lstStyle/>
          <a:p>
            <a:pPr marL="0" indent="0" algn="ctr">
              <a:buNone/>
            </a:pPr>
            <a:r>
              <a:rPr lang="en-US" sz="4400" dirty="0"/>
              <a:t>We can’t evaluate every possible tree.</a:t>
            </a:r>
          </a:p>
        </p:txBody>
      </p:sp>
      <p:graphicFrame>
        <p:nvGraphicFramePr>
          <p:cNvPr id="4" name="Table 42">
            <a:extLst>
              <a:ext uri="{FF2B5EF4-FFF2-40B4-BE49-F238E27FC236}">
                <a16:creationId xmlns:a16="http://schemas.microsoft.com/office/drawing/2014/main" id="{0B385C03-32EC-783A-87BC-FADAE02DAB22}"/>
              </a:ext>
            </a:extLst>
          </p:cNvPr>
          <p:cNvGraphicFramePr>
            <a:graphicFrameLocks noGrp="1"/>
          </p:cNvGraphicFramePr>
          <p:nvPr>
            <p:extLst>
              <p:ext uri="{D42A27DB-BD31-4B8C-83A1-F6EECF244321}">
                <p14:modId xmlns:p14="http://schemas.microsoft.com/office/powerpoint/2010/main" val="243538426"/>
              </p:ext>
            </p:extLst>
          </p:nvPr>
        </p:nvGraphicFramePr>
        <p:xfrm>
          <a:off x="1484309" y="1431520"/>
          <a:ext cx="10569678" cy="3581400"/>
        </p:xfrm>
        <a:graphic>
          <a:graphicData uri="http://schemas.openxmlformats.org/drawingml/2006/table">
            <a:tbl>
              <a:tblPr firstRow="1" bandRow="1">
                <a:tableStyleId>{5C22544A-7EE6-4342-B048-85BDC9FD1C3A}</a:tableStyleId>
              </a:tblPr>
              <a:tblGrid>
                <a:gridCol w="835742">
                  <a:extLst>
                    <a:ext uri="{9D8B030D-6E8A-4147-A177-3AD203B41FA5}">
                      <a16:colId xmlns:a16="http://schemas.microsoft.com/office/drawing/2014/main" val="3065244841"/>
                    </a:ext>
                  </a:extLst>
                </a:gridCol>
                <a:gridCol w="7345059">
                  <a:extLst>
                    <a:ext uri="{9D8B030D-6E8A-4147-A177-3AD203B41FA5}">
                      <a16:colId xmlns:a16="http://schemas.microsoft.com/office/drawing/2014/main" val="3064665624"/>
                    </a:ext>
                  </a:extLst>
                </a:gridCol>
                <a:gridCol w="2388877">
                  <a:extLst>
                    <a:ext uri="{9D8B030D-6E8A-4147-A177-3AD203B41FA5}">
                      <a16:colId xmlns:a16="http://schemas.microsoft.com/office/drawing/2014/main" val="3173831928"/>
                    </a:ext>
                  </a:extLst>
                </a:gridCol>
              </a:tblGrid>
              <a:tr h="370840">
                <a:tc>
                  <a:txBody>
                    <a:bodyPr/>
                    <a:lstStyle/>
                    <a:p>
                      <a:r>
                        <a:rPr lang="en-US" dirty="0"/>
                        <a:t>Tips</a:t>
                      </a:r>
                    </a:p>
                  </a:txBody>
                  <a:tcPr/>
                </a:tc>
                <a:tc>
                  <a:txBody>
                    <a:bodyPr/>
                    <a:lstStyle/>
                    <a:p>
                      <a:r>
                        <a:rPr lang="en-US" dirty="0"/>
                        <a:t>Possible trees</a:t>
                      </a:r>
                    </a:p>
                  </a:txBody>
                  <a:tcPr/>
                </a:tc>
                <a:tc>
                  <a:txBody>
                    <a:bodyPr/>
                    <a:lstStyle/>
                    <a:p>
                      <a:r>
                        <a:rPr lang="en-US" dirty="0"/>
                        <a:t>Order of magnitude</a:t>
                      </a:r>
                    </a:p>
                  </a:txBody>
                  <a:tcPr/>
                </a:tc>
                <a:extLst>
                  <a:ext uri="{0D108BD9-81ED-4DB2-BD59-A6C34878D82A}">
                    <a16:rowId xmlns:a16="http://schemas.microsoft.com/office/drawing/2014/main" val="1901938534"/>
                  </a:ext>
                </a:extLst>
              </a:tr>
              <a:tr h="370840">
                <a:tc>
                  <a:txBody>
                    <a:bodyPr/>
                    <a:lstStyle/>
                    <a:p>
                      <a:r>
                        <a:rPr lang="en-US" dirty="0"/>
                        <a:t>10</a:t>
                      </a:r>
                    </a:p>
                  </a:txBody>
                  <a:tcPr/>
                </a:tc>
                <a:tc>
                  <a:txBody>
                    <a:bodyPr/>
                    <a:lstStyle/>
                    <a:p>
                      <a:r>
                        <a:rPr lang="en-US" dirty="0"/>
                        <a:t>34,459,425</a:t>
                      </a:r>
                    </a:p>
                  </a:txBody>
                  <a:tcPr/>
                </a:tc>
                <a:tc>
                  <a:txBody>
                    <a:bodyPr/>
                    <a:lstStyle/>
                    <a:p>
                      <a:r>
                        <a:rPr lang="en-US" dirty="0"/>
                        <a:t>10</a:t>
                      </a:r>
                      <a:r>
                        <a:rPr lang="en-US" baseline="30000" dirty="0"/>
                        <a:t>7</a:t>
                      </a:r>
                    </a:p>
                  </a:txBody>
                  <a:tcPr/>
                </a:tc>
                <a:extLst>
                  <a:ext uri="{0D108BD9-81ED-4DB2-BD59-A6C34878D82A}">
                    <a16:rowId xmlns:a16="http://schemas.microsoft.com/office/drawing/2014/main" val="4084001396"/>
                  </a:ext>
                </a:extLst>
              </a:tr>
              <a:tr h="370840">
                <a:tc>
                  <a:txBody>
                    <a:bodyPr/>
                    <a:lstStyle/>
                    <a:p>
                      <a:r>
                        <a:rPr lang="en-US" dirty="0"/>
                        <a:t>20</a:t>
                      </a:r>
                    </a:p>
                  </a:txBody>
                  <a:tcPr/>
                </a:tc>
                <a:tc>
                  <a:txBody>
                    <a:bodyPr/>
                    <a:lstStyle/>
                    <a:p>
                      <a:r>
                        <a:rPr lang="en-US" dirty="0"/>
                        <a:t>8,200,794,532,637,890,000,000</a:t>
                      </a:r>
                    </a:p>
                  </a:txBody>
                  <a:tcPr/>
                </a:tc>
                <a:tc>
                  <a:txBody>
                    <a:bodyPr/>
                    <a:lstStyle/>
                    <a:p>
                      <a:r>
                        <a:rPr lang="en-US" dirty="0"/>
                        <a:t>10</a:t>
                      </a:r>
                      <a:r>
                        <a:rPr lang="en-US" baseline="30000" dirty="0"/>
                        <a:t>21</a:t>
                      </a:r>
                    </a:p>
                  </a:txBody>
                  <a:tcPr/>
                </a:tc>
                <a:extLst>
                  <a:ext uri="{0D108BD9-81ED-4DB2-BD59-A6C34878D82A}">
                    <a16:rowId xmlns:a16="http://schemas.microsoft.com/office/drawing/2014/main" val="1963832210"/>
                  </a:ext>
                </a:extLst>
              </a:tr>
              <a:tr h="370840">
                <a:tc>
                  <a:txBody>
                    <a:bodyPr/>
                    <a:lstStyle/>
                    <a:p>
                      <a:r>
                        <a:rPr lang="en-US" dirty="0"/>
                        <a:t>50</a:t>
                      </a:r>
                    </a:p>
                  </a:txBody>
                  <a:tcPr/>
                </a:tc>
                <a:tc>
                  <a:txBody>
                    <a:bodyPr/>
                    <a:lstStyle/>
                    <a:p>
                      <a:r>
                        <a:rPr lang="en-US" dirty="0"/>
                        <a:t>27,529,213,532,835,600,000,000,000,000,000,000,000,000,000,000,000,000,000,000,000,000,000,000,000,000</a:t>
                      </a:r>
                    </a:p>
                  </a:txBody>
                  <a:tcPr/>
                </a:tc>
                <a:tc>
                  <a:txBody>
                    <a:bodyPr/>
                    <a:lstStyle/>
                    <a:p>
                      <a:r>
                        <a:rPr lang="en-US" dirty="0"/>
                        <a:t>10</a:t>
                      </a:r>
                      <a:r>
                        <a:rPr lang="en-US" baseline="30000" dirty="0"/>
                        <a:t>76</a:t>
                      </a:r>
                    </a:p>
                  </a:txBody>
                  <a:tcPr/>
                </a:tc>
                <a:extLst>
                  <a:ext uri="{0D108BD9-81ED-4DB2-BD59-A6C34878D82A}">
                    <a16:rowId xmlns:a16="http://schemas.microsoft.com/office/drawing/2014/main" val="4062098487"/>
                  </a:ext>
                </a:extLst>
              </a:tr>
              <a:tr h="370840">
                <a:tc>
                  <a:txBody>
                    <a:bodyPr/>
                    <a:lstStyle/>
                    <a:p>
                      <a:r>
                        <a:rPr lang="en-US" dirty="0"/>
                        <a:t>100</a:t>
                      </a:r>
                    </a:p>
                  </a:txBody>
                  <a:tcPr/>
                </a:tc>
                <a:tc>
                  <a:txBody>
                    <a:bodyPr/>
                    <a:lstStyle/>
                    <a:p>
                      <a:r>
                        <a:rPr lang="en-US" dirty="0"/>
                        <a:t>33,499,038,543,080,200,000,000,000,000,000,000,000,000,000,000,000,000,000,000,000,000,000,000,000,000,000,000,000,000,000,000,000,000,000,000,000,000,000,000,000,000,000,000,000,000,000,000,000,000,000,000,000,000,000,000,000,000,000,000,000,000</a:t>
                      </a:r>
                    </a:p>
                  </a:txBody>
                  <a:tcPr/>
                </a:tc>
                <a:tc>
                  <a:txBody>
                    <a:bodyPr/>
                    <a:lstStyle/>
                    <a:p>
                      <a:r>
                        <a:rPr lang="en-US" dirty="0"/>
                        <a:t>10</a:t>
                      </a:r>
                      <a:r>
                        <a:rPr lang="en-US" baseline="30000" dirty="0"/>
                        <a:t>184</a:t>
                      </a:r>
                    </a:p>
                  </a:txBody>
                  <a:tcPr/>
                </a:tc>
                <a:extLst>
                  <a:ext uri="{0D108BD9-81ED-4DB2-BD59-A6C34878D82A}">
                    <a16:rowId xmlns:a16="http://schemas.microsoft.com/office/drawing/2014/main" val="2957283462"/>
                  </a:ext>
                </a:extLst>
              </a:tr>
              <a:tr h="370840">
                <a:tc>
                  <a:txBody>
                    <a:bodyPr/>
                    <a:lstStyle/>
                    <a:p>
                      <a:r>
                        <a:rPr lang="en-US" dirty="0"/>
                        <a:t>atoms</a:t>
                      </a:r>
                    </a:p>
                  </a:txBody>
                  <a:tcPr/>
                </a:tc>
                <a:tc>
                  <a:txBody>
                    <a:bodyPr/>
                    <a:lstStyle/>
                    <a:p>
                      <a:r>
                        <a:rPr lang="en-US" dirty="0"/>
                        <a:t>100,000,000,000,000,000,000,000,000,000,000,000,000,000,000,000,000,000,000,000,000,000,000,000,000,000,000</a:t>
                      </a:r>
                    </a:p>
                  </a:txBody>
                  <a:tcPr/>
                </a:tc>
                <a:tc>
                  <a:txBody>
                    <a:bodyPr/>
                    <a:lstStyle/>
                    <a:p>
                      <a:r>
                        <a:rPr lang="en-US" dirty="0"/>
                        <a:t>10</a:t>
                      </a:r>
                      <a:r>
                        <a:rPr lang="en-US" baseline="30000" dirty="0"/>
                        <a:t>80</a:t>
                      </a:r>
                    </a:p>
                  </a:txBody>
                  <a:tcPr/>
                </a:tc>
                <a:extLst>
                  <a:ext uri="{0D108BD9-81ED-4DB2-BD59-A6C34878D82A}">
                    <a16:rowId xmlns:a16="http://schemas.microsoft.com/office/drawing/2014/main" val="1982615210"/>
                  </a:ext>
                </a:extLst>
              </a:tr>
            </a:tbl>
          </a:graphicData>
        </a:graphic>
      </p:graphicFrame>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Generating all possible (bifurcating) trees</a:t>
            </a:r>
          </a:p>
        </p:txBody>
      </p:sp>
      <p:sp>
        <p:nvSpPr>
          <p:cNvPr id="6" name="TextBox 5">
            <a:extLst>
              <a:ext uri="{FF2B5EF4-FFF2-40B4-BE49-F238E27FC236}">
                <a16:creationId xmlns:a16="http://schemas.microsoft.com/office/drawing/2014/main" id="{F265EAD3-0DDD-069D-DC02-99DC3D89C6DB}"/>
              </a:ext>
            </a:extLst>
          </p:cNvPr>
          <p:cNvSpPr txBox="1"/>
          <p:nvPr/>
        </p:nvSpPr>
        <p:spPr>
          <a:xfrm>
            <a:off x="2054580" y="1632823"/>
            <a:ext cx="8583923" cy="1569660"/>
          </a:xfrm>
          <a:prstGeom prst="rect">
            <a:avLst/>
          </a:prstGeom>
          <a:solidFill>
            <a:schemeClr val="accent2">
              <a:lumMod val="60000"/>
              <a:lumOff val="40000"/>
            </a:schemeClr>
          </a:solidFill>
        </p:spPr>
        <p:txBody>
          <a:bodyPr wrap="square">
            <a:spAutoFit/>
          </a:bodyPr>
          <a:lstStyle/>
          <a:p>
            <a:pPr marL="0" lvl="1" indent="0" algn="ctr">
              <a:buNone/>
            </a:pPr>
            <a:r>
              <a:rPr lang="en-US" sz="2400" dirty="0">
                <a:solidFill>
                  <a:schemeClr val="accent6">
                    <a:lumMod val="20000"/>
                    <a:lumOff val="80000"/>
                  </a:schemeClr>
                </a:solidFill>
              </a:rPr>
              <a:t>“The principal uses of these numbers will be to double-check algorithms and notation systems, and to frighten taxonomists.”</a:t>
            </a:r>
          </a:p>
          <a:p>
            <a:pPr marL="0" lvl="1" indent="0">
              <a:buNone/>
            </a:pPr>
            <a:endParaRPr lang="en-US" sz="2400" dirty="0">
              <a:solidFill>
                <a:schemeClr val="accent6">
                  <a:lumMod val="20000"/>
                  <a:lumOff val="80000"/>
                </a:schemeClr>
              </a:solidFill>
            </a:endParaRPr>
          </a:p>
          <a:p>
            <a:pPr marL="0" lvl="1" indent="0" algn="ctr">
              <a:buNone/>
            </a:pPr>
            <a:r>
              <a:rPr lang="en-US" sz="2400" dirty="0">
                <a:solidFill>
                  <a:schemeClr val="accent6">
                    <a:lumMod val="20000"/>
                    <a:lumOff val="80000"/>
                  </a:schemeClr>
                </a:solidFill>
              </a:rPr>
              <a:t>- Joseph </a:t>
            </a:r>
            <a:r>
              <a:rPr lang="en-US" sz="2400" dirty="0" err="1">
                <a:solidFill>
                  <a:schemeClr val="accent6">
                    <a:lumMod val="20000"/>
                    <a:lumOff val="80000"/>
                  </a:schemeClr>
                </a:solidFill>
              </a:rPr>
              <a:t>Felsenstein</a:t>
            </a:r>
            <a:endParaRPr lang="en-US" sz="2400" dirty="0">
              <a:solidFill>
                <a:schemeClr val="accent6">
                  <a:lumMod val="20000"/>
                  <a:lumOff val="80000"/>
                </a:schemeClr>
              </a:solidFill>
            </a:endParaRPr>
          </a:p>
        </p:txBody>
      </p:sp>
      <p:pic>
        <p:nvPicPr>
          <p:cNvPr id="7" name="Picture 6" descr="Joe Felsenstein in front of a blackboard showing a phylogenetic tree">
            <a:extLst>
              <a:ext uri="{FF2B5EF4-FFF2-40B4-BE49-F238E27FC236}">
                <a16:creationId xmlns:a16="http://schemas.microsoft.com/office/drawing/2014/main" id="{AC0B647F-99B5-8C4F-ABEB-3AFB9AD284F1}"/>
              </a:ext>
            </a:extLst>
          </p:cNvPr>
          <p:cNvPicPr>
            <a:picLocks noChangeAspect="1"/>
          </p:cNvPicPr>
          <p:nvPr/>
        </p:nvPicPr>
        <p:blipFill>
          <a:blip r:embed="rId2"/>
          <a:stretch>
            <a:fillRect/>
          </a:stretch>
        </p:blipFill>
        <p:spPr>
          <a:xfrm>
            <a:off x="2418374" y="3271307"/>
            <a:ext cx="2981472" cy="2755900"/>
          </a:xfrm>
          <a:prstGeom prst="rect">
            <a:avLst/>
          </a:prstGeom>
        </p:spPr>
      </p:pic>
    </p:spTree>
    <p:extLst>
      <p:ext uri="{BB962C8B-B14F-4D97-AF65-F5344CB8AC3E}">
        <p14:creationId xmlns:p14="http://schemas.microsoft.com/office/powerpoint/2010/main" val="3299448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707691" cy="1066800"/>
          </a:xfrm>
        </p:spPr>
        <p:txBody>
          <a:bodyPr>
            <a:normAutofit/>
          </a:bodyPr>
          <a:lstStyle/>
          <a:p>
            <a:pPr algn="l"/>
            <a:r>
              <a:rPr lang="en-US" dirty="0"/>
              <a:t>Simple heuristic tree search</a:t>
            </a:r>
          </a:p>
        </p:txBody>
      </p:sp>
      <p:sp>
        <p:nvSpPr>
          <p:cNvPr id="16" name="Content Placeholder 2">
            <a:extLst>
              <a:ext uri="{FF2B5EF4-FFF2-40B4-BE49-F238E27FC236}">
                <a16:creationId xmlns:a16="http://schemas.microsoft.com/office/drawing/2014/main" id="{06A9D1E6-9E6F-0C2C-BE57-179872D8587B}"/>
              </a:ext>
            </a:extLst>
          </p:cNvPr>
          <p:cNvSpPr>
            <a:spLocks noGrp="1"/>
          </p:cNvSpPr>
          <p:nvPr>
            <p:ph idx="1"/>
          </p:nvPr>
        </p:nvSpPr>
        <p:spPr>
          <a:xfrm>
            <a:off x="1484309" y="1743871"/>
            <a:ext cx="10337577" cy="4086658"/>
          </a:xfrm>
        </p:spPr>
        <p:txBody>
          <a:bodyPr anchor="t">
            <a:normAutofit/>
          </a:bodyPr>
          <a:lstStyle/>
          <a:p>
            <a:r>
              <a:rPr lang="en-US" dirty="0"/>
              <a:t>Start with an initial tree and score it</a:t>
            </a:r>
          </a:p>
          <a:p>
            <a:r>
              <a:rPr lang="en-US" dirty="0"/>
              <a:t>Permutate this tree many times and score the “neighbors”</a:t>
            </a:r>
          </a:p>
          <a:p>
            <a:r>
              <a:rPr lang="en-US" dirty="0"/>
              <a:t>Pick the neighbor with the best score</a:t>
            </a:r>
          </a:p>
          <a:p>
            <a:r>
              <a:rPr lang="en-US" dirty="0"/>
              <a:t>Repeat this process until the score stops increasing</a:t>
            </a:r>
            <a:br>
              <a:rPr lang="en-US" dirty="0"/>
            </a:br>
            <a:endParaRPr lang="en-US" dirty="0"/>
          </a:p>
          <a:p>
            <a:pPr marL="0" indent="0">
              <a:buNone/>
            </a:pPr>
            <a:endParaRPr lang="en-US" dirty="0"/>
          </a:p>
          <a:p>
            <a:pPr marL="0" indent="0">
              <a:buNone/>
            </a:pPr>
            <a:r>
              <a:rPr lang="en-US" sz="3600" dirty="0"/>
              <a:t>What is the potential pitfall here?</a:t>
            </a:r>
          </a:p>
        </p:txBody>
      </p:sp>
    </p:spTree>
    <p:extLst>
      <p:ext uri="{BB962C8B-B14F-4D97-AF65-F5344CB8AC3E}">
        <p14:creationId xmlns:p14="http://schemas.microsoft.com/office/powerpoint/2010/main" val="53668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8089" y="1259723"/>
            <a:ext cx="4617911" cy="1597090"/>
          </a:xfrm>
        </p:spPr>
        <p:txBody>
          <a:bodyPr anchor="t"/>
          <a:lstStyle/>
          <a:p>
            <a:r>
              <a:rPr lang="en-US" dirty="0"/>
              <a:t>How are species related?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586" y="1259723"/>
            <a:ext cx="6205154" cy="5000624"/>
          </a:xfrm>
          <a:prstGeom prst="rect">
            <a:avLst/>
          </a:prstGeom>
        </p:spPr>
      </p:pic>
      <p:sp>
        <p:nvSpPr>
          <p:cNvPr id="8" name="Title 1">
            <a:extLst>
              <a:ext uri="{FF2B5EF4-FFF2-40B4-BE49-F238E27FC236}">
                <a16:creationId xmlns:a16="http://schemas.microsoft.com/office/drawing/2014/main" id="{9D3A71C0-CF6B-D7E9-BEBB-9AE40AB90B54}"/>
              </a:ext>
            </a:extLst>
          </p:cNvPr>
          <p:cNvSpPr>
            <a:spLocks noGrp="1"/>
          </p:cNvSpPr>
          <p:nvPr>
            <p:ph type="title"/>
          </p:nvPr>
        </p:nvSpPr>
        <p:spPr>
          <a:xfrm>
            <a:off x="1484309" y="1"/>
            <a:ext cx="10018713" cy="1066800"/>
          </a:xfrm>
        </p:spPr>
        <p:txBody>
          <a:bodyPr/>
          <a:lstStyle/>
          <a:p>
            <a:pPr algn="l"/>
            <a:r>
              <a:rPr lang="en-US" dirty="0"/>
              <a:t>What can I use a phylogenetic tree for?</a:t>
            </a:r>
          </a:p>
        </p:txBody>
      </p:sp>
    </p:spTree>
    <p:extLst>
      <p:ext uri="{BB962C8B-B14F-4D97-AF65-F5344CB8AC3E}">
        <p14:creationId xmlns:p14="http://schemas.microsoft.com/office/powerpoint/2010/main" val="292453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707691" cy="1066800"/>
          </a:xfrm>
        </p:spPr>
        <p:txBody>
          <a:bodyPr>
            <a:normAutofit fontScale="90000"/>
          </a:bodyPr>
          <a:lstStyle/>
          <a:p>
            <a:pPr algn="l"/>
            <a:r>
              <a:rPr lang="en-US" dirty="0"/>
              <a:t>Tree algorithms cannot guarantee optimal solutions</a:t>
            </a:r>
          </a:p>
        </p:txBody>
      </p:sp>
      <p:grpSp>
        <p:nvGrpSpPr>
          <p:cNvPr id="6" name="Group 5">
            <a:extLst>
              <a:ext uri="{FF2B5EF4-FFF2-40B4-BE49-F238E27FC236}">
                <a16:creationId xmlns:a16="http://schemas.microsoft.com/office/drawing/2014/main" id="{A8B61764-9BA3-2244-9785-9F3ED92D01AE}"/>
              </a:ext>
            </a:extLst>
          </p:cNvPr>
          <p:cNvGrpSpPr/>
          <p:nvPr/>
        </p:nvGrpSpPr>
        <p:grpSpPr>
          <a:xfrm>
            <a:off x="1774474" y="966907"/>
            <a:ext cx="9261098" cy="4716138"/>
            <a:chOff x="2747867" y="1723991"/>
            <a:chExt cx="6696265" cy="3410018"/>
          </a:xfrm>
        </p:grpSpPr>
        <p:pic>
          <p:nvPicPr>
            <p:cNvPr id="7" name="Picture 6">
              <a:extLst>
                <a:ext uri="{FF2B5EF4-FFF2-40B4-BE49-F238E27FC236}">
                  <a16:creationId xmlns:a16="http://schemas.microsoft.com/office/drawing/2014/main" id="{0A09FFF6-8253-361F-9A43-A6FF786BBF36}"/>
                </a:ext>
              </a:extLst>
            </p:cNvPr>
            <p:cNvPicPr>
              <a:picLocks noChangeAspect="1"/>
            </p:cNvPicPr>
            <p:nvPr/>
          </p:nvPicPr>
          <p:blipFill rotWithShape="1">
            <a:blip r:embed="rId2">
              <a:extLst>
                <a:ext uri="{28A0092B-C50C-407E-A947-70E740481C1C}">
                  <a14:useLocalDpi xmlns:a14="http://schemas.microsoft.com/office/drawing/2010/main" val="0"/>
                </a:ext>
              </a:extLst>
            </a:blip>
            <a:srcRect t="14167"/>
            <a:stretch/>
          </p:blipFill>
          <p:spPr>
            <a:xfrm>
              <a:off x="3951573" y="2497112"/>
              <a:ext cx="5067300" cy="2212862"/>
            </a:xfrm>
            <a:prstGeom prst="rect">
              <a:avLst/>
            </a:prstGeom>
          </p:spPr>
        </p:pic>
        <p:sp>
          <p:nvSpPr>
            <p:cNvPr id="16" name="TextBox 5">
              <a:extLst>
                <a:ext uri="{FF2B5EF4-FFF2-40B4-BE49-F238E27FC236}">
                  <a16:creationId xmlns:a16="http://schemas.microsoft.com/office/drawing/2014/main" id="{E74538CA-0755-AFE8-B0F8-45BAB5D7ACFB}"/>
                </a:ext>
              </a:extLst>
            </p:cNvPr>
            <p:cNvSpPr txBox="1"/>
            <p:nvPr/>
          </p:nvSpPr>
          <p:spPr>
            <a:xfrm>
              <a:off x="4749571" y="4764677"/>
              <a:ext cx="1158941"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tree space</a:t>
              </a:r>
            </a:p>
          </p:txBody>
        </p:sp>
        <p:cxnSp>
          <p:nvCxnSpPr>
            <p:cNvPr id="17" name="Straight Arrow Connector 16">
              <a:extLst>
                <a:ext uri="{FF2B5EF4-FFF2-40B4-BE49-F238E27FC236}">
                  <a16:creationId xmlns:a16="http://schemas.microsoft.com/office/drawing/2014/main" id="{CCBD2180-F0CC-F261-F9AA-6577EA9FE06B}"/>
                </a:ext>
              </a:extLst>
            </p:cNvPr>
            <p:cNvCxnSpPr/>
            <p:nvPr/>
          </p:nvCxnSpPr>
          <p:spPr>
            <a:xfrm>
              <a:off x="3783645" y="4691263"/>
              <a:ext cx="3117216"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8" name="TextBox 13">
              <a:extLst>
                <a:ext uri="{FF2B5EF4-FFF2-40B4-BE49-F238E27FC236}">
                  <a16:creationId xmlns:a16="http://schemas.microsoft.com/office/drawing/2014/main" id="{51F8C677-9E33-B830-6827-89F2F8945757}"/>
                </a:ext>
              </a:extLst>
            </p:cNvPr>
            <p:cNvSpPr txBox="1"/>
            <p:nvPr/>
          </p:nvSpPr>
          <p:spPr>
            <a:xfrm>
              <a:off x="2747867" y="3159786"/>
              <a:ext cx="102156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scoring function</a:t>
              </a:r>
            </a:p>
          </p:txBody>
        </p:sp>
        <p:sp>
          <p:nvSpPr>
            <p:cNvPr id="19" name="TextBox 14">
              <a:extLst>
                <a:ext uri="{FF2B5EF4-FFF2-40B4-BE49-F238E27FC236}">
                  <a16:creationId xmlns:a16="http://schemas.microsoft.com/office/drawing/2014/main" id="{FD671FED-E516-7D17-44E5-6A39C494392D}"/>
                </a:ext>
              </a:extLst>
            </p:cNvPr>
            <p:cNvSpPr txBox="1"/>
            <p:nvPr/>
          </p:nvSpPr>
          <p:spPr>
            <a:xfrm>
              <a:off x="7620984" y="1723991"/>
              <a:ext cx="1823148"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0000FF"/>
                  </a:solidFill>
                </a:rPr>
                <a:t>Global maximum</a:t>
              </a:r>
            </a:p>
          </p:txBody>
        </p:sp>
        <p:sp>
          <p:nvSpPr>
            <p:cNvPr id="20" name="TextBox 15">
              <a:extLst>
                <a:ext uri="{FF2B5EF4-FFF2-40B4-BE49-F238E27FC236}">
                  <a16:creationId xmlns:a16="http://schemas.microsoft.com/office/drawing/2014/main" id="{67C85092-659B-50CC-04D6-090D6466236E}"/>
                </a:ext>
              </a:extLst>
            </p:cNvPr>
            <p:cNvSpPr txBox="1"/>
            <p:nvPr/>
          </p:nvSpPr>
          <p:spPr>
            <a:xfrm>
              <a:off x="4515435" y="2677124"/>
              <a:ext cx="1689698"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accent6">
                      <a:lumMod val="75000"/>
                    </a:schemeClr>
                  </a:solidFill>
                </a:rPr>
                <a:t>Local maximum</a:t>
              </a:r>
            </a:p>
          </p:txBody>
        </p:sp>
        <p:cxnSp>
          <p:nvCxnSpPr>
            <p:cNvPr id="21" name="Straight Arrow Connector 20">
              <a:extLst>
                <a:ext uri="{FF2B5EF4-FFF2-40B4-BE49-F238E27FC236}">
                  <a16:creationId xmlns:a16="http://schemas.microsoft.com/office/drawing/2014/main" id="{1C4D13D1-C2F2-D1D7-3497-F340FB83F149}"/>
                </a:ext>
              </a:extLst>
            </p:cNvPr>
            <p:cNvCxnSpPr/>
            <p:nvPr/>
          </p:nvCxnSpPr>
          <p:spPr>
            <a:xfrm flipV="1">
              <a:off x="3779220" y="2429842"/>
              <a:ext cx="0" cy="2247875"/>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A320F57-16CF-4B2D-07B9-054B087EAD3B}"/>
                </a:ext>
              </a:extLst>
            </p:cNvPr>
            <p:cNvCxnSpPr/>
            <p:nvPr/>
          </p:nvCxnSpPr>
          <p:spPr>
            <a:xfrm flipV="1">
              <a:off x="3797996" y="3808070"/>
              <a:ext cx="1463315" cy="878477"/>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90F9B32-C9FD-D524-0960-CFB96B5F5B80}"/>
                </a:ext>
              </a:extLst>
            </p:cNvPr>
            <p:cNvCxnSpPr/>
            <p:nvPr/>
          </p:nvCxnSpPr>
          <p:spPr>
            <a:xfrm flipH="1">
              <a:off x="7206837" y="2051905"/>
              <a:ext cx="579804" cy="386282"/>
            </a:xfrm>
            <a:prstGeom prst="straightConnector1">
              <a:avLst/>
            </a:prstGeom>
            <a:ln w="381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F2D42E5-8B5D-2C15-A97B-D2DF5BF8F36E}"/>
                </a:ext>
              </a:extLst>
            </p:cNvPr>
            <p:cNvCxnSpPr/>
            <p:nvPr/>
          </p:nvCxnSpPr>
          <p:spPr>
            <a:xfrm>
              <a:off x="5412204" y="3032650"/>
              <a:ext cx="276645" cy="437803"/>
            </a:xfrm>
            <a:prstGeom prst="straightConnector1">
              <a:avLst/>
            </a:prstGeom>
            <a:ln w="38100" cmpd="sng">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25" name="TextBox 24">
            <a:extLst>
              <a:ext uri="{FF2B5EF4-FFF2-40B4-BE49-F238E27FC236}">
                <a16:creationId xmlns:a16="http://schemas.microsoft.com/office/drawing/2014/main" id="{6A12D8C2-F5E3-B057-560A-5C1081C3E300}"/>
              </a:ext>
            </a:extLst>
          </p:cNvPr>
          <p:cNvSpPr txBox="1"/>
          <p:nvPr/>
        </p:nvSpPr>
        <p:spPr>
          <a:xfrm>
            <a:off x="2546192" y="5732383"/>
            <a:ext cx="8583923" cy="830997"/>
          </a:xfrm>
          <a:prstGeom prst="rect">
            <a:avLst/>
          </a:prstGeom>
          <a:noFill/>
        </p:spPr>
        <p:txBody>
          <a:bodyPr wrap="square">
            <a:spAutoFit/>
          </a:bodyPr>
          <a:lstStyle/>
          <a:p>
            <a:pPr marL="0" lvl="1" indent="0" algn="ctr">
              <a:buNone/>
            </a:pPr>
            <a:r>
              <a:rPr lang="en-US" sz="2400" dirty="0"/>
              <a:t>If we can’t guarantee we found the best tree, then we need a way to evaluate how confident we are in the tree we have.</a:t>
            </a:r>
          </a:p>
        </p:txBody>
      </p:sp>
    </p:spTree>
    <p:extLst>
      <p:ext uri="{BB962C8B-B14F-4D97-AF65-F5344CB8AC3E}">
        <p14:creationId xmlns:p14="http://schemas.microsoft.com/office/powerpoint/2010/main" val="389303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707691" cy="1066800"/>
          </a:xfrm>
        </p:spPr>
        <p:txBody>
          <a:bodyPr>
            <a:normAutofit/>
          </a:bodyPr>
          <a:lstStyle/>
          <a:p>
            <a:pPr algn="l"/>
            <a:r>
              <a:rPr lang="en-US" dirty="0"/>
              <a:t>Bootstrap replicates</a:t>
            </a:r>
          </a:p>
        </p:txBody>
      </p:sp>
      <p:graphicFrame>
        <p:nvGraphicFramePr>
          <p:cNvPr id="16" name="Table 15">
            <a:extLst>
              <a:ext uri="{FF2B5EF4-FFF2-40B4-BE49-F238E27FC236}">
                <a16:creationId xmlns:a16="http://schemas.microsoft.com/office/drawing/2014/main" id="{443F922F-B2FE-DD96-CBA0-AF0EC6059DA1}"/>
              </a:ext>
            </a:extLst>
          </p:cNvPr>
          <p:cNvGraphicFramePr>
            <a:graphicFrameLocks noGrp="1"/>
          </p:cNvGraphicFramePr>
          <p:nvPr>
            <p:extLst>
              <p:ext uri="{D42A27DB-BD31-4B8C-83A1-F6EECF244321}">
                <p14:modId xmlns:p14="http://schemas.microsoft.com/office/powerpoint/2010/main" val="751754293"/>
              </p:ext>
            </p:extLst>
          </p:nvPr>
        </p:nvGraphicFramePr>
        <p:xfrm>
          <a:off x="3555007" y="1367088"/>
          <a:ext cx="6875379" cy="1371600"/>
        </p:xfrm>
        <a:graphic>
          <a:graphicData uri="http://schemas.openxmlformats.org/drawingml/2006/table">
            <a:tbl>
              <a:tblPr firstRow="1" bandRow="1">
                <a:tableStyleId>{5C22544A-7EE6-4342-B048-85BDC9FD1C3A}</a:tableStyleId>
              </a:tblPr>
              <a:tblGrid>
                <a:gridCol w="763931">
                  <a:extLst>
                    <a:ext uri="{9D8B030D-6E8A-4147-A177-3AD203B41FA5}">
                      <a16:colId xmlns:a16="http://schemas.microsoft.com/office/drawing/2014/main" val="20000"/>
                    </a:ext>
                  </a:extLst>
                </a:gridCol>
                <a:gridCol w="763931">
                  <a:extLst>
                    <a:ext uri="{9D8B030D-6E8A-4147-A177-3AD203B41FA5}">
                      <a16:colId xmlns:a16="http://schemas.microsoft.com/office/drawing/2014/main" val="20001"/>
                    </a:ext>
                  </a:extLst>
                </a:gridCol>
                <a:gridCol w="763931">
                  <a:extLst>
                    <a:ext uri="{9D8B030D-6E8A-4147-A177-3AD203B41FA5}">
                      <a16:colId xmlns:a16="http://schemas.microsoft.com/office/drawing/2014/main" val="20002"/>
                    </a:ext>
                  </a:extLst>
                </a:gridCol>
                <a:gridCol w="763931">
                  <a:extLst>
                    <a:ext uri="{9D8B030D-6E8A-4147-A177-3AD203B41FA5}">
                      <a16:colId xmlns:a16="http://schemas.microsoft.com/office/drawing/2014/main" val="20003"/>
                    </a:ext>
                  </a:extLst>
                </a:gridCol>
                <a:gridCol w="763931">
                  <a:extLst>
                    <a:ext uri="{9D8B030D-6E8A-4147-A177-3AD203B41FA5}">
                      <a16:colId xmlns:a16="http://schemas.microsoft.com/office/drawing/2014/main" val="20004"/>
                    </a:ext>
                  </a:extLst>
                </a:gridCol>
                <a:gridCol w="763931">
                  <a:extLst>
                    <a:ext uri="{9D8B030D-6E8A-4147-A177-3AD203B41FA5}">
                      <a16:colId xmlns:a16="http://schemas.microsoft.com/office/drawing/2014/main" val="20005"/>
                    </a:ext>
                  </a:extLst>
                </a:gridCol>
                <a:gridCol w="763931">
                  <a:extLst>
                    <a:ext uri="{9D8B030D-6E8A-4147-A177-3AD203B41FA5}">
                      <a16:colId xmlns:a16="http://schemas.microsoft.com/office/drawing/2014/main" val="20006"/>
                    </a:ext>
                  </a:extLst>
                </a:gridCol>
                <a:gridCol w="763931">
                  <a:extLst>
                    <a:ext uri="{9D8B030D-6E8A-4147-A177-3AD203B41FA5}">
                      <a16:colId xmlns:a16="http://schemas.microsoft.com/office/drawing/2014/main" val="20007"/>
                    </a:ext>
                  </a:extLst>
                </a:gridCol>
                <a:gridCol w="763931">
                  <a:extLst>
                    <a:ext uri="{9D8B030D-6E8A-4147-A177-3AD203B41FA5}">
                      <a16:colId xmlns:a16="http://schemas.microsoft.com/office/drawing/2014/main" val="20008"/>
                    </a:ext>
                  </a:extLst>
                </a:gridCol>
              </a:tblGrid>
              <a:tr h="0">
                <a:tc>
                  <a:txBody>
                    <a:bodyPr/>
                    <a:lstStyle/>
                    <a:p>
                      <a:pPr algn="ctr"/>
                      <a:r>
                        <a:rPr lang="en-US" sz="2400" i="1" dirty="0">
                          <a:solidFill>
                            <a:schemeClr val="tx1"/>
                          </a:solidFill>
                        </a:rPr>
                        <a:t>1</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i="1" dirty="0">
                          <a:solidFill>
                            <a:schemeClr val="tx1"/>
                          </a:solidFill>
                        </a:rPr>
                        <a:t>2</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i="1" dirty="0">
                          <a:solidFill>
                            <a:schemeClr val="tx1"/>
                          </a:solidFill>
                        </a:rPr>
                        <a:t>3</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i="1" dirty="0">
                          <a:solidFill>
                            <a:schemeClr val="tx1"/>
                          </a:solidFill>
                        </a:rPr>
                        <a:t>4</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i="1" dirty="0">
                          <a:solidFill>
                            <a:schemeClr val="tx1"/>
                          </a:solidFill>
                        </a:rPr>
                        <a:t>5</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i="1" dirty="0">
                          <a:solidFill>
                            <a:schemeClr val="tx1"/>
                          </a:solidFill>
                        </a:rPr>
                        <a:t>6</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i="1" dirty="0">
                          <a:solidFill>
                            <a:schemeClr val="tx1"/>
                          </a:solidFill>
                        </a:rPr>
                        <a:t>7</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i="1" dirty="0">
                          <a:solidFill>
                            <a:schemeClr val="tx1"/>
                          </a:solidFill>
                        </a:rPr>
                        <a:t>8</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i="1" dirty="0">
                          <a:solidFill>
                            <a:schemeClr val="tx1"/>
                          </a:solidFill>
                        </a:rPr>
                        <a:t>9</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a:r>
                        <a:rPr lang="en-US" sz="2400" b="0" dirty="0">
                          <a:solidFill>
                            <a:srgbClr val="FF0000"/>
                          </a:solidFill>
                        </a:rPr>
                        <a:t>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b="0" dirty="0">
                          <a:solidFill>
                            <a:schemeClr val="accent2"/>
                          </a:solidFill>
                        </a:rPr>
                        <a:t>C</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b="0" dirty="0">
                          <a:solidFill>
                            <a:schemeClr val="accent2">
                              <a:lumMod val="50000"/>
                            </a:schemeClr>
                          </a:solidFill>
                        </a:rPr>
                        <a:t>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b="0" dirty="0">
                          <a:solidFill>
                            <a:srgbClr val="FF0000"/>
                          </a:solidFill>
                        </a:rPr>
                        <a:t>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b="0" dirty="0">
                          <a:solidFill>
                            <a:srgbClr val="FF0000"/>
                          </a:solidFill>
                        </a:rPr>
                        <a:t>A</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b="0" dirty="0">
                          <a:solidFill>
                            <a:srgbClr val="FF0000"/>
                          </a:solidFill>
                        </a:rPr>
                        <a:t>A</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b="0" dirty="0">
                          <a:solidFill>
                            <a:srgbClr val="FF0000"/>
                          </a:solidFill>
                        </a:rPr>
                        <a:t>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b="0" dirty="0">
                          <a:solidFill>
                            <a:schemeClr val="tx1"/>
                          </a:solidFill>
                        </a:rPr>
                        <a:t>G</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b="0" dirty="0">
                          <a:solidFill>
                            <a:schemeClr val="accent2">
                              <a:lumMod val="50000"/>
                            </a:schemeClr>
                          </a:solidFill>
                        </a:rPr>
                        <a:t>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400" b="0" dirty="0">
                          <a:solidFill>
                            <a:srgbClr val="FF0000"/>
                          </a:solidFill>
                        </a:rPr>
                        <a:t>A</a:t>
                      </a:r>
                    </a:p>
                  </a:txBody>
                  <a:tcPr>
                    <a:lnL w="12700" cap="flat" cmpd="sng" algn="ctr">
                      <a:noFill/>
                      <a:prstDash val="solid"/>
                      <a:round/>
                      <a:headEnd type="none" w="med" len="med"/>
                      <a:tailEnd type="none" w="med" len="med"/>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accent2"/>
                          </a:solidFill>
                        </a:rPr>
                        <a:t>C</a:t>
                      </a:r>
                    </a:p>
                  </a:txBody>
                  <a:tcPr>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accent2">
                              <a:lumMod val="50000"/>
                            </a:schemeClr>
                          </a:solidFill>
                        </a:rPr>
                        <a:t>T</a:t>
                      </a:r>
                    </a:p>
                  </a:txBody>
                  <a:tcPr>
                    <a:lnL w="12700" cmpd="sng">
                      <a:noFill/>
                    </a:lnL>
                    <a:lnR w="12700" cap="flat" cmpd="sng" algn="ctr">
                      <a:no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rgbClr val="FF0000"/>
                          </a:solidFill>
                        </a:rPr>
                        <a:t>A</a:t>
                      </a:r>
                    </a:p>
                  </a:txBody>
                  <a:tcPr>
                    <a:lnL w="12700" cap="flat" cmpd="sng" algn="ctr">
                      <a:noFill/>
                      <a:prstDash val="solid"/>
                      <a:round/>
                      <a:headEnd type="none" w="med" len="med"/>
                      <a:tailEnd type="none" w="med" len="med"/>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a:t>
                      </a:r>
                    </a:p>
                  </a:txBody>
                  <a:tcPr>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a:t>
                      </a:r>
                    </a:p>
                  </a:txBody>
                  <a:tcPr>
                    <a:lnL w="12700" cmpd="sng">
                      <a:noFill/>
                    </a:lnL>
                    <a:lnR w="12700" cap="flat" cmpd="sng" algn="ctr">
                      <a:no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a:t>
                      </a:r>
                    </a:p>
                  </a:txBody>
                  <a:tcPr>
                    <a:lnL w="12700" cap="flat" cmpd="sng" algn="ctr">
                      <a:noFill/>
                      <a:prstDash val="solid"/>
                      <a:round/>
                      <a:headEnd type="none" w="med" len="med"/>
                      <a:tailEnd type="none" w="med" len="med"/>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G</a:t>
                      </a:r>
                    </a:p>
                  </a:txBody>
                  <a:tcPr>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accent2">
                              <a:lumMod val="50000"/>
                            </a:schemeClr>
                          </a:solidFill>
                        </a:rPr>
                        <a:t>T</a:t>
                      </a:r>
                    </a:p>
                  </a:txBody>
                  <a:tcPr>
                    <a:lnL w="12700" cmpd="sng">
                      <a:noFill/>
                    </a:lnL>
                    <a:lnR w="12700" cap="flat" cmpd="sng" algn="ctr">
                      <a:no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7" name="Table 16">
            <a:extLst>
              <a:ext uri="{FF2B5EF4-FFF2-40B4-BE49-F238E27FC236}">
                <a16:creationId xmlns:a16="http://schemas.microsoft.com/office/drawing/2014/main" id="{391ED2DF-BD9D-0D17-BA89-26FB865A8430}"/>
              </a:ext>
            </a:extLst>
          </p:cNvPr>
          <p:cNvGraphicFramePr>
            <a:graphicFrameLocks noGrp="1"/>
          </p:cNvGraphicFramePr>
          <p:nvPr>
            <p:extLst>
              <p:ext uri="{D42A27DB-BD31-4B8C-83A1-F6EECF244321}">
                <p14:modId xmlns:p14="http://schemas.microsoft.com/office/powerpoint/2010/main" val="349858801"/>
              </p:ext>
            </p:extLst>
          </p:nvPr>
        </p:nvGraphicFramePr>
        <p:xfrm>
          <a:off x="1565787" y="1367088"/>
          <a:ext cx="1989220" cy="1371600"/>
        </p:xfrm>
        <a:graphic>
          <a:graphicData uri="http://schemas.openxmlformats.org/drawingml/2006/table">
            <a:tbl>
              <a:tblPr firstRow="1" bandRow="1">
                <a:tableStyleId>{5C22544A-7EE6-4342-B048-85BDC9FD1C3A}</a:tableStyleId>
              </a:tblPr>
              <a:tblGrid>
                <a:gridCol w="1989220">
                  <a:extLst>
                    <a:ext uri="{9D8B030D-6E8A-4147-A177-3AD203B41FA5}">
                      <a16:colId xmlns:a16="http://schemas.microsoft.com/office/drawing/2014/main" val="20000"/>
                    </a:ext>
                  </a:extLst>
                </a:gridCol>
              </a:tblGrid>
              <a:tr h="414020">
                <a:tc>
                  <a:txBody>
                    <a:bodyPr/>
                    <a:lstStyle/>
                    <a:p>
                      <a:r>
                        <a:rPr lang="en-US" sz="2400" i="1" dirty="0">
                          <a:solidFill>
                            <a:schemeClr val="tx1"/>
                          </a:solidFill>
                        </a:rPr>
                        <a:t>Site #</a:t>
                      </a:r>
                    </a:p>
                  </a:txBody>
                  <a:tcPr>
                    <a:noFill/>
                  </a:tcPr>
                </a:tc>
                <a:extLst>
                  <a:ext uri="{0D108BD9-81ED-4DB2-BD59-A6C34878D82A}">
                    <a16:rowId xmlns:a16="http://schemas.microsoft.com/office/drawing/2014/main" val="10000"/>
                  </a:ext>
                </a:extLst>
              </a:tr>
              <a:tr h="414020">
                <a:tc>
                  <a:txBody>
                    <a:bodyPr/>
                    <a:lstStyle/>
                    <a:p>
                      <a:r>
                        <a:rPr lang="en-US" sz="2400" b="1" dirty="0">
                          <a:solidFill>
                            <a:schemeClr val="tx1"/>
                          </a:solidFill>
                        </a:rPr>
                        <a:t>Sequence 1</a:t>
                      </a:r>
                    </a:p>
                  </a:txBody>
                  <a:tcPr>
                    <a:noFill/>
                  </a:tcPr>
                </a:tc>
                <a:extLst>
                  <a:ext uri="{0D108BD9-81ED-4DB2-BD59-A6C34878D82A}">
                    <a16:rowId xmlns:a16="http://schemas.microsoft.com/office/drawing/2014/main" val="10001"/>
                  </a:ext>
                </a:extLst>
              </a:tr>
              <a:tr h="414020">
                <a:tc>
                  <a:txBody>
                    <a:bodyPr/>
                    <a:lstStyle/>
                    <a:p>
                      <a:r>
                        <a:rPr lang="en-US" sz="2400" b="1" dirty="0"/>
                        <a:t>Sequence 2</a:t>
                      </a:r>
                    </a:p>
                  </a:txBody>
                  <a:tcPr>
                    <a:noFill/>
                  </a:tcPr>
                </a:tc>
                <a:extLst>
                  <a:ext uri="{0D108BD9-81ED-4DB2-BD59-A6C34878D82A}">
                    <a16:rowId xmlns:a16="http://schemas.microsoft.com/office/drawing/2014/main" val="10002"/>
                  </a:ext>
                </a:extLst>
              </a:tr>
            </a:tbl>
          </a:graphicData>
        </a:graphic>
      </p:graphicFrame>
      <p:graphicFrame>
        <p:nvGraphicFramePr>
          <p:cNvPr id="18" name="Table 17">
            <a:extLst>
              <a:ext uri="{FF2B5EF4-FFF2-40B4-BE49-F238E27FC236}">
                <a16:creationId xmlns:a16="http://schemas.microsoft.com/office/drawing/2014/main" id="{804350E8-23C7-E651-93C5-984C10A5CB96}"/>
              </a:ext>
            </a:extLst>
          </p:cNvPr>
          <p:cNvGraphicFramePr>
            <a:graphicFrameLocks noGrp="1"/>
          </p:cNvGraphicFramePr>
          <p:nvPr>
            <p:extLst>
              <p:ext uri="{D42A27DB-BD31-4B8C-83A1-F6EECF244321}">
                <p14:modId xmlns:p14="http://schemas.microsoft.com/office/powerpoint/2010/main" val="2797818210"/>
              </p:ext>
            </p:extLst>
          </p:nvPr>
        </p:nvGraphicFramePr>
        <p:xfrm>
          <a:off x="3555007" y="3757362"/>
          <a:ext cx="6875379" cy="1371600"/>
        </p:xfrm>
        <a:graphic>
          <a:graphicData uri="http://schemas.openxmlformats.org/drawingml/2006/table">
            <a:tbl>
              <a:tblPr firstRow="1" bandRow="1">
                <a:tableStyleId>{5C22544A-7EE6-4342-B048-85BDC9FD1C3A}</a:tableStyleId>
              </a:tblPr>
              <a:tblGrid>
                <a:gridCol w="763931">
                  <a:extLst>
                    <a:ext uri="{9D8B030D-6E8A-4147-A177-3AD203B41FA5}">
                      <a16:colId xmlns:a16="http://schemas.microsoft.com/office/drawing/2014/main" val="20000"/>
                    </a:ext>
                  </a:extLst>
                </a:gridCol>
                <a:gridCol w="763931">
                  <a:extLst>
                    <a:ext uri="{9D8B030D-6E8A-4147-A177-3AD203B41FA5}">
                      <a16:colId xmlns:a16="http://schemas.microsoft.com/office/drawing/2014/main" val="20001"/>
                    </a:ext>
                  </a:extLst>
                </a:gridCol>
                <a:gridCol w="763931">
                  <a:extLst>
                    <a:ext uri="{9D8B030D-6E8A-4147-A177-3AD203B41FA5}">
                      <a16:colId xmlns:a16="http://schemas.microsoft.com/office/drawing/2014/main" val="20002"/>
                    </a:ext>
                  </a:extLst>
                </a:gridCol>
                <a:gridCol w="763931">
                  <a:extLst>
                    <a:ext uri="{9D8B030D-6E8A-4147-A177-3AD203B41FA5}">
                      <a16:colId xmlns:a16="http://schemas.microsoft.com/office/drawing/2014/main" val="20003"/>
                    </a:ext>
                  </a:extLst>
                </a:gridCol>
                <a:gridCol w="763931">
                  <a:extLst>
                    <a:ext uri="{9D8B030D-6E8A-4147-A177-3AD203B41FA5}">
                      <a16:colId xmlns:a16="http://schemas.microsoft.com/office/drawing/2014/main" val="20004"/>
                    </a:ext>
                  </a:extLst>
                </a:gridCol>
                <a:gridCol w="763931">
                  <a:extLst>
                    <a:ext uri="{9D8B030D-6E8A-4147-A177-3AD203B41FA5}">
                      <a16:colId xmlns:a16="http://schemas.microsoft.com/office/drawing/2014/main" val="20005"/>
                    </a:ext>
                  </a:extLst>
                </a:gridCol>
                <a:gridCol w="763931">
                  <a:extLst>
                    <a:ext uri="{9D8B030D-6E8A-4147-A177-3AD203B41FA5}">
                      <a16:colId xmlns:a16="http://schemas.microsoft.com/office/drawing/2014/main" val="20006"/>
                    </a:ext>
                  </a:extLst>
                </a:gridCol>
                <a:gridCol w="763931">
                  <a:extLst>
                    <a:ext uri="{9D8B030D-6E8A-4147-A177-3AD203B41FA5}">
                      <a16:colId xmlns:a16="http://schemas.microsoft.com/office/drawing/2014/main" val="20007"/>
                    </a:ext>
                  </a:extLst>
                </a:gridCol>
                <a:gridCol w="763931">
                  <a:extLst>
                    <a:ext uri="{9D8B030D-6E8A-4147-A177-3AD203B41FA5}">
                      <a16:colId xmlns:a16="http://schemas.microsoft.com/office/drawing/2014/main" val="20008"/>
                    </a:ext>
                  </a:extLst>
                </a:gridCol>
              </a:tblGrid>
              <a:tr h="0">
                <a:tc>
                  <a:txBody>
                    <a:bodyPr/>
                    <a:lstStyle/>
                    <a:p>
                      <a:pPr algn="ctr"/>
                      <a:r>
                        <a:rPr lang="en-US" sz="2400" i="1" dirty="0">
                          <a:solidFill>
                            <a:schemeClr val="tx1"/>
                          </a:solidFill>
                        </a:rPr>
                        <a:t>7</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i="1" dirty="0">
                          <a:solidFill>
                            <a:schemeClr val="tx1"/>
                          </a:solidFill>
                        </a:rPr>
                        <a:t>4</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i="1" dirty="0">
                          <a:solidFill>
                            <a:schemeClr val="tx1"/>
                          </a:solidFill>
                        </a:rPr>
                        <a:t>8</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i="1" dirty="0">
                          <a:solidFill>
                            <a:schemeClr val="tx1"/>
                          </a:solidFill>
                        </a:rPr>
                        <a:t>7</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i="1" dirty="0">
                          <a:solidFill>
                            <a:schemeClr val="tx1"/>
                          </a:solidFill>
                        </a:rPr>
                        <a:t>4</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i="1" dirty="0">
                          <a:solidFill>
                            <a:schemeClr val="tx1"/>
                          </a:solidFill>
                        </a:rPr>
                        <a:t>3</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i="1" dirty="0">
                          <a:solidFill>
                            <a:schemeClr val="tx1"/>
                          </a:solidFill>
                        </a:rPr>
                        <a:t>3</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i="1" dirty="0">
                          <a:solidFill>
                            <a:schemeClr val="tx1"/>
                          </a:solidFill>
                        </a:rPr>
                        <a:t>5</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i="1" dirty="0">
                          <a:solidFill>
                            <a:schemeClr val="tx1"/>
                          </a:solidFill>
                        </a:rPr>
                        <a:t>6</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a:r>
                        <a:rPr lang="en-US" sz="2400" b="0" dirty="0">
                          <a:solidFill>
                            <a:srgbClr val="FF0000"/>
                          </a:solidFill>
                        </a:rPr>
                        <a:t>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b="0" dirty="0">
                          <a:solidFill>
                            <a:srgbClr val="FF0000"/>
                          </a:solidFill>
                        </a:rPr>
                        <a:t>A</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b="0" dirty="0">
                          <a:solidFill>
                            <a:schemeClr val="tx1"/>
                          </a:solidFill>
                        </a:rPr>
                        <a:t>G</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b="0" dirty="0">
                          <a:solidFill>
                            <a:srgbClr val="FF0000"/>
                          </a:solidFill>
                        </a:rPr>
                        <a:t>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b="0" dirty="0">
                          <a:solidFill>
                            <a:srgbClr val="FF0000"/>
                          </a:solidFill>
                        </a:rPr>
                        <a:t>A</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b="0" dirty="0">
                          <a:solidFill>
                            <a:schemeClr val="accent2">
                              <a:lumMod val="50000"/>
                            </a:schemeClr>
                          </a:solidFill>
                        </a:rPr>
                        <a:t>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b="0" dirty="0">
                          <a:solidFill>
                            <a:schemeClr val="accent2">
                              <a:lumMod val="50000"/>
                            </a:schemeClr>
                          </a:solidFill>
                        </a:rPr>
                        <a:t>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b="0" dirty="0">
                          <a:solidFill>
                            <a:srgbClr val="FF0000"/>
                          </a:solidFill>
                        </a:rPr>
                        <a:t>A</a:t>
                      </a: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2400" b="0" dirty="0">
                          <a:solidFill>
                            <a:srgbClr val="FF0000"/>
                          </a:solidFill>
                        </a:rPr>
                        <a:t>A</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400" b="1" dirty="0">
                          <a:solidFill>
                            <a:schemeClr val="tx1"/>
                          </a:solidFill>
                        </a:rPr>
                        <a:t>-</a:t>
                      </a:r>
                    </a:p>
                  </a:txBody>
                  <a:tcPr>
                    <a:lnL w="12700" cap="flat" cmpd="sng" algn="ctr">
                      <a:noFill/>
                      <a:prstDash val="solid"/>
                      <a:round/>
                      <a:headEnd type="none" w="med" len="med"/>
                      <a:tailEnd type="none" w="med" len="med"/>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rgbClr val="FF0000"/>
                          </a:solidFill>
                        </a:rPr>
                        <a:t>A</a:t>
                      </a:r>
                    </a:p>
                  </a:txBody>
                  <a:tcPr>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G</a:t>
                      </a:r>
                    </a:p>
                  </a:txBody>
                  <a:tcPr>
                    <a:lnL w="12700" cmpd="sng">
                      <a:noFill/>
                    </a:lnL>
                    <a:lnR w="12700" cap="flat" cmpd="sng" algn="ctr">
                      <a:no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a:t>
                      </a:r>
                    </a:p>
                  </a:txBody>
                  <a:tcPr>
                    <a:lnL w="12700" cap="flat" cmpd="sng" algn="ctr">
                      <a:noFill/>
                      <a:prstDash val="solid"/>
                      <a:round/>
                      <a:headEnd type="none" w="med" len="med"/>
                      <a:tailEnd type="none" w="med" len="med"/>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rgbClr val="FF0000"/>
                          </a:solidFill>
                        </a:rPr>
                        <a:t>A</a:t>
                      </a:r>
                    </a:p>
                  </a:txBody>
                  <a:tcPr>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accent2">
                              <a:lumMod val="50000"/>
                            </a:schemeClr>
                          </a:solidFill>
                        </a:rPr>
                        <a:t>T</a:t>
                      </a:r>
                    </a:p>
                  </a:txBody>
                  <a:tcPr>
                    <a:lnL w="12700" cmpd="sng">
                      <a:noFill/>
                    </a:lnL>
                    <a:lnR w="12700" cap="flat" cmpd="sng" algn="ctr">
                      <a:no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accent2">
                              <a:lumMod val="50000"/>
                            </a:schemeClr>
                          </a:solidFill>
                        </a:rPr>
                        <a:t>T</a:t>
                      </a:r>
                    </a:p>
                  </a:txBody>
                  <a:tcPr>
                    <a:lnL w="12700" cap="flat" cmpd="sng" algn="ctr">
                      <a:noFill/>
                      <a:prstDash val="solid"/>
                      <a:round/>
                      <a:headEnd type="none" w="med" len="med"/>
                      <a:tailEnd type="none" w="med" len="med"/>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a:t>
                      </a:r>
                    </a:p>
                  </a:txBody>
                  <a:tcPr>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a:t>
                      </a:r>
                    </a:p>
                  </a:txBody>
                  <a:tcPr>
                    <a:lnL w="12700" cmpd="sng">
                      <a:noFill/>
                    </a:lnL>
                    <a:lnR w="12700" cap="flat" cmpd="sng" algn="ctr">
                      <a:no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9" name="Table 18">
            <a:extLst>
              <a:ext uri="{FF2B5EF4-FFF2-40B4-BE49-F238E27FC236}">
                <a16:creationId xmlns:a16="http://schemas.microsoft.com/office/drawing/2014/main" id="{A1AFBA20-7278-62C4-4913-9AF2DBD8EEDF}"/>
              </a:ext>
            </a:extLst>
          </p:cNvPr>
          <p:cNvGraphicFramePr>
            <a:graphicFrameLocks noGrp="1"/>
          </p:cNvGraphicFramePr>
          <p:nvPr>
            <p:extLst>
              <p:ext uri="{D42A27DB-BD31-4B8C-83A1-F6EECF244321}">
                <p14:modId xmlns:p14="http://schemas.microsoft.com/office/powerpoint/2010/main" val="1078855782"/>
              </p:ext>
            </p:extLst>
          </p:nvPr>
        </p:nvGraphicFramePr>
        <p:xfrm>
          <a:off x="1565787" y="3757362"/>
          <a:ext cx="1989220" cy="1371600"/>
        </p:xfrm>
        <a:graphic>
          <a:graphicData uri="http://schemas.openxmlformats.org/drawingml/2006/table">
            <a:tbl>
              <a:tblPr firstRow="1" bandRow="1">
                <a:tableStyleId>{5C22544A-7EE6-4342-B048-85BDC9FD1C3A}</a:tableStyleId>
              </a:tblPr>
              <a:tblGrid>
                <a:gridCol w="1989220">
                  <a:extLst>
                    <a:ext uri="{9D8B030D-6E8A-4147-A177-3AD203B41FA5}">
                      <a16:colId xmlns:a16="http://schemas.microsoft.com/office/drawing/2014/main" val="20000"/>
                    </a:ext>
                  </a:extLst>
                </a:gridCol>
              </a:tblGrid>
              <a:tr h="414020">
                <a:tc>
                  <a:txBody>
                    <a:bodyPr/>
                    <a:lstStyle/>
                    <a:p>
                      <a:r>
                        <a:rPr lang="en-US" sz="2400" i="1" dirty="0">
                          <a:solidFill>
                            <a:schemeClr val="tx1"/>
                          </a:solidFill>
                        </a:rPr>
                        <a:t>Site #</a:t>
                      </a:r>
                    </a:p>
                  </a:txBody>
                  <a:tcPr>
                    <a:noFill/>
                  </a:tcPr>
                </a:tc>
                <a:extLst>
                  <a:ext uri="{0D108BD9-81ED-4DB2-BD59-A6C34878D82A}">
                    <a16:rowId xmlns:a16="http://schemas.microsoft.com/office/drawing/2014/main" val="10000"/>
                  </a:ext>
                </a:extLst>
              </a:tr>
              <a:tr h="414020">
                <a:tc>
                  <a:txBody>
                    <a:bodyPr/>
                    <a:lstStyle/>
                    <a:p>
                      <a:r>
                        <a:rPr lang="en-US" sz="2400" b="1" dirty="0">
                          <a:solidFill>
                            <a:schemeClr val="tx1"/>
                          </a:solidFill>
                        </a:rPr>
                        <a:t>Sequence 1</a:t>
                      </a:r>
                    </a:p>
                  </a:txBody>
                  <a:tcPr>
                    <a:noFill/>
                  </a:tcPr>
                </a:tc>
                <a:extLst>
                  <a:ext uri="{0D108BD9-81ED-4DB2-BD59-A6C34878D82A}">
                    <a16:rowId xmlns:a16="http://schemas.microsoft.com/office/drawing/2014/main" val="10001"/>
                  </a:ext>
                </a:extLst>
              </a:tr>
              <a:tr h="414020">
                <a:tc>
                  <a:txBody>
                    <a:bodyPr/>
                    <a:lstStyle/>
                    <a:p>
                      <a:r>
                        <a:rPr lang="en-US" sz="2400" b="1" dirty="0"/>
                        <a:t>Sequence 2</a:t>
                      </a:r>
                    </a:p>
                  </a:txBody>
                  <a:tcPr>
                    <a:noFill/>
                  </a:tcPr>
                </a:tc>
                <a:extLst>
                  <a:ext uri="{0D108BD9-81ED-4DB2-BD59-A6C34878D82A}">
                    <a16:rowId xmlns:a16="http://schemas.microsoft.com/office/drawing/2014/main" val="10002"/>
                  </a:ext>
                </a:extLst>
              </a:tr>
            </a:tbl>
          </a:graphicData>
        </a:graphic>
      </p:graphicFrame>
      <p:sp>
        <p:nvSpPr>
          <p:cNvPr id="20" name="Down Arrow 7">
            <a:extLst>
              <a:ext uri="{FF2B5EF4-FFF2-40B4-BE49-F238E27FC236}">
                <a16:creationId xmlns:a16="http://schemas.microsoft.com/office/drawing/2014/main" id="{07972CBD-3CD8-BD23-114F-90239C3FA565}"/>
              </a:ext>
            </a:extLst>
          </p:cNvPr>
          <p:cNvSpPr/>
          <p:nvPr/>
        </p:nvSpPr>
        <p:spPr>
          <a:xfrm>
            <a:off x="2712797" y="2852928"/>
            <a:ext cx="1076883" cy="7339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9FF6324-59BB-ED7B-CC34-76924DD155E9}"/>
              </a:ext>
            </a:extLst>
          </p:cNvPr>
          <p:cNvSpPr txBox="1"/>
          <p:nvPr/>
        </p:nvSpPr>
        <p:spPr>
          <a:xfrm>
            <a:off x="3995060" y="2958281"/>
            <a:ext cx="7180940" cy="523220"/>
          </a:xfrm>
          <a:prstGeom prst="rect">
            <a:avLst/>
          </a:prstGeom>
          <a:noFill/>
        </p:spPr>
        <p:txBody>
          <a:bodyPr wrap="none" rtlCol="0">
            <a:spAutoFit/>
          </a:bodyPr>
          <a:lstStyle/>
          <a:p>
            <a:r>
              <a:rPr lang="en-US" sz="2800" b="1"/>
              <a:t>Generate bootstrap replicate (pseudoreplicate)</a:t>
            </a:r>
            <a:endParaRPr lang="en-US" sz="2800" b="1" dirty="0"/>
          </a:p>
        </p:txBody>
      </p:sp>
      <p:sp>
        <p:nvSpPr>
          <p:cNvPr id="23" name="TextBox 22">
            <a:extLst>
              <a:ext uri="{FF2B5EF4-FFF2-40B4-BE49-F238E27FC236}">
                <a16:creationId xmlns:a16="http://schemas.microsoft.com/office/drawing/2014/main" id="{02D21044-C53A-F9EC-0A47-6920CA1AF550}"/>
              </a:ext>
            </a:extLst>
          </p:cNvPr>
          <p:cNvSpPr txBox="1"/>
          <p:nvPr/>
        </p:nvSpPr>
        <p:spPr>
          <a:xfrm>
            <a:off x="3251238" y="5685971"/>
            <a:ext cx="6111240" cy="461665"/>
          </a:xfrm>
          <a:prstGeom prst="rect">
            <a:avLst/>
          </a:prstGeom>
          <a:noFill/>
        </p:spPr>
        <p:txBody>
          <a:bodyPr wrap="square">
            <a:spAutoFit/>
          </a:bodyPr>
          <a:lstStyle/>
          <a:p>
            <a:r>
              <a:rPr lang="en-US" sz="2400" dirty="0"/>
              <a:t>Repeat this process at least 100 times</a:t>
            </a:r>
          </a:p>
        </p:txBody>
      </p:sp>
    </p:spTree>
    <p:extLst>
      <p:ext uri="{BB962C8B-B14F-4D97-AF65-F5344CB8AC3E}">
        <p14:creationId xmlns:p14="http://schemas.microsoft.com/office/powerpoint/2010/main" val="3618877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4C388B1-5B9B-C3DC-40F0-745A2511F1E9}"/>
              </a:ext>
            </a:extLst>
          </p:cNvPr>
          <p:cNvSpPr/>
          <p:nvPr/>
        </p:nvSpPr>
        <p:spPr>
          <a:xfrm>
            <a:off x="1971884" y="4975123"/>
            <a:ext cx="5043949" cy="44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80523C2-AFE5-FD3E-7DB6-72E0FC5ECBB9}"/>
              </a:ext>
            </a:extLst>
          </p:cNvPr>
          <p:cNvSpPr/>
          <p:nvPr/>
        </p:nvSpPr>
        <p:spPr>
          <a:xfrm>
            <a:off x="1971884" y="3205316"/>
            <a:ext cx="5043949"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707691" cy="1066800"/>
          </a:xfrm>
        </p:spPr>
        <p:txBody>
          <a:bodyPr>
            <a:normAutofit/>
          </a:bodyPr>
          <a:lstStyle/>
          <a:p>
            <a:pPr algn="l"/>
            <a:r>
              <a:rPr lang="en-US" dirty="0"/>
              <a:t>Let’s build a tree!</a:t>
            </a:r>
          </a:p>
        </p:txBody>
      </p:sp>
      <p:sp>
        <p:nvSpPr>
          <p:cNvPr id="3" name="Content Placeholder 2">
            <a:extLst>
              <a:ext uri="{FF2B5EF4-FFF2-40B4-BE49-F238E27FC236}">
                <a16:creationId xmlns:a16="http://schemas.microsoft.com/office/drawing/2014/main" id="{74532BA3-25E3-ADA0-B076-E48C8D4D0ECC}"/>
              </a:ext>
            </a:extLst>
          </p:cNvPr>
          <p:cNvSpPr>
            <a:spLocks noGrp="1"/>
          </p:cNvSpPr>
          <p:nvPr>
            <p:ph idx="1"/>
          </p:nvPr>
        </p:nvSpPr>
        <p:spPr>
          <a:xfrm>
            <a:off x="1484309" y="1183432"/>
            <a:ext cx="10337577" cy="5079716"/>
          </a:xfrm>
        </p:spPr>
        <p:txBody>
          <a:bodyPr anchor="t">
            <a:normAutofit/>
          </a:bodyPr>
          <a:lstStyle/>
          <a:p>
            <a:r>
              <a:rPr lang="en-US" dirty="0"/>
              <a:t>align sequences using </a:t>
            </a:r>
            <a:r>
              <a:rPr lang="en-US" dirty="0" err="1"/>
              <a:t>ClustalO</a:t>
            </a:r>
            <a:r>
              <a:rPr lang="en-US" dirty="0"/>
              <a:t> (webtool)</a:t>
            </a:r>
          </a:p>
          <a:p>
            <a:r>
              <a:rPr lang="en-US" dirty="0"/>
              <a:t>install </a:t>
            </a:r>
            <a:r>
              <a:rPr lang="en-US" dirty="0" err="1"/>
              <a:t>FigTree</a:t>
            </a:r>
            <a:endParaRPr lang="en-US" dirty="0"/>
          </a:p>
          <a:p>
            <a:pPr marL="457200" lvl="1" indent="0">
              <a:buNone/>
            </a:pPr>
            <a:r>
              <a:rPr lang="en-US" dirty="0"/>
              <a:t>https://github.com/rambaut/figtree/releases</a:t>
            </a:r>
          </a:p>
          <a:p>
            <a:r>
              <a:rPr lang="en-US" dirty="0"/>
              <a:t>install </a:t>
            </a:r>
            <a:r>
              <a:rPr lang="en-US" dirty="0" err="1"/>
              <a:t>IQTree</a:t>
            </a:r>
            <a:endParaRPr lang="en-US" dirty="0"/>
          </a:p>
          <a:p>
            <a:pPr marL="457200" lvl="1" indent="0">
              <a:buNone/>
            </a:pPr>
            <a:r>
              <a:rPr lang="en-US" dirty="0" err="1">
                <a:latin typeface="Lucida Console" panose="020B0609040504020204" pitchFamily="49" charset="0"/>
              </a:rPr>
              <a:t>conda</a:t>
            </a:r>
            <a:r>
              <a:rPr lang="en-US" dirty="0">
                <a:latin typeface="Lucida Console" panose="020B0609040504020204" pitchFamily="49" charset="0"/>
              </a:rPr>
              <a:t> create -n </a:t>
            </a:r>
            <a:r>
              <a:rPr lang="en-US" dirty="0" err="1">
                <a:latin typeface="Lucida Console" panose="020B0609040504020204" pitchFamily="49" charset="0"/>
              </a:rPr>
              <a:t>iqtree</a:t>
            </a:r>
            <a:endParaRPr lang="en-US" dirty="0">
              <a:latin typeface="Lucida Console" panose="020B0609040504020204" pitchFamily="49" charset="0"/>
            </a:endParaRPr>
          </a:p>
          <a:p>
            <a:pPr marL="457200" lvl="1" indent="0">
              <a:buNone/>
            </a:pPr>
            <a:r>
              <a:rPr lang="en-US" dirty="0" err="1">
                <a:latin typeface="Lucida Console" panose="020B0609040504020204" pitchFamily="49" charset="0"/>
              </a:rPr>
              <a:t>conda</a:t>
            </a:r>
            <a:r>
              <a:rPr lang="en-US" dirty="0">
                <a:latin typeface="Lucida Console" panose="020B0609040504020204" pitchFamily="49" charset="0"/>
              </a:rPr>
              <a:t> activate </a:t>
            </a:r>
            <a:r>
              <a:rPr lang="en-US" dirty="0" err="1">
                <a:latin typeface="Lucida Console" panose="020B0609040504020204" pitchFamily="49" charset="0"/>
              </a:rPr>
              <a:t>iqtree</a:t>
            </a:r>
            <a:endParaRPr lang="en-US" dirty="0">
              <a:latin typeface="Lucida Console" panose="020B0609040504020204" pitchFamily="49" charset="0"/>
            </a:endParaRPr>
          </a:p>
          <a:p>
            <a:pPr marL="457200" lvl="1" indent="0">
              <a:buNone/>
            </a:pPr>
            <a:r>
              <a:rPr lang="en-US" dirty="0" err="1">
                <a:latin typeface="Lucida Console" panose="020B0609040504020204" pitchFamily="49" charset="0"/>
              </a:rPr>
              <a:t>conda</a:t>
            </a:r>
            <a:r>
              <a:rPr lang="en-US" dirty="0">
                <a:latin typeface="Lucida Console" panose="020B0609040504020204" pitchFamily="49" charset="0"/>
              </a:rPr>
              <a:t> install -c </a:t>
            </a:r>
            <a:r>
              <a:rPr lang="en-US" dirty="0" err="1">
                <a:latin typeface="Lucida Console" panose="020B0609040504020204" pitchFamily="49" charset="0"/>
              </a:rPr>
              <a:t>bioconda</a:t>
            </a:r>
            <a:r>
              <a:rPr lang="en-US" dirty="0">
                <a:latin typeface="Lucida Console" panose="020B0609040504020204" pitchFamily="49" charset="0"/>
              </a:rPr>
              <a:t> </a:t>
            </a:r>
            <a:r>
              <a:rPr lang="en-US" dirty="0" err="1">
                <a:latin typeface="Lucida Console" panose="020B0609040504020204" pitchFamily="49" charset="0"/>
              </a:rPr>
              <a:t>iqtree</a:t>
            </a:r>
            <a:endParaRPr lang="en-US" dirty="0">
              <a:latin typeface="Lucida Console" panose="020B0609040504020204" pitchFamily="49" charset="0"/>
            </a:endParaRPr>
          </a:p>
          <a:p>
            <a:r>
              <a:rPr lang="en-US" dirty="0"/>
              <a:t>reconstruct the tree</a:t>
            </a:r>
          </a:p>
          <a:p>
            <a:pPr marL="457200" lvl="1" indent="0">
              <a:buNone/>
            </a:pPr>
            <a:r>
              <a:rPr lang="en-US" dirty="0" err="1">
                <a:latin typeface="Lucida Console" panose="020B0609040504020204" pitchFamily="49" charset="0"/>
              </a:rPr>
              <a:t>iqtree</a:t>
            </a:r>
            <a:r>
              <a:rPr lang="en-US" dirty="0">
                <a:latin typeface="Lucida Console" panose="020B0609040504020204" pitchFamily="49" charset="0"/>
              </a:rPr>
              <a:t> -s </a:t>
            </a:r>
            <a:r>
              <a:rPr lang="en-US" dirty="0" err="1">
                <a:latin typeface="Lucida Console" panose="020B0609040504020204" pitchFamily="49" charset="0"/>
              </a:rPr>
              <a:t>gyrB.aln</a:t>
            </a:r>
            <a:r>
              <a:rPr lang="en-US" dirty="0">
                <a:latin typeface="Lucida Console" panose="020B0609040504020204" pitchFamily="49" charset="0"/>
              </a:rPr>
              <a:t> -b 100</a:t>
            </a:r>
          </a:p>
          <a:p>
            <a:r>
              <a:rPr lang="en-US" dirty="0"/>
              <a:t>View tree using </a:t>
            </a:r>
            <a:r>
              <a:rPr lang="en-US" dirty="0" err="1"/>
              <a:t>FigTree</a:t>
            </a:r>
            <a:endParaRPr lang="en-US" dirty="0"/>
          </a:p>
          <a:p>
            <a:pPr marL="0" indent="0">
              <a:buNone/>
            </a:pPr>
            <a:endParaRPr lang="en-US" dirty="0"/>
          </a:p>
        </p:txBody>
      </p:sp>
    </p:spTree>
    <p:extLst>
      <p:ext uri="{BB962C8B-B14F-4D97-AF65-F5344CB8AC3E}">
        <p14:creationId xmlns:p14="http://schemas.microsoft.com/office/powerpoint/2010/main" val="1545747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707691" cy="1066800"/>
          </a:xfrm>
        </p:spPr>
        <p:txBody>
          <a:bodyPr>
            <a:normAutofit fontScale="90000"/>
          </a:bodyPr>
          <a:lstStyle/>
          <a:p>
            <a:pPr algn="l"/>
            <a:r>
              <a:rPr lang="en-US" dirty="0"/>
              <a:t>Professional Development: attending conferences</a:t>
            </a:r>
          </a:p>
        </p:txBody>
      </p:sp>
      <p:sp>
        <p:nvSpPr>
          <p:cNvPr id="7" name="Content Placeholder 2">
            <a:extLst>
              <a:ext uri="{FF2B5EF4-FFF2-40B4-BE49-F238E27FC236}">
                <a16:creationId xmlns:a16="http://schemas.microsoft.com/office/drawing/2014/main" id="{FA81C70F-5806-9B6D-3668-FC0F294B71D2}"/>
              </a:ext>
            </a:extLst>
          </p:cNvPr>
          <p:cNvSpPr>
            <a:spLocks noGrp="1"/>
          </p:cNvSpPr>
          <p:nvPr>
            <p:ph idx="1"/>
          </p:nvPr>
        </p:nvSpPr>
        <p:spPr>
          <a:xfrm>
            <a:off x="1484309" y="1183432"/>
            <a:ext cx="10337577" cy="5079716"/>
          </a:xfrm>
        </p:spPr>
        <p:txBody>
          <a:bodyPr anchor="t">
            <a:normAutofit/>
          </a:bodyPr>
          <a:lstStyle/>
          <a:p>
            <a:r>
              <a:rPr lang="en-US" dirty="0"/>
              <a:t>Attending conferences is one of the best ways to obtain future employment</a:t>
            </a:r>
          </a:p>
          <a:p>
            <a:endParaRPr lang="en-US" dirty="0"/>
          </a:p>
          <a:p>
            <a:r>
              <a:rPr lang="en-US" b="1" dirty="0"/>
              <a:t>NETWORK!!!</a:t>
            </a:r>
            <a:r>
              <a:rPr lang="en-US" dirty="0"/>
              <a:t> Don’t go and only hang out with your friends. Go meet strangers and talk to the superstars. You never know who is hiring.</a:t>
            </a:r>
          </a:p>
          <a:p>
            <a:endParaRPr lang="en-US" dirty="0"/>
          </a:p>
          <a:p>
            <a:r>
              <a:rPr lang="en-US" dirty="0"/>
              <a:t>ISCB Rocky is a great conference if you’re looking to present your research.</a:t>
            </a:r>
          </a:p>
        </p:txBody>
      </p:sp>
      <p:pic>
        <p:nvPicPr>
          <p:cNvPr id="1026" name="Picture 2" descr="banner">
            <a:extLst>
              <a:ext uri="{FF2B5EF4-FFF2-40B4-BE49-F238E27FC236}">
                <a16:creationId xmlns:a16="http://schemas.microsoft.com/office/drawing/2014/main" id="{9ABAF081-5005-26DF-1378-78F4FF7A0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692" y="4863031"/>
            <a:ext cx="9472863" cy="1856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093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564C8-989A-8D20-51A7-9AEA568F1865}"/>
              </a:ext>
            </a:extLst>
          </p:cNvPr>
          <p:cNvSpPr>
            <a:spLocks noGrp="1"/>
          </p:cNvSpPr>
          <p:nvPr>
            <p:ph type="title"/>
          </p:nvPr>
        </p:nvSpPr>
        <p:spPr/>
        <p:txBody>
          <a:bodyPr/>
          <a:lstStyle/>
          <a:p>
            <a:r>
              <a:rPr lang="en-US"/>
              <a:t>Professional development</a:t>
            </a:r>
          </a:p>
        </p:txBody>
      </p:sp>
      <p:sp>
        <p:nvSpPr>
          <p:cNvPr id="5" name="Text Placeholder 4">
            <a:extLst>
              <a:ext uri="{FF2B5EF4-FFF2-40B4-BE49-F238E27FC236}">
                <a16:creationId xmlns:a16="http://schemas.microsoft.com/office/drawing/2014/main" id="{A01919F1-4897-ECF0-A180-C6529137C7D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58086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0EF00-AA21-3F09-1F05-0F5A80ABBE23}"/>
              </a:ext>
            </a:extLst>
          </p:cNvPr>
          <p:cNvSpPr>
            <a:spLocks noGrp="1"/>
          </p:cNvSpPr>
          <p:nvPr>
            <p:ph type="title"/>
          </p:nvPr>
        </p:nvSpPr>
        <p:spPr/>
        <p:txBody>
          <a:bodyPr/>
          <a:lstStyle/>
          <a:p>
            <a:r>
              <a:rPr lang="en-US" dirty="0"/>
              <a:t>Educational Resources</a:t>
            </a:r>
          </a:p>
        </p:txBody>
      </p:sp>
      <p:sp>
        <p:nvSpPr>
          <p:cNvPr id="3" name="Content Placeholder 2">
            <a:extLst>
              <a:ext uri="{FF2B5EF4-FFF2-40B4-BE49-F238E27FC236}">
                <a16:creationId xmlns:a16="http://schemas.microsoft.com/office/drawing/2014/main" id="{D3982636-A6AE-607F-BF8B-51851EEF4C40}"/>
              </a:ext>
            </a:extLst>
          </p:cNvPr>
          <p:cNvSpPr>
            <a:spLocks noGrp="1"/>
          </p:cNvSpPr>
          <p:nvPr>
            <p:ph idx="1"/>
          </p:nvPr>
        </p:nvSpPr>
        <p:spPr>
          <a:xfrm>
            <a:off x="838200" y="1825625"/>
            <a:ext cx="10515600" cy="718283"/>
          </a:xfrm>
        </p:spPr>
        <p:txBody>
          <a:bodyPr/>
          <a:lstStyle/>
          <a:p>
            <a:r>
              <a:rPr lang="en-US" dirty="0"/>
              <a:t>https://github.com/lskatz/awesome-bioinformatics-education</a:t>
            </a:r>
          </a:p>
          <a:p>
            <a:endParaRPr lang="en-US" dirty="0"/>
          </a:p>
        </p:txBody>
      </p:sp>
      <p:pic>
        <p:nvPicPr>
          <p:cNvPr id="5" name="Picture 4">
            <a:extLst>
              <a:ext uri="{FF2B5EF4-FFF2-40B4-BE49-F238E27FC236}">
                <a16:creationId xmlns:a16="http://schemas.microsoft.com/office/drawing/2014/main" id="{D9FF80C6-6A4B-4A21-FA46-51D253CF71A6}"/>
              </a:ext>
            </a:extLst>
          </p:cNvPr>
          <p:cNvPicPr>
            <a:picLocks noChangeAspect="1"/>
          </p:cNvPicPr>
          <p:nvPr/>
        </p:nvPicPr>
        <p:blipFill rotWithShape="1">
          <a:blip r:embed="rId2"/>
          <a:srcRect r="41923" b="18042"/>
          <a:stretch/>
        </p:blipFill>
        <p:spPr>
          <a:xfrm>
            <a:off x="724094" y="2976806"/>
            <a:ext cx="1432951" cy="1007171"/>
          </a:xfrm>
          <a:prstGeom prst="rect">
            <a:avLst/>
          </a:prstGeom>
          <a:ln>
            <a:solidFill>
              <a:schemeClr val="bg2"/>
            </a:solidFill>
          </a:ln>
        </p:spPr>
      </p:pic>
      <p:pic>
        <p:nvPicPr>
          <p:cNvPr id="7" name="Picture 6">
            <a:extLst>
              <a:ext uri="{FF2B5EF4-FFF2-40B4-BE49-F238E27FC236}">
                <a16:creationId xmlns:a16="http://schemas.microsoft.com/office/drawing/2014/main" id="{C0763AE2-5948-1CD2-DA0E-7679B871F81F}"/>
              </a:ext>
            </a:extLst>
          </p:cNvPr>
          <p:cNvPicPr>
            <a:picLocks noChangeAspect="1"/>
          </p:cNvPicPr>
          <p:nvPr/>
        </p:nvPicPr>
        <p:blipFill>
          <a:blip r:embed="rId3"/>
          <a:stretch>
            <a:fillRect/>
          </a:stretch>
        </p:blipFill>
        <p:spPr>
          <a:xfrm>
            <a:off x="3209522" y="2976806"/>
            <a:ext cx="2886478" cy="2086266"/>
          </a:xfrm>
          <a:prstGeom prst="rect">
            <a:avLst/>
          </a:prstGeom>
          <a:ln>
            <a:solidFill>
              <a:schemeClr val="bg2"/>
            </a:solidFill>
          </a:ln>
        </p:spPr>
      </p:pic>
      <p:pic>
        <p:nvPicPr>
          <p:cNvPr id="9" name="Picture 8">
            <a:extLst>
              <a:ext uri="{FF2B5EF4-FFF2-40B4-BE49-F238E27FC236}">
                <a16:creationId xmlns:a16="http://schemas.microsoft.com/office/drawing/2014/main" id="{A907ABFF-BEF1-8FDD-1DB0-4035CF216F07}"/>
              </a:ext>
            </a:extLst>
          </p:cNvPr>
          <p:cNvPicPr>
            <a:picLocks noChangeAspect="1"/>
          </p:cNvPicPr>
          <p:nvPr/>
        </p:nvPicPr>
        <p:blipFill>
          <a:blip r:embed="rId4"/>
          <a:stretch>
            <a:fillRect/>
          </a:stretch>
        </p:blipFill>
        <p:spPr>
          <a:xfrm>
            <a:off x="6908575" y="2837512"/>
            <a:ext cx="4963218" cy="1476581"/>
          </a:xfrm>
          <a:prstGeom prst="rect">
            <a:avLst/>
          </a:prstGeom>
          <a:ln>
            <a:solidFill>
              <a:schemeClr val="bg2"/>
            </a:solidFill>
          </a:ln>
        </p:spPr>
      </p:pic>
      <p:pic>
        <p:nvPicPr>
          <p:cNvPr id="11" name="Picture 10">
            <a:extLst>
              <a:ext uri="{FF2B5EF4-FFF2-40B4-BE49-F238E27FC236}">
                <a16:creationId xmlns:a16="http://schemas.microsoft.com/office/drawing/2014/main" id="{B38DE760-0890-40B8-20F1-960C9CE78E7A}"/>
              </a:ext>
            </a:extLst>
          </p:cNvPr>
          <p:cNvPicPr>
            <a:picLocks noChangeAspect="1"/>
          </p:cNvPicPr>
          <p:nvPr/>
        </p:nvPicPr>
        <p:blipFill>
          <a:blip r:embed="rId5"/>
          <a:stretch>
            <a:fillRect/>
          </a:stretch>
        </p:blipFill>
        <p:spPr>
          <a:xfrm>
            <a:off x="6908575" y="5289230"/>
            <a:ext cx="4753638" cy="1086002"/>
          </a:xfrm>
          <a:prstGeom prst="rect">
            <a:avLst/>
          </a:prstGeom>
          <a:ln>
            <a:solidFill>
              <a:schemeClr val="bg2"/>
            </a:solidFill>
          </a:ln>
        </p:spPr>
      </p:pic>
      <p:pic>
        <p:nvPicPr>
          <p:cNvPr id="13" name="Picture 12">
            <a:extLst>
              <a:ext uri="{FF2B5EF4-FFF2-40B4-BE49-F238E27FC236}">
                <a16:creationId xmlns:a16="http://schemas.microsoft.com/office/drawing/2014/main" id="{15B4D546-5032-BE9F-9B4F-C9EB7C42CEC2}"/>
              </a:ext>
            </a:extLst>
          </p:cNvPr>
          <p:cNvPicPr>
            <a:picLocks noChangeAspect="1"/>
          </p:cNvPicPr>
          <p:nvPr/>
        </p:nvPicPr>
        <p:blipFill>
          <a:blip r:embed="rId6"/>
          <a:stretch>
            <a:fillRect/>
          </a:stretch>
        </p:blipFill>
        <p:spPr>
          <a:xfrm>
            <a:off x="213783" y="4381389"/>
            <a:ext cx="6554115" cy="2229161"/>
          </a:xfrm>
          <a:prstGeom prst="rect">
            <a:avLst/>
          </a:prstGeom>
        </p:spPr>
      </p:pic>
    </p:spTree>
    <p:extLst>
      <p:ext uri="{BB962C8B-B14F-4D97-AF65-F5344CB8AC3E}">
        <p14:creationId xmlns:p14="http://schemas.microsoft.com/office/powerpoint/2010/main" val="43431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5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nodeType="afterEffect">
                                  <p:stCondLst>
                                    <p:cond delay="25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25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750"/>
                            </p:stCondLst>
                            <p:childTnLst>
                              <p:par>
                                <p:cTn id="17" presetID="1" presetClass="entr" presetSubtype="0" fill="hold" nodeType="afterEffect">
                                  <p:stCondLst>
                                    <p:cond delay="25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4841" y="1267409"/>
            <a:ext cx="4617911" cy="1597090"/>
          </a:xfrm>
        </p:spPr>
        <p:txBody>
          <a:bodyPr anchor="t"/>
          <a:lstStyle/>
          <a:p>
            <a:r>
              <a:rPr lang="en-US" dirty="0"/>
              <a:t>How are individuals or strains in one species related?</a:t>
            </a:r>
          </a:p>
        </p:txBody>
      </p:sp>
      <p:sp>
        <p:nvSpPr>
          <p:cNvPr id="8" name="Title 1">
            <a:extLst>
              <a:ext uri="{FF2B5EF4-FFF2-40B4-BE49-F238E27FC236}">
                <a16:creationId xmlns:a16="http://schemas.microsoft.com/office/drawing/2014/main" id="{9D3A71C0-CF6B-D7E9-BEBB-9AE40AB90B54}"/>
              </a:ext>
            </a:extLst>
          </p:cNvPr>
          <p:cNvSpPr>
            <a:spLocks noGrp="1"/>
          </p:cNvSpPr>
          <p:nvPr>
            <p:ph type="title"/>
          </p:nvPr>
        </p:nvSpPr>
        <p:spPr>
          <a:xfrm>
            <a:off x="1484309" y="1"/>
            <a:ext cx="10018713" cy="1066800"/>
          </a:xfrm>
        </p:spPr>
        <p:txBody>
          <a:bodyPr/>
          <a:lstStyle/>
          <a:p>
            <a:pPr algn="l"/>
            <a:r>
              <a:rPr lang="en-US" dirty="0"/>
              <a:t>What can I use a phylogenetic tree for?</a:t>
            </a:r>
          </a:p>
        </p:txBody>
      </p:sp>
      <p:pic>
        <p:nvPicPr>
          <p:cNvPr id="10" name="Picture 9" descr="Graphical user interface&#10;&#10;Description automatically generated">
            <a:extLst>
              <a:ext uri="{FF2B5EF4-FFF2-40B4-BE49-F238E27FC236}">
                <a16:creationId xmlns:a16="http://schemas.microsoft.com/office/drawing/2014/main" id="{9B947FD2-C12D-F7B2-5EA4-30492B44D6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3396" y="245805"/>
            <a:ext cx="3446780" cy="6346723"/>
          </a:xfrm>
          <a:prstGeom prst="rect">
            <a:avLst/>
          </a:prstGeom>
        </p:spPr>
      </p:pic>
    </p:spTree>
    <p:extLst>
      <p:ext uri="{BB962C8B-B14F-4D97-AF65-F5344CB8AC3E}">
        <p14:creationId xmlns:p14="http://schemas.microsoft.com/office/powerpoint/2010/main" val="227650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4841" y="1267409"/>
            <a:ext cx="4617911" cy="1597090"/>
          </a:xfrm>
        </p:spPr>
        <p:txBody>
          <a:bodyPr anchor="t"/>
          <a:lstStyle/>
          <a:p>
            <a:r>
              <a:rPr lang="en-US" dirty="0"/>
              <a:t>What is the history of a gene family?</a:t>
            </a:r>
          </a:p>
        </p:txBody>
      </p:sp>
      <p:sp>
        <p:nvSpPr>
          <p:cNvPr id="8" name="Title 1">
            <a:extLst>
              <a:ext uri="{FF2B5EF4-FFF2-40B4-BE49-F238E27FC236}">
                <a16:creationId xmlns:a16="http://schemas.microsoft.com/office/drawing/2014/main" id="{9D3A71C0-CF6B-D7E9-BEBB-9AE40AB90B54}"/>
              </a:ext>
            </a:extLst>
          </p:cNvPr>
          <p:cNvSpPr>
            <a:spLocks noGrp="1"/>
          </p:cNvSpPr>
          <p:nvPr>
            <p:ph type="title"/>
          </p:nvPr>
        </p:nvSpPr>
        <p:spPr>
          <a:xfrm>
            <a:off x="1484309" y="1"/>
            <a:ext cx="10018713" cy="1066800"/>
          </a:xfrm>
        </p:spPr>
        <p:txBody>
          <a:bodyPr/>
          <a:lstStyle/>
          <a:p>
            <a:pPr algn="l"/>
            <a:r>
              <a:rPr lang="en-US" dirty="0"/>
              <a:t>What can I use a phylogenetic tree for?</a:t>
            </a:r>
          </a:p>
        </p:txBody>
      </p:sp>
      <p:pic>
        <p:nvPicPr>
          <p:cNvPr id="4" name="Picture 2" descr="Globin_gene_evolution_2.gif">
            <a:extLst>
              <a:ext uri="{FF2B5EF4-FFF2-40B4-BE49-F238E27FC236}">
                <a16:creationId xmlns:a16="http://schemas.microsoft.com/office/drawing/2014/main" id="{A2127908-4D7E-CAA3-65BC-88535875D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224" y="1293186"/>
            <a:ext cx="5511776" cy="541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3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4841" y="1267409"/>
            <a:ext cx="6471804" cy="1597090"/>
          </a:xfrm>
        </p:spPr>
        <p:txBody>
          <a:bodyPr anchor="t"/>
          <a:lstStyle/>
          <a:p>
            <a:r>
              <a:rPr lang="en-US" dirty="0"/>
              <a:t>Are pathogens co-evolving with their hosts?</a:t>
            </a:r>
          </a:p>
        </p:txBody>
      </p:sp>
      <p:sp>
        <p:nvSpPr>
          <p:cNvPr id="8" name="Title 1">
            <a:extLst>
              <a:ext uri="{FF2B5EF4-FFF2-40B4-BE49-F238E27FC236}">
                <a16:creationId xmlns:a16="http://schemas.microsoft.com/office/drawing/2014/main" id="{9D3A71C0-CF6B-D7E9-BEBB-9AE40AB90B54}"/>
              </a:ext>
            </a:extLst>
          </p:cNvPr>
          <p:cNvSpPr>
            <a:spLocks noGrp="1"/>
          </p:cNvSpPr>
          <p:nvPr>
            <p:ph type="title"/>
          </p:nvPr>
        </p:nvSpPr>
        <p:spPr>
          <a:xfrm>
            <a:off x="1484309" y="1"/>
            <a:ext cx="10018713" cy="1066800"/>
          </a:xfrm>
        </p:spPr>
        <p:txBody>
          <a:bodyPr/>
          <a:lstStyle/>
          <a:p>
            <a:pPr algn="l"/>
            <a:r>
              <a:rPr lang="en-US" dirty="0"/>
              <a:t>What can I use a phylogenetic tree for?</a:t>
            </a:r>
          </a:p>
        </p:txBody>
      </p:sp>
      <p:grpSp>
        <p:nvGrpSpPr>
          <p:cNvPr id="48" name="Group 47">
            <a:extLst>
              <a:ext uri="{FF2B5EF4-FFF2-40B4-BE49-F238E27FC236}">
                <a16:creationId xmlns:a16="http://schemas.microsoft.com/office/drawing/2014/main" id="{F7C7E06B-1CBD-3DB5-7FC4-93F1091559C5}"/>
              </a:ext>
            </a:extLst>
          </p:cNvPr>
          <p:cNvGrpSpPr/>
          <p:nvPr/>
        </p:nvGrpSpPr>
        <p:grpSpPr>
          <a:xfrm>
            <a:off x="975899" y="2253909"/>
            <a:ext cx="10989960" cy="4604090"/>
            <a:chOff x="975899" y="2026736"/>
            <a:chExt cx="11532222" cy="4831263"/>
          </a:xfrm>
        </p:grpSpPr>
        <p:sp>
          <p:nvSpPr>
            <p:cNvPr id="2" name="TextBox 6">
              <a:extLst>
                <a:ext uri="{FF2B5EF4-FFF2-40B4-BE49-F238E27FC236}">
                  <a16:creationId xmlns:a16="http://schemas.microsoft.com/office/drawing/2014/main" id="{C0E13B6E-D6B7-2303-6AF8-7D597BD75D4E}"/>
                </a:ext>
              </a:extLst>
            </p:cNvPr>
            <p:cNvSpPr txBox="1"/>
            <p:nvPr/>
          </p:nvSpPr>
          <p:spPr>
            <a:xfrm>
              <a:off x="10949605" y="2242568"/>
              <a:ext cx="80182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Gorilla</a:t>
              </a:r>
            </a:p>
          </p:txBody>
        </p:sp>
        <p:sp>
          <p:nvSpPr>
            <p:cNvPr id="5" name="TextBox 7">
              <a:extLst>
                <a:ext uri="{FF2B5EF4-FFF2-40B4-BE49-F238E27FC236}">
                  <a16:creationId xmlns:a16="http://schemas.microsoft.com/office/drawing/2014/main" id="{6B86EADB-7B6D-89C4-7424-6B50E0734E7F}"/>
                </a:ext>
              </a:extLst>
            </p:cNvPr>
            <p:cNvSpPr txBox="1"/>
            <p:nvPr/>
          </p:nvSpPr>
          <p:spPr>
            <a:xfrm>
              <a:off x="10949605" y="4386442"/>
              <a:ext cx="1558516" cy="6782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Common chimpanzee</a:t>
              </a:r>
            </a:p>
          </p:txBody>
        </p:sp>
        <p:sp>
          <p:nvSpPr>
            <p:cNvPr id="6" name="TextBox 8">
              <a:extLst>
                <a:ext uri="{FF2B5EF4-FFF2-40B4-BE49-F238E27FC236}">
                  <a16:creationId xmlns:a16="http://schemas.microsoft.com/office/drawing/2014/main" id="{CA228347-4CA5-0A51-6508-FD585854711E}"/>
                </a:ext>
              </a:extLst>
            </p:cNvPr>
            <p:cNvSpPr txBox="1"/>
            <p:nvPr/>
          </p:nvSpPr>
          <p:spPr>
            <a:xfrm>
              <a:off x="10949605" y="6388006"/>
              <a:ext cx="91884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Bonobo</a:t>
              </a:r>
            </a:p>
          </p:txBody>
        </p:sp>
        <p:grpSp>
          <p:nvGrpSpPr>
            <p:cNvPr id="7" name="Group 6">
              <a:extLst>
                <a:ext uri="{FF2B5EF4-FFF2-40B4-BE49-F238E27FC236}">
                  <a16:creationId xmlns:a16="http://schemas.microsoft.com/office/drawing/2014/main" id="{FACABA00-532C-0405-404D-EE00FF33DE77}"/>
                </a:ext>
              </a:extLst>
            </p:cNvPr>
            <p:cNvGrpSpPr/>
            <p:nvPr/>
          </p:nvGrpSpPr>
          <p:grpSpPr>
            <a:xfrm>
              <a:off x="8798187" y="2654568"/>
              <a:ext cx="2137971" cy="4203431"/>
              <a:chOff x="7776882" y="1893811"/>
              <a:chExt cx="2137971" cy="4203431"/>
            </a:xfrm>
          </p:grpSpPr>
          <p:cxnSp>
            <p:nvCxnSpPr>
              <p:cNvPr id="41" name="Straight Connector 40">
                <a:extLst>
                  <a:ext uri="{FF2B5EF4-FFF2-40B4-BE49-F238E27FC236}">
                    <a16:creationId xmlns:a16="http://schemas.microsoft.com/office/drawing/2014/main" id="{D95EFB87-A38D-3061-4050-E1C8C863D248}"/>
                  </a:ext>
                </a:extLst>
              </p:cNvPr>
              <p:cNvCxnSpPr>
                <a:cxnSpLocks noChangeAspect="1"/>
              </p:cNvCxnSpPr>
              <p:nvPr/>
            </p:nvCxnSpPr>
            <p:spPr>
              <a:xfrm flipH="1">
                <a:off x="7776882" y="1893811"/>
                <a:ext cx="2137971" cy="2137971"/>
              </a:xfrm>
              <a:prstGeom prst="line">
                <a:avLst/>
              </a:prstGeom>
              <a:ln w="25400">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DB7B09DB-BB6B-04EA-8326-4474170CA2AE}"/>
                  </a:ext>
                </a:extLst>
              </p:cNvPr>
              <p:cNvCxnSpPr>
                <a:cxnSpLocks noChangeAspect="1"/>
              </p:cNvCxnSpPr>
              <p:nvPr/>
            </p:nvCxnSpPr>
            <p:spPr>
              <a:xfrm>
                <a:off x="7776882" y="4029468"/>
                <a:ext cx="2137969" cy="2067774"/>
              </a:xfrm>
              <a:prstGeom prst="line">
                <a:avLst/>
              </a:prstGeom>
              <a:ln w="25400">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748A9809-316C-57AB-CB18-46AF53397195}"/>
                  </a:ext>
                </a:extLst>
              </p:cNvPr>
              <p:cNvCxnSpPr>
                <a:cxnSpLocks noChangeAspect="1"/>
              </p:cNvCxnSpPr>
              <p:nvPr/>
            </p:nvCxnSpPr>
            <p:spPr>
              <a:xfrm flipV="1">
                <a:off x="9009849" y="4222861"/>
                <a:ext cx="905002" cy="1002548"/>
              </a:xfrm>
              <a:prstGeom prst="line">
                <a:avLst/>
              </a:prstGeom>
              <a:ln w="25400">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8BAAE08C-7795-3F5E-DB6D-2D294BCDF50F}"/>
                  </a:ext>
                </a:extLst>
              </p:cNvPr>
              <p:cNvCxnSpPr>
                <a:cxnSpLocks noChangeAspect="1"/>
              </p:cNvCxnSpPr>
              <p:nvPr/>
            </p:nvCxnSpPr>
            <p:spPr>
              <a:xfrm>
                <a:off x="9650506" y="2167131"/>
                <a:ext cx="264345" cy="255666"/>
              </a:xfrm>
              <a:prstGeom prst="line">
                <a:avLst/>
              </a:prstGeom>
              <a:ln w="25400">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D9A2A9FA-459A-8B0D-2AA0-FA732F1AC1AB}"/>
                  </a:ext>
                </a:extLst>
              </p:cNvPr>
              <p:cNvCxnSpPr>
                <a:cxnSpLocks noChangeAspect="1"/>
              </p:cNvCxnSpPr>
              <p:nvPr/>
            </p:nvCxnSpPr>
            <p:spPr>
              <a:xfrm>
                <a:off x="9567686" y="4596302"/>
                <a:ext cx="347165" cy="335767"/>
              </a:xfrm>
              <a:prstGeom prst="line">
                <a:avLst/>
              </a:prstGeom>
              <a:ln w="25400">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5DCFE154-EB97-B3CC-27D0-486C6ACC5530}"/>
                  </a:ext>
                </a:extLst>
              </p:cNvPr>
              <p:cNvCxnSpPr>
                <a:cxnSpLocks noChangeAspect="1"/>
              </p:cNvCxnSpPr>
              <p:nvPr/>
            </p:nvCxnSpPr>
            <p:spPr>
              <a:xfrm>
                <a:off x="9680038" y="4499350"/>
                <a:ext cx="232416" cy="224785"/>
              </a:xfrm>
              <a:prstGeom prst="line">
                <a:avLst/>
              </a:prstGeom>
              <a:ln w="25400">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53D9D316-E597-5149-49B4-47282B8CEB54}"/>
                  </a:ext>
                </a:extLst>
              </p:cNvPr>
              <p:cNvCxnSpPr>
                <a:cxnSpLocks noChangeAspect="1"/>
              </p:cNvCxnSpPr>
              <p:nvPr/>
            </p:nvCxnSpPr>
            <p:spPr>
              <a:xfrm>
                <a:off x="9796246" y="4367155"/>
                <a:ext cx="116208" cy="112393"/>
              </a:xfrm>
              <a:prstGeom prst="line">
                <a:avLst/>
              </a:prstGeom>
              <a:ln w="25400">
                <a:solidFill>
                  <a:schemeClr val="accent3"/>
                </a:solidFill>
                <a:prstDash val="dash"/>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1D94AD9F-767B-4539-59AC-DD23A5044D7F}"/>
                </a:ext>
              </a:extLst>
            </p:cNvPr>
            <p:cNvGrpSpPr/>
            <p:nvPr/>
          </p:nvGrpSpPr>
          <p:grpSpPr>
            <a:xfrm>
              <a:off x="8784742" y="2427234"/>
              <a:ext cx="2137971" cy="4203431"/>
              <a:chOff x="8014252" y="1995567"/>
              <a:chExt cx="2137971" cy="4203431"/>
            </a:xfrm>
          </p:grpSpPr>
          <p:cxnSp>
            <p:nvCxnSpPr>
              <p:cNvPr id="37" name="Straight Connector 36">
                <a:extLst>
                  <a:ext uri="{FF2B5EF4-FFF2-40B4-BE49-F238E27FC236}">
                    <a16:creationId xmlns:a16="http://schemas.microsoft.com/office/drawing/2014/main" id="{1873E7D4-E956-5C56-5932-A7692A4B86CD}"/>
                  </a:ext>
                </a:extLst>
              </p:cNvPr>
              <p:cNvCxnSpPr>
                <a:cxnSpLocks noChangeAspect="1"/>
              </p:cNvCxnSpPr>
              <p:nvPr/>
            </p:nvCxnSpPr>
            <p:spPr>
              <a:xfrm flipH="1">
                <a:off x="8014252" y="1995567"/>
                <a:ext cx="2137971" cy="2137971"/>
              </a:xfrm>
              <a:prstGeom prst="line">
                <a:avLst/>
              </a:prstGeom>
              <a:ln w="254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74484B19-5F65-5CDC-9F9A-E505FC32DCC7}"/>
                  </a:ext>
                </a:extLst>
              </p:cNvPr>
              <p:cNvCxnSpPr>
                <a:cxnSpLocks noChangeAspect="1"/>
              </p:cNvCxnSpPr>
              <p:nvPr/>
            </p:nvCxnSpPr>
            <p:spPr>
              <a:xfrm>
                <a:off x="8014252" y="4131224"/>
                <a:ext cx="2137969" cy="2067774"/>
              </a:xfrm>
              <a:prstGeom prst="line">
                <a:avLst/>
              </a:prstGeom>
              <a:ln w="254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7657F48-3B6F-A713-5464-B278CA09C38C}"/>
                  </a:ext>
                </a:extLst>
              </p:cNvPr>
              <p:cNvCxnSpPr>
                <a:cxnSpLocks noChangeAspect="1"/>
              </p:cNvCxnSpPr>
              <p:nvPr/>
            </p:nvCxnSpPr>
            <p:spPr>
              <a:xfrm flipV="1">
                <a:off x="9247219" y="4324617"/>
                <a:ext cx="905002" cy="1002548"/>
              </a:xfrm>
              <a:prstGeom prst="line">
                <a:avLst/>
              </a:prstGeom>
              <a:ln w="254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813FB29D-C4A0-7792-41A7-15BA0FD04A62}"/>
                  </a:ext>
                </a:extLst>
              </p:cNvPr>
              <p:cNvCxnSpPr>
                <a:cxnSpLocks noChangeAspect="1"/>
              </p:cNvCxnSpPr>
              <p:nvPr/>
            </p:nvCxnSpPr>
            <p:spPr>
              <a:xfrm flipH="1">
                <a:off x="8644991" y="3272602"/>
                <a:ext cx="1483204" cy="1483205"/>
              </a:xfrm>
              <a:prstGeom prst="line">
                <a:avLst/>
              </a:prstGeom>
              <a:ln w="25400">
                <a:solidFill>
                  <a:schemeClr val="accent2"/>
                </a:solidFill>
              </a:ln>
            </p:spPr>
            <p:style>
              <a:lnRef idx="2">
                <a:schemeClr val="accent1"/>
              </a:lnRef>
              <a:fillRef idx="0">
                <a:schemeClr val="accent1"/>
              </a:fillRef>
              <a:effectRef idx="1">
                <a:schemeClr val="accent1"/>
              </a:effectRef>
              <a:fontRef idx="minor">
                <a:schemeClr val="tx1"/>
              </a:fontRef>
            </p:style>
          </p:cxnSp>
        </p:grpSp>
        <p:sp>
          <p:nvSpPr>
            <p:cNvPr id="10" name="TextBox 31">
              <a:extLst>
                <a:ext uri="{FF2B5EF4-FFF2-40B4-BE49-F238E27FC236}">
                  <a16:creationId xmlns:a16="http://schemas.microsoft.com/office/drawing/2014/main" id="{8095837B-CB0D-1E23-10B5-1C1721E92C6E}"/>
                </a:ext>
              </a:extLst>
            </p:cNvPr>
            <p:cNvSpPr txBox="1"/>
            <p:nvPr/>
          </p:nvSpPr>
          <p:spPr>
            <a:xfrm>
              <a:off x="10949605" y="3496219"/>
              <a:ext cx="86754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Human</a:t>
              </a:r>
            </a:p>
          </p:txBody>
        </p:sp>
        <p:grpSp>
          <p:nvGrpSpPr>
            <p:cNvPr id="11" name="Group 10">
              <a:extLst>
                <a:ext uri="{FF2B5EF4-FFF2-40B4-BE49-F238E27FC236}">
                  <a16:creationId xmlns:a16="http://schemas.microsoft.com/office/drawing/2014/main" id="{773A9DB9-8F76-D844-E379-43950280AB35}"/>
                </a:ext>
              </a:extLst>
            </p:cNvPr>
            <p:cNvGrpSpPr/>
            <p:nvPr/>
          </p:nvGrpSpPr>
          <p:grpSpPr>
            <a:xfrm>
              <a:off x="975899" y="2427234"/>
              <a:ext cx="2137971" cy="4203431"/>
              <a:chOff x="8014252" y="1995567"/>
              <a:chExt cx="2137971" cy="4203431"/>
            </a:xfrm>
          </p:grpSpPr>
          <p:cxnSp>
            <p:nvCxnSpPr>
              <p:cNvPr id="33" name="Straight Connector 32">
                <a:extLst>
                  <a:ext uri="{FF2B5EF4-FFF2-40B4-BE49-F238E27FC236}">
                    <a16:creationId xmlns:a16="http://schemas.microsoft.com/office/drawing/2014/main" id="{90F22497-8210-0697-A318-28ED021A5402}"/>
                  </a:ext>
                </a:extLst>
              </p:cNvPr>
              <p:cNvCxnSpPr>
                <a:cxnSpLocks noChangeAspect="1"/>
              </p:cNvCxnSpPr>
              <p:nvPr/>
            </p:nvCxnSpPr>
            <p:spPr>
              <a:xfrm flipH="1">
                <a:off x="8014252" y="1995567"/>
                <a:ext cx="2137971" cy="2137971"/>
              </a:xfrm>
              <a:prstGeom prst="line">
                <a:avLst/>
              </a:prstGeom>
              <a:ln w="254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AB251E9E-DD8D-40C5-5D71-3C019F13D096}"/>
                  </a:ext>
                </a:extLst>
              </p:cNvPr>
              <p:cNvCxnSpPr>
                <a:cxnSpLocks noChangeAspect="1"/>
              </p:cNvCxnSpPr>
              <p:nvPr/>
            </p:nvCxnSpPr>
            <p:spPr>
              <a:xfrm>
                <a:off x="8014252" y="4131224"/>
                <a:ext cx="2137969" cy="2067774"/>
              </a:xfrm>
              <a:prstGeom prst="line">
                <a:avLst/>
              </a:prstGeom>
              <a:ln w="254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2186273-8291-2EEA-C870-8A5181E78A5D}"/>
                  </a:ext>
                </a:extLst>
              </p:cNvPr>
              <p:cNvCxnSpPr>
                <a:cxnSpLocks noChangeAspect="1"/>
              </p:cNvCxnSpPr>
              <p:nvPr/>
            </p:nvCxnSpPr>
            <p:spPr>
              <a:xfrm flipV="1">
                <a:off x="9247219" y="4324617"/>
                <a:ext cx="905002" cy="1002548"/>
              </a:xfrm>
              <a:prstGeom prst="line">
                <a:avLst/>
              </a:prstGeom>
              <a:ln w="254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2AD4312D-FB7A-6D63-EB92-D6672DBEE51E}"/>
                  </a:ext>
                </a:extLst>
              </p:cNvPr>
              <p:cNvCxnSpPr>
                <a:cxnSpLocks noChangeAspect="1"/>
              </p:cNvCxnSpPr>
              <p:nvPr/>
            </p:nvCxnSpPr>
            <p:spPr>
              <a:xfrm flipH="1">
                <a:off x="8644991" y="3272602"/>
                <a:ext cx="1483204" cy="1483205"/>
              </a:xfrm>
              <a:prstGeom prst="line">
                <a:avLst/>
              </a:prstGeom>
              <a:ln w="25400">
                <a:solidFill>
                  <a:schemeClr val="accent2"/>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F424BC00-0A66-DA81-1C44-FCA5CDC281FB}"/>
                </a:ext>
              </a:extLst>
            </p:cNvPr>
            <p:cNvGrpSpPr/>
            <p:nvPr/>
          </p:nvGrpSpPr>
          <p:grpSpPr>
            <a:xfrm flipH="1">
              <a:off x="4893766" y="2427234"/>
              <a:ext cx="2137971" cy="4203431"/>
              <a:chOff x="7776882" y="1893811"/>
              <a:chExt cx="2137971" cy="4203431"/>
            </a:xfrm>
          </p:grpSpPr>
          <p:cxnSp>
            <p:nvCxnSpPr>
              <p:cNvPr id="26" name="Straight Connector 25">
                <a:extLst>
                  <a:ext uri="{FF2B5EF4-FFF2-40B4-BE49-F238E27FC236}">
                    <a16:creationId xmlns:a16="http://schemas.microsoft.com/office/drawing/2014/main" id="{3E7ABA83-BDEE-2E65-15D8-E4CC39CAA78F}"/>
                  </a:ext>
                </a:extLst>
              </p:cNvPr>
              <p:cNvCxnSpPr>
                <a:cxnSpLocks noChangeAspect="1"/>
              </p:cNvCxnSpPr>
              <p:nvPr/>
            </p:nvCxnSpPr>
            <p:spPr>
              <a:xfrm flipH="1">
                <a:off x="7776882" y="1893811"/>
                <a:ext cx="2137971" cy="2137971"/>
              </a:xfrm>
              <a:prstGeom prst="line">
                <a:avLst/>
              </a:prstGeom>
              <a:ln w="25400">
                <a:solidFill>
                  <a:schemeClr val="accent3"/>
                </a:solidFill>
                <a:prstDash val="solid"/>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D765070-C409-98B2-FBE9-88D2B97CE2F2}"/>
                  </a:ext>
                </a:extLst>
              </p:cNvPr>
              <p:cNvCxnSpPr>
                <a:cxnSpLocks noChangeAspect="1"/>
              </p:cNvCxnSpPr>
              <p:nvPr/>
            </p:nvCxnSpPr>
            <p:spPr>
              <a:xfrm>
                <a:off x="7776882" y="4029468"/>
                <a:ext cx="2137969" cy="2067774"/>
              </a:xfrm>
              <a:prstGeom prst="line">
                <a:avLst/>
              </a:prstGeom>
              <a:ln w="25400">
                <a:solidFill>
                  <a:schemeClr val="accent3"/>
                </a:solidFill>
                <a:prstDash val="solid"/>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6FF0C44-AF77-AA17-BE9B-7C9A6602D888}"/>
                  </a:ext>
                </a:extLst>
              </p:cNvPr>
              <p:cNvCxnSpPr>
                <a:cxnSpLocks noChangeAspect="1"/>
              </p:cNvCxnSpPr>
              <p:nvPr/>
            </p:nvCxnSpPr>
            <p:spPr>
              <a:xfrm flipV="1">
                <a:off x="9009849" y="4222861"/>
                <a:ext cx="905002" cy="1002548"/>
              </a:xfrm>
              <a:prstGeom prst="line">
                <a:avLst/>
              </a:prstGeom>
              <a:ln w="25400">
                <a:solidFill>
                  <a:schemeClr val="accent3"/>
                </a:solidFill>
                <a:prstDash val="solid"/>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3E06488-9623-CE7F-6E3B-33E34677100B}"/>
                  </a:ext>
                </a:extLst>
              </p:cNvPr>
              <p:cNvCxnSpPr>
                <a:cxnSpLocks noChangeAspect="1"/>
              </p:cNvCxnSpPr>
              <p:nvPr/>
            </p:nvCxnSpPr>
            <p:spPr>
              <a:xfrm>
                <a:off x="9650506" y="2167131"/>
                <a:ext cx="264345" cy="255666"/>
              </a:xfrm>
              <a:prstGeom prst="line">
                <a:avLst/>
              </a:prstGeom>
              <a:ln w="25400">
                <a:solidFill>
                  <a:schemeClr val="accent3"/>
                </a:solidFill>
                <a:prstDash val="solid"/>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F54D8F3-E10B-B698-6887-CCEFCA3B4B1B}"/>
                  </a:ext>
                </a:extLst>
              </p:cNvPr>
              <p:cNvCxnSpPr>
                <a:cxnSpLocks noChangeAspect="1"/>
              </p:cNvCxnSpPr>
              <p:nvPr/>
            </p:nvCxnSpPr>
            <p:spPr>
              <a:xfrm>
                <a:off x="9567686" y="4596302"/>
                <a:ext cx="347165" cy="335767"/>
              </a:xfrm>
              <a:prstGeom prst="line">
                <a:avLst/>
              </a:prstGeom>
              <a:ln w="25400">
                <a:solidFill>
                  <a:schemeClr val="accent3"/>
                </a:solidFill>
                <a:prstDash val="solid"/>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B5ACC1E-9346-9DAC-1061-582405DCAC6D}"/>
                  </a:ext>
                </a:extLst>
              </p:cNvPr>
              <p:cNvCxnSpPr>
                <a:cxnSpLocks noChangeAspect="1"/>
              </p:cNvCxnSpPr>
              <p:nvPr/>
            </p:nvCxnSpPr>
            <p:spPr>
              <a:xfrm>
                <a:off x="9680038" y="4499350"/>
                <a:ext cx="232416" cy="224785"/>
              </a:xfrm>
              <a:prstGeom prst="line">
                <a:avLst/>
              </a:prstGeom>
              <a:ln w="25400">
                <a:solidFill>
                  <a:schemeClr val="accent3"/>
                </a:solidFill>
                <a:prstDash val="solid"/>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92B8A24C-DBB3-43C1-9817-0711B1E821AE}"/>
                  </a:ext>
                </a:extLst>
              </p:cNvPr>
              <p:cNvCxnSpPr>
                <a:cxnSpLocks noChangeAspect="1"/>
              </p:cNvCxnSpPr>
              <p:nvPr/>
            </p:nvCxnSpPr>
            <p:spPr>
              <a:xfrm>
                <a:off x="9796246" y="4367155"/>
                <a:ext cx="116208" cy="112393"/>
              </a:xfrm>
              <a:prstGeom prst="line">
                <a:avLst/>
              </a:prstGeom>
              <a:ln w="25400">
                <a:solidFill>
                  <a:schemeClr val="accent3"/>
                </a:solidFill>
                <a:prstDash val="solid"/>
              </a:ln>
            </p:spPr>
            <p:style>
              <a:lnRef idx="2">
                <a:schemeClr val="accent1"/>
              </a:lnRef>
              <a:fillRef idx="0">
                <a:schemeClr val="accent1"/>
              </a:fillRef>
              <a:effectRef idx="1">
                <a:schemeClr val="accent1"/>
              </a:effectRef>
              <a:fontRef idx="minor">
                <a:schemeClr val="tx1"/>
              </a:fontRef>
            </p:style>
          </p:cxnSp>
        </p:grpSp>
        <p:sp>
          <p:nvSpPr>
            <p:cNvPr id="13" name="TextBox 47">
              <a:extLst>
                <a:ext uri="{FF2B5EF4-FFF2-40B4-BE49-F238E27FC236}">
                  <a16:creationId xmlns:a16="http://schemas.microsoft.com/office/drawing/2014/main" id="{95ADB5A4-3E6D-AA03-713B-9AB28777A396}"/>
                </a:ext>
              </a:extLst>
            </p:cNvPr>
            <p:cNvSpPr txBox="1"/>
            <p:nvPr/>
          </p:nvSpPr>
          <p:spPr>
            <a:xfrm>
              <a:off x="2804160" y="2026736"/>
              <a:ext cx="80182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Gorilla</a:t>
              </a:r>
            </a:p>
          </p:txBody>
        </p:sp>
        <p:sp>
          <p:nvSpPr>
            <p:cNvPr id="14" name="TextBox 48">
              <a:extLst>
                <a:ext uri="{FF2B5EF4-FFF2-40B4-BE49-F238E27FC236}">
                  <a16:creationId xmlns:a16="http://schemas.microsoft.com/office/drawing/2014/main" id="{BADF613B-CD5B-2AAA-6086-5F3EB6990046}"/>
                </a:ext>
              </a:extLst>
            </p:cNvPr>
            <p:cNvSpPr txBox="1"/>
            <p:nvPr/>
          </p:nvSpPr>
          <p:spPr>
            <a:xfrm>
              <a:off x="2804158" y="4128082"/>
              <a:ext cx="1647948" cy="6782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Common chimpanzee</a:t>
              </a:r>
            </a:p>
          </p:txBody>
        </p:sp>
        <p:sp>
          <p:nvSpPr>
            <p:cNvPr id="15" name="TextBox 49">
              <a:extLst>
                <a:ext uri="{FF2B5EF4-FFF2-40B4-BE49-F238E27FC236}">
                  <a16:creationId xmlns:a16="http://schemas.microsoft.com/office/drawing/2014/main" id="{CE513D0A-E14E-B64D-0BEB-4CBE0DB8F93D}"/>
                </a:ext>
              </a:extLst>
            </p:cNvPr>
            <p:cNvSpPr txBox="1"/>
            <p:nvPr/>
          </p:nvSpPr>
          <p:spPr>
            <a:xfrm>
              <a:off x="2804160" y="6082723"/>
              <a:ext cx="91884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Bonobo</a:t>
              </a:r>
            </a:p>
          </p:txBody>
        </p:sp>
        <p:sp>
          <p:nvSpPr>
            <p:cNvPr id="16" name="TextBox 50">
              <a:extLst>
                <a:ext uri="{FF2B5EF4-FFF2-40B4-BE49-F238E27FC236}">
                  <a16:creationId xmlns:a16="http://schemas.microsoft.com/office/drawing/2014/main" id="{4ED98A61-3397-6C9C-EB7E-242503B72661}"/>
                </a:ext>
              </a:extLst>
            </p:cNvPr>
            <p:cNvSpPr txBox="1"/>
            <p:nvPr/>
          </p:nvSpPr>
          <p:spPr>
            <a:xfrm>
              <a:off x="2804160" y="3280387"/>
              <a:ext cx="86754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Human</a:t>
              </a:r>
            </a:p>
          </p:txBody>
        </p:sp>
        <p:cxnSp>
          <p:nvCxnSpPr>
            <p:cNvPr id="17" name="Straight Connector 16">
              <a:extLst>
                <a:ext uri="{FF2B5EF4-FFF2-40B4-BE49-F238E27FC236}">
                  <a16:creationId xmlns:a16="http://schemas.microsoft.com/office/drawing/2014/main" id="{CDCA66AE-2120-C2B9-2AF5-74C70BFED688}"/>
                </a:ext>
              </a:extLst>
            </p:cNvPr>
            <p:cNvCxnSpPr/>
            <p:nvPr/>
          </p:nvCxnSpPr>
          <p:spPr>
            <a:xfrm flipH="1" flipV="1">
              <a:off x="3187258" y="6627647"/>
              <a:ext cx="1598641" cy="301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56FDFC5-62D1-4226-9977-E2D54BE49489}"/>
                </a:ext>
              </a:extLst>
            </p:cNvPr>
            <p:cNvCxnSpPr/>
            <p:nvPr/>
          </p:nvCxnSpPr>
          <p:spPr>
            <a:xfrm flipH="1" flipV="1">
              <a:off x="3213863" y="4771718"/>
              <a:ext cx="1572039" cy="67660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CA7041E-2326-8CCB-2D92-B78EA62BAE15}"/>
                </a:ext>
              </a:extLst>
            </p:cNvPr>
            <p:cNvCxnSpPr/>
            <p:nvPr/>
          </p:nvCxnSpPr>
          <p:spPr>
            <a:xfrm flipH="1" flipV="1">
              <a:off x="3221735" y="4774413"/>
              <a:ext cx="1559684" cy="46589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9E653F8-D938-11B9-CFE1-728C26158098}"/>
                </a:ext>
              </a:extLst>
            </p:cNvPr>
            <p:cNvCxnSpPr/>
            <p:nvPr/>
          </p:nvCxnSpPr>
          <p:spPr>
            <a:xfrm flipH="1" flipV="1">
              <a:off x="3217427" y="4760238"/>
              <a:ext cx="1590886" cy="25273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D997D74-B3ED-C199-1558-A90E1F15E33D}"/>
                </a:ext>
              </a:extLst>
            </p:cNvPr>
            <p:cNvCxnSpPr/>
            <p:nvPr/>
          </p:nvCxnSpPr>
          <p:spPr>
            <a:xfrm flipH="1">
              <a:off x="3202192" y="4756284"/>
              <a:ext cx="1609685" cy="790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92441A4-0990-6E08-9450-32D106CBBE0B}"/>
                </a:ext>
              </a:extLst>
            </p:cNvPr>
            <p:cNvCxnSpPr/>
            <p:nvPr/>
          </p:nvCxnSpPr>
          <p:spPr>
            <a:xfrm flipH="1">
              <a:off x="3172429" y="2436595"/>
              <a:ext cx="1635885"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DA3B36A-026B-2FFF-372F-8AB1EF537BE4}"/>
                </a:ext>
              </a:extLst>
            </p:cNvPr>
            <p:cNvCxnSpPr/>
            <p:nvPr/>
          </p:nvCxnSpPr>
          <p:spPr>
            <a:xfrm flipH="1" flipV="1">
              <a:off x="3187258" y="2444120"/>
              <a:ext cx="1647949" cy="48376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CE1D111-7BAA-05EA-AA7F-1DC5592F476D}"/>
                </a:ext>
              </a:extLst>
            </p:cNvPr>
            <p:cNvCxnSpPr/>
            <p:nvPr/>
          </p:nvCxnSpPr>
          <p:spPr>
            <a:xfrm>
              <a:off x="7419769" y="4552952"/>
              <a:ext cx="824948" cy="0"/>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8084F44-51E8-7B27-C7EF-555F8B49668A}"/>
                </a:ext>
              </a:extLst>
            </p:cNvPr>
            <p:cNvSpPr/>
            <p:nvPr/>
          </p:nvSpPr>
          <p:spPr>
            <a:xfrm>
              <a:off x="9630317" y="4691797"/>
              <a:ext cx="107174" cy="536857"/>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168630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D3A71C0-CF6B-D7E9-BEBB-9AE40AB90B54}"/>
              </a:ext>
            </a:extLst>
          </p:cNvPr>
          <p:cNvSpPr>
            <a:spLocks noGrp="1"/>
          </p:cNvSpPr>
          <p:nvPr>
            <p:ph type="title"/>
          </p:nvPr>
        </p:nvSpPr>
        <p:spPr>
          <a:xfrm>
            <a:off x="1484309" y="1"/>
            <a:ext cx="10018713" cy="1066800"/>
          </a:xfrm>
        </p:spPr>
        <p:txBody>
          <a:bodyPr/>
          <a:lstStyle/>
          <a:p>
            <a:pPr algn="l"/>
            <a:r>
              <a:rPr lang="en-US" dirty="0"/>
              <a:t>What can I use a phylogenetic tree for?</a:t>
            </a:r>
          </a:p>
        </p:txBody>
      </p:sp>
      <p:sp>
        <p:nvSpPr>
          <p:cNvPr id="52" name="Content Placeholder 2">
            <a:extLst>
              <a:ext uri="{FF2B5EF4-FFF2-40B4-BE49-F238E27FC236}">
                <a16:creationId xmlns:a16="http://schemas.microsoft.com/office/drawing/2014/main" id="{D2B23227-6F0F-A345-EA17-E2B8475DDA89}"/>
              </a:ext>
            </a:extLst>
          </p:cNvPr>
          <p:cNvSpPr txBox="1">
            <a:spLocks/>
          </p:cNvSpPr>
          <p:nvPr/>
        </p:nvSpPr>
        <p:spPr>
          <a:xfrm>
            <a:off x="1378975" y="1215130"/>
            <a:ext cx="10685206" cy="196819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Most Recent Common Ancestor (MRCA) Reconstruction</a:t>
            </a:r>
          </a:p>
          <a:p>
            <a:pPr lvl="1"/>
            <a:r>
              <a:rPr lang="en-US" dirty="0"/>
              <a:t>What sequence did the ancestor have?</a:t>
            </a:r>
          </a:p>
          <a:p>
            <a:pPr lvl="1"/>
            <a:r>
              <a:rPr lang="en-US" dirty="0"/>
              <a:t>By reconstructing the MRCAs backwards through the tree, truly ancient sequences can be inferred </a:t>
            </a:r>
          </a:p>
        </p:txBody>
      </p:sp>
      <p:pic>
        <p:nvPicPr>
          <p:cNvPr id="53" name="Picture 52">
            <a:extLst>
              <a:ext uri="{FF2B5EF4-FFF2-40B4-BE49-F238E27FC236}">
                <a16:creationId xmlns:a16="http://schemas.microsoft.com/office/drawing/2014/main" id="{E248866B-B221-BC05-5EDF-C694F7ABA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995" y="3076014"/>
            <a:ext cx="5487166" cy="3523174"/>
          </a:xfrm>
          <a:prstGeom prst="rect">
            <a:avLst/>
          </a:prstGeom>
        </p:spPr>
      </p:pic>
    </p:spTree>
    <p:extLst>
      <p:ext uri="{BB962C8B-B14F-4D97-AF65-F5344CB8AC3E}">
        <p14:creationId xmlns:p14="http://schemas.microsoft.com/office/powerpoint/2010/main" val="111144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D3A71C0-CF6B-D7E9-BEBB-9AE40AB90B54}"/>
              </a:ext>
            </a:extLst>
          </p:cNvPr>
          <p:cNvSpPr>
            <a:spLocks noGrp="1"/>
          </p:cNvSpPr>
          <p:nvPr>
            <p:ph type="title"/>
          </p:nvPr>
        </p:nvSpPr>
        <p:spPr>
          <a:xfrm>
            <a:off x="1484309" y="1"/>
            <a:ext cx="10018713" cy="1066800"/>
          </a:xfrm>
        </p:spPr>
        <p:txBody>
          <a:bodyPr/>
          <a:lstStyle/>
          <a:p>
            <a:pPr algn="l"/>
            <a:r>
              <a:rPr lang="en-US" dirty="0"/>
              <a:t>What can I use a phylogenetic tree for?</a:t>
            </a:r>
          </a:p>
        </p:txBody>
      </p:sp>
      <p:sp>
        <p:nvSpPr>
          <p:cNvPr id="2" name="Content Placeholder 2">
            <a:extLst>
              <a:ext uri="{FF2B5EF4-FFF2-40B4-BE49-F238E27FC236}">
                <a16:creationId xmlns:a16="http://schemas.microsoft.com/office/drawing/2014/main" id="{F36A818E-E956-8E40-170F-7283D9961331}"/>
              </a:ext>
            </a:extLst>
          </p:cNvPr>
          <p:cNvSpPr>
            <a:spLocks noGrp="1"/>
          </p:cNvSpPr>
          <p:nvPr>
            <p:ph idx="1"/>
          </p:nvPr>
        </p:nvSpPr>
        <p:spPr>
          <a:xfrm>
            <a:off x="1361553" y="1035972"/>
            <a:ext cx="4734447" cy="1997689"/>
          </a:xfrm>
        </p:spPr>
        <p:txBody>
          <a:bodyPr>
            <a:normAutofit/>
          </a:bodyPr>
          <a:lstStyle/>
          <a:p>
            <a:r>
              <a:rPr lang="en-US" dirty="0"/>
              <a:t>Divergence Time Estimation</a:t>
            </a:r>
          </a:p>
          <a:p>
            <a:pPr lvl="1"/>
            <a:r>
              <a:rPr lang="en-US" dirty="0"/>
              <a:t>When did the divergences (nodes) occur</a:t>
            </a:r>
          </a:p>
        </p:txBody>
      </p:sp>
      <p:pic>
        <p:nvPicPr>
          <p:cNvPr id="3" name="Picture 2">
            <a:extLst>
              <a:ext uri="{FF2B5EF4-FFF2-40B4-BE49-F238E27FC236}">
                <a16:creationId xmlns:a16="http://schemas.microsoft.com/office/drawing/2014/main" id="{201FB832-9D2E-01A8-3604-8DB1F2C4AB14}"/>
              </a:ext>
            </a:extLst>
          </p:cNvPr>
          <p:cNvPicPr>
            <a:picLocks noChangeAspect="1"/>
          </p:cNvPicPr>
          <p:nvPr/>
        </p:nvPicPr>
        <p:blipFill>
          <a:blip r:embed="rId3"/>
          <a:stretch>
            <a:fillRect/>
          </a:stretch>
        </p:blipFill>
        <p:spPr>
          <a:xfrm>
            <a:off x="5523485" y="2034817"/>
            <a:ext cx="6457950" cy="4676775"/>
          </a:xfrm>
          <a:prstGeom prst="rect">
            <a:avLst/>
          </a:prstGeom>
        </p:spPr>
      </p:pic>
    </p:spTree>
    <p:extLst>
      <p:ext uri="{BB962C8B-B14F-4D97-AF65-F5344CB8AC3E}">
        <p14:creationId xmlns:p14="http://schemas.microsoft.com/office/powerpoint/2010/main" val="375732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CD2AB64E-7E91-084E-0A0E-25AE171E17A9}"/>
              </a:ext>
            </a:extLst>
          </p:cNvPr>
          <p:cNvGrpSpPr/>
          <p:nvPr/>
        </p:nvGrpSpPr>
        <p:grpSpPr>
          <a:xfrm>
            <a:off x="5777931" y="2338252"/>
            <a:ext cx="3595856" cy="3901383"/>
            <a:chOff x="5777931" y="2338252"/>
            <a:chExt cx="3595856" cy="3901383"/>
          </a:xfrm>
        </p:grpSpPr>
        <p:sp>
          <p:nvSpPr>
            <p:cNvPr id="79" name="TextBox 78">
              <a:extLst>
                <a:ext uri="{FF2B5EF4-FFF2-40B4-BE49-F238E27FC236}">
                  <a16:creationId xmlns:a16="http://schemas.microsoft.com/office/drawing/2014/main" id="{090161F2-7E95-3119-F116-BDAAC720F385}"/>
                </a:ext>
              </a:extLst>
            </p:cNvPr>
            <p:cNvSpPr txBox="1"/>
            <p:nvPr/>
          </p:nvSpPr>
          <p:spPr>
            <a:xfrm>
              <a:off x="5777931" y="5039306"/>
              <a:ext cx="3595856" cy="1200329"/>
            </a:xfrm>
            <a:prstGeom prst="rect">
              <a:avLst/>
            </a:prstGeom>
            <a:noFill/>
          </p:spPr>
          <p:txBody>
            <a:bodyPr wrap="none" rtlCol="0">
              <a:spAutoFit/>
            </a:bodyPr>
            <a:lstStyle/>
            <a:p>
              <a:pPr algn="ctr"/>
              <a:r>
                <a:rPr lang="en-US" b="1" dirty="0">
                  <a:solidFill>
                    <a:schemeClr val="accent2"/>
                  </a:solidFill>
                </a:rPr>
                <a:t>leaves</a:t>
              </a:r>
              <a:r>
                <a:rPr lang="en-US" dirty="0"/>
                <a:t>, </a:t>
              </a:r>
              <a:r>
                <a:rPr lang="en-US" b="1" dirty="0">
                  <a:solidFill>
                    <a:schemeClr val="accent2"/>
                  </a:solidFill>
                </a:rPr>
                <a:t>tips</a:t>
              </a:r>
              <a:r>
                <a:rPr lang="en-US" dirty="0"/>
                <a:t> or </a:t>
              </a:r>
              <a:r>
                <a:rPr lang="en-US" b="1" dirty="0">
                  <a:solidFill>
                    <a:schemeClr val="accent2"/>
                  </a:solidFill>
                </a:rPr>
                <a:t>terminal</a:t>
              </a:r>
              <a:r>
                <a:rPr lang="en-US" dirty="0"/>
                <a:t> </a:t>
              </a:r>
              <a:r>
                <a:rPr lang="en-US" b="1" dirty="0">
                  <a:solidFill>
                    <a:schemeClr val="accent2"/>
                  </a:solidFill>
                </a:rPr>
                <a:t>nodes</a:t>
              </a:r>
            </a:p>
            <a:p>
              <a:pPr algn="ctr"/>
              <a:r>
                <a:rPr lang="en-US" dirty="0"/>
                <a:t>(represent taxa</a:t>
              </a:r>
              <a:br>
                <a:rPr lang="en-US" dirty="0"/>
              </a:br>
              <a:r>
                <a:rPr lang="en-US" dirty="0"/>
                <a:t>[genes, species, populations, </a:t>
              </a:r>
              <a:r>
                <a:rPr lang="en-US" dirty="0" err="1"/>
                <a:t>etc</a:t>
              </a:r>
              <a:r>
                <a:rPr lang="en-US" dirty="0"/>
                <a:t>]</a:t>
              </a:r>
              <a:br>
                <a:rPr lang="en-US" dirty="0"/>
              </a:br>
              <a:r>
                <a:rPr lang="en-US" dirty="0"/>
                <a:t>used to infer phylogeny)</a:t>
              </a:r>
            </a:p>
          </p:txBody>
        </p:sp>
        <p:grpSp>
          <p:nvGrpSpPr>
            <p:cNvPr id="15" name="Group 14">
              <a:extLst>
                <a:ext uri="{FF2B5EF4-FFF2-40B4-BE49-F238E27FC236}">
                  <a16:creationId xmlns:a16="http://schemas.microsoft.com/office/drawing/2014/main" id="{4E4F1047-E378-9969-9114-0C420CC004F4}"/>
                </a:ext>
              </a:extLst>
            </p:cNvPr>
            <p:cNvGrpSpPr/>
            <p:nvPr/>
          </p:nvGrpSpPr>
          <p:grpSpPr>
            <a:xfrm>
              <a:off x="6260242" y="2338252"/>
              <a:ext cx="1315617" cy="2701054"/>
              <a:chOff x="6260242" y="2338252"/>
              <a:chExt cx="1315617" cy="2701054"/>
            </a:xfrm>
          </p:grpSpPr>
          <p:cxnSp>
            <p:nvCxnSpPr>
              <p:cNvPr id="80" name="Straight Connector 79">
                <a:extLst>
                  <a:ext uri="{FF2B5EF4-FFF2-40B4-BE49-F238E27FC236}">
                    <a16:creationId xmlns:a16="http://schemas.microsoft.com/office/drawing/2014/main" id="{F4E70CA8-408D-88C6-20F0-223F01728ECA}"/>
                  </a:ext>
                </a:extLst>
              </p:cNvPr>
              <p:cNvCxnSpPr>
                <a:cxnSpLocks/>
                <a:stCxn id="79" idx="0"/>
              </p:cNvCxnSpPr>
              <p:nvPr/>
            </p:nvCxnSpPr>
            <p:spPr>
              <a:xfrm flipH="1" flipV="1">
                <a:off x="6293787" y="4715693"/>
                <a:ext cx="1282072" cy="323613"/>
              </a:xfrm>
              <a:prstGeom prst="line">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728AD43-FC08-3F85-2F8B-33B89CBE3CAB}"/>
                  </a:ext>
                </a:extLst>
              </p:cNvPr>
              <p:cNvCxnSpPr>
                <a:cxnSpLocks/>
                <a:stCxn id="79" idx="0"/>
              </p:cNvCxnSpPr>
              <p:nvPr/>
            </p:nvCxnSpPr>
            <p:spPr>
              <a:xfrm flipH="1" flipV="1">
                <a:off x="6260242" y="4165265"/>
                <a:ext cx="1315617" cy="874041"/>
              </a:xfrm>
              <a:prstGeom prst="line">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C157888C-8DF6-8A28-6A56-AB1133268016}"/>
                  </a:ext>
                </a:extLst>
              </p:cNvPr>
              <p:cNvCxnSpPr>
                <a:cxnSpLocks/>
                <a:stCxn id="79" idx="0"/>
              </p:cNvCxnSpPr>
              <p:nvPr/>
            </p:nvCxnSpPr>
            <p:spPr>
              <a:xfrm flipH="1" flipV="1">
                <a:off x="6293787" y="3576264"/>
                <a:ext cx="1282072" cy="1463042"/>
              </a:xfrm>
              <a:prstGeom prst="line">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18A0D38A-3684-5F07-2430-94BF63D1A9DF}"/>
                  </a:ext>
                </a:extLst>
              </p:cNvPr>
              <p:cNvCxnSpPr>
                <a:cxnSpLocks/>
                <a:stCxn id="79" idx="0"/>
              </p:cNvCxnSpPr>
              <p:nvPr/>
            </p:nvCxnSpPr>
            <p:spPr>
              <a:xfrm flipH="1" flipV="1">
                <a:off x="6293787" y="2932612"/>
                <a:ext cx="1282072" cy="2106694"/>
              </a:xfrm>
              <a:prstGeom prst="line">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E1F4FEF-9DCF-EA35-31A4-A7FF6E659435}"/>
                  </a:ext>
                </a:extLst>
              </p:cNvPr>
              <p:cNvCxnSpPr>
                <a:cxnSpLocks/>
                <a:stCxn id="79" idx="0"/>
              </p:cNvCxnSpPr>
              <p:nvPr/>
            </p:nvCxnSpPr>
            <p:spPr>
              <a:xfrm flipH="1" flipV="1">
                <a:off x="6323052" y="2338252"/>
                <a:ext cx="1252807" cy="2701054"/>
              </a:xfrm>
              <a:prstGeom prst="line">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grpSp>
      <p:sp>
        <p:nvSpPr>
          <p:cNvPr id="2" name="Title 1">
            <a:extLst>
              <a:ext uri="{FF2B5EF4-FFF2-40B4-BE49-F238E27FC236}">
                <a16:creationId xmlns:a16="http://schemas.microsoft.com/office/drawing/2014/main" id="{603FA884-800A-D43A-BB47-21AE1ADF730D}"/>
              </a:ext>
            </a:extLst>
          </p:cNvPr>
          <p:cNvSpPr>
            <a:spLocks noGrp="1"/>
          </p:cNvSpPr>
          <p:nvPr>
            <p:ph type="title"/>
          </p:nvPr>
        </p:nvSpPr>
        <p:spPr>
          <a:xfrm>
            <a:off x="1484309" y="1"/>
            <a:ext cx="10018713" cy="1066800"/>
          </a:xfrm>
        </p:spPr>
        <p:txBody>
          <a:bodyPr/>
          <a:lstStyle/>
          <a:p>
            <a:pPr algn="l"/>
            <a:r>
              <a:rPr lang="en-US" dirty="0"/>
              <a:t>Phylogenetic tree terminology</a:t>
            </a:r>
          </a:p>
        </p:txBody>
      </p:sp>
      <p:grpSp>
        <p:nvGrpSpPr>
          <p:cNvPr id="88" name="Group 87">
            <a:extLst>
              <a:ext uri="{FF2B5EF4-FFF2-40B4-BE49-F238E27FC236}">
                <a16:creationId xmlns:a16="http://schemas.microsoft.com/office/drawing/2014/main" id="{23206C8C-98A5-0E88-9D1E-A44D426C6223}"/>
              </a:ext>
            </a:extLst>
          </p:cNvPr>
          <p:cNvGrpSpPr/>
          <p:nvPr/>
        </p:nvGrpSpPr>
        <p:grpSpPr>
          <a:xfrm>
            <a:off x="2819067" y="2016426"/>
            <a:ext cx="3814078" cy="2739414"/>
            <a:chOff x="2819067" y="2016426"/>
            <a:chExt cx="3814078" cy="2739414"/>
          </a:xfrm>
        </p:grpSpPr>
        <p:cxnSp>
          <p:nvCxnSpPr>
            <p:cNvPr id="47" name="Straight Connector 46">
              <a:extLst>
                <a:ext uri="{FF2B5EF4-FFF2-40B4-BE49-F238E27FC236}">
                  <a16:creationId xmlns:a16="http://schemas.microsoft.com/office/drawing/2014/main" id="{B7279343-2D88-9248-EA14-19267DA59765}"/>
                </a:ext>
              </a:extLst>
            </p:cNvPr>
            <p:cNvCxnSpPr/>
            <p:nvPr/>
          </p:nvCxnSpPr>
          <p:spPr>
            <a:xfrm flipV="1">
              <a:off x="2954798" y="2932612"/>
              <a:ext cx="1188720" cy="54864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907E6CA2-1114-4972-0EF4-0258E9A4054A}"/>
                </a:ext>
              </a:extLst>
            </p:cNvPr>
            <p:cNvCxnSpPr/>
            <p:nvPr/>
          </p:nvCxnSpPr>
          <p:spPr>
            <a:xfrm>
              <a:off x="2954798" y="3481252"/>
              <a:ext cx="1645920" cy="54864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1C6E310E-DB14-B320-F32F-F5DBC9D213B9}"/>
                </a:ext>
              </a:extLst>
            </p:cNvPr>
            <p:cNvCxnSpPr/>
            <p:nvPr/>
          </p:nvCxnSpPr>
          <p:spPr>
            <a:xfrm>
              <a:off x="4143518" y="2932612"/>
              <a:ext cx="914400" cy="27432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7E42512E-46CB-3A24-AABE-C202E65512A8}"/>
                </a:ext>
              </a:extLst>
            </p:cNvPr>
            <p:cNvCxnSpPr/>
            <p:nvPr/>
          </p:nvCxnSpPr>
          <p:spPr>
            <a:xfrm flipV="1">
              <a:off x="4143518" y="2201092"/>
              <a:ext cx="2006918" cy="73152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6BB143F7-2457-3D08-08B8-9DFE4C6A533D}"/>
                </a:ext>
              </a:extLst>
            </p:cNvPr>
            <p:cNvCxnSpPr/>
            <p:nvPr/>
          </p:nvCxnSpPr>
          <p:spPr>
            <a:xfrm flipV="1">
              <a:off x="5055060" y="2795452"/>
              <a:ext cx="1095376" cy="41148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DB78E202-2EEE-ADA7-871E-F0BCA276288F}"/>
                </a:ext>
              </a:extLst>
            </p:cNvPr>
            <p:cNvCxnSpPr/>
            <p:nvPr/>
          </p:nvCxnSpPr>
          <p:spPr>
            <a:xfrm>
              <a:off x="5057918" y="3206932"/>
              <a:ext cx="1092518" cy="18288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7DF35FAE-F17F-D358-4DA6-FADEDB0FD7F3}"/>
                </a:ext>
              </a:extLst>
            </p:cNvPr>
            <p:cNvCxnSpPr/>
            <p:nvPr/>
          </p:nvCxnSpPr>
          <p:spPr>
            <a:xfrm flipV="1">
              <a:off x="4600718" y="3984173"/>
              <a:ext cx="1533286" cy="5333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F31F33D-3491-B88A-76C5-8377DB37F814}"/>
                </a:ext>
              </a:extLst>
            </p:cNvPr>
            <p:cNvCxnSpPr/>
            <p:nvPr/>
          </p:nvCxnSpPr>
          <p:spPr>
            <a:xfrm>
              <a:off x="4600718" y="4029892"/>
              <a:ext cx="1533286" cy="54864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DF887237-3C72-2C63-6397-508118B6DF59}"/>
                </a:ext>
              </a:extLst>
            </p:cNvPr>
            <p:cNvSpPr/>
            <p:nvPr/>
          </p:nvSpPr>
          <p:spPr>
            <a:xfrm>
              <a:off x="2819067" y="3344092"/>
              <a:ext cx="271462" cy="274320"/>
            </a:xfrm>
            <a:prstGeom prst="ellipse">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E339F4B-68B4-DBA5-D535-FD4999FC04E4}"/>
                </a:ext>
              </a:extLst>
            </p:cNvPr>
            <p:cNvSpPr/>
            <p:nvPr/>
          </p:nvSpPr>
          <p:spPr>
            <a:xfrm>
              <a:off x="4007787" y="2795452"/>
              <a:ext cx="271462" cy="27432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1624A671-8B06-0C6B-93C9-F222CEF53B16}"/>
                </a:ext>
              </a:extLst>
            </p:cNvPr>
            <p:cNvSpPr/>
            <p:nvPr/>
          </p:nvSpPr>
          <p:spPr>
            <a:xfrm>
              <a:off x="4464987" y="3892732"/>
              <a:ext cx="271462" cy="27432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E1B5ED86-EE60-F1D5-5C28-B3535562BA5C}"/>
                </a:ext>
              </a:extLst>
            </p:cNvPr>
            <p:cNvSpPr/>
            <p:nvPr/>
          </p:nvSpPr>
          <p:spPr>
            <a:xfrm>
              <a:off x="4922187" y="3069772"/>
              <a:ext cx="271462" cy="27432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E51B775-094F-69E3-A163-D5381F976A57}"/>
                </a:ext>
              </a:extLst>
            </p:cNvPr>
            <p:cNvSpPr/>
            <p:nvPr/>
          </p:nvSpPr>
          <p:spPr>
            <a:xfrm>
              <a:off x="6014705" y="2063932"/>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7DEB6E3D-FEC9-020F-C0FE-E072CBF06429}"/>
                </a:ext>
              </a:extLst>
            </p:cNvPr>
            <p:cNvSpPr/>
            <p:nvPr/>
          </p:nvSpPr>
          <p:spPr>
            <a:xfrm>
              <a:off x="6014705" y="2658292"/>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92331BC-4D21-424F-D3A7-377B2677F63C}"/>
                </a:ext>
              </a:extLst>
            </p:cNvPr>
            <p:cNvSpPr/>
            <p:nvPr/>
          </p:nvSpPr>
          <p:spPr>
            <a:xfrm>
              <a:off x="6014705" y="3254438"/>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FA575756-4464-DAED-6E2D-4E0B0D5567AB}"/>
                </a:ext>
              </a:extLst>
            </p:cNvPr>
            <p:cNvSpPr/>
            <p:nvPr/>
          </p:nvSpPr>
          <p:spPr>
            <a:xfrm>
              <a:off x="6014705" y="3843439"/>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AB2DAA0-D479-70A6-7F65-A71A859DFDD5}"/>
                </a:ext>
              </a:extLst>
            </p:cNvPr>
            <p:cNvSpPr/>
            <p:nvPr/>
          </p:nvSpPr>
          <p:spPr>
            <a:xfrm>
              <a:off x="6014705" y="4441372"/>
              <a:ext cx="271462" cy="27432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E64993DD-4D36-3C72-215F-D41820E34C0C}"/>
                </a:ext>
              </a:extLst>
            </p:cNvPr>
            <p:cNvSpPr txBox="1"/>
            <p:nvPr/>
          </p:nvSpPr>
          <p:spPr>
            <a:xfrm>
              <a:off x="6283368" y="2016426"/>
              <a:ext cx="338554" cy="369332"/>
            </a:xfrm>
            <a:prstGeom prst="rect">
              <a:avLst/>
            </a:prstGeom>
            <a:noFill/>
          </p:spPr>
          <p:txBody>
            <a:bodyPr wrap="none" rtlCol="0">
              <a:spAutoFit/>
            </a:bodyPr>
            <a:lstStyle/>
            <a:p>
              <a:pPr algn="ctr"/>
              <a:r>
                <a:rPr lang="en-US" dirty="0"/>
                <a:t>A</a:t>
              </a:r>
            </a:p>
          </p:txBody>
        </p:sp>
        <p:sp>
          <p:nvSpPr>
            <p:cNvPr id="65" name="TextBox 64">
              <a:extLst>
                <a:ext uri="{FF2B5EF4-FFF2-40B4-BE49-F238E27FC236}">
                  <a16:creationId xmlns:a16="http://schemas.microsoft.com/office/drawing/2014/main" id="{D9B68B68-EBD9-98C6-8ADF-602B1D258AD1}"/>
                </a:ext>
              </a:extLst>
            </p:cNvPr>
            <p:cNvSpPr txBox="1"/>
            <p:nvPr/>
          </p:nvSpPr>
          <p:spPr>
            <a:xfrm>
              <a:off x="6283368" y="2610786"/>
              <a:ext cx="338554" cy="369332"/>
            </a:xfrm>
            <a:prstGeom prst="rect">
              <a:avLst/>
            </a:prstGeom>
            <a:noFill/>
          </p:spPr>
          <p:txBody>
            <a:bodyPr wrap="none" rtlCol="0">
              <a:spAutoFit/>
            </a:bodyPr>
            <a:lstStyle/>
            <a:p>
              <a:pPr algn="ctr"/>
              <a:r>
                <a:rPr lang="en-US" dirty="0"/>
                <a:t>B</a:t>
              </a:r>
            </a:p>
          </p:txBody>
        </p:sp>
        <p:sp>
          <p:nvSpPr>
            <p:cNvPr id="66" name="TextBox 65">
              <a:extLst>
                <a:ext uri="{FF2B5EF4-FFF2-40B4-BE49-F238E27FC236}">
                  <a16:creationId xmlns:a16="http://schemas.microsoft.com/office/drawing/2014/main" id="{300B3B4C-716B-FF71-B118-E66F39BABE41}"/>
                </a:ext>
              </a:extLst>
            </p:cNvPr>
            <p:cNvSpPr txBox="1"/>
            <p:nvPr/>
          </p:nvSpPr>
          <p:spPr>
            <a:xfrm>
              <a:off x="6276956" y="3206932"/>
              <a:ext cx="351378" cy="369332"/>
            </a:xfrm>
            <a:prstGeom prst="rect">
              <a:avLst/>
            </a:prstGeom>
            <a:noFill/>
          </p:spPr>
          <p:txBody>
            <a:bodyPr wrap="none" rtlCol="0">
              <a:spAutoFit/>
            </a:bodyPr>
            <a:lstStyle/>
            <a:p>
              <a:pPr algn="ctr"/>
              <a:r>
                <a:rPr lang="en-US" dirty="0"/>
                <a:t>C</a:t>
              </a:r>
            </a:p>
          </p:txBody>
        </p:sp>
        <p:sp>
          <p:nvSpPr>
            <p:cNvPr id="67" name="TextBox 66">
              <a:extLst>
                <a:ext uri="{FF2B5EF4-FFF2-40B4-BE49-F238E27FC236}">
                  <a16:creationId xmlns:a16="http://schemas.microsoft.com/office/drawing/2014/main" id="{6FE40703-A34B-26EF-A1A1-1A5C972E4631}"/>
                </a:ext>
              </a:extLst>
            </p:cNvPr>
            <p:cNvSpPr txBox="1"/>
            <p:nvPr/>
          </p:nvSpPr>
          <p:spPr>
            <a:xfrm>
              <a:off x="6281766" y="3795933"/>
              <a:ext cx="351379" cy="369332"/>
            </a:xfrm>
            <a:prstGeom prst="rect">
              <a:avLst/>
            </a:prstGeom>
            <a:noFill/>
          </p:spPr>
          <p:txBody>
            <a:bodyPr wrap="none" rtlCol="0">
              <a:spAutoFit/>
            </a:bodyPr>
            <a:lstStyle/>
            <a:p>
              <a:pPr algn="ctr"/>
              <a:r>
                <a:rPr lang="en-US" dirty="0"/>
                <a:t>D</a:t>
              </a:r>
            </a:p>
          </p:txBody>
        </p:sp>
        <p:sp>
          <p:nvSpPr>
            <p:cNvPr id="68" name="TextBox 67">
              <a:extLst>
                <a:ext uri="{FF2B5EF4-FFF2-40B4-BE49-F238E27FC236}">
                  <a16:creationId xmlns:a16="http://schemas.microsoft.com/office/drawing/2014/main" id="{5936288F-DB08-69FB-47B2-49998AA05431}"/>
                </a:ext>
              </a:extLst>
            </p:cNvPr>
            <p:cNvSpPr txBox="1"/>
            <p:nvPr/>
          </p:nvSpPr>
          <p:spPr>
            <a:xfrm>
              <a:off x="6272948" y="4386508"/>
              <a:ext cx="338554" cy="369332"/>
            </a:xfrm>
            <a:prstGeom prst="rect">
              <a:avLst/>
            </a:prstGeom>
            <a:noFill/>
          </p:spPr>
          <p:txBody>
            <a:bodyPr wrap="none" rtlCol="0">
              <a:spAutoFit/>
            </a:bodyPr>
            <a:lstStyle/>
            <a:p>
              <a:pPr algn="ctr"/>
              <a:r>
                <a:rPr lang="en-US" dirty="0"/>
                <a:t>E</a:t>
              </a:r>
            </a:p>
          </p:txBody>
        </p:sp>
      </p:grpSp>
      <p:grpSp>
        <p:nvGrpSpPr>
          <p:cNvPr id="86" name="Group 85">
            <a:extLst>
              <a:ext uri="{FF2B5EF4-FFF2-40B4-BE49-F238E27FC236}">
                <a16:creationId xmlns:a16="http://schemas.microsoft.com/office/drawing/2014/main" id="{B3BDFC49-F24A-E0FB-0C12-94FE1FE94CEF}"/>
              </a:ext>
            </a:extLst>
          </p:cNvPr>
          <p:cNvGrpSpPr/>
          <p:nvPr/>
        </p:nvGrpSpPr>
        <p:grpSpPr>
          <a:xfrm>
            <a:off x="1484309" y="3709852"/>
            <a:ext cx="2480167" cy="920652"/>
            <a:chOff x="1484309" y="3709852"/>
            <a:chExt cx="2480167" cy="920652"/>
          </a:xfrm>
        </p:grpSpPr>
        <p:sp>
          <p:nvSpPr>
            <p:cNvPr id="69" name="TextBox 68">
              <a:extLst>
                <a:ext uri="{FF2B5EF4-FFF2-40B4-BE49-F238E27FC236}">
                  <a16:creationId xmlns:a16="http://schemas.microsoft.com/office/drawing/2014/main" id="{0D4E1889-1DAF-B839-68BE-6DDF619414A8}"/>
                </a:ext>
              </a:extLst>
            </p:cNvPr>
            <p:cNvSpPr txBox="1"/>
            <p:nvPr/>
          </p:nvSpPr>
          <p:spPr>
            <a:xfrm>
              <a:off x="1484309" y="3984173"/>
              <a:ext cx="2480167" cy="646331"/>
            </a:xfrm>
            <a:prstGeom prst="rect">
              <a:avLst/>
            </a:prstGeom>
            <a:noFill/>
          </p:spPr>
          <p:txBody>
            <a:bodyPr wrap="none" rtlCol="0">
              <a:spAutoFit/>
            </a:bodyPr>
            <a:lstStyle/>
            <a:p>
              <a:pPr algn="ctr"/>
              <a:r>
                <a:rPr lang="en-US" b="1" dirty="0">
                  <a:solidFill>
                    <a:schemeClr val="accent2"/>
                  </a:solidFill>
                </a:rPr>
                <a:t>root</a:t>
              </a:r>
              <a:r>
                <a:rPr lang="en-US" dirty="0"/>
                <a:t> </a:t>
              </a:r>
              <a:r>
                <a:rPr lang="en-US" b="1" dirty="0">
                  <a:solidFill>
                    <a:schemeClr val="accent2"/>
                  </a:solidFill>
                </a:rPr>
                <a:t>node</a:t>
              </a:r>
            </a:p>
            <a:p>
              <a:pPr algn="ctr"/>
              <a:r>
                <a:rPr lang="en-US" dirty="0"/>
                <a:t>(also an internal node)</a:t>
              </a:r>
            </a:p>
          </p:txBody>
        </p:sp>
        <p:cxnSp>
          <p:nvCxnSpPr>
            <p:cNvPr id="70" name="Straight Connector 69">
              <a:extLst>
                <a:ext uri="{FF2B5EF4-FFF2-40B4-BE49-F238E27FC236}">
                  <a16:creationId xmlns:a16="http://schemas.microsoft.com/office/drawing/2014/main" id="{064FC584-B57C-3D59-97FD-0A972A1DBCB9}"/>
                </a:ext>
              </a:extLst>
            </p:cNvPr>
            <p:cNvCxnSpPr>
              <a:stCxn id="69" idx="0"/>
            </p:cNvCxnSpPr>
            <p:nvPr/>
          </p:nvCxnSpPr>
          <p:spPr>
            <a:xfrm flipV="1">
              <a:off x="2724393" y="3709852"/>
              <a:ext cx="137157" cy="274320"/>
            </a:xfrm>
            <a:prstGeom prst="line">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85" name="Group 84">
            <a:extLst>
              <a:ext uri="{FF2B5EF4-FFF2-40B4-BE49-F238E27FC236}">
                <a16:creationId xmlns:a16="http://schemas.microsoft.com/office/drawing/2014/main" id="{B139E12B-9A7C-1913-6F21-729B06B3D18D}"/>
              </a:ext>
            </a:extLst>
          </p:cNvPr>
          <p:cNvGrpSpPr/>
          <p:nvPr/>
        </p:nvGrpSpPr>
        <p:grpSpPr>
          <a:xfrm>
            <a:off x="3294194" y="3206932"/>
            <a:ext cx="2531463" cy="2432090"/>
            <a:chOff x="3294194" y="3206932"/>
            <a:chExt cx="2531463" cy="2432090"/>
          </a:xfrm>
        </p:grpSpPr>
        <p:sp>
          <p:nvSpPr>
            <p:cNvPr id="71" name="TextBox 70">
              <a:extLst>
                <a:ext uri="{FF2B5EF4-FFF2-40B4-BE49-F238E27FC236}">
                  <a16:creationId xmlns:a16="http://schemas.microsoft.com/office/drawing/2014/main" id="{DE6A093D-2E09-51A3-7227-12626BAB6610}"/>
                </a:ext>
              </a:extLst>
            </p:cNvPr>
            <p:cNvSpPr txBox="1"/>
            <p:nvPr/>
          </p:nvSpPr>
          <p:spPr>
            <a:xfrm>
              <a:off x="3294194" y="4715692"/>
              <a:ext cx="2531463" cy="923330"/>
            </a:xfrm>
            <a:prstGeom prst="rect">
              <a:avLst/>
            </a:prstGeom>
            <a:noFill/>
          </p:spPr>
          <p:txBody>
            <a:bodyPr wrap="none" rtlCol="0">
              <a:spAutoFit/>
            </a:bodyPr>
            <a:lstStyle/>
            <a:p>
              <a:pPr algn="ctr"/>
              <a:r>
                <a:rPr lang="en-US" b="1" dirty="0">
                  <a:solidFill>
                    <a:schemeClr val="accent2"/>
                  </a:solidFill>
                </a:rPr>
                <a:t>internal</a:t>
              </a:r>
              <a:r>
                <a:rPr lang="en-US" dirty="0"/>
                <a:t> </a:t>
              </a:r>
              <a:r>
                <a:rPr lang="en-US" b="1" dirty="0">
                  <a:solidFill>
                    <a:schemeClr val="accent2"/>
                  </a:solidFill>
                </a:rPr>
                <a:t>nodes</a:t>
              </a:r>
            </a:p>
            <a:p>
              <a:pPr algn="ctr"/>
              <a:r>
                <a:rPr lang="en-US" dirty="0"/>
                <a:t>(represent hypothetical</a:t>
              </a:r>
              <a:br>
                <a:rPr lang="en-US" dirty="0"/>
              </a:br>
              <a:r>
                <a:rPr lang="en-US" dirty="0"/>
                <a:t>ancestors of taxa)</a:t>
              </a:r>
            </a:p>
          </p:txBody>
        </p:sp>
        <p:cxnSp>
          <p:nvCxnSpPr>
            <p:cNvPr id="72" name="Straight Connector 71">
              <a:extLst>
                <a:ext uri="{FF2B5EF4-FFF2-40B4-BE49-F238E27FC236}">
                  <a16:creationId xmlns:a16="http://schemas.microsoft.com/office/drawing/2014/main" id="{5BE1FCA5-724B-1ED0-C1BC-3718BF35FE8B}"/>
                </a:ext>
              </a:extLst>
            </p:cNvPr>
            <p:cNvCxnSpPr/>
            <p:nvPr/>
          </p:nvCxnSpPr>
          <p:spPr>
            <a:xfrm flipH="1" flipV="1">
              <a:off x="4144947" y="3206932"/>
              <a:ext cx="411480" cy="1508760"/>
            </a:xfrm>
            <a:prstGeom prst="line">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3C2707A8-74F6-316A-9CAD-54C0AFA4C0C5}"/>
                </a:ext>
              </a:extLst>
            </p:cNvPr>
            <p:cNvCxnSpPr>
              <a:stCxn id="71" idx="0"/>
            </p:cNvCxnSpPr>
            <p:nvPr/>
          </p:nvCxnSpPr>
          <p:spPr>
            <a:xfrm flipV="1">
              <a:off x="4559926" y="4258492"/>
              <a:ext cx="3683" cy="457200"/>
            </a:xfrm>
            <a:prstGeom prst="line">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C7CDCEE-966A-B6F1-9536-8C8DC0D2B446}"/>
                </a:ext>
              </a:extLst>
            </p:cNvPr>
            <p:cNvCxnSpPr>
              <a:stCxn id="71" idx="0"/>
            </p:cNvCxnSpPr>
            <p:nvPr/>
          </p:nvCxnSpPr>
          <p:spPr>
            <a:xfrm flipV="1">
              <a:off x="4559926" y="3389812"/>
              <a:ext cx="502919" cy="1325880"/>
            </a:xfrm>
            <a:prstGeom prst="line">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87" name="Group 86">
            <a:extLst>
              <a:ext uri="{FF2B5EF4-FFF2-40B4-BE49-F238E27FC236}">
                <a16:creationId xmlns:a16="http://schemas.microsoft.com/office/drawing/2014/main" id="{0DAC7724-D783-D889-648D-F380EFCBF6A3}"/>
              </a:ext>
            </a:extLst>
          </p:cNvPr>
          <p:cNvGrpSpPr/>
          <p:nvPr/>
        </p:nvGrpSpPr>
        <p:grpSpPr>
          <a:xfrm>
            <a:off x="2744020" y="1698172"/>
            <a:ext cx="2467343" cy="1420892"/>
            <a:chOff x="2744020" y="1698172"/>
            <a:chExt cx="2467343" cy="1420892"/>
          </a:xfrm>
        </p:grpSpPr>
        <p:sp>
          <p:nvSpPr>
            <p:cNvPr id="75" name="TextBox 74">
              <a:extLst>
                <a:ext uri="{FF2B5EF4-FFF2-40B4-BE49-F238E27FC236}">
                  <a16:creationId xmlns:a16="http://schemas.microsoft.com/office/drawing/2014/main" id="{D744E17A-37C7-C224-AA9E-5DFFFBF05C1A}"/>
                </a:ext>
              </a:extLst>
            </p:cNvPr>
            <p:cNvSpPr txBox="1"/>
            <p:nvPr/>
          </p:nvSpPr>
          <p:spPr>
            <a:xfrm>
              <a:off x="2744020" y="1698172"/>
              <a:ext cx="2467343" cy="369332"/>
            </a:xfrm>
            <a:prstGeom prst="rect">
              <a:avLst/>
            </a:prstGeom>
            <a:noFill/>
          </p:spPr>
          <p:txBody>
            <a:bodyPr wrap="none" rtlCol="0">
              <a:spAutoFit/>
            </a:bodyPr>
            <a:lstStyle/>
            <a:p>
              <a:pPr algn="ctr"/>
              <a:r>
                <a:rPr lang="en-US" b="1" dirty="0">
                  <a:solidFill>
                    <a:schemeClr val="accent2"/>
                  </a:solidFill>
                </a:rPr>
                <a:t>branches</a:t>
              </a:r>
              <a:r>
                <a:rPr lang="en-US" dirty="0"/>
                <a:t> or </a:t>
              </a:r>
              <a:r>
                <a:rPr lang="en-US" b="1" dirty="0">
                  <a:solidFill>
                    <a:schemeClr val="accent2"/>
                  </a:solidFill>
                </a:rPr>
                <a:t>lineages</a:t>
              </a:r>
              <a:endParaRPr lang="en-US" dirty="0"/>
            </a:p>
          </p:txBody>
        </p:sp>
        <p:cxnSp>
          <p:nvCxnSpPr>
            <p:cNvPr id="76" name="Straight Connector 75">
              <a:extLst>
                <a:ext uri="{FF2B5EF4-FFF2-40B4-BE49-F238E27FC236}">
                  <a16:creationId xmlns:a16="http://schemas.microsoft.com/office/drawing/2014/main" id="{C56DF9BF-0E68-7BB7-8308-148B17F34FC9}"/>
                </a:ext>
              </a:extLst>
            </p:cNvPr>
            <p:cNvCxnSpPr/>
            <p:nvPr/>
          </p:nvCxnSpPr>
          <p:spPr>
            <a:xfrm flipH="1">
              <a:off x="3596307" y="2067504"/>
              <a:ext cx="365760" cy="1051560"/>
            </a:xfrm>
            <a:prstGeom prst="line">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EE7CD384-CF3F-D7F9-1E33-0C136D6B61F8}"/>
                </a:ext>
              </a:extLst>
            </p:cNvPr>
            <p:cNvCxnSpPr/>
            <p:nvPr/>
          </p:nvCxnSpPr>
          <p:spPr>
            <a:xfrm>
              <a:off x="3962067" y="2067504"/>
              <a:ext cx="640080" cy="914400"/>
            </a:xfrm>
            <a:prstGeom prst="line">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5B03182D-DC29-6402-6942-32B6C50AE1A5}"/>
                </a:ext>
              </a:extLst>
            </p:cNvPr>
            <p:cNvCxnSpPr/>
            <p:nvPr/>
          </p:nvCxnSpPr>
          <p:spPr>
            <a:xfrm>
              <a:off x="3962067" y="2067504"/>
              <a:ext cx="1188720" cy="411480"/>
            </a:xfrm>
            <a:prstGeom prst="line">
              <a:avLst/>
            </a:prstGeom>
            <a:ln>
              <a:solidFill>
                <a:schemeClr val="bg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81" name="TextBox 80">
            <a:extLst>
              <a:ext uri="{FF2B5EF4-FFF2-40B4-BE49-F238E27FC236}">
                <a16:creationId xmlns:a16="http://schemas.microsoft.com/office/drawing/2014/main" id="{03CCC690-58A4-C035-0F6D-861E4F993D92}"/>
              </a:ext>
            </a:extLst>
          </p:cNvPr>
          <p:cNvSpPr txBox="1"/>
          <p:nvPr/>
        </p:nvSpPr>
        <p:spPr>
          <a:xfrm>
            <a:off x="9076197" y="1862390"/>
            <a:ext cx="2743200" cy="1754326"/>
          </a:xfrm>
          <a:prstGeom prst="rect">
            <a:avLst/>
          </a:prstGeom>
          <a:noFill/>
        </p:spPr>
        <p:txBody>
          <a:bodyPr wrap="square" rtlCol="0">
            <a:spAutoFit/>
          </a:bodyPr>
          <a:lstStyle/>
          <a:p>
            <a:r>
              <a:rPr lang="en-US" dirty="0"/>
              <a:t>Notes</a:t>
            </a:r>
          </a:p>
          <a:p>
            <a:pPr marL="285750" indent="-285750">
              <a:buFont typeface="Arial" panose="020B0604020202020204" pitchFamily="34" charset="0"/>
              <a:buChar char="•"/>
            </a:pPr>
            <a:r>
              <a:rPr lang="en-US" dirty="0"/>
              <a:t>All nodes are connected</a:t>
            </a:r>
          </a:p>
          <a:p>
            <a:pPr marL="285750" indent="-285750">
              <a:buFont typeface="Arial" panose="020B0604020202020204" pitchFamily="34" charset="0"/>
              <a:buChar char="•"/>
            </a:pPr>
            <a:r>
              <a:rPr lang="en-US" dirty="0"/>
              <a:t>There is one path between any pair of nodes (no cycles)</a:t>
            </a:r>
          </a:p>
        </p:txBody>
      </p:sp>
    </p:spTree>
    <p:extLst>
      <p:ext uri="{BB962C8B-B14F-4D97-AF65-F5344CB8AC3E}">
        <p14:creationId xmlns:p14="http://schemas.microsoft.com/office/powerpoint/2010/main" val="102662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ustom 6">
      <a:dk1>
        <a:sysClr val="windowText" lastClr="000000"/>
      </a:dk1>
      <a:lt1>
        <a:srgbClr val="ED7E2B"/>
      </a:lt1>
      <a:dk2>
        <a:srgbClr val="DDDDF6"/>
      </a:dk2>
      <a:lt2>
        <a:srgbClr val="E3DED1"/>
      </a:lt2>
      <a:accent1>
        <a:srgbClr val="2BFCCE"/>
      </a:accent1>
      <a:accent2>
        <a:srgbClr val="7030A0"/>
      </a:accent2>
      <a:accent3>
        <a:srgbClr val="F19D49"/>
      </a:accent3>
      <a:accent4>
        <a:srgbClr val="029676"/>
      </a:accent4>
      <a:accent5>
        <a:srgbClr val="46CBF5"/>
      </a:accent5>
      <a:accent6>
        <a:srgbClr val="F0CD88"/>
      </a:accent6>
      <a:hlink>
        <a:srgbClr val="6B9F25"/>
      </a:hlink>
      <a:folHlink>
        <a:srgbClr val="BA690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EA24FE79-B51A-4DCF-A3A2-044CECB17A41}" vid="{CC79D7AB-040F-4A0C-BE18-6D2CE8B91AB2}"/>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3761</TotalTime>
  <Words>2561</Words>
  <Application>Microsoft Office PowerPoint</Application>
  <PresentationFormat>Widescreen</PresentationFormat>
  <Paragraphs>543</Paragraphs>
  <Slides>35</Slides>
  <Notes>16</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35</vt:i4>
      </vt:variant>
    </vt:vector>
  </HeadingPairs>
  <TitlesOfParts>
    <vt:vector size="47" baseType="lpstr">
      <vt:lpstr>Arial</vt:lpstr>
      <vt:lpstr>Calibri</vt:lpstr>
      <vt:lpstr>Calibri Light</vt:lpstr>
      <vt:lpstr>Courier</vt:lpstr>
      <vt:lpstr>Courier New</vt:lpstr>
      <vt:lpstr>Helvetica</vt:lpstr>
      <vt:lpstr>Lucida Console</vt:lpstr>
      <vt:lpstr>MS Sans Serif</vt:lpstr>
      <vt:lpstr>Open Sans</vt:lpstr>
      <vt:lpstr>Wingdings</vt:lpstr>
      <vt:lpstr>Theme1</vt:lpstr>
      <vt:lpstr>Custom Design</vt:lpstr>
      <vt:lpstr>Phylogeny</vt:lpstr>
      <vt:lpstr>What is a phylogenetic tree?</vt:lpstr>
      <vt:lpstr>What can I use a phylogenetic tree for?</vt:lpstr>
      <vt:lpstr>What can I use a phylogenetic tree for?</vt:lpstr>
      <vt:lpstr>What can I use a phylogenetic tree for?</vt:lpstr>
      <vt:lpstr>What can I use a phylogenetic tree for?</vt:lpstr>
      <vt:lpstr>What can I use a phylogenetic tree for?</vt:lpstr>
      <vt:lpstr>What can I use a phylogenetic tree for?</vt:lpstr>
      <vt:lpstr>Phylogenetic tree terminology</vt:lpstr>
      <vt:lpstr>Phylogenetic tree terminology</vt:lpstr>
      <vt:lpstr>Phylogenetic tree terminology</vt:lpstr>
      <vt:lpstr>Phylogenetic tree terminology</vt:lpstr>
      <vt:lpstr>Assumptions</vt:lpstr>
      <vt:lpstr>Assumptions</vt:lpstr>
      <vt:lpstr>Assumptions</vt:lpstr>
      <vt:lpstr>Assumptions</vt:lpstr>
      <vt:lpstr>Assumptions</vt:lpstr>
      <vt:lpstr>Interpreting trees</vt:lpstr>
      <vt:lpstr>Interpreting trees</vt:lpstr>
      <vt:lpstr>Two types of treeing methods</vt:lpstr>
      <vt:lpstr>Two types of treeing methods</vt:lpstr>
      <vt:lpstr>Evaluating character-based trees</vt:lpstr>
      <vt:lpstr>Generating all possible trees </vt:lpstr>
      <vt:lpstr>Generating all possible trees </vt:lpstr>
      <vt:lpstr>Generating all (bifurcating) possible trees </vt:lpstr>
      <vt:lpstr>Generating all possible (bifurcating) trees</vt:lpstr>
      <vt:lpstr>Generating all possible (bifurcating) trees</vt:lpstr>
      <vt:lpstr>Generating all possible (bifurcating) trees</vt:lpstr>
      <vt:lpstr>Simple heuristic tree search</vt:lpstr>
      <vt:lpstr>Tree algorithms cannot guarantee optimal solutions</vt:lpstr>
      <vt:lpstr>Bootstrap replicates</vt:lpstr>
      <vt:lpstr>Let’s build a tree!</vt:lpstr>
      <vt:lpstr>Professional Development: attending conferences</vt:lpstr>
      <vt:lpstr>Professional development</vt:lpstr>
      <vt:lpstr>Educational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Wirth, Joseph (CDC/NCEZID/DFWED)</dc:creator>
  <cp:lastModifiedBy>Katz, Lee S. (CDC/NCIRD/DBD)</cp:lastModifiedBy>
  <cp:revision>22</cp:revision>
  <dcterms:created xsi:type="dcterms:W3CDTF">2023-10-16T15:30:37Z</dcterms:created>
  <dcterms:modified xsi:type="dcterms:W3CDTF">2025-05-08T14:40:05Z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f03ff0-41c5-4c41-b55e-fabb8fae94be_Enabled">
    <vt:lpwstr>true</vt:lpwstr>
  </property>
  <property fmtid="{D5CDD505-2E9C-101B-9397-08002B2CF9AE}" pid="3" name="MSIP_Label_8af03ff0-41c5-4c41-b55e-fabb8fae94be_SetDate">
    <vt:lpwstr>2023-10-16T15:30:42Z</vt:lpwstr>
  </property>
  <property fmtid="{D5CDD505-2E9C-101B-9397-08002B2CF9AE}" pid="4" name="MSIP_Label_8af03ff0-41c5-4c41-b55e-fabb8fae94be_Method">
    <vt:lpwstr>Privileged</vt:lpwstr>
  </property>
  <property fmtid="{D5CDD505-2E9C-101B-9397-08002B2CF9AE}" pid="5" name="MSIP_Label_8af03ff0-41c5-4c41-b55e-fabb8fae94be_Name">
    <vt:lpwstr>8af03ff0-41c5-4c41-b55e-fabb8fae94be</vt:lpwstr>
  </property>
  <property fmtid="{D5CDD505-2E9C-101B-9397-08002B2CF9AE}" pid="6" name="MSIP_Label_8af03ff0-41c5-4c41-b55e-fabb8fae94be_SiteId">
    <vt:lpwstr>9ce70869-60db-44fd-abe8-d2767077fc8f</vt:lpwstr>
  </property>
  <property fmtid="{D5CDD505-2E9C-101B-9397-08002B2CF9AE}" pid="7" name="MSIP_Label_8af03ff0-41c5-4c41-b55e-fabb8fae94be_ActionId">
    <vt:lpwstr>eb4bb340-9722-4455-a843-75119a921553</vt:lpwstr>
  </property>
  <property fmtid="{D5CDD505-2E9C-101B-9397-08002B2CF9AE}" pid="8" name="MSIP_Label_8af03ff0-41c5-4c41-b55e-fabb8fae94be_ContentBits">
    <vt:lpwstr>0</vt:lpwstr>
  </property>
</Properties>
</file>