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 Slab"/>
      <p:regular r:id="rId33"/>
      <p:bold r:id="rId34"/>
    </p:embeddedFon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font" Target="fonts/RobotoSlab-bold.fntdata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dc1da36d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dc1da36d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dc1da36d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dc1da36d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dc1da36d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dc1da36d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dc1da36d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dc1da36d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e0906338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e090633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e090633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e090633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e0906338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e0906338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e0906338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e0906338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dc1da36d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dc1da36d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e0906338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e0906338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de6133cf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bde6133cf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e0906338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ce0906338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bee3e2d3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bee3e2d3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f1197dc5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6f1197dc5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6f1197dc5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6f1197dc5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bee3e2d38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bee3e2d38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c4984726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c4984726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6f1197dc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6f1197dc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cdc1da36d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cdc1da36d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dc1da36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dc1da36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d3c015a1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d3c015a1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d77e367e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d77e367e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d3c015a1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d3c015a1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de6133cf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bde6133cf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dc1da36d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dc1da36d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dc1da36d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dc1da36d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learn.microsoft.com/en-us/dotnet/standard/garbage-collection/fundamentals" TargetMode="External"/><Relationship Id="rId4" Type="http://schemas.openxmlformats.org/officeDocument/2006/relationships/hyperlink" Target="https://learn.microsoft.com/en-us/dotnet/standard/garbage-collection/unmanaged" TargetMode="External"/><Relationship Id="rId5" Type="http://schemas.openxmlformats.org/officeDocument/2006/relationships/hyperlink" Target="https://learn.microsoft.com/en-us/dotnet/standard/garbage-collection/implementing-dispose" TargetMode="External"/><Relationship Id="rId6" Type="http://schemas.openxmlformats.org/officeDocument/2006/relationships/hyperlink" Target="https://learn.microsoft.com/en-us/dotnet/standard/garbage-collection/using-objects" TargetMode="External"/><Relationship Id="rId7" Type="http://schemas.openxmlformats.org/officeDocument/2006/relationships/hyperlink" Target="https://www.slideshare.net/Kamal1997/gc-in-c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Garbage Collection and Disposal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Cpt_S 321 Student-Led Presentation</a:t>
            </a:r>
            <a:endParaRPr/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2846851" y="3681275"/>
            <a:ext cx="3450300" cy="62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By Lalith Shashwath Krishna Shastry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 Andrew McGann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GC algorithm is based on several considerations: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faster to compact the memory for a portion of the managed heap than for the entire managed heap.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Newer objects have shorter lifetimes, and older objects have longer lifetimes.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Newer objects tend to be related to each other and accessed by the application around the same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With these guidelines, the GC decides how/where to manage memory.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Generations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87900" y="1489825"/>
            <a:ext cx="8368200" cy="3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help the GC, the managed heap is divided into three generations: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Generation 0 - The youngest, and contains short-lived objects.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Temporary variables, GC occurs most frequently 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Generation 1 - Contains short-lived objects and serves as a buffer between short-lived and long-lived objects.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Generation 2 - Contains long-lived objects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object that </a:t>
            </a:r>
            <a:r>
              <a:rPr lang="en"/>
              <a:t>contains</a:t>
            </a:r>
            <a:r>
              <a:rPr lang="en"/>
              <a:t> static data that’s live for the duration of the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Collecting a generation means collecting objects in all younger generations too.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Full garbage collection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After a collection, the memory is compacted and surviving objects get promoted.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garbage collection has the following phases: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marking phase that finds and creates a list of all live objects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Stack roots - provided by the JIT compiler and stack walker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Garbage collection handles - point to managed objects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Static data - each application domain keeps track of its static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relocating phase that updates the references to the objects that will be compacted (survivors).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compacting phase that reclaims the space occupied by the dead objects and compacts the surviving objects.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Unmanaged Resources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87900" y="1489825"/>
            <a:ext cx="8368200" cy="3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creating objects that include unmanaged resources, you must explicitly release those resources when finished using them.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Objects that wrap OS resources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Windows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 connections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Database connections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GC doesn’t how to release and clean up unmanaged resources (UR)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the dispose pattern. A consumer of your type calls Dispose when the object is no longer needed, immediately releases UR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 Handles and Finalizers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87900" y="1489825"/>
            <a:ext cx="8368200" cy="3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 consumer forgets to call Dispose, provide a way for your UR to be released: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safe handle to wrap your UR (recommended)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Derived from the System.Runtime.InteropServices.SafeHandle abstract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 IDisposable → call safe handle’s Dispose method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Called automatically by the GC if its Dispose method is not called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(override) a finalizer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Non-deterministic release of UR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Robust version included in SafeHandle, can be complex and error-prone to define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Either the safe handle’s Finalize method or your own becomes a safeguard to clean up resources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Dispose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87900" y="1489825"/>
            <a:ext cx="8368200" cy="3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dispose pattern is used for objects that implement the IDisposable interface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Dispose()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Free unmanaged resources, perform general cleanup, indicate that the finalizer shouldn’t run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Freeing the memory associated with a managed object is always the domain of the GC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Dispose(bool)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Where the actual cleanup happens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Parameter indicates whether the method call is from Dispose (true) or a finalizer (false)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Consists of three blocks of code: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 block for conditional return if object is already disposed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 block that frees unmanaged resources. Executes regardless of the parameter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 conditional block that frees managed resources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free managed objects that implement IDisposable or consume large amounts of memory / consume scarce resources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Dispose (cont.)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Cascade dispose calls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your class owns a field/property and its type implements IDisposable, the containing class itself should also implement IDisposable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Derived classes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class derived from a class that implements IDisposable should provide: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override Dispose(bool) method to cleanup the derived class.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Must also call the base.Dispose(bool) method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class derived from SafeHandle to wrap UR, or an override to Object.Finalize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Dispose Pattern</a:t>
            </a:r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296525"/>
            <a:ext cx="3439313" cy="369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4988" y="1439150"/>
            <a:ext cx="4845137" cy="3409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objects that implement IDisposable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you finish using an object that implements IDisposable, you call Dispose (or DisposeAsync) to explicitly perform cleanup: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the C# ‘using’ statement or declaration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implementing a try/finally block, and calling Dispose in the finally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Objects that implement IDisposable should always be properly disposed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Calling SuppressFinalize indicates to the GC that the finalizer has already been run and the object shouldn’t be promoted for finalization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‘using’ statement and try/finally block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87900" y="1489825"/>
            <a:ext cx="83682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using statement simplifies the code you must write to cleanup an object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Obtains one or more resources, executes the statements specified, and automatically disposes of the 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useful for objects that are used within the scope of the method in which they are constructed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may choose to implement the try/finally block directly to…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 a catch block to handle exceptions thrown in the try block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Instantiate an object that implements IDisposable whose scope is not local to the block within which it is declared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946850" y="398875"/>
            <a:ext cx="3837000" cy="40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BC34A"/>
                </a:solidFill>
              </a:rPr>
              <a:t>Garbage Collector:</a:t>
            </a:r>
            <a:br>
              <a:rPr lang="en"/>
            </a:br>
            <a:r>
              <a:rPr lang="en"/>
              <a:t>Manages the allocation and release of memory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BC34A"/>
                </a:solidFill>
              </a:rPr>
              <a:t>Garbage Collection:</a:t>
            </a:r>
            <a:br>
              <a:rPr lang="en">
                <a:solidFill>
                  <a:srgbClr val="8BC34A"/>
                </a:solidFill>
              </a:rPr>
            </a:br>
            <a:r>
              <a:rPr lang="en"/>
              <a:t>The process of carrying out the Garbage Collector’s functionality to free and reallocate memory. This is done automatically in C#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8BC34A"/>
                </a:solidFill>
              </a:rPr>
              <a:t>Disposal:</a:t>
            </a:r>
            <a:br>
              <a:rPr lang="en"/>
            </a:br>
            <a:r>
              <a:rPr lang="en"/>
              <a:t>The process of explicitly discarding data to free memory</a:t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Definitions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‘using’ and try/finally</a:t>
            </a:r>
            <a:endParaRPr/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0588"/>
            <a:ext cx="4574350" cy="312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150" y="1296525"/>
            <a:ext cx="3986854" cy="369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87900" y="18025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Code Demo</a:t>
            </a:r>
            <a:endParaRPr sz="7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700" y="1484275"/>
            <a:ext cx="4100899" cy="336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825" y="1484275"/>
            <a:ext cx="3521630" cy="336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4"/>
          <p:cNvSpPr txBox="1"/>
          <p:nvPr>
            <p:ph type="title"/>
          </p:nvPr>
        </p:nvSpPr>
        <p:spPr>
          <a:xfrm>
            <a:off x="372825" y="4653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Demo Snippets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task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this functionality?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875" y="582831"/>
            <a:ext cx="7016250" cy="982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3875" y="1816398"/>
            <a:ext cx="7016249" cy="64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5725" y="2665385"/>
            <a:ext cx="4932548" cy="2266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588" y="1190350"/>
            <a:ext cx="6524817" cy="1517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9595" y="2799953"/>
            <a:ext cx="6524817" cy="1825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9" name="Google Shape;239;p3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https://learn.microsoft.com/en-us/dotnet/standard/garbage-collection/fundamentals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https://learn.microsoft.com/en-us/dotnet/standard/garbage-collection/unmanaged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https://learn.microsoft.com/en-us/dotnet/standard/garbage-collection/implementing-dispose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https://learn.microsoft.com/en-us/dotnet/standard/garbage-collection/using-objects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https://www.slideshare.net/Kamal1997/gc-in-c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Refresher on Stack and Heap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stack is a region of memory used for storing local variables and method call information. It operates in a last-in-first-out (LIFO) manner, making it efficient for managing these kinds of information.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heap is a region of memory </a:t>
            </a:r>
            <a:r>
              <a:rPr lang="en"/>
              <a:t>used</a:t>
            </a:r>
            <a:r>
              <a:rPr lang="en"/>
              <a:t> for dynamic memory allocation. It’s where new objects, arrays, lists, etc. are allocated. Unlike the Stack, the Heap allows for non-contiguous memory allocation and is managed by the .NET </a:t>
            </a:r>
            <a:r>
              <a:rPr i="1" lang="en"/>
              <a:t>garbage collector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understanding of Memory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.NET framework provides automatic memory management in C#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examples: F#, J#, COBOL, Perl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Recall different memory types in C#: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 types get allocated on the Stack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Reference types get allocated on the Heap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understanding of Memory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5"/>
            <a:ext cx="3999900" cy="8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All references</a:t>
            </a:r>
            <a:endParaRPr/>
          </a:p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756200" y="1489825"/>
            <a:ext cx="3999900" cy="8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All object that are created in memory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1752300" y="2380700"/>
            <a:ext cx="1271100" cy="27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Ref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1752300" y="2841725"/>
            <a:ext cx="1271100" cy="27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Ref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1752300" y="3302750"/>
            <a:ext cx="1271100" cy="27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Ref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1752300" y="3763775"/>
            <a:ext cx="1271100" cy="27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Ref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1752300" y="4224800"/>
            <a:ext cx="1271100" cy="27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Ref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5926788" y="2329225"/>
            <a:ext cx="522000" cy="46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Obj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7065513" y="2731450"/>
            <a:ext cx="522000" cy="46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Obj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5864188" y="3192475"/>
            <a:ext cx="522000" cy="46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Obj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7126113" y="3602025"/>
            <a:ext cx="522000" cy="46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Obj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6308588" y="4023625"/>
            <a:ext cx="522000" cy="46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Obj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1" name="Google Shape;101;p17"/>
          <p:cNvCxnSpPr>
            <a:stCxn id="91" idx="3"/>
            <a:endCxn id="96" idx="1"/>
          </p:cNvCxnSpPr>
          <p:nvPr/>
        </p:nvCxnSpPr>
        <p:spPr>
          <a:xfrm>
            <a:off x="3023400" y="2520350"/>
            <a:ext cx="2903400" cy="3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7"/>
          <p:cNvCxnSpPr>
            <a:stCxn id="92" idx="3"/>
            <a:endCxn id="97" idx="1"/>
          </p:cNvCxnSpPr>
          <p:nvPr/>
        </p:nvCxnSpPr>
        <p:spPr>
          <a:xfrm flipH="1" rot="10800000">
            <a:off x="3023400" y="2961875"/>
            <a:ext cx="4042200" cy="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7"/>
          <p:cNvCxnSpPr>
            <a:stCxn id="93" idx="3"/>
            <a:endCxn id="98" idx="1"/>
          </p:cNvCxnSpPr>
          <p:nvPr/>
        </p:nvCxnSpPr>
        <p:spPr>
          <a:xfrm flipH="1" rot="10800000">
            <a:off x="3023400" y="3422900"/>
            <a:ext cx="2840700" cy="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7"/>
          <p:cNvCxnSpPr>
            <a:stCxn id="94" idx="3"/>
            <a:endCxn id="99" idx="1"/>
          </p:cNvCxnSpPr>
          <p:nvPr/>
        </p:nvCxnSpPr>
        <p:spPr>
          <a:xfrm flipH="1" rot="10800000">
            <a:off x="3023400" y="3832625"/>
            <a:ext cx="4102800" cy="7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7"/>
          <p:cNvCxnSpPr>
            <a:stCxn id="95" idx="3"/>
            <a:endCxn id="100" idx="1"/>
          </p:cNvCxnSpPr>
          <p:nvPr/>
        </p:nvCxnSpPr>
        <p:spPr>
          <a:xfrm flipH="1" rot="10800000">
            <a:off x="3023400" y="4254050"/>
            <a:ext cx="3285300" cy="110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definition, i</a:t>
            </a:r>
            <a:r>
              <a:rPr lang="en"/>
              <a:t>t is the process or mechanism within managed programming languages such as C# that automatically reclaims memory occupied by objects that are no longer used or reachable by the program.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Garbage Collection?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Garbage Collection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common language runtime (CLR), the garbage collector (GC) serves as an automatic memory manager.</a:t>
            </a:r>
            <a:r>
              <a:rPr lang="en"/>
              <a:t> It ensures efficient memory management and helps prevent memory leaks.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simple terms, if something taking up memory is no longer needed or used, the garbage collection system automatically frees up that space by disposing the unused item.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primitive programming languages such as C/C++, memory must be manually managed by the programmer (malloc(), free(), new, delete).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Frees developers from having to manually release memory.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Allocates objects on the managed heap efficiently.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Reclaims objects that are no longer being used, clears their memory, and keeps the memory available for future allocations.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Managed objects automatically get clean content to start with, so their constructors don’t have to initialize every data field.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memory safety by making sure that an object can’t use for itself the memory allocated for another object.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Conditions for a garbage collection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Garbage collection occurs when one of the following conditions is true: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system has low physical memory. The memory size can be detected by either the operating system or the host.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memory that’s used by allocated objects on the managed heap surpasses an acceptable threshold. This threshold is continuously adjusted as the process runs.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GC.Collect method is called. In almost all cases, calling this method is </a:t>
            </a:r>
            <a:r>
              <a:rPr lang="en"/>
              <a:t>unnecessary because the GC runs continuously.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