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A591-8D96-42D2-9951-8EE640C78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210F-20A0-4627-B3F3-CEF692832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21734-CE69-4AD2-B3D5-97BAFEDC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EC96-0A53-4C64-B42A-DC6E06304B2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D26C-2160-4514-AD4F-1A6028A4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75761-D04E-41D1-9F6C-A8EF28A2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4EA3-F3C2-4EA2-BEF9-FA15EBCD6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35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1452-4325-4E7C-88BF-64633ECD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8B06E-AAB5-4A4A-AC70-1097DF25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A1A3-94F5-434A-85EC-3D1657E2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EC96-0A53-4C64-B42A-DC6E06304B2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063B-945F-46B1-BDB1-7F9905C8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EC221-1DC6-430E-B8E3-DB028999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4EA3-F3C2-4EA2-BEF9-FA15EBCD6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2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1504E-C8F0-44D4-AC41-8CB58513D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8DA83-F5FE-4976-8AE0-3594E8B7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CEB2-8FDE-4D49-80FC-FA80BA41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EC96-0A53-4C64-B42A-DC6E06304B2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070F3-8AE0-4963-A55D-26379EEB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7877-9C6C-42AF-BFF4-3DB9FC93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4EA3-F3C2-4EA2-BEF9-FA15EBCD6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35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E300-138D-45C6-9FD2-8C3EA683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8050-0CAA-4C62-B2DB-53A5E4EE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307E-BB52-4692-97FE-5893E99A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EC96-0A53-4C64-B42A-DC6E06304B2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5AF49-1DB2-4863-9532-8649E4A1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FEFDB-4083-4015-8855-09017DB7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4EA3-F3C2-4EA2-BEF9-FA15EBCD6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F6E1-CA50-4639-BAB5-B67EDA27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F0EC-6245-49B2-AC7D-8586B853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60CDB-CE1C-4EB7-A0DA-86CF9143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EC96-0A53-4C64-B42A-DC6E06304B2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A9215-0A94-4362-B6D1-D094AB08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BA9D-27D1-4E04-AE12-723BD982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4EA3-F3C2-4EA2-BEF9-FA15EBCD6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1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3BF4-8038-4886-A212-3F77D25D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6F2A-2CEF-4236-B063-7BAE3FE4F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6FC6-33EF-41A2-AF4C-620442B6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A2089-AC05-4218-BF6E-87D0E80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EC96-0A53-4C64-B42A-DC6E06304B2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305FA-2BEB-41E6-A2F9-EF78FF74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5169-B09D-4399-ADE6-F5C1DD0C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4EA3-F3C2-4EA2-BEF9-FA15EBCD6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64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C516-A8B5-4F65-947D-CE7DA569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2168F-09B1-4D22-9223-2393BEDC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3698D-5FB1-405A-B501-7BD1BAD0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7391F-F4CE-4E78-9148-AB163C97A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7E306-E8E1-47D3-BC0D-0AA3BBA66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4BCB7-B253-464F-9987-7FF6936F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EC96-0A53-4C64-B42A-DC6E06304B2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BEA2C-5C15-427A-A684-F41B3D3F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2454E-5EC8-4382-85C3-6B472CC1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4EA3-F3C2-4EA2-BEF9-FA15EBCD6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55D0-75AC-4C71-8BCA-A5C0A352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BAB76-AA58-48CF-B877-BEA39A8E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EC96-0A53-4C64-B42A-DC6E06304B2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C1F5D-6A6C-4A56-8695-32B565FD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23669-B489-4301-A860-E8F17199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4EA3-F3C2-4EA2-BEF9-FA15EBCD6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0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EFE3C-B234-4A67-B458-3CE09643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EC96-0A53-4C64-B42A-DC6E06304B2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02864-5C77-49EC-A153-C10319AB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B0431-FCF1-4F21-89FB-CA4B48FB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4EA3-F3C2-4EA2-BEF9-FA15EBCD6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8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0D11-D3B0-46B6-BCC7-CB426122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E72C-3430-47FD-A8E2-90E2297F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3E69F-3ABE-4684-8A3F-AC9352E2B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47929-9667-4049-A0EB-E1BAB211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EC96-0A53-4C64-B42A-DC6E06304B2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B0DE0-5289-434A-B8B1-2EEF95D5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2A720-F578-4848-AAC9-87FB22A0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4EA3-F3C2-4EA2-BEF9-FA15EBCD6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9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F815-D3EF-4616-8887-D4D2720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B4875-541D-423C-B30B-44E5CD595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1242F-D82F-4FBC-918C-257A8F34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2D01D-340E-4EF5-8C26-A53858F7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EC96-0A53-4C64-B42A-DC6E06304B2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0D242-7B05-45BE-B032-09FAA99D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2EED0-D0DA-4D82-8439-E16D8571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4EA3-F3C2-4EA2-BEF9-FA15EBCD6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5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01F08-6BA1-415C-8553-93C21219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AD7B-AE2B-4413-BCC5-2EEF3168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3519-08B0-41F2-869B-B8463B590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8EC96-0A53-4C64-B42A-DC6E06304B29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6A5C-9AB8-4246-81F7-6C12CBF5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B07FE-3AA1-4A03-9786-9413FBF2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4EA3-F3C2-4EA2-BEF9-FA15EBCD6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6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233FF1-58E4-4077-AC09-CEFD56BBD3D5}"/>
              </a:ext>
            </a:extLst>
          </p:cNvPr>
          <p:cNvSpPr txBox="1"/>
          <p:nvPr/>
        </p:nvSpPr>
        <p:spPr>
          <a:xfrm flipH="1">
            <a:off x="224828" y="122549"/>
            <a:ext cx="2490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Payer 417740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A9ECC-6AB4-49C5-A32E-EE290AEB4114}"/>
              </a:ext>
            </a:extLst>
          </p:cNvPr>
          <p:cNvSpPr txBox="1"/>
          <p:nvPr/>
        </p:nvSpPr>
        <p:spPr>
          <a:xfrm>
            <a:off x="224828" y="670544"/>
            <a:ext cx="102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Decision Tree with 10-fold Cross-validation and </a:t>
            </a:r>
            <a:r>
              <a:rPr lang="en-IN" dirty="0" err="1"/>
              <a:t>max_depth</a:t>
            </a:r>
            <a:r>
              <a:rPr lang="en-IN" dirty="0"/>
              <a:t> tuning (One-Hot Encoded </a:t>
            </a:r>
            <a:r>
              <a:rPr lang="en-IN" dirty="0" err="1"/>
              <a:t>categoricals</a:t>
            </a:r>
            <a:r>
              <a:rPr lang="en-IN" dirty="0"/>
              <a:t>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85DD85E-ABFE-40EA-8FBA-15732433B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42178"/>
              </p:ext>
            </p:extLst>
          </p:nvPr>
        </p:nvGraphicFramePr>
        <p:xfrm>
          <a:off x="2361938" y="1143872"/>
          <a:ext cx="541517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456">
                  <a:extLst>
                    <a:ext uri="{9D8B030D-6E8A-4147-A177-3AD203B41FA5}">
                      <a16:colId xmlns:a16="http://schemas.microsoft.com/office/drawing/2014/main" val="56610974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079656839"/>
                    </a:ext>
                  </a:extLst>
                </a:gridCol>
                <a:gridCol w="1159497">
                  <a:extLst>
                    <a:ext uri="{9D8B030D-6E8A-4147-A177-3AD203B41FA5}">
                      <a16:colId xmlns:a16="http://schemas.microsoft.com/office/drawing/2014/main" val="1663271369"/>
                    </a:ext>
                  </a:extLst>
                </a:gridCol>
                <a:gridCol w="1178350">
                  <a:extLst>
                    <a:ext uri="{9D8B030D-6E8A-4147-A177-3AD203B41FA5}">
                      <a16:colId xmlns:a16="http://schemas.microsoft.com/office/drawing/2014/main" val="2287602927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873148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Rejection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6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6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41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All drugs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75.65%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78.98%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83.62%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922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D630B2-105C-4AD5-86EC-D99662800692}"/>
              </a:ext>
            </a:extLst>
          </p:cNvPr>
          <p:cNvSpPr txBox="1"/>
          <p:nvPr/>
        </p:nvSpPr>
        <p:spPr>
          <a:xfrm>
            <a:off x="337950" y="3640548"/>
            <a:ext cx="96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 Forest with 10-fold Cross-validation and </a:t>
            </a:r>
            <a:r>
              <a:rPr lang="en-IN" dirty="0" err="1"/>
              <a:t>n_estimators</a:t>
            </a:r>
            <a:r>
              <a:rPr lang="en-IN" dirty="0"/>
              <a:t> tuning (One-Hot Encoded </a:t>
            </a:r>
            <a:r>
              <a:rPr lang="en-IN" dirty="0" err="1"/>
              <a:t>categoricals</a:t>
            </a:r>
            <a:r>
              <a:rPr lang="en-IN" dirty="0"/>
              <a:t>)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8517E11-86F8-4F0A-BDF0-0ACB0BA9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7577"/>
              </p:ext>
            </p:extLst>
          </p:nvPr>
        </p:nvGraphicFramePr>
        <p:xfrm>
          <a:off x="2361938" y="4206228"/>
          <a:ext cx="5415175" cy="241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63">
                  <a:extLst>
                    <a:ext uri="{9D8B030D-6E8A-4147-A177-3AD203B41FA5}">
                      <a16:colId xmlns:a16="http://schemas.microsoft.com/office/drawing/2014/main" val="3788664717"/>
                    </a:ext>
                  </a:extLst>
                </a:gridCol>
                <a:gridCol w="1571765">
                  <a:extLst>
                    <a:ext uri="{9D8B030D-6E8A-4147-A177-3AD203B41FA5}">
                      <a16:colId xmlns:a16="http://schemas.microsoft.com/office/drawing/2014/main" val="2296596354"/>
                    </a:ext>
                  </a:extLst>
                </a:gridCol>
                <a:gridCol w="1072497">
                  <a:extLst>
                    <a:ext uri="{9D8B030D-6E8A-4147-A177-3AD203B41FA5}">
                      <a16:colId xmlns:a16="http://schemas.microsoft.com/office/drawing/2014/main" val="711952058"/>
                    </a:ext>
                  </a:extLst>
                </a:gridCol>
                <a:gridCol w="1054008">
                  <a:extLst>
                    <a:ext uri="{9D8B030D-6E8A-4147-A177-3AD203B41FA5}">
                      <a16:colId xmlns:a16="http://schemas.microsoft.com/office/drawing/2014/main" val="830744337"/>
                    </a:ext>
                  </a:extLst>
                </a:gridCol>
                <a:gridCol w="973142">
                  <a:extLst>
                    <a:ext uri="{9D8B030D-6E8A-4147-A177-3AD203B41FA5}">
                      <a16:colId xmlns:a16="http://schemas.microsoft.com/office/drawing/2014/main" val="3097229113"/>
                    </a:ext>
                  </a:extLst>
                </a:gridCol>
              </a:tblGrid>
              <a:tr h="645084">
                <a:tc>
                  <a:txBody>
                    <a:bodyPr/>
                    <a:lstStyle/>
                    <a:p>
                      <a:r>
                        <a:rPr lang="en-IN" dirty="0"/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Rejection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77688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88872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35878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48854"/>
                  </a:ext>
                </a:extLst>
              </a:tr>
              <a:tr h="645084">
                <a:tc>
                  <a:txBody>
                    <a:bodyPr/>
                    <a:lstStyle/>
                    <a:p>
                      <a:r>
                        <a:rPr lang="en-IN" dirty="0"/>
                        <a:t>All drugs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0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6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3EC6E7-4E68-42C8-8AF8-7E4A3054CAFD}"/>
              </a:ext>
            </a:extLst>
          </p:cNvPr>
          <p:cNvSpPr txBox="1"/>
          <p:nvPr/>
        </p:nvSpPr>
        <p:spPr>
          <a:xfrm flipH="1">
            <a:off x="224828" y="122549"/>
            <a:ext cx="2490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Payer 417740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D6819-3DED-4F2C-9D07-B2B25522F0F8}"/>
              </a:ext>
            </a:extLst>
          </p:cNvPr>
          <p:cNvSpPr txBox="1"/>
          <p:nvPr/>
        </p:nvSpPr>
        <p:spPr>
          <a:xfrm>
            <a:off x="224828" y="670544"/>
            <a:ext cx="102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Decision Tree with 10-fold Cross-validation and </a:t>
            </a:r>
            <a:r>
              <a:rPr lang="en-IN" dirty="0" err="1"/>
              <a:t>max_depth</a:t>
            </a:r>
            <a:r>
              <a:rPr lang="en-IN" dirty="0"/>
              <a:t> tuning (without One-Hot Encoding)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0B86560-EE8E-4FC4-B648-C9DBB302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99701"/>
              </p:ext>
            </p:extLst>
          </p:nvPr>
        </p:nvGraphicFramePr>
        <p:xfrm>
          <a:off x="2361938" y="1143872"/>
          <a:ext cx="541517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456">
                  <a:extLst>
                    <a:ext uri="{9D8B030D-6E8A-4147-A177-3AD203B41FA5}">
                      <a16:colId xmlns:a16="http://schemas.microsoft.com/office/drawing/2014/main" val="56610974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079656839"/>
                    </a:ext>
                  </a:extLst>
                </a:gridCol>
                <a:gridCol w="1159497">
                  <a:extLst>
                    <a:ext uri="{9D8B030D-6E8A-4147-A177-3AD203B41FA5}">
                      <a16:colId xmlns:a16="http://schemas.microsoft.com/office/drawing/2014/main" val="1663271369"/>
                    </a:ext>
                  </a:extLst>
                </a:gridCol>
                <a:gridCol w="1178350">
                  <a:extLst>
                    <a:ext uri="{9D8B030D-6E8A-4147-A177-3AD203B41FA5}">
                      <a16:colId xmlns:a16="http://schemas.microsoft.com/office/drawing/2014/main" val="2287602927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873148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Rejection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6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6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41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All drugs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75.62%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78.04%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85.34%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922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FA0BF3-852E-4D98-A4E3-F4C88A657537}"/>
              </a:ext>
            </a:extLst>
          </p:cNvPr>
          <p:cNvSpPr txBox="1"/>
          <p:nvPr/>
        </p:nvSpPr>
        <p:spPr>
          <a:xfrm>
            <a:off x="337950" y="3640548"/>
            <a:ext cx="930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 Forest with 10-fold Cross-validation and </a:t>
            </a:r>
            <a:r>
              <a:rPr lang="en-IN" dirty="0" err="1"/>
              <a:t>n_estimators</a:t>
            </a:r>
            <a:r>
              <a:rPr lang="en-IN" dirty="0"/>
              <a:t> tuning (without One-Hot Encoding)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5CDC548D-7865-4967-8985-20F1F54D6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718"/>
              </p:ext>
            </p:extLst>
          </p:nvPr>
        </p:nvGraphicFramePr>
        <p:xfrm>
          <a:off x="2361938" y="4206228"/>
          <a:ext cx="5415175" cy="241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63">
                  <a:extLst>
                    <a:ext uri="{9D8B030D-6E8A-4147-A177-3AD203B41FA5}">
                      <a16:colId xmlns:a16="http://schemas.microsoft.com/office/drawing/2014/main" val="3788664717"/>
                    </a:ext>
                  </a:extLst>
                </a:gridCol>
                <a:gridCol w="1571765">
                  <a:extLst>
                    <a:ext uri="{9D8B030D-6E8A-4147-A177-3AD203B41FA5}">
                      <a16:colId xmlns:a16="http://schemas.microsoft.com/office/drawing/2014/main" val="2296596354"/>
                    </a:ext>
                  </a:extLst>
                </a:gridCol>
                <a:gridCol w="1072497">
                  <a:extLst>
                    <a:ext uri="{9D8B030D-6E8A-4147-A177-3AD203B41FA5}">
                      <a16:colId xmlns:a16="http://schemas.microsoft.com/office/drawing/2014/main" val="711952058"/>
                    </a:ext>
                  </a:extLst>
                </a:gridCol>
                <a:gridCol w="1054008">
                  <a:extLst>
                    <a:ext uri="{9D8B030D-6E8A-4147-A177-3AD203B41FA5}">
                      <a16:colId xmlns:a16="http://schemas.microsoft.com/office/drawing/2014/main" val="830744337"/>
                    </a:ext>
                  </a:extLst>
                </a:gridCol>
                <a:gridCol w="973142">
                  <a:extLst>
                    <a:ext uri="{9D8B030D-6E8A-4147-A177-3AD203B41FA5}">
                      <a16:colId xmlns:a16="http://schemas.microsoft.com/office/drawing/2014/main" val="3097229113"/>
                    </a:ext>
                  </a:extLst>
                </a:gridCol>
              </a:tblGrid>
              <a:tr h="645084">
                <a:tc>
                  <a:txBody>
                    <a:bodyPr/>
                    <a:lstStyle/>
                    <a:p>
                      <a:r>
                        <a:rPr lang="en-IN" dirty="0"/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Rejection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77688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88872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35878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48854"/>
                  </a:ext>
                </a:extLst>
              </a:tr>
              <a:tr h="645084">
                <a:tc>
                  <a:txBody>
                    <a:bodyPr/>
                    <a:lstStyle/>
                    <a:p>
                      <a:r>
                        <a:rPr lang="en-IN" dirty="0"/>
                        <a:t>All drugs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0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33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222</Words>
  <Application>Microsoft Office PowerPoint</Application>
  <PresentationFormat>Widescreen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Kabtiyal, Prerna</dc:creator>
  <cp:lastModifiedBy>Kabtiyal, Prerna</cp:lastModifiedBy>
  <cp:revision>4</cp:revision>
  <dcterms:created xsi:type="dcterms:W3CDTF">2021-05-23T22:26:23Z</dcterms:created>
  <dcterms:modified xsi:type="dcterms:W3CDTF">2021-05-24T03:21:44Z</dcterms:modified>
</cp:coreProperties>
</file>