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BDE80C2-B97D-4456-9D78-FCF8A5D6F835}">
          <p14:sldIdLst>
            <p14:sldId id="256"/>
            <p14:sldId id="257"/>
            <p14:sldId id="258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2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松廉" initials="李" lastIdx="2" clrIdx="0">
    <p:extLst>
      <p:ext uri="{19B8F6BF-5375-455C-9EA6-DF929625EA0E}">
        <p15:presenceInfo xmlns:p15="http://schemas.microsoft.com/office/powerpoint/2012/main" userId="329434ed09fe10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77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77" y="269"/>
      </p:cViewPr>
      <p:guideLst>
        <p:guide orient="horz" pos="20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5E2CF-87D2-4C37-B6B9-04D0F0F23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0DEBE6-9E2A-4B76-82EA-0A0A739343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0E7F02-685A-46EC-9957-27C19F64B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4328-8B43-40AC-88F7-54401BC0362F}" type="datetimeFigureOut">
              <a:rPr lang="zh-CN" altLang="en-US" smtClean="0"/>
              <a:t>2021/01/02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DD54EE-8E38-4E7A-A83B-3851BB332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596290-9E75-41DC-8168-6ABD74EAD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50E7F-4AA3-452F-8EDD-F19475AD8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588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30DF8-23EA-4233-B42E-CB215E958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AAC1E5-877C-48FC-846A-44ECDE381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B6AAE6-583D-414D-B9D7-D1A401EEB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4328-8B43-40AC-88F7-54401BC0362F}" type="datetimeFigureOut">
              <a:rPr lang="zh-CN" altLang="en-US" smtClean="0"/>
              <a:t>2021/01/02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3501F5-B837-475F-9632-6D38FAD60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43E76C-1FA1-4B06-8580-7F5E392B4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50E7F-4AA3-452F-8EDD-F19475AD8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42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FB320E-E179-4390-841B-C9E62A84C9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1865A4-DBB8-437A-8379-A5248B84B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0D67AF-D1AF-4AE2-839B-8A261BD73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4328-8B43-40AC-88F7-54401BC0362F}" type="datetimeFigureOut">
              <a:rPr lang="zh-CN" altLang="en-US" smtClean="0"/>
              <a:t>2021/01/02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1EC563-F2AF-47A4-8B3B-1E915429B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8097B6-47D0-4715-B2B1-87E210F18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50E7F-4AA3-452F-8EDD-F19475AD8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713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D4AF1-B180-432A-9DC4-1211E53D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8A5A5B-5C78-44B1-B883-870590371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83AEF4-FE10-46BE-AE15-6CF6EE51C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4328-8B43-40AC-88F7-54401BC0362F}" type="datetimeFigureOut">
              <a:rPr lang="zh-CN" altLang="en-US" smtClean="0"/>
              <a:t>2021/01/02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F2E0B8-FF3A-4216-9475-5433D4DCB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E29E2D-8ECF-4C30-8DD9-4E7EC5A2F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50E7F-4AA3-452F-8EDD-F19475AD8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752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D5B59-6023-4357-872D-9965B5072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3DE0D0-CC83-48B2-B30B-DE037CE13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B1262A-DEEE-4490-8DC4-44683A0A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4328-8B43-40AC-88F7-54401BC0362F}" type="datetimeFigureOut">
              <a:rPr lang="zh-CN" altLang="en-US" smtClean="0"/>
              <a:t>2021/01/02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8A16F5-B791-45A4-813C-A935F7AA0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2B3758-3547-4772-ABC0-F2A8EE1A4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50E7F-4AA3-452F-8EDD-F19475AD8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347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494C12-2156-4802-B768-ADC083361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96C223-1EF2-44C8-B7BC-91B2FC897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14E885-74D7-407E-8D3B-8B5F5563F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BAE1AC-A3CB-4ED8-A3B9-E93EC24A3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4328-8B43-40AC-88F7-54401BC0362F}" type="datetimeFigureOut">
              <a:rPr lang="zh-CN" altLang="en-US" smtClean="0"/>
              <a:t>2021/01/02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800B92-B4DD-4399-B4FE-B3B381F2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16D07D-7892-465F-931B-456003966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50E7F-4AA3-452F-8EDD-F19475AD8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12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D5AA0-96A3-4312-8FF4-7CD64A70D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8EE891-94AF-46FA-924A-87268AA61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084DF8-0ABA-48E0-B477-F1425C0A3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B8EBF5-B26B-42E3-856C-88E893AB32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6068F6C-558E-4631-AD2B-D429F0E395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67DCB19-C3D6-42AD-96F5-2452A9610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4328-8B43-40AC-88F7-54401BC0362F}" type="datetimeFigureOut">
              <a:rPr lang="zh-CN" altLang="en-US" smtClean="0"/>
              <a:t>2021/01/02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B6B4A4A-CECF-44E3-AD75-EF0056302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C44F9D-2C6E-4B5F-AA51-C9274368C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50E7F-4AA3-452F-8EDD-F19475AD8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257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E1E03F-ED65-4749-A267-52B8AACEF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CCB238-0798-46A0-8F3F-F5539C57D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4328-8B43-40AC-88F7-54401BC0362F}" type="datetimeFigureOut">
              <a:rPr lang="zh-CN" altLang="en-US" smtClean="0"/>
              <a:t>2021/01/02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3F973C-BCE4-4413-AE5E-E608B8421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E4B6E2-56AF-447D-9A46-B985BC360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50E7F-4AA3-452F-8EDD-F19475AD8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878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E57ED4-0037-4E85-8982-DCCC3B601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4328-8B43-40AC-88F7-54401BC0362F}" type="datetimeFigureOut">
              <a:rPr lang="zh-CN" altLang="en-US" smtClean="0"/>
              <a:t>2021/01/02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FF658AD-ADDA-4E7A-A148-D6835C141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95A912-127B-4A5D-AF10-81B1AD1F5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50E7F-4AA3-452F-8EDD-F19475AD8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102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229BA1-F9EA-4D89-A66F-060BD688A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B2BA26-8443-4063-B092-339C06D76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D0B037-D809-4CF4-8CBF-53FEA677B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FC4068-9675-40F7-8DB5-139B6669C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4328-8B43-40AC-88F7-54401BC0362F}" type="datetimeFigureOut">
              <a:rPr lang="zh-CN" altLang="en-US" smtClean="0"/>
              <a:t>2021/01/02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5B4C64-DDD3-48A8-B683-6B3272E71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F18DCC-E08B-4107-A42A-F19B66D76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50E7F-4AA3-452F-8EDD-F19475AD8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073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B414DB-819E-4820-8B11-58D19092E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F4E475-3C3B-4FEA-A487-C8C1616E2D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0C6755-E202-45C4-84A5-1D280D2F2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E78F43-3598-44BC-AB47-EE2573AC5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4328-8B43-40AC-88F7-54401BC0362F}" type="datetimeFigureOut">
              <a:rPr lang="zh-CN" altLang="en-US" smtClean="0"/>
              <a:t>2021/01/02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E15F0B-A097-40D8-B3F0-A4CED47F1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CC55B0-CDC4-4016-A8E3-2C10316EC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50E7F-4AA3-452F-8EDD-F19475AD8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534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D89A0CF-E72F-4BF8-83DF-E09D7900B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30791D-3C43-4572-BA03-C424DE3BD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36157B-851D-4887-9AD2-7BAE28ECAB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74328-8B43-40AC-88F7-54401BC0362F}" type="datetimeFigureOut">
              <a:rPr lang="zh-CN" altLang="en-US" smtClean="0"/>
              <a:t>2021/01/02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98C529-9CF6-4196-BDEA-0D34C21182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7A8C89-D665-4AA4-B9D7-F1DDB466F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50E7F-4AA3-452F-8EDD-F19475AD8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962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qq_42718887/article/details/111052027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hyperlink" Target="https://blog.csdn.net/qq_42718887/article/details/111177600" TargetMode="External"/><Relationship Id="rId2" Type="http://schemas.openxmlformats.org/officeDocument/2006/relationships/hyperlink" Target="https://blog.csdn.net/qq_42718887/article/details/110755790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csdn.net/qq_42718887/article/details/109821524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blog.csdn.net/qq_42718887/article/details/109821524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qq_42718887/article/details/110755790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qq_42718887/article/details/110755790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csdn.net/qq_42718887/article/details/111052027" TargetMode="Externa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9DB30-DEEC-4EA9-ABEB-E72F0F8368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跨视角地理视觉定位</a:t>
            </a:r>
            <a:br>
              <a:rPr lang="zh-CN" altLang="en-US" b="1" dirty="0"/>
            </a:br>
            <a:endParaRPr lang="zh-CN" alt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F532E03-0276-4203-82B9-67F22DD25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Where am I looking at?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944F558-A5A5-42A9-87F5-817E0D5B6E47}"/>
              </a:ext>
            </a:extLst>
          </p:cNvPr>
          <p:cNvSpPr txBox="1"/>
          <p:nvPr/>
        </p:nvSpPr>
        <p:spPr>
          <a:xfrm>
            <a:off x="8567529" y="5436704"/>
            <a:ext cx="2912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汇报人：李松廉</a:t>
            </a:r>
            <a:endParaRPr lang="en-US" altLang="zh-CN" dirty="0"/>
          </a:p>
          <a:p>
            <a:pPr algn="ctr"/>
            <a:r>
              <a:rPr lang="zh-CN" altLang="en-US" dirty="0"/>
              <a:t>汇报日期：</a:t>
            </a:r>
            <a:r>
              <a:rPr lang="en-US" altLang="zh-CN" dirty="0"/>
              <a:t>2021.01.02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1528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D0A2BC9-A826-4D95-B8D6-9AA1B7954069}"/>
              </a:ext>
            </a:extLst>
          </p:cNvPr>
          <p:cNvSpPr txBox="1"/>
          <p:nvPr/>
        </p:nvSpPr>
        <p:spPr>
          <a:xfrm>
            <a:off x="201782" y="1861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/>
              <a:t>CapsuleNetwork</a:t>
            </a:r>
            <a:endParaRPr lang="en-US" altLang="zh-CN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5CD1210-7FDB-4AC9-A9E2-E2B90331B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08" y="1769433"/>
            <a:ext cx="10719730" cy="401438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C16FCE0-B579-4593-9E51-F74C7281D6B9}"/>
              </a:ext>
            </a:extLst>
          </p:cNvPr>
          <p:cNvSpPr txBox="1"/>
          <p:nvPr/>
        </p:nvSpPr>
        <p:spPr>
          <a:xfrm>
            <a:off x="1850065" y="1307804"/>
            <a:ext cx="952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hlinkClick r:id="rId3"/>
              </a:rPr>
              <a:t>GeoCapsNet</a:t>
            </a:r>
            <a:r>
              <a:rPr lang="en-US" altLang="zh-CN" dirty="0">
                <a:hlinkClick r:id="rId3"/>
              </a:rPr>
              <a:t>: Aerial to Ground View Image Geo-localization Using Capsule Network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8364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3041C94-5E70-496A-B003-D65721FC8A19}"/>
              </a:ext>
            </a:extLst>
          </p:cNvPr>
          <p:cNvSpPr txBox="1"/>
          <p:nvPr/>
        </p:nvSpPr>
        <p:spPr>
          <a:xfrm>
            <a:off x="201782" y="1861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SOTA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A6E662-8CFB-4EB8-AA19-7C2E7E49D70E}"/>
              </a:ext>
            </a:extLst>
          </p:cNvPr>
          <p:cNvSpPr txBox="1"/>
          <p:nvPr/>
        </p:nvSpPr>
        <p:spPr>
          <a:xfrm>
            <a:off x="1977655" y="170120"/>
            <a:ext cx="9664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Where am I looking at? Joint Location and Orientation Estimation by Cross-View Matching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4E10160-3810-48EB-AEC6-A780426C1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92" y="992200"/>
            <a:ext cx="5029900" cy="578074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1E55247-E026-4917-8B97-BFE12B2F5C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3771" y="1932940"/>
            <a:ext cx="2210217" cy="192858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9A7D904-283F-4D70-85EE-5CEDBE70B8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6506" y="936865"/>
            <a:ext cx="3856054" cy="92972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8E3B2D0-AAA7-4C7F-A62A-DA0B016CC6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9288215" y="2415896"/>
            <a:ext cx="3772227" cy="944962"/>
          </a:xfrm>
          <a:prstGeom prst="rect">
            <a:avLst/>
          </a:prstGeom>
        </p:spPr>
      </p:pic>
      <p:sp>
        <p:nvSpPr>
          <p:cNvPr id="21" name="箭头: 右 20">
            <a:extLst>
              <a:ext uri="{FF2B5EF4-FFF2-40B4-BE49-F238E27FC236}">
                <a16:creationId xmlns:a16="http://schemas.microsoft.com/office/drawing/2014/main" id="{D83BE41B-581C-4608-BB92-13CBA3F4396D}"/>
              </a:ext>
            </a:extLst>
          </p:cNvPr>
          <p:cNvSpPr/>
          <p:nvPr/>
        </p:nvSpPr>
        <p:spPr>
          <a:xfrm>
            <a:off x="7399430" y="2761003"/>
            <a:ext cx="233385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5F6AAA5-3711-4D19-A87D-CEF12DBA9E32}"/>
              </a:ext>
            </a:extLst>
          </p:cNvPr>
          <p:cNvSpPr txBox="1"/>
          <p:nvPr/>
        </p:nvSpPr>
        <p:spPr>
          <a:xfrm>
            <a:off x="7159844" y="2115820"/>
            <a:ext cx="2200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Aerial to ground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652EBA1-1D0A-4FD4-A3CF-04CC96A8F52E}"/>
              </a:ext>
            </a:extLst>
          </p:cNvPr>
          <p:cNvSpPr txBox="1"/>
          <p:nvPr/>
        </p:nvSpPr>
        <p:spPr>
          <a:xfrm>
            <a:off x="7792363" y="561576"/>
            <a:ext cx="2200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Ground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8A42083-583D-4DA1-930E-5501BB33A36E}"/>
              </a:ext>
            </a:extLst>
          </p:cNvPr>
          <p:cNvSpPr txBox="1"/>
          <p:nvPr/>
        </p:nvSpPr>
        <p:spPr>
          <a:xfrm>
            <a:off x="6400800" y="3972560"/>
            <a:ext cx="275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7"/>
              </a:rPr>
              <a:t>Polar Transform</a:t>
            </a:r>
            <a:endParaRPr lang="zh-CN" altLang="en-US" dirty="0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7BCC89AD-0228-4A58-A199-583B7B4233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96181" y="4389119"/>
            <a:ext cx="4918477" cy="234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621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11">
            <a:extLst>
              <a:ext uri="{FF2B5EF4-FFF2-40B4-BE49-F238E27FC236}">
                <a16:creationId xmlns:a16="http://schemas.microsoft.com/office/drawing/2014/main" id="{9AA6FDBF-FB71-4DBF-833A-A62035140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485068"/>
              </p:ext>
            </p:extLst>
          </p:nvPr>
        </p:nvGraphicFramePr>
        <p:xfrm>
          <a:off x="2225041" y="1434903"/>
          <a:ext cx="6976613" cy="3671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5042">
                  <a:extLst>
                    <a:ext uri="{9D8B030D-6E8A-4147-A177-3AD203B41FA5}">
                      <a16:colId xmlns:a16="http://schemas.microsoft.com/office/drawing/2014/main" val="2712329167"/>
                    </a:ext>
                  </a:extLst>
                </a:gridCol>
                <a:gridCol w="1636032">
                  <a:extLst>
                    <a:ext uri="{9D8B030D-6E8A-4147-A177-3AD203B41FA5}">
                      <a16:colId xmlns:a16="http://schemas.microsoft.com/office/drawing/2014/main" val="222767510"/>
                    </a:ext>
                  </a:extLst>
                </a:gridCol>
                <a:gridCol w="2325539">
                  <a:extLst>
                    <a:ext uri="{9D8B030D-6E8A-4147-A177-3AD203B41FA5}">
                      <a16:colId xmlns:a16="http://schemas.microsoft.com/office/drawing/2014/main" val="1833124870"/>
                    </a:ext>
                  </a:extLst>
                </a:gridCol>
              </a:tblGrid>
              <a:tr h="471136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Methods</a:t>
                      </a:r>
                      <a:endParaRPr lang="zh-CN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CVUSA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565866"/>
                  </a:ext>
                </a:extLst>
              </a:tr>
              <a:tr h="35290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r@1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r@1%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1295096"/>
                  </a:ext>
                </a:extLst>
              </a:tr>
              <a:tr h="35290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Siamese (VGG)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9.9%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1246726"/>
                  </a:ext>
                </a:extLst>
              </a:tr>
              <a:tr h="35290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Zhai</a:t>
                      </a:r>
                      <a:r>
                        <a:rPr lang="en-US" altLang="zh-CN" dirty="0"/>
                        <a:t> et al CVPR2017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43.2%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6411166"/>
                  </a:ext>
                </a:extLst>
              </a:tr>
              <a:tr h="35290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CVM-NET CVPR2018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22.47%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87.2%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8286957"/>
                  </a:ext>
                </a:extLst>
              </a:tr>
              <a:tr h="35290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Liu &amp; Li CVPR2019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40.79%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96.12%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2323800"/>
                  </a:ext>
                </a:extLst>
              </a:tr>
              <a:tr h="35290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Siam-FCANet34 ICCV2019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42.863%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98.3%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8615579"/>
                  </a:ext>
                </a:extLst>
              </a:tr>
              <a:tr h="35290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SOTA CVPR2020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91.96%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99.67%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2610674"/>
                  </a:ext>
                </a:extLst>
              </a:tr>
              <a:tr h="57202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My experiment</a:t>
                      </a:r>
                    </a:p>
                    <a:p>
                      <a:pPr algn="ctr"/>
                      <a:r>
                        <a:rPr lang="en-US" altLang="zh-CN" dirty="0"/>
                        <a:t>CVM-NET+PCA Whitening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22.98%</a:t>
                      </a:r>
                      <a:endParaRPr lang="zh-CN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89.2%</a:t>
                      </a:r>
                      <a:endParaRPr lang="zh-CN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551657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90342F30-2DEC-4F93-B672-CA72CB63B9B5}"/>
              </a:ext>
            </a:extLst>
          </p:cNvPr>
          <p:cNvSpPr txBox="1"/>
          <p:nvPr/>
        </p:nvSpPr>
        <p:spPr>
          <a:xfrm>
            <a:off x="201782" y="1861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Experiment</a:t>
            </a:r>
          </a:p>
        </p:txBody>
      </p:sp>
    </p:spTree>
    <p:extLst>
      <p:ext uri="{BB962C8B-B14F-4D97-AF65-F5344CB8AC3E}">
        <p14:creationId xmlns:p14="http://schemas.microsoft.com/office/powerpoint/2010/main" val="1274581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A60938E-7061-46EE-BB5C-E2E7B040D4AB}"/>
              </a:ext>
            </a:extLst>
          </p:cNvPr>
          <p:cNvSpPr txBox="1"/>
          <p:nvPr/>
        </p:nvSpPr>
        <p:spPr>
          <a:xfrm>
            <a:off x="3800945" y="2028687"/>
            <a:ext cx="55062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大纲：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Geo-localization</a:t>
            </a:r>
            <a:r>
              <a:rPr lang="zh-CN" altLang="en-US" dirty="0"/>
              <a:t>的定义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研究现状归类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experiment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6019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3D92C4D-47E5-41E3-A1B4-12047F63F0D1}"/>
              </a:ext>
            </a:extLst>
          </p:cNvPr>
          <p:cNvSpPr txBox="1"/>
          <p:nvPr/>
        </p:nvSpPr>
        <p:spPr>
          <a:xfrm>
            <a:off x="233680" y="1861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Geo-localization</a:t>
            </a:r>
            <a:r>
              <a:rPr lang="zh-CN" altLang="en-US" b="1" dirty="0"/>
              <a:t>的定义</a:t>
            </a:r>
            <a:endParaRPr lang="en-US" altLang="zh-CN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7ECF5BA-C647-4690-BFD0-CF0AC7A904C8}"/>
              </a:ext>
            </a:extLst>
          </p:cNvPr>
          <p:cNvSpPr txBox="1"/>
          <p:nvPr/>
        </p:nvSpPr>
        <p:spPr>
          <a:xfrm>
            <a:off x="6289040" y="1909425"/>
            <a:ext cx="5720080" cy="1892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/>
              <a:t>Image geo-localization refers to the problem of </a:t>
            </a:r>
            <a:r>
              <a:rPr lang="zh-CN" altLang="en-US" sz="2000" b="1" dirty="0"/>
              <a:t>determining where (i.e. GPS coordinates) an image is taken </a:t>
            </a:r>
            <a:r>
              <a:rPr lang="zh-CN" altLang="en-US" sz="2000" dirty="0"/>
              <a:t>from based on </a:t>
            </a:r>
            <a:r>
              <a:rPr lang="zh-CN" altLang="en-US" sz="2000" b="1" dirty="0"/>
              <a:t>the visual information only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2B74D44-5CAB-4893-AD21-10E82E3C4FCA}"/>
              </a:ext>
            </a:extLst>
          </p:cNvPr>
          <p:cNvSpPr txBox="1"/>
          <p:nvPr/>
        </p:nvSpPr>
        <p:spPr>
          <a:xfrm>
            <a:off x="5923280" y="4540865"/>
            <a:ext cx="7183120" cy="507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b="1" dirty="0"/>
              <a:t>即仅利用视觉信息去推断图像在哪个位置拍摄的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F8863C7-6E14-4DBE-9CEF-C258DEA22026}"/>
              </a:ext>
            </a:extLst>
          </p:cNvPr>
          <p:cNvSpPr txBox="1"/>
          <p:nvPr/>
        </p:nvSpPr>
        <p:spPr>
          <a:xfrm>
            <a:off x="1283696" y="1014674"/>
            <a:ext cx="4711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Where am I </a:t>
            </a:r>
            <a:r>
              <a:rPr lang="en-US" altLang="zh-CN" sz="3200" dirty="0">
                <a:latin typeface="+mn-ea"/>
              </a:rPr>
              <a:t>looking</a:t>
            </a:r>
            <a:r>
              <a:rPr lang="en-US" altLang="zh-CN" sz="3200" dirty="0"/>
              <a:t> at ?</a:t>
            </a:r>
            <a:endParaRPr lang="zh-CN" altLang="en-US" sz="32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A818E89-4C46-46E1-A559-B43448C78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927" y="1766402"/>
            <a:ext cx="3977985" cy="3863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8564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D0B93D3-5EF4-4BA3-AB7B-2C674F9E2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0051"/>
            <a:ext cx="12192000" cy="447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11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4FEE900-D93D-412E-904A-6265F45CB599}"/>
              </a:ext>
            </a:extLst>
          </p:cNvPr>
          <p:cNvSpPr txBox="1"/>
          <p:nvPr/>
        </p:nvSpPr>
        <p:spPr>
          <a:xfrm>
            <a:off x="233680" y="1861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Learned Contextual Feature Reweighting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82A83CB-86CD-40FC-BA20-EC53DEF6D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088" y="2402959"/>
            <a:ext cx="5773490" cy="334079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7EC1B6A-0627-4ECA-BDEB-FB8DD079F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93" y="736066"/>
            <a:ext cx="4430645" cy="587738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54992A6-A958-43D4-BF11-8FEA28313360}"/>
              </a:ext>
            </a:extLst>
          </p:cNvPr>
          <p:cNvSpPr txBox="1"/>
          <p:nvPr/>
        </p:nvSpPr>
        <p:spPr>
          <a:xfrm>
            <a:off x="5086793" y="1158948"/>
            <a:ext cx="69563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4"/>
              </a:rPr>
              <a:t>Learned Contextual Feature Reweighting for Image Geo-Localization Feature Reweighting for Image Geo-Localization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9968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3A7A158-8E86-47D5-8A6A-1C0376BEFBD5}"/>
              </a:ext>
            </a:extLst>
          </p:cNvPr>
          <p:cNvSpPr txBox="1"/>
          <p:nvPr/>
        </p:nvSpPr>
        <p:spPr>
          <a:xfrm>
            <a:off x="201782" y="1861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Unified approach</a:t>
            </a:r>
            <a:r>
              <a:rPr lang="zh-CN" altLang="en-US" b="1" dirty="0"/>
              <a:t>（</a:t>
            </a:r>
            <a:r>
              <a:rPr lang="en-US" altLang="zh-CN" b="1" dirty="0"/>
              <a:t>Metric network</a:t>
            </a:r>
            <a:r>
              <a:rPr lang="zh-CN" altLang="en-US" b="1" dirty="0"/>
              <a:t>）</a:t>
            </a:r>
            <a:endParaRPr lang="en-US" altLang="zh-CN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5FEA2C1-D041-4552-9CB7-B0396F1FF8AC}"/>
              </a:ext>
            </a:extLst>
          </p:cNvPr>
          <p:cNvSpPr txBox="1"/>
          <p:nvPr/>
        </p:nvSpPr>
        <p:spPr>
          <a:xfrm>
            <a:off x="4579089" y="1052622"/>
            <a:ext cx="772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hlinkClick r:id="rId2"/>
              </a:rPr>
              <a:t>MatchNet</a:t>
            </a:r>
            <a:r>
              <a:rPr lang="en-US" altLang="zh-CN" dirty="0">
                <a:hlinkClick r:id="rId2"/>
              </a:rPr>
              <a:t>: Unifying Feature and Metric Learning for Patch-Based Matching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592B9DD-FBD1-4C37-BEB8-F59423E66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34" y="1044163"/>
            <a:ext cx="3909399" cy="560118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79F4175-C567-42BC-8C09-03C14C7C29FF}"/>
              </a:ext>
            </a:extLst>
          </p:cNvPr>
          <p:cNvSpPr txBox="1"/>
          <p:nvPr/>
        </p:nvSpPr>
        <p:spPr>
          <a:xfrm>
            <a:off x="5119577" y="2615632"/>
            <a:ext cx="6156250" cy="25431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整个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MatchNet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就包括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Feature Network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Metric Network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两个部分。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Feature Network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就相当于一个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Siamese Network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，用来提取两个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patch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representations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。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Metric Network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就是用全连接网络去学习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Metric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，而不是直接使用欧式距离，最后以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softmax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输出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2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维向量，第一个元素代表这两个图像匹配的概率，第二个元素代表不匹配的概率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0562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41713BC-FD81-4143-A5AA-6BE1CBE096D7}"/>
              </a:ext>
            </a:extLst>
          </p:cNvPr>
          <p:cNvSpPr txBox="1"/>
          <p:nvPr/>
        </p:nvSpPr>
        <p:spPr>
          <a:xfrm>
            <a:off x="201782" y="1861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Loss function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ECDC14E-CF59-49FF-AE18-EA501B2EB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01" y="2062559"/>
            <a:ext cx="6415469" cy="6636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D3B907F-429E-4F4E-AA1E-AD6233372C3A}"/>
              </a:ext>
            </a:extLst>
          </p:cNvPr>
          <p:cNvSpPr txBox="1"/>
          <p:nvPr/>
        </p:nvSpPr>
        <p:spPr>
          <a:xfrm>
            <a:off x="1811079" y="1414130"/>
            <a:ext cx="8569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  <a:hlinkClick r:id="rId3"/>
              </a:rPr>
              <a:t>Ground-to-Aerial Image Geo-localization With a Hard </a:t>
            </a:r>
            <a:r>
              <a:rPr lang="en-US" altLang="zh-CN" b="1" i="0" dirty="0" err="1">
                <a:solidFill>
                  <a:srgbClr val="4F4F4F"/>
                </a:solidFill>
                <a:effectLst/>
                <a:latin typeface="PingFang SC"/>
                <a:hlinkClick r:id="rId3"/>
              </a:rPr>
              <a:t>Examplar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  <a:hlinkClick r:id="rId3"/>
              </a:rPr>
              <a:t> Reweighting Triplet Loss</a:t>
            </a:r>
            <a:endParaRPr lang="en-US" altLang="zh-CN" b="1" i="0" dirty="0">
              <a:solidFill>
                <a:srgbClr val="4F4F4F"/>
              </a:solidFill>
              <a:effectLst/>
              <a:latin typeface="PingFang SC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2320BEA-652A-4E8E-B8AE-831E989D4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299" y="3213100"/>
            <a:ext cx="3025402" cy="73920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28D6A4F-4ACC-4372-9866-007F3A4BE0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7604" y="4230102"/>
            <a:ext cx="4450466" cy="141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152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D64DE50-E1AD-4E19-90DE-B4E61080683C}"/>
              </a:ext>
            </a:extLst>
          </p:cNvPr>
          <p:cNvSpPr txBox="1"/>
          <p:nvPr/>
        </p:nvSpPr>
        <p:spPr>
          <a:xfrm>
            <a:off x="201782" y="1861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/>
              <a:t>Bridge the domain gap</a:t>
            </a:r>
            <a:endParaRPr lang="en-US" altLang="zh-CN" b="1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26EFDC1-536D-4C4F-BE5F-559CD7A94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270" y="1428758"/>
            <a:ext cx="6935074" cy="460835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5085E62-12D9-4450-903B-2E5B1B23AA94}"/>
              </a:ext>
            </a:extLst>
          </p:cNvPr>
          <p:cNvSpPr txBox="1"/>
          <p:nvPr/>
        </p:nvSpPr>
        <p:spPr>
          <a:xfrm>
            <a:off x="2836233" y="777305"/>
            <a:ext cx="68181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3"/>
              </a:rPr>
              <a:t>Bridging the Domain Gap for Ground-to-Aerial Image Matching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4240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B14604F-138D-4CC6-A5EC-F4BE7E537F2E}"/>
              </a:ext>
            </a:extLst>
          </p:cNvPr>
          <p:cNvSpPr txBox="1"/>
          <p:nvPr/>
        </p:nvSpPr>
        <p:spPr>
          <a:xfrm>
            <a:off x="201782" y="1861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Lending Orientation Information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CDD4B9F-43C6-4C9B-AF9A-7CBAE3768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60" y="750925"/>
            <a:ext cx="3933368" cy="327881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C3F35D2-FE54-4FD0-9DEA-A6B743DE6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530" y="689090"/>
            <a:ext cx="7020312" cy="348950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3013ADA-0E4E-40D5-9AB5-02D024B9F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134" y="4076027"/>
            <a:ext cx="8947229" cy="278197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24A1ECA-0D70-4BFF-A442-11B4CED85B63}"/>
              </a:ext>
            </a:extLst>
          </p:cNvPr>
          <p:cNvSpPr txBox="1"/>
          <p:nvPr/>
        </p:nvSpPr>
        <p:spPr>
          <a:xfrm>
            <a:off x="1438939" y="595423"/>
            <a:ext cx="8569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  <a:hlinkClick r:id="rId5"/>
              </a:rPr>
              <a:t>Lending Orientation to Neural Networks for Cross-view Geo-localization</a:t>
            </a:r>
            <a:endParaRPr lang="en-US" altLang="zh-CN" b="1" i="0" dirty="0">
              <a:solidFill>
                <a:srgbClr val="4F4F4F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1867211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317</Words>
  <Application>Microsoft Office PowerPoint</Application>
  <PresentationFormat>宽屏</PresentationFormat>
  <Paragraphs>62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-apple-system</vt:lpstr>
      <vt:lpstr>PingFang SC</vt:lpstr>
      <vt:lpstr>等线</vt:lpstr>
      <vt:lpstr>等线 Light</vt:lpstr>
      <vt:lpstr>Arial</vt:lpstr>
      <vt:lpstr>Office 主题​​</vt:lpstr>
      <vt:lpstr>跨视角地理视觉定位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跨视角地理视觉定位 </dc:title>
  <dc:creator>李 松廉</dc:creator>
  <cp:lastModifiedBy>李 松廉</cp:lastModifiedBy>
  <cp:revision>238</cp:revision>
  <dcterms:created xsi:type="dcterms:W3CDTF">2021-01-01T02:34:52Z</dcterms:created>
  <dcterms:modified xsi:type="dcterms:W3CDTF">2021-01-02T06:24:24Z</dcterms:modified>
</cp:coreProperties>
</file>