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11_37E3080F.xml" ContentType="application/vnd.ms-powerpoint.comments+xml"/>
  <Override PartName="/ppt/comments/modernComment_101_57694E63.xml" ContentType="application/vnd.ms-powerpoint.comments+xml"/>
  <Override PartName="/ppt/comments/modernComment_108_453FB638.xml" ContentType="application/vnd.ms-powerpoint.comments+xml"/>
  <Override PartName="/ppt/comments/modernComment_10A_5523A635.xml" ContentType="application/vnd.ms-powerpoint.comments+xml"/>
  <Override PartName="/ppt/comments/modernComment_104_C9C5CD5B.xml" ContentType="application/vnd.ms-powerpoint.comments+xml"/>
  <Override PartName="/ppt/comments/modernComment_105_E1BE8ED0.xml" ContentType="application/vnd.ms-powerpoint.comments+xml"/>
  <Override PartName="/ppt/comments/modernComment_10B_BB87BCF8.xml" ContentType="application/vnd.ms-powerpoint.comments+xml"/>
  <Override PartName="/ppt/comments/modernComment_106_B572F350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57" r:id="rId4"/>
    <p:sldId id="258" r:id="rId5"/>
    <p:sldId id="264" r:id="rId6"/>
    <p:sldId id="266" r:id="rId7"/>
    <p:sldId id="271" r:id="rId8"/>
    <p:sldId id="260" r:id="rId9"/>
    <p:sldId id="261" r:id="rId10"/>
    <p:sldId id="267" r:id="rId11"/>
    <p:sldId id="268" r:id="rId12"/>
    <p:sldId id="272" r:id="rId13"/>
    <p:sldId id="262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C80338E-7DA0-F45A-8E70-174F7E7A716D}" name="Lara Slišković" initials="LS" userId="S::lsliskov@unios.hr::b9251e75-d39b-404e-a8bd-d81268edbaa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modernComment_101_57694E6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A83C8CA-691F-424D-8963-444D59355DF5}" authorId="{BC80338E-7DA0-F45A-8E70-174F7E7A716D}" created="2025-09-05T04:40:58.53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466519139" sldId="257"/>
      <ac:spMk id="3" creationId="{780C65F1-E9BB-92D5-0A4C-DEFCEC510AEF}"/>
    </ac:deMkLst>
    <p188:replyLst>
      <p188:reply id="{B835FF7D-FC29-45A9-A6BB-B7010C8277CC}" authorId="{BC80338E-7DA0-F45A-8E70-174F7E7A716D}" created="2025-09-05T04:54:44.444">
        <p188:txBody>
          <a:bodyPr/>
          <a:lstStyle/>
          <a:p>
            <a:r>
              <a:rPr lang="hr-HR"/>
              <a:t>Znamenke iz test skupa nije pisao nitko iz trening</a:t>
            </a:r>
          </a:p>
        </p188:txBody>
      </p188:reply>
      <p188:reply id="{4FC2FFE0-1940-4E0B-B569-9861FA8DB428}" authorId="{BC80338E-7DA0-F45A-8E70-174F7E7A716D}" created="2025-09-05T04:55:12.948">
        <p188:txBody>
          <a:bodyPr/>
          <a:lstStyle/>
          <a:p>
            <a:r>
              <a:rPr lang="hr-HR"/>
              <a:t>Podjedanko je distribuiran set od 2 baze</a:t>
            </a:r>
          </a:p>
        </p188:txBody>
      </p188:reply>
      <p188:reply id="{47584107-226A-42F5-9DD8-A63A1FD657B8}" authorId="{BC80338E-7DA0-F45A-8E70-174F7E7A716D}" created="2025-09-05T09:10:26.959">
        <p188:txBody>
          <a:bodyPr/>
          <a:lstStyle/>
          <a:p>
            <a:r>
              <a:rPr lang="hr-HR"/>
              <a:t>Skaliranje svake NIST znamenke da stane u okvir 20×20 uz očuvanje omjera; pritom anti-aliasing uvodi sive tonove (original je bio bilevel: crno/bijelo).
Centriranje rezultata u 28×28 tako da se centar mase piksela poravna s centrom platna (translacijom).</a:t>
            </a:r>
          </a:p>
        </p188:txBody>
      </p188:reply>
    </p188:replyLst>
    <p188:txBody>
      <a:bodyPr/>
      <a:lstStyle/>
      <a:p>
        <a:r>
          <a:rPr lang="hr-HR"/>
          <a:t>60000 trening i 10000 test slika -reć uživo</a:t>
        </a:r>
      </a:p>
    </p188:txBody>
  </p188:cm>
</p188:cmLst>
</file>

<file path=ppt/comments/modernComment_104_C9C5CD5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997413D-8962-479B-80F8-0F010D661AFE}" authorId="{BC80338E-7DA0-F45A-8E70-174F7E7A716D}" created="2025-09-05T09:45:49.56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385183579" sldId="260"/>
      <ac:spMk id="3" creationId="{199E5FD6-D9FD-DAB7-37A6-494DDD1C715A}"/>
    </ac:deMkLst>
    <p188:txBody>
      <a:bodyPr/>
      <a:lstStyle/>
      <a:p>
        <a:r>
          <a:rPr lang="hr-HR"/>
          <a:t>Objasnit uživo da slika pripada klasi s čijim potprostorom ima najmanji kut </a:t>
        </a:r>
      </a:p>
    </p188:txBody>
  </p188:cm>
</p188:cmLst>
</file>

<file path=ppt/comments/modernComment_105_E1BE8ED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6CAF569-7BA2-43D7-9575-53DEA6D76260}" authorId="{BC80338E-7DA0-F45A-8E70-174F7E7A716D}" created="2025-09-06T10:01:21.319">
    <pc:sldMkLst xmlns:pc="http://schemas.microsoft.com/office/powerpoint/2013/main/command">
      <pc:docMk/>
      <pc:sldMk cId="3787362000" sldId="261"/>
    </pc:sldMkLst>
    <p188:replyLst>
      <p188:reply id="{D22970F9-58DF-4D3D-AEEA-F254201B00DA}" authorId="{BC80338E-7DA0-F45A-8E70-174F7E7A716D}" created="2025-09-06T10:15:00.178">
        <p188:txBody>
          <a:bodyPr/>
          <a:lstStyle/>
          <a:p>
            <a:r>
              <a:rPr lang="hr-HR"/>
              <a:t>s_1 je taj najveća i ujedno ima indeks 0</a:t>
            </a:r>
          </a:p>
        </p188:txBody>
      </p188:reply>
    </p188:replyLst>
    <p188:txBody>
      <a:bodyPr/>
      <a:lstStyle/>
      <a:p>
        <a:r>
          <a:rPr lang="hr-HR"/>
          <a:t>0.03 = 3%: čuvaš samo one komponente čija je „snaga” barem 3% od najjače.</a:t>
        </a:r>
      </a:p>
    </p188:txBody>
  </p188:cm>
</p188:cmLst>
</file>

<file path=ppt/comments/modernComment_106_B572F35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546EDF2-6EB9-4C09-98E6-489D8113B7E0}" authorId="{BC80338E-7DA0-F45A-8E70-174F7E7A716D}" created="2025-09-05T09:37:52.62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044209488" sldId="262"/>
      <ac:spMk id="3" creationId="{F07D30DE-49FD-6DC8-A9B0-4F6619A8D1BF}"/>
    </ac:deMkLst>
    <p188:txBody>
      <a:bodyPr/>
      <a:lstStyle/>
      <a:p>
        <a:r>
          <a:rPr lang="hr-HR"/>
          <a:t>Objasnit uživo da se primjenjuje isti princip kao i kad se stvarao mnist dataset tako da testne znamenke ne piše ista osoba i ta slika se skalira na 20x20, normalizira, cenntrira pa opet na 28x28 postavi i predikta</a:t>
        </a:r>
      </a:p>
    </p188:txBody>
  </p188:cm>
</p188:cmLst>
</file>

<file path=ppt/comments/modernComment_108_453FB63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A752E3F-79F1-4F6D-9D63-48ACAEDCE2E6}" authorId="{BC80338E-7DA0-F45A-8E70-174F7E7A716D}" created="2025-09-06T11:27:10.642">
    <pc:sldMkLst xmlns:pc="http://schemas.microsoft.com/office/powerpoint/2013/main/command">
      <pc:docMk/>
      <pc:sldMk cId="1161803320" sldId="264"/>
    </pc:sldMkLst>
    <p188:txBody>
      <a:bodyPr/>
      <a:lstStyle/>
      <a:p>
        <a:r>
          <a:rPr lang="hr-HR"/>
          <a:t>Objasnit  još uživo</a:t>
        </a:r>
      </a:p>
    </p188:txBody>
  </p188:cm>
</p188:cmLst>
</file>

<file path=ppt/comments/modernComment_10A_5523A63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498B1EA-4776-4E82-A039-A8A09E80C784}" authorId="{BC80338E-7DA0-F45A-8E70-174F7E7A716D}" created="2025-09-05T10:05:13.55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428399669" sldId="266"/>
      <ac:picMk id="5" creationId="{DF6A9576-1848-8C4B-D3E9-CCCE85CBDDDB}"/>
    </ac:deMkLst>
    <p188:txBody>
      <a:bodyPr/>
      <a:lstStyle/>
      <a:p>
        <a:r>
          <a:rPr lang="hr-HR"/>
          <a:t>Neke znamenke imaju više signifikantnih singularnih vrijednosti neke manje, kroz treniranje smo skužili da je najbolje uzeti bazni potrpostor s više ali ne previše slika i onda uzet prag za vrijednosti koje će tvoriti bazu potprostora</a:t>
        </a:r>
      </a:p>
    </p188:txBody>
  </p188:cm>
</p188:cmLst>
</file>

<file path=ppt/comments/modernComment_10B_BB87BCF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273D4D4-FA5A-4532-A931-DFAC10F80828}" authorId="{BC80338E-7DA0-F45A-8E70-174F7E7A716D}" created="2025-09-06T09:47:27.12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146235128" sldId="267"/>
      <ac:spMk id="2" creationId="{6715B9E9-6B01-BD3E-EE32-D2F9EB43EEA1}"/>
    </ac:deMkLst>
    <p188:txBody>
      <a:bodyPr/>
      <a:lstStyle/>
      <a:p>
        <a:r>
          <a:rPr lang="hr-HR"/>
          <a:t>Lijeva slika je na 1000 testnih primjera a  desna isto ali po 100 primjera za svaku klasu</a:t>
        </a:r>
      </a:p>
    </p188:txBody>
  </p188:cm>
</p188:cmLst>
</file>

<file path=ppt/comments/modernComment_111_37E3080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D55BA9D-837B-4AD7-9953-F834BF2C19A5}" authorId="{BC80338E-7DA0-F45A-8E70-174F7E7A716D}" created="2025-09-06T13:13:40.575">
    <pc:sldMkLst xmlns:pc="http://schemas.microsoft.com/office/powerpoint/2013/main/command">
      <pc:docMk/>
      <pc:sldMk cId="937625615" sldId="273"/>
    </pc:sldMkLst>
    <p188:txBody>
      <a:bodyPr/>
      <a:lstStyle/>
      <a:p>
        <a:r>
          <a:rPr lang="hr-HR"/>
          <a:t>Misliš da treba?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D60341B-96CE-479C-8E05-0D4B76A2A9EA}" type="datetimeFigureOut">
              <a:rPr lang="hr-HR" smtClean="0"/>
              <a:t>6.9.2025.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AFCBCAC-DF1A-4229-A394-3F28AC1A4052}" type="slidenum">
              <a:rPr lang="hr-HR" smtClean="0"/>
              <a:t>‹#›</a:t>
            </a:fld>
            <a:endParaRPr lang="hr-H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16538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341B-96CE-479C-8E05-0D4B76A2A9EA}" type="datetimeFigureOut">
              <a:rPr lang="hr-HR" smtClean="0"/>
              <a:t>6.9.2025.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BCAC-DF1A-4229-A394-3F28AC1A40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11046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341B-96CE-479C-8E05-0D4B76A2A9EA}" type="datetimeFigureOut">
              <a:rPr lang="hr-HR" smtClean="0"/>
              <a:t>6.9.2025.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BCAC-DF1A-4229-A394-3F28AC1A40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0190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341B-96CE-479C-8E05-0D4B76A2A9EA}" type="datetimeFigureOut">
              <a:rPr lang="hr-HR" smtClean="0"/>
              <a:t>6.9.2025.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BCAC-DF1A-4229-A394-3F28AC1A40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2689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aglavlje sekcij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60341B-96CE-479C-8E05-0D4B76A2A9EA}" type="datetimeFigureOut">
              <a:rPr lang="hr-HR" smtClean="0"/>
              <a:t>6.9.2025.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FCBCAC-DF1A-4229-A394-3F28AC1A4052}" type="slidenum">
              <a:rPr lang="hr-HR" smtClean="0"/>
              <a:t>‹#›</a:t>
            </a:fld>
            <a:endParaRPr lang="hr-H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68069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341B-96CE-479C-8E05-0D4B76A2A9EA}" type="datetimeFigureOut">
              <a:rPr lang="hr-HR" smtClean="0"/>
              <a:t>6.9.2025.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BCAC-DF1A-4229-A394-3F28AC1A40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4795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341B-96CE-479C-8E05-0D4B76A2A9EA}" type="datetimeFigureOut">
              <a:rPr lang="hr-HR" smtClean="0"/>
              <a:t>6.9.2025.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BCAC-DF1A-4229-A394-3F28AC1A40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7143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341B-96CE-479C-8E05-0D4B76A2A9EA}" type="datetimeFigureOut">
              <a:rPr lang="hr-HR" smtClean="0"/>
              <a:t>6.9.2025.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BCAC-DF1A-4229-A394-3F28AC1A40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7879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341B-96CE-479C-8E05-0D4B76A2A9EA}" type="datetimeFigureOut">
              <a:rPr lang="hr-HR" smtClean="0"/>
              <a:t>6.9.2025.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BCAC-DF1A-4229-A394-3F28AC1A40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99086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60341B-96CE-479C-8E05-0D4B76A2A9EA}" type="datetimeFigureOut">
              <a:rPr lang="hr-HR" smtClean="0"/>
              <a:t>6.9.2025.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FCBCAC-DF1A-4229-A394-3F28AC1A4052}" type="slidenum">
              <a:rPr lang="hr-HR" smtClean="0"/>
              <a:t>‹#›</a:t>
            </a:fld>
            <a:endParaRPr lang="hr-H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3348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60341B-96CE-479C-8E05-0D4B76A2A9EA}" type="datetimeFigureOut">
              <a:rPr lang="hr-HR" smtClean="0"/>
              <a:t>6.9.2025.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FCBCAC-DF1A-4229-A394-3F28AC1A4052}" type="slidenum">
              <a:rPr lang="hr-HR" smtClean="0"/>
              <a:t>‹#›</a:t>
            </a:fld>
            <a:endParaRPr lang="hr-H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293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D60341B-96CE-479C-8E05-0D4B76A2A9EA}" type="datetimeFigureOut">
              <a:rPr lang="hr-HR" smtClean="0"/>
              <a:t>6.9.2025.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AFCBCAC-DF1A-4229-A394-3F28AC1A4052}" type="slidenum">
              <a:rPr lang="hr-HR" smtClean="0"/>
              <a:t>‹#›</a:t>
            </a:fld>
            <a:endParaRPr lang="hr-H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692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8/10/relationships/comments" Target="../comments/modernComment_10B_BB87BCF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18/10/relationships/comments" Target="../comments/modernComment_106_B572F35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disl.github.io/GTDLBench/datasets/mnist_datasets/" TargetMode="External"/><Relationship Id="rId2" Type="http://schemas.microsoft.com/office/2018/10/relationships/comments" Target="../comments/modernComment_111_37E3080F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1_57694E6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microsoft.com/office/2018/10/relationships/comments" Target="../comments/modernComment_108_453FB63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8/10/relationships/comments" Target="../comments/modernComment_10A_5523A63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8/10/relationships/comments" Target="../comments/modernComment_104_C9C5CD5B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8/10/relationships/comments" Target="../comments/modernComment_105_E1BE8ED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39933D1-1AE9-988D-7B39-7E4F8D73A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err="1"/>
              <a:t>KLASifikator</a:t>
            </a:r>
            <a:r>
              <a:rPr lang="hr-HR" dirty="0"/>
              <a:t> </a:t>
            </a:r>
            <a:r>
              <a:rPr lang="hr-HR" dirty="0" err="1"/>
              <a:t>znameNki</a:t>
            </a:r>
            <a:endParaRPr lang="hr-HR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662F3474-F0B2-ACA7-E9F9-916B20151B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 dirty="0"/>
          </a:p>
          <a:p>
            <a:r>
              <a:rPr lang="hr-HR" dirty="0"/>
              <a:t>Lara Slišković &amp; Violeta Tomašević</a:t>
            </a:r>
          </a:p>
        </p:txBody>
      </p:sp>
    </p:spTree>
    <p:extLst>
      <p:ext uri="{BB962C8B-B14F-4D97-AF65-F5344CB8AC3E}">
        <p14:creationId xmlns:p14="http://schemas.microsoft.com/office/powerpoint/2010/main" val="1122858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715B9E9-6B01-BD3E-EE32-D2F9EB43E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Evaluacija</a:t>
            </a:r>
          </a:p>
        </p:txBody>
      </p:sp>
      <p:pic>
        <p:nvPicPr>
          <p:cNvPr id="13" name="Slika 12">
            <a:extLst>
              <a:ext uri="{FF2B5EF4-FFF2-40B4-BE49-F238E27FC236}">
                <a16:creationId xmlns:a16="http://schemas.microsoft.com/office/drawing/2014/main" id="{419A65D9-A615-9278-D96A-2B7595445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1648268"/>
            <a:ext cx="5162550" cy="4667250"/>
          </a:xfrm>
          <a:prstGeom prst="rect">
            <a:avLst/>
          </a:prstGeom>
        </p:spPr>
      </p:pic>
      <p:pic>
        <p:nvPicPr>
          <p:cNvPr id="15" name="Slika 14">
            <a:extLst>
              <a:ext uri="{FF2B5EF4-FFF2-40B4-BE49-F238E27FC236}">
                <a16:creationId xmlns:a16="http://schemas.microsoft.com/office/drawing/2014/main" id="{5446BCD7-83E1-C2FD-0D7F-6CAC52999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125" y="1648268"/>
            <a:ext cx="51625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23512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CB6C9B7-58AC-983D-5114-9C39630A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57200"/>
            <a:ext cx="9601200" cy="1485900"/>
          </a:xfrm>
        </p:spPr>
        <p:txBody>
          <a:bodyPr/>
          <a:lstStyle/>
          <a:p>
            <a:r>
              <a:rPr lang="hr-HR" dirty="0"/>
              <a:t>Rezultati</a:t>
            </a:r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8D324228-4EFA-E676-2D50-6908249D1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6835" y="1341662"/>
            <a:ext cx="10490729" cy="523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88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A19F9-B020-4A46-DC8A-16E538AE5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E643A72-4F34-E03F-73AA-50694338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57200"/>
            <a:ext cx="9601200" cy="1485900"/>
          </a:xfrm>
        </p:spPr>
        <p:txBody>
          <a:bodyPr/>
          <a:lstStyle/>
          <a:p>
            <a:r>
              <a:rPr lang="hr-HR" dirty="0"/>
              <a:t>Rezultati</a:t>
            </a:r>
          </a:p>
        </p:txBody>
      </p:sp>
      <p:pic>
        <p:nvPicPr>
          <p:cNvPr id="3" name="Rezervirano mjesto sadržaja 4">
            <a:extLst>
              <a:ext uri="{FF2B5EF4-FFF2-40B4-BE49-F238E27FC236}">
                <a16:creationId xmlns:a16="http://schemas.microsoft.com/office/drawing/2014/main" id="{A1EC171E-805B-01CE-0F2C-E44514D33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835" y="1345149"/>
            <a:ext cx="10490729" cy="523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310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DFDA0B5-450E-D598-1A4F-9A16AB224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Klasifikacija novih znamenki</a:t>
            </a:r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FC5D3AA4-5FD3-BDB7-D721-837B98EAA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667" y="1551413"/>
            <a:ext cx="9582418" cy="490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20948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C30DECA-E52C-4D56-96B9-718590A2E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A046A95-1E4D-4EAE-9146-822CF94F0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E94C9933-93E1-43FF-8BC2-8F0B7794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B3AA8CBD-7A2E-4084-A09F-484D16658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D4A9220F-C0FE-EAAC-4955-5DED2F6A7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669" y="1480930"/>
            <a:ext cx="8447964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cap="all" dirty="0"/>
              <a:t>Hvala </a:t>
            </a:r>
            <a:r>
              <a:rPr lang="en-US" sz="6600" cap="all" dirty="0" err="1"/>
              <a:t>na</a:t>
            </a:r>
            <a:r>
              <a:rPr lang="en-US" sz="6600" cap="all" dirty="0"/>
              <a:t> </a:t>
            </a:r>
            <a:r>
              <a:rPr lang="en-US" sz="6600" cap="all" dirty="0" err="1"/>
              <a:t>pažnji</a:t>
            </a:r>
            <a:r>
              <a:rPr lang="en-US" sz="6600" cap="all" dirty="0"/>
              <a:t>!</a:t>
            </a:r>
            <a:br>
              <a:rPr lang="hr-HR" sz="6600" cap="all" dirty="0"/>
            </a:br>
            <a:endParaRPr lang="en-US" sz="6600" cap="all" dirty="0"/>
          </a:p>
        </p:txBody>
      </p:sp>
    </p:spTree>
    <p:extLst>
      <p:ext uri="{BB962C8B-B14F-4D97-AF65-F5344CB8AC3E}">
        <p14:creationId xmlns:p14="http://schemas.microsoft.com/office/powerpoint/2010/main" val="660523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2C66F42-A42C-6574-BE93-564E37D10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Zadatak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345B784-92CC-256F-2C32-4E8D1340A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Pretpostavimo da raspolažemo velikim skupom od 𝑘 slika, pri čemu su sve slike klasificirane kao znamenke od 0 do 9. Cilj nam je iskoristiti ove slike kao skup podataka za treniranje kako bismo izgradili sustav prepoznavanja koji će, za bilo koju novu učitanu sliku, odrediti kojoj znamenki pripada.</a:t>
            </a:r>
          </a:p>
          <a:p>
            <a:r>
              <a:rPr lang="hr-HR" dirty="0"/>
              <a:t>Problem ćemo rješavati primjenom svojstava singularne dekompozicije (SVD), s posebnim naglaskom na aproksimaciju matrice matricom nižeg ranga.</a:t>
            </a:r>
          </a:p>
          <a:p>
            <a:r>
              <a:rPr lang="hr-HR" dirty="0"/>
              <a:t>[1] JW. </a:t>
            </a:r>
            <a:r>
              <a:rPr lang="hr-HR" dirty="0" err="1"/>
              <a:t>Demmel</a:t>
            </a:r>
            <a:r>
              <a:rPr lang="hr-HR" dirty="0"/>
              <a:t>, Applied </a:t>
            </a:r>
            <a:r>
              <a:rPr lang="hr-HR" dirty="0" err="1"/>
              <a:t>Numerical</a:t>
            </a:r>
            <a:r>
              <a:rPr lang="hr-HR" dirty="0"/>
              <a:t> </a:t>
            </a:r>
            <a:r>
              <a:rPr lang="hr-HR" dirty="0" err="1"/>
              <a:t>Linear</a:t>
            </a:r>
            <a:r>
              <a:rPr lang="hr-HR" dirty="0"/>
              <a:t> Algebra, </a:t>
            </a:r>
            <a:r>
              <a:rPr lang="hr-HR" dirty="0" err="1"/>
              <a:t>Soc</a:t>
            </a:r>
            <a:r>
              <a:rPr lang="hr-HR" dirty="0"/>
              <a:t>. for </a:t>
            </a:r>
            <a:r>
              <a:rPr lang="hr-HR" dirty="0" err="1"/>
              <a:t>Industrial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Applied </a:t>
            </a:r>
            <a:r>
              <a:rPr lang="hr-HR" dirty="0" err="1"/>
              <a:t>Math</a:t>
            </a:r>
            <a:r>
              <a:rPr lang="hr-HR" dirty="0"/>
              <a:t>, 1997 [2] R. </a:t>
            </a:r>
            <a:r>
              <a:rPr lang="hr-HR" dirty="0" err="1"/>
              <a:t>Scitovski</a:t>
            </a:r>
            <a:r>
              <a:rPr lang="hr-HR" dirty="0"/>
              <a:t>, Numerička matematika, Odjel za matematiku, 2015 [3] </a:t>
            </a:r>
            <a:r>
              <a:rPr lang="hr-HR" dirty="0">
                <a:hlinkClick r:id="rId3"/>
              </a:rPr>
              <a:t>https://git-disl.github.io/GTDLBench/datasets/mnist_datasets/</a:t>
            </a:r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3762561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214EEA41-FF9C-5A46-FBB5-B4E56264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hr-HR" dirty="0"/>
              <a:t>MNIST </a:t>
            </a:r>
            <a:r>
              <a:rPr lang="hr-HR" dirty="0" err="1"/>
              <a:t>Dataset</a:t>
            </a:r>
            <a:endParaRPr lang="hr-H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80C65F1-E9BB-92D5-0A4C-DEFCEC510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3" y="1578429"/>
            <a:ext cx="8667716" cy="4288971"/>
          </a:xfrm>
        </p:spPr>
        <p:txBody>
          <a:bodyPr>
            <a:normAutofit/>
          </a:bodyPr>
          <a:lstStyle/>
          <a:p>
            <a:r>
              <a:rPr lang="en-US" dirty="0"/>
              <a:t>70,000</a:t>
            </a:r>
            <a:r>
              <a:rPr lang="hr-HR" dirty="0"/>
              <a:t> crno-bijelih slika veličine</a:t>
            </a:r>
            <a:r>
              <a:rPr lang="en-US" dirty="0"/>
              <a:t> 28x28 </a:t>
            </a:r>
            <a:r>
              <a:rPr lang="hr-HR" dirty="0" err="1"/>
              <a:t>px</a:t>
            </a:r>
            <a:endParaRPr lang="hr-HR" dirty="0"/>
          </a:p>
          <a:p>
            <a:r>
              <a:rPr lang="hr-HR" dirty="0"/>
              <a:t>10 klasa</a:t>
            </a:r>
          </a:p>
          <a:p>
            <a:r>
              <a:rPr lang="hr-HR" dirty="0"/>
              <a:t>NIST baza znamenki zaposlenika američkog popisnog ureda</a:t>
            </a:r>
          </a:p>
          <a:p>
            <a:r>
              <a:rPr lang="hr-HR" dirty="0"/>
              <a:t>NIST baza znamenki američkih srednjoškolaca</a:t>
            </a:r>
          </a:p>
          <a:p>
            <a:r>
              <a:rPr lang="hr-HR" dirty="0"/>
              <a:t>Skaliranje u okvir 20x20 </a:t>
            </a:r>
            <a:r>
              <a:rPr lang="hr-HR" dirty="0" err="1"/>
              <a:t>px</a:t>
            </a:r>
            <a:r>
              <a:rPr lang="hr-HR" dirty="0"/>
              <a:t>; Normaliziranje; Centriranje u okvir 28x28 </a:t>
            </a:r>
            <a:r>
              <a:rPr lang="hr-HR" dirty="0" err="1"/>
              <a:t>px</a:t>
            </a:r>
            <a:endParaRPr lang="hr-HR" dirty="0"/>
          </a:p>
        </p:txBody>
      </p:sp>
      <p:pic>
        <p:nvPicPr>
          <p:cNvPr id="1026" name="Picture 2" descr="alt text">
            <a:extLst>
              <a:ext uri="{FF2B5EF4-FFF2-40B4-BE49-F238E27FC236}">
                <a16:creationId xmlns:a16="http://schemas.microsoft.com/office/drawing/2014/main" id="{D9C6751D-494D-BD59-9CDA-BC06315EF7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 bwMode="auto">
          <a:xfrm>
            <a:off x="4385139" y="4037236"/>
            <a:ext cx="566261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lt text">
            <a:extLst>
              <a:ext uri="{FF2B5EF4-FFF2-40B4-BE49-F238E27FC236}">
                <a16:creationId xmlns:a16="http://schemas.microsoft.com/office/drawing/2014/main" id="{F7BE1CA9-8DC2-1451-D83B-077267325B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4385138" y="5359472"/>
            <a:ext cx="566261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51913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414E50F-84CF-9568-5697-036B43E42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Bazni </a:t>
            </a:r>
            <a:r>
              <a:rPr lang="hr-HR" dirty="0" err="1"/>
              <a:t>potprostori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128CAEA-82B8-1431-740F-182BEBFCB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Kreiranje matrica stupaca, to možda najbolje napiši u </a:t>
            </a:r>
            <a:r>
              <a:rPr lang="hr-HR" dirty="0" err="1"/>
              <a:t>latexu</a:t>
            </a:r>
            <a:r>
              <a:rPr lang="hr-HR" dirty="0"/>
              <a:t> kad budeš rad pa samo ubaci sliku, a to se objasni sve uživo onda. Ideja mi je da prvo staviš sliku ovu kao matrice 28x28 pa onda 784x784 </a:t>
            </a:r>
            <a:r>
              <a:rPr lang="hr-HR" dirty="0" err="1"/>
              <a:t>il</a:t>
            </a:r>
            <a:r>
              <a:rPr lang="hr-HR" dirty="0"/>
              <a:t> ako smisliš šta bolje, možeš koristi </a:t>
            </a:r>
            <a:r>
              <a:rPr lang="hr-HR" dirty="0" err="1"/>
              <a:t>Di</a:t>
            </a:r>
            <a:r>
              <a:rPr lang="hr-HR" dirty="0"/>
              <a:t> ili D5(s razlogom 5 :D)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323FE50F-EDE3-F3A0-9AE0-F4F79825D4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291" t="35546" r="30398" b="11752"/>
          <a:stretch>
            <a:fillRect/>
          </a:stretch>
        </p:blipFill>
        <p:spPr>
          <a:xfrm>
            <a:off x="4615542" y="3429000"/>
            <a:ext cx="4680857" cy="121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0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61A6C72-01A1-40C2-2B90-25F69FA2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SVD dekompozicija</a:t>
            </a:r>
          </a:p>
        </p:txBody>
      </p:sp>
      <p:pic>
        <p:nvPicPr>
          <p:cNvPr id="7" name="Slika 6" descr="Slika na kojoj se prikazuje tekst, snimka zaslona, logotip, Font&#10;&#10;Sadržaj generiran uz AI možda nije točan.">
            <a:extLst>
              <a:ext uri="{FF2B5EF4-FFF2-40B4-BE49-F238E27FC236}">
                <a16:creationId xmlns:a16="http://schemas.microsoft.com/office/drawing/2014/main" id="{81F6CE41-CE30-89B9-4130-2827F11AF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14" r="115" b="32515"/>
          <a:stretch>
            <a:fillRect/>
          </a:stretch>
        </p:blipFill>
        <p:spPr>
          <a:xfrm>
            <a:off x="2457643" y="1773045"/>
            <a:ext cx="7979899" cy="421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0332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895E3657-DEE9-67EB-81E8-AD30C753F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25" y="187278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hr-HR" sz="5400" dirty="0"/>
              <a:t>Singularne vrijednosti i rangovi</a:t>
            </a:r>
            <a:endParaRPr lang="en-US" sz="5100" cap="all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154184" y="2884231"/>
            <a:ext cx="3005889" cy="404622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6283F864-E3D1-457B-865A-DDC32254D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80808" y="1936677"/>
            <a:ext cx="3006491" cy="4046220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pic>
        <p:nvPicPr>
          <p:cNvPr id="5" name="Slika 4" descr="Slika na kojoj se prikazuje tekst, dijagram, crta, Font&#10;&#10;Sadržaj generiran uz AI možda nije točan.">
            <a:extLst>
              <a:ext uri="{FF2B5EF4-FFF2-40B4-BE49-F238E27FC236}">
                <a16:creationId xmlns:a16="http://schemas.microsoft.com/office/drawing/2014/main" id="{DF6A9576-1848-8C4B-D3E9-CCCE85CBD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9451"/>
            <a:ext cx="12192000" cy="469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399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5156E0-FCF3-A72F-3CE0-20310B7BA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CBC0210-2E7D-6D30-215F-186CF55A2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A38C64A-E92A-AD83-86A4-9870A8E5B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3856976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14C6901-8E29-7831-EE76-614BB72EB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FA8B88FF-CFF6-72E5-3AD4-C96E9EA2AF8D}"/>
              </a:ext>
            </a:extLst>
          </p:cNvPr>
          <p:cNvSpPr txBox="1"/>
          <p:nvPr/>
        </p:nvSpPr>
        <p:spPr>
          <a:xfrm>
            <a:off x="430442" y="566649"/>
            <a:ext cx="72548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4400" dirty="0"/>
              <a:t>Redukcija </a:t>
            </a:r>
            <a:r>
              <a:rPr lang="hr-HR" sz="4400" dirty="0" err="1"/>
              <a:t>dimenzionalnosti</a:t>
            </a:r>
            <a:endParaRPr lang="hr-HR" sz="4400" dirty="0"/>
          </a:p>
        </p:txBody>
      </p:sp>
      <p:sp>
        <p:nvSpPr>
          <p:cNvPr id="10" name="Pravokutnik 9">
            <a:extLst>
              <a:ext uri="{FF2B5EF4-FFF2-40B4-BE49-F238E27FC236}">
                <a16:creationId xmlns:a16="http://schemas.microsoft.com/office/drawing/2014/main" id="{9EE28A79-80BD-2136-815C-470FD39EDA15}"/>
              </a:ext>
            </a:extLst>
          </p:cNvPr>
          <p:cNvSpPr/>
          <p:nvPr/>
        </p:nvSpPr>
        <p:spPr>
          <a:xfrm>
            <a:off x="9030028" y="5141159"/>
            <a:ext cx="3098800" cy="885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2" name="Slika 11">
            <a:extLst>
              <a:ext uri="{FF2B5EF4-FFF2-40B4-BE49-F238E27FC236}">
                <a16:creationId xmlns:a16="http://schemas.microsoft.com/office/drawing/2014/main" id="{6D7A4E84-27CF-913E-AED6-CC61AEEA7D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" t="3907" r="-933" b="47317"/>
          <a:stretch>
            <a:fillRect/>
          </a:stretch>
        </p:blipFill>
        <p:spPr>
          <a:xfrm>
            <a:off x="441328" y="1559746"/>
            <a:ext cx="5609744" cy="5079997"/>
          </a:xfrm>
          <a:prstGeom prst="rect">
            <a:avLst/>
          </a:prstGeom>
        </p:spPr>
      </p:pic>
      <p:sp>
        <p:nvSpPr>
          <p:cNvPr id="14" name="Pravokutnik 13">
            <a:extLst>
              <a:ext uri="{FF2B5EF4-FFF2-40B4-BE49-F238E27FC236}">
                <a16:creationId xmlns:a16="http://schemas.microsoft.com/office/drawing/2014/main" id="{91ED6AAA-5F35-56BA-499C-27569873952C}"/>
              </a:ext>
            </a:extLst>
          </p:cNvPr>
          <p:cNvSpPr/>
          <p:nvPr/>
        </p:nvSpPr>
        <p:spPr>
          <a:xfrm>
            <a:off x="9030028" y="5819860"/>
            <a:ext cx="3098800" cy="885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7" name="Slika 16">
            <a:extLst>
              <a:ext uri="{FF2B5EF4-FFF2-40B4-BE49-F238E27FC236}">
                <a16:creationId xmlns:a16="http://schemas.microsoft.com/office/drawing/2014/main" id="{41573433-EF85-98F4-DC06-C8F87C1A47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t="52381" r="-530"/>
          <a:stretch>
            <a:fillRect/>
          </a:stretch>
        </p:blipFill>
        <p:spPr>
          <a:xfrm>
            <a:off x="6416697" y="1662410"/>
            <a:ext cx="5480086" cy="4977333"/>
          </a:xfrm>
          <a:prstGeom prst="rect">
            <a:avLst/>
          </a:prstGeom>
        </p:spPr>
      </p:pic>
      <p:pic>
        <p:nvPicPr>
          <p:cNvPr id="18" name="Slika 17">
            <a:extLst>
              <a:ext uri="{FF2B5EF4-FFF2-40B4-BE49-F238E27FC236}">
                <a16:creationId xmlns:a16="http://schemas.microsoft.com/office/drawing/2014/main" id="{F41E5CFD-93E5-4B1C-0A45-A95418B6E3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" t="3907" r="-933" b="94472"/>
          <a:stretch>
            <a:fillRect/>
          </a:stretch>
        </p:blipFill>
        <p:spPr>
          <a:xfrm>
            <a:off x="6416697" y="1549329"/>
            <a:ext cx="5487235" cy="16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295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7C7748E3-9894-BE67-1AF2-2D4F6303D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764" y="1327355"/>
            <a:ext cx="4872677" cy="4482564"/>
          </a:xfrm>
        </p:spPr>
        <p:txBody>
          <a:bodyPr>
            <a:normAutofit/>
          </a:bodyPr>
          <a:lstStyle/>
          <a:p>
            <a:r>
              <a:rPr lang="hr-HR" dirty="0"/>
              <a:t>Klasifikacijski uvjet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756013F4-F8EC-078E-E4B2-E0A41F64B6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982" t="17762" r="32577"/>
          <a:stretch>
            <a:fillRect/>
          </a:stretch>
        </p:blipFill>
        <p:spPr>
          <a:xfrm>
            <a:off x="1498985" y="2467401"/>
            <a:ext cx="3877330" cy="3141555"/>
          </a:xfrm>
          <a:prstGeom prst="rect">
            <a:avLst/>
          </a:prstGeom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id="{1DACBD22-B35E-F782-5B7F-2C54A885B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6871" y="1998382"/>
            <a:ext cx="6161986" cy="391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183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8C110B4-D26A-44C6-8576-236CA24E9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BFD4DBB-3229-4DF6-A68A-CD91F8325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3856976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0F517BD-8765-2F9F-B433-B8C44ACE2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638" y="1517408"/>
            <a:ext cx="4718989" cy="1649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1800" dirty="0"/>
              <a:t>s[i] &gt; 0.03 * s_1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92979E5-1F93-4CE3-975E-3CAEC618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99BBCC0A-14E9-9571-D09D-9BD8C9A77F43}"/>
              </a:ext>
            </a:extLst>
          </p:cNvPr>
          <p:cNvSpPr txBox="1"/>
          <p:nvPr/>
        </p:nvSpPr>
        <p:spPr>
          <a:xfrm>
            <a:off x="430442" y="566649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4400" dirty="0"/>
              <a:t>Evaluacija</a:t>
            </a:r>
          </a:p>
        </p:txBody>
      </p:sp>
      <p:sp>
        <p:nvSpPr>
          <p:cNvPr id="10" name="Pravokutnik 9">
            <a:extLst>
              <a:ext uri="{FF2B5EF4-FFF2-40B4-BE49-F238E27FC236}">
                <a16:creationId xmlns:a16="http://schemas.microsoft.com/office/drawing/2014/main" id="{72AD46A7-40EF-5B03-9D50-B88DC70A7F44}"/>
              </a:ext>
            </a:extLst>
          </p:cNvPr>
          <p:cNvSpPr/>
          <p:nvPr/>
        </p:nvSpPr>
        <p:spPr>
          <a:xfrm>
            <a:off x="8929288" y="5783416"/>
            <a:ext cx="3098800" cy="885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5" name="Slika 14">
            <a:extLst>
              <a:ext uri="{FF2B5EF4-FFF2-40B4-BE49-F238E27FC236}">
                <a16:creationId xmlns:a16="http://schemas.microsoft.com/office/drawing/2014/main" id="{6ABD803A-38F7-6D71-C0A7-53D181FAE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63" y="2911886"/>
            <a:ext cx="5937100" cy="3355752"/>
          </a:xfrm>
          <a:prstGeom prst="rect">
            <a:avLst/>
          </a:prstGeom>
        </p:spPr>
      </p:pic>
      <p:pic>
        <p:nvPicPr>
          <p:cNvPr id="18" name="Slika 17">
            <a:extLst>
              <a:ext uri="{FF2B5EF4-FFF2-40B4-BE49-F238E27FC236}">
                <a16:creationId xmlns:a16="http://schemas.microsoft.com/office/drawing/2014/main" id="{7FE32841-0D5F-9DF0-69E0-3C8319493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63" y="2293378"/>
            <a:ext cx="5998446" cy="338307"/>
          </a:xfrm>
          <a:prstGeom prst="rect">
            <a:avLst/>
          </a:prstGeom>
        </p:spPr>
      </p:pic>
      <p:pic>
        <p:nvPicPr>
          <p:cNvPr id="20" name="Slika 19">
            <a:extLst>
              <a:ext uri="{FF2B5EF4-FFF2-40B4-BE49-F238E27FC236}">
                <a16:creationId xmlns:a16="http://schemas.microsoft.com/office/drawing/2014/main" id="{089B2757-8EBA-280F-1111-A07B67326A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9700" y="2918579"/>
            <a:ext cx="5867249" cy="3316271"/>
          </a:xfrm>
          <a:prstGeom prst="rect">
            <a:avLst/>
          </a:prstGeom>
        </p:spPr>
      </p:pic>
      <p:pic>
        <p:nvPicPr>
          <p:cNvPr id="24" name="Slika 23">
            <a:extLst>
              <a:ext uri="{FF2B5EF4-FFF2-40B4-BE49-F238E27FC236}">
                <a16:creationId xmlns:a16="http://schemas.microsoft.com/office/drawing/2014/main" id="{B446D920-D607-7E8E-D020-2439E96F8E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9701" y="2285695"/>
            <a:ext cx="5867248" cy="34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36200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Žetva">
  <a:themeElements>
    <a:clrScheme name="Žetva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Žetva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Žetva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TM10001105[[fn=Žetva]]</Template>
  <TotalTime>967</TotalTime>
  <Words>263</Words>
  <Application>Microsoft Office PowerPoint</Application>
  <PresentationFormat>Široki zaslon</PresentationFormat>
  <Paragraphs>26</Paragraphs>
  <Slides>14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1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14</vt:i4>
      </vt:variant>
    </vt:vector>
  </HeadingPairs>
  <TitlesOfParts>
    <vt:vector size="16" baseType="lpstr">
      <vt:lpstr>Franklin Gothic Book</vt:lpstr>
      <vt:lpstr>Žetva</vt:lpstr>
      <vt:lpstr>KLASifikator znameNki</vt:lpstr>
      <vt:lpstr>Zadatak</vt:lpstr>
      <vt:lpstr>MNIST Dataset</vt:lpstr>
      <vt:lpstr>Bazni potprostori</vt:lpstr>
      <vt:lpstr>SVD dekompozicija</vt:lpstr>
      <vt:lpstr>Singularne vrijednosti i rangovi</vt:lpstr>
      <vt:lpstr>PowerPoint prezentacija</vt:lpstr>
      <vt:lpstr>Klasifikacijski uvjet</vt:lpstr>
      <vt:lpstr>PowerPoint prezentacija</vt:lpstr>
      <vt:lpstr>Evaluacija</vt:lpstr>
      <vt:lpstr>Rezultati</vt:lpstr>
      <vt:lpstr>Rezultati</vt:lpstr>
      <vt:lpstr>Klasifikacija novih znamenki</vt:lpstr>
      <vt:lpstr>Hvala na pažnji!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Lara Slišković</dc:creator>
  <cp:lastModifiedBy>Lara Slišković</cp:lastModifiedBy>
  <cp:revision>12</cp:revision>
  <dcterms:created xsi:type="dcterms:W3CDTF">2025-09-05T04:32:42Z</dcterms:created>
  <dcterms:modified xsi:type="dcterms:W3CDTF">2025-09-06T15:08:57Z</dcterms:modified>
</cp:coreProperties>
</file>