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74" r:id="rId5"/>
    <p:sldId id="264" r:id="rId6"/>
    <p:sldId id="266" r:id="rId7"/>
    <p:sldId id="271" r:id="rId8"/>
    <p:sldId id="260" r:id="rId9"/>
    <p:sldId id="261" r:id="rId10"/>
    <p:sldId id="267" r:id="rId11"/>
    <p:sldId id="268" r:id="rId12"/>
    <p:sldId id="272" r:id="rId13"/>
    <p:sldId id="26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80338E-7DA0-F45A-8E70-174F7E7A716D}" name="Lara Slišković" initials="LS" userId="S::lsliskov@unios.hr::b9251e75-d39b-404e-a8bd-d81268edba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16538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104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190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689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68069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795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143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87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908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334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293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692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disl.github.io/GTDLBench/datasets/mnist_datase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9933D1-1AE9-988D-7B39-7E4F8D73A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KLASifikator</a:t>
            </a:r>
            <a:r>
              <a:rPr lang="hr-HR" dirty="0"/>
              <a:t> </a:t>
            </a:r>
            <a:r>
              <a:rPr lang="hr-HR" dirty="0" err="1"/>
              <a:t>znameNki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62F3474-F0B2-ACA7-E9F9-916B20151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/>
              <a:t>Lara Slišković &amp; Violeta Tomašević</a:t>
            </a:r>
          </a:p>
        </p:txBody>
      </p:sp>
    </p:spTree>
    <p:extLst>
      <p:ext uri="{BB962C8B-B14F-4D97-AF65-F5344CB8AC3E}">
        <p14:creationId xmlns:p14="http://schemas.microsoft.com/office/powerpoint/2010/main" val="112285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15B9E9-6B01-BD3E-EE32-D2F9EB43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Evaluacija</a:t>
            </a:r>
          </a:p>
        </p:txBody>
      </p:sp>
      <p:pic>
        <p:nvPicPr>
          <p:cNvPr id="13" name="Slika 12">
            <a:extLst>
              <a:ext uri="{FF2B5EF4-FFF2-40B4-BE49-F238E27FC236}">
                <a16:creationId xmlns:a16="http://schemas.microsoft.com/office/drawing/2014/main" id="{419A65D9-A615-9278-D96A-2B7595445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648268"/>
            <a:ext cx="5162550" cy="4667250"/>
          </a:xfrm>
          <a:prstGeom prst="rect">
            <a:avLst/>
          </a:prstGeom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5446BCD7-83E1-C2FD-0D7F-6CAC52999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5" y="1648268"/>
            <a:ext cx="51625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3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B6C9B7-58AC-983D-5114-9C39630A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7200"/>
            <a:ext cx="9601200" cy="1485900"/>
          </a:xfrm>
        </p:spPr>
        <p:txBody>
          <a:bodyPr/>
          <a:lstStyle/>
          <a:p>
            <a:r>
              <a:rPr lang="hr-HR" dirty="0"/>
              <a:t>Rezultati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8D324228-4EFA-E676-2D50-6908249D1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835" y="1341662"/>
            <a:ext cx="10490729" cy="52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8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A19F9-B020-4A46-DC8A-16E538AE5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643A72-4F34-E03F-73AA-5069433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7200"/>
            <a:ext cx="9601200" cy="1485900"/>
          </a:xfrm>
        </p:spPr>
        <p:txBody>
          <a:bodyPr/>
          <a:lstStyle/>
          <a:p>
            <a:r>
              <a:rPr lang="hr-HR" dirty="0"/>
              <a:t>Rezultati</a:t>
            </a:r>
          </a:p>
        </p:txBody>
      </p:sp>
      <p:pic>
        <p:nvPicPr>
          <p:cNvPr id="3" name="Rezervirano mjesto sadržaja 4">
            <a:extLst>
              <a:ext uri="{FF2B5EF4-FFF2-40B4-BE49-F238E27FC236}">
                <a16:creationId xmlns:a16="http://schemas.microsoft.com/office/drawing/2014/main" id="{A1EC171E-805B-01CE-0F2C-E44514D33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35" y="1345149"/>
            <a:ext cx="10490729" cy="52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1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DFDA0B5-450E-D598-1A4F-9A16AB22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Klasifikacija novih znamenki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FC5D3AA4-5FD3-BDB7-D721-837B98EA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667" y="1551413"/>
            <a:ext cx="9582418" cy="49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09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D4A9220F-C0FE-EAAC-4955-5DED2F6A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9" y="1480930"/>
            <a:ext cx="8447964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 dirty="0"/>
              <a:t>Hvala </a:t>
            </a:r>
            <a:r>
              <a:rPr lang="en-US" sz="6600" cap="all" dirty="0" err="1"/>
              <a:t>na</a:t>
            </a:r>
            <a:r>
              <a:rPr lang="en-US" sz="6600" cap="all" dirty="0"/>
              <a:t> </a:t>
            </a:r>
            <a:r>
              <a:rPr lang="en-US" sz="6600" cap="all" dirty="0" err="1"/>
              <a:t>pažnji</a:t>
            </a:r>
            <a:r>
              <a:rPr lang="en-US" sz="6600" cap="all" dirty="0"/>
              <a:t>!</a:t>
            </a:r>
            <a:br>
              <a:rPr lang="hr-HR" sz="6600" cap="all" dirty="0"/>
            </a:br>
            <a:endParaRPr lang="en-US" sz="6600" cap="all" dirty="0"/>
          </a:p>
        </p:txBody>
      </p:sp>
    </p:spTree>
    <p:extLst>
      <p:ext uri="{BB962C8B-B14F-4D97-AF65-F5344CB8AC3E}">
        <p14:creationId xmlns:p14="http://schemas.microsoft.com/office/powerpoint/2010/main" val="66052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2C66F42-A42C-6574-BE93-564E37D1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Zadatak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345B784-92CC-256F-2C32-4E8D1340A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Pretpostavimo da raspolažemo velikim skupom od 𝑘 slika, pri čemu su sve slike klasificirane kao znamenke od 0 do 9. Cilj nam je iskoristiti ove slike kao skup podataka za treniranje kako bismo izgradili sustav prepoznavanja koji će, za bilo koju novu učitanu sliku, odrediti kojoj znamenki pripada.</a:t>
            </a:r>
          </a:p>
          <a:p>
            <a:r>
              <a:rPr lang="hr-HR" dirty="0"/>
              <a:t>Problem ćemo rješavati primjenom svojstava singularne dekompozicije (SVD), s posebnim naglaskom na aproksimaciju matrice matricom nižeg ranga.</a:t>
            </a:r>
          </a:p>
          <a:p>
            <a:r>
              <a:rPr lang="hr-HR" dirty="0"/>
              <a:t>[1] JW. </a:t>
            </a:r>
            <a:r>
              <a:rPr lang="hr-HR" dirty="0" err="1"/>
              <a:t>Demmel</a:t>
            </a:r>
            <a:r>
              <a:rPr lang="hr-HR" dirty="0"/>
              <a:t>, Applied </a:t>
            </a:r>
            <a:r>
              <a:rPr lang="hr-HR" dirty="0" err="1"/>
              <a:t>Numerical</a:t>
            </a:r>
            <a:r>
              <a:rPr lang="hr-HR" dirty="0"/>
              <a:t> </a:t>
            </a:r>
            <a:r>
              <a:rPr lang="hr-HR" dirty="0" err="1"/>
              <a:t>Linear</a:t>
            </a:r>
            <a:r>
              <a:rPr lang="hr-HR" dirty="0"/>
              <a:t> Algebra, </a:t>
            </a:r>
            <a:r>
              <a:rPr lang="hr-HR" dirty="0" err="1"/>
              <a:t>Soc</a:t>
            </a:r>
            <a:r>
              <a:rPr lang="hr-HR" dirty="0"/>
              <a:t>. for </a:t>
            </a:r>
            <a:r>
              <a:rPr lang="hr-HR" dirty="0" err="1"/>
              <a:t>Industrial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Applied </a:t>
            </a:r>
            <a:r>
              <a:rPr lang="hr-HR" dirty="0" err="1"/>
              <a:t>Math</a:t>
            </a:r>
            <a:r>
              <a:rPr lang="hr-HR" dirty="0"/>
              <a:t>, 1997 [2] R. </a:t>
            </a:r>
            <a:r>
              <a:rPr lang="hr-HR" dirty="0" err="1"/>
              <a:t>Scitovski</a:t>
            </a:r>
            <a:r>
              <a:rPr lang="hr-HR" dirty="0"/>
              <a:t>, Numerička matematika, Odjel za matematiku, 2015 [3] </a:t>
            </a:r>
            <a:r>
              <a:rPr lang="hr-HR" dirty="0">
                <a:hlinkClick r:id="rId2"/>
              </a:rPr>
              <a:t>https://git-disl.github.io/GTDLBench/datasets/mnist_datasets/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3762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14EEA41-FF9C-5A46-FBB5-B4E56264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hr-HR" dirty="0"/>
              <a:t>MNIST </a:t>
            </a:r>
            <a:r>
              <a:rPr lang="hr-HR" dirty="0" err="1"/>
              <a:t>Dataset</a:t>
            </a:r>
            <a:endParaRPr lang="hr-H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80C65F1-E9BB-92D5-0A4C-DEFCEC510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3" y="1578429"/>
            <a:ext cx="8667716" cy="4288971"/>
          </a:xfrm>
        </p:spPr>
        <p:txBody>
          <a:bodyPr>
            <a:normAutofit/>
          </a:bodyPr>
          <a:lstStyle/>
          <a:p>
            <a:r>
              <a:rPr lang="en-US" dirty="0"/>
              <a:t>70,000</a:t>
            </a:r>
            <a:r>
              <a:rPr lang="hr-HR" dirty="0"/>
              <a:t> crno-bijelih slika veličine</a:t>
            </a:r>
            <a:r>
              <a:rPr lang="en-US" dirty="0"/>
              <a:t> 28x28 </a:t>
            </a:r>
            <a:r>
              <a:rPr lang="hr-HR" dirty="0" err="1"/>
              <a:t>px</a:t>
            </a:r>
            <a:endParaRPr lang="hr-HR" dirty="0"/>
          </a:p>
          <a:p>
            <a:r>
              <a:rPr lang="hr-HR" dirty="0"/>
              <a:t>10 klasa</a:t>
            </a:r>
          </a:p>
          <a:p>
            <a:r>
              <a:rPr lang="hr-HR" dirty="0"/>
              <a:t>NIST baza znamenki zaposlenika američkog popisnog ureda</a:t>
            </a:r>
          </a:p>
          <a:p>
            <a:r>
              <a:rPr lang="hr-HR" dirty="0"/>
              <a:t>NIST baza znamenki američkih srednjoškolaca</a:t>
            </a:r>
          </a:p>
          <a:p>
            <a:r>
              <a:rPr lang="hr-HR" dirty="0"/>
              <a:t>Skaliranje u okvir 20x20 </a:t>
            </a:r>
            <a:r>
              <a:rPr lang="hr-HR" dirty="0" err="1"/>
              <a:t>px</a:t>
            </a:r>
            <a:r>
              <a:rPr lang="hr-HR" dirty="0"/>
              <a:t>; Normaliziranje; Centriranje u okvir 28x28 </a:t>
            </a:r>
            <a:r>
              <a:rPr lang="hr-HR" dirty="0" err="1"/>
              <a:t>px</a:t>
            </a:r>
            <a:endParaRPr lang="hr-HR" dirty="0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D9C6751D-494D-BD59-9CDA-BC06315EF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4385139" y="4037236"/>
            <a:ext cx="5662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>
            <a:extLst>
              <a:ext uri="{FF2B5EF4-FFF2-40B4-BE49-F238E27FC236}">
                <a16:creationId xmlns:a16="http://schemas.microsoft.com/office/drawing/2014/main" id="{F7BE1CA9-8DC2-1451-D83B-077267325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385138" y="5359472"/>
            <a:ext cx="5662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51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 descr="Slika na kojoj se prikazuje skeč, dijagram, dizajn, tekst&#10;&#10;Sadržaj generiran uz AI možda nije točan.">
            <a:extLst>
              <a:ext uri="{FF2B5EF4-FFF2-40B4-BE49-F238E27FC236}">
                <a16:creationId xmlns:a16="http://schemas.microsoft.com/office/drawing/2014/main" id="{98D7D34D-F0EA-2B64-0E4C-EEACC90E0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66" y="1333221"/>
            <a:ext cx="3260743" cy="4391574"/>
          </a:xfrm>
          <a:prstGeom prst="rect">
            <a:avLst/>
          </a:prstGeom>
        </p:spPr>
      </p:pic>
      <p:sp>
        <p:nvSpPr>
          <p:cNvPr id="10" name="TekstniOkvir 9">
            <a:extLst>
              <a:ext uri="{FF2B5EF4-FFF2-40B4-BE49-F238E27FC236}">
                <a16:creationId xmlns:a16="http://schemas.microsoft.com/office/drawing/2014/main" id="{A98ED07E-08B4-8E95-3974-C2DB96230231}"/>
              </a:ext>
            </a:extLst>
          </p:cNvPr>
          <p:cNvSpPr txBox="1"/>
          <p:nvPr/>
        </p:nvSpPr>
        <p:spPr>
          <a:xfrm>
            <a:off x="7056404" y="2659559"/>
            <a:ext cx="60941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4400" dirty="0"/>
              <a:t>Bazni </a:t>
            </a:r>
            <a:r>
              <a:rPr lang="hr-HR" sz="4400" dirty="0" err="1"/>
              <a:t>potprostori</a:t>
            </a:r>
            <a:endParaRPr lang="hr-HR" sz="4400" dirty="0"/>
          </a:p>
        </p:txBody>
      </p:sp>
    </p:spTree>
    <p:extLst>
      <p:ext uri="{BB962C8B-B14F-4D97-AF65-F5344CB8AC3E}">
        <p14:creationId xmlns:p14="http://schemas.microsoft.com/office/powerpoint/2010/main" val="296033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61A6C72-01A1-40C2-2B90-25F69FA2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SVD dekompozicija</a:t>
            </a:r>
          </a:p>
        </p:txBody>
      </p:sp>
      <p:pic>
        <p:nvPicPr>
          <p:cNvPr id="7" name="Slika 6" descr="Slika na kojoj se prikazuje tekst, snimka zaslona, logotip, Font&#10;&#10;Sadržaj generiran uz AI možda nije točan.">
            <a:extLst>
              <a:ext uri="{FF2B5EF4-FFF2-40B4-BE49-F238E27FC236}">
                <a16:creationId xmlns:a16="http://schemas.microsoft.com/office/drawing/2014/main" id="{81F6CE41-CE30-89B9-4130-2827F11AF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14" r="115" b="32515"/>
          <a:stretch>
            <a:fillRect/>
          </a:stretch>
        </p:blipFill>
        <p:spPr>
          <a:xfrm>
            <a:off x="2457643" y="1773045"/>
            <a:ext cx="7979899" cy="421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0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95E3657-DEE9-67EB-81E8-AD30C753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25" y="187278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r-HR" sz="5400" dirty="0"/>
              <a:t>Singularne vrijednosti i rangovi</a:t>
            </a:r>
            <a:endParaRPr lang="en-US" sz="51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pic>
        <p:nvPicPr>
          <p:cNvPr id="5" name="Slika 4" descr="Slika na kojoj se prikazuje tekst, dijagram, crta, Font&#10;&#10;Sadržaj generiran uz AI možda nije točan.">
            <a:extLst>
              <a:ext uri="{FF2B5EF4-FFF2-40B4-BE49-F238E27FC236}">
                <a16:creationId xmlns:a16="http://schemas.microsoft.com/office/drawing/2014/main" id="{DF6A9576-1848-8C4B-D3E9-CCCE85CB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9451"/>
            <a:ext cx="12192000" cy="46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99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156E0-FCF3-A72F-3CE0-20310B7B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CBC0210-2E7D-6D30-215F-186CF55A2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A38C64A-E92A-AD83-86A4-9870A8E5B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14C6901-8E29-7831-EE76-614BB72EB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FA8B88FF-CFF6-72E5-3AD4-C96E9EA2AF8D}"/>
              </a:ext>
            </a:extLst>
          </p:cNvPr>
          <p:cNvSpPr txBox="1"/>
          <p:nvPr/>
        </p:nvSpPr>
        <p:spPr>
          <a:xfrm>
            <a:off x="430442" y="566649"/>
            <a:ext cx="7254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4400" dirty="0"/>
              <a:t>Redukcija </a:t>
            </a:r>
            <a:r>
              <a:rPr lang="hr-HR" sz="4400" dirty="0" err="1"/>
              <a:t>dimenzionalnosti</a:t>
            </a:r>
            <a:endParaRPr lang="hr-HR" sz="4400" dirty="0"/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9EE28A79-80BD-2136-815C-470FD39EDA15}"/>
              </a:ext>
            </a:extLst>
          </p:cNvPr>
          <p:cNvSpPr/>
          <p:nvPr/>
        </p:nvSpPr>
        <p:spPr>
          <a:xfrm>
            <a:off x="9030028" y="5141159"/>
            <a:ext cx="3098800" cy="88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2" name="Slika 11">
            <a:extLst>
              <a:ext uri="{FF2B5EF4-FFF2-40B4-BE49-F238E27FC236}">
                <a16:creationId xmlns:a16="http://schemas.microsoft.com/office/drawing/2014/main" id="{6D7A4E84-27CF-913E-AED6-CC61AEEA7D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3907" r="-933" b="47317"/>
          <a:stretch>
            <a:fillRect/>
          </a:stretch>
        </p:blipFill>
        <p:spPr>
          <a:xfrm>
            <a:off x="441328" y="1559746"/>
            <a:ext cx="5609744" cy="5079997"/>
          </a:xfrm>
          <a:prstGeom prst="rect">
            <a:avLst/>
          </a:prstGeom>
        </p:spPr>
      </p:pic>
      <p:sp>
        <p:nvSpPr>
          <p:cNvPr id="14" name="Pravokutnik 13">
            <a:extLst>
              <a:ext uri="{FF2B5EF4-FFF2-40B4-BE49-F238E27FC236}">
                <a16:creationId xmlns:a16="http://schemas.microsoft.com/office/drawing/2014/main" id="{91ED6AAA-5F35-56BA-499C-27569873952C}"/>
              </a:ext>
            </a:extLst>
          </p:cNvPr>
          <p:cNvSpPr/>
          <p:nvPr/>
        </p:nvSpPr>
        <p:spPr>
          <a:xfrm>
            <a:off x="9030028" y="5819860"/>
            <a:ext cx="3098800" cy="88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7" name="Slika 16">
            <a:extLst>
              <a:ext uri="{FF2B5EF4-FFF2-40B4-BE49-F238E27FC236}">
                <a16:creationId xmlns:a16="http://schemas.microsoft.com/office/drawing/2014/main" id="{41573433-EF85-98F4-DC06-C8F87C1A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52381" r="-530"/>
          <a:stretch>
            <a:fillRect/>
          </a:stretch>
        </p:blipFill>
        <p:spPr>
          <a:xfrm>
            <a:off x="6416697" y="1662410"/>
            <a:ext cx="5480086" cy="4977333"/>
          </a:xfrm>
          <a:prstGeom prst="rect">
            <a:avLst/>
          </a:prstGeom>
        </p:spPr>
      </p:pic>
      <p:pic>
        <p:nvPicPr>
          <p:cNvPr id="18" name="Slika 17">
            <a:extLst>
              <a:ext uri="{FF2B5EF4-FFF2-40B4-BE49-F238E27FC236}">
                <a16:creationId xmlns:a16="http://schemas.microsoft.com/office/drawing/2014/main" id="{F41E5CFD-93E5-4B1C-0A45-A95418B6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3907" r="-933" b="94472"/>
          <a:stretch>
            <a:fillRect/>
          </a:stretch>
        </p:blipFill>
        <p:spPr>
          <a:xfrm>
            <a:off x="6416697" y="1549329"/>
            <a:ext cx="5487235" cy="1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9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C7748E3-9894-BE67-1AF2-2D4F6303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4872677" cy="4482564"/>
          </a:xfrm>
        </p:spPr>
        <p:txBody>
          <a:bodyPr>
            <a:normAutofit/>
          </a:bodyPr>
          <a:lstStyle/>
          <a:p>
            <a:r>
              <a:rPr lang="hr-HR" dirty="0"/>
              <a:t>Klasifikacijski uvjet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56013F4-F8EC-078E-E4B2-E0A41F64B6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82" t="17762" r="32577"/>
          <a:stretch>
            <a:fillRect/>
          </a:stretch>
        </p:blipFill>
        <p:spPr>
          <a:xfrm>
            <a:off x="1498985" y="2467401"/>
            <a:ext cx="3877330" cy="3141555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1DACBD22-B35E-F782-5B7F-2C54A885B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871" y="1998382"/>
            <a:ext cx="6161986" cy="39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83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0F517BD-8765-2F9F-B433-B8C44ACE2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38" y="1517408"/>
            <a:ext cx="4718989" cy="1649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1800" dirty="0"/>
              <a:t>s[i] &gt; 0.03 * s_1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99BBCC0A-14E9-9571-D09D-9BD8C9A77F43}"/>
              </a:ext>
            </a:extLst>
          </p:cNvPr>
          <p:cNvSpPr txBox="1"/>
          <p:nvPr/>
        </p:nvSpPr>
        <p:spPr>
          <a:xfrm>
            <a:off x="430442" y="56664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4400" dirty="0"/>
              <a:t>Evaluacija</a:t>
            </a:r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72AD46A7-40EF-5B03-9D50-B88DC70A7F44}"/>
              </a:ext>
            </a:extLst>
          </p:cNvPr>
          <p:cNvSpPr/>
          <p:nvPr/>
        </p:nvSpPr>
        <p:spPr>
          <a:xfrm>
            <a:off x="8929288" y="5783416"/>
            <a:ext cx="3098800" cy="88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5" name="Slika 14">
            <a:extLst>
              <a:ext uri="{FF2B5EF4-FFF2-40B4-BE49-F238E27FC236}">
                <a16:creationId xmlns:a16="http://schemas.microsoft.com/office/drawing/2014/main" id="{6ABD803A-38F7-6D71-C0A7-53D181FAE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3" y="2911886"/>
            <a:ext cx="5937100" cy="3355752"/>
          </a:xfrm>
          <a:prstGeom prst="rect">
            <a:avLst/>
          </a:prstGeom>
        </p:spPr>
      </p:pic>
      <p:pic>
        <p:nvPicPr>
          <p:cNvPr id="18" name="Slika 17">
            <a:extLst>
              <a:ext uri="{FF2B5EF4-FFF2-40B4-BE49-F238E27FC236}">
                <a16:creationId xmlns:a16="http://schemas.microsoft.com/office/drawing/2014/main" id="{7FE32841-0D5F-9DF0-69E0-3C8319493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3" y="2293378"/>
            <a:ext cx="5998446" cy="338307"/>
          </a:xfrm>
          <a:prstGeom prst="rect">
            <a:avLst/>
          </a:prstGeom>
        </p:spPr>
      </p:pic>
      <p:pic>
        <p:nvPicPr>
          <p:cNvPr id="20" name="Slika 19">
            <a:extLst>
              <a:ext uri="{FF2B5EF4-FFF2-40B4-BE49-F238E27FC236}">
                <a16:creationId xmlns:a16="http://schemas.microsoft.com/office/drawing/2014/main" id="{089B2757-8EBA-280F-1111-A07B67326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700" y="2918579"/>
            <a:ext cx="5867249" cy="3316271"/>
          </a:xfrm>
          <a:prstGeom prst="rect">
            <a:avLst/>
          </a:prstGeom>
        </p:spPr>
      </p:pic>
      <p:pic>
        <p:nvPicPr>
          <p:cNvPr id="24" name="Slika 23">
            <a:extLst>
              <a:ext uri="{FF2B5EF4-FFF2-40B4-BE49-F238E27FC236}">
                <a16:creationId xmlns:a16="http://schemas.microsoft.com/office/drawing/2014/main" id="{B446D920-D607-7E8E-D020-2439E96F8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701" y="2285695"/>
            <a:ext cx="5867248" cy="34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62000"/>
      </p:ext>
    </p:extLst>
  </p:cSld>
  <p:clrMapOvr>
    <a:masterClrMapping/>
  </p:clrMapOvr>
</p:sld>
</file>

<file path=ppt/theme/theme1.xml><?xml version="1.0" encoding="utf-8"?>
<a:theme xmlns:a="http://schemas.openxmlformats.org/drawingml/2006/main" name="Žetva">
  <a:themeElements>
    <a:clrScheme name="Žetva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Žetv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Žetv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TM10001105[[fn=Žetva]]</Template>
  <TotalTime>973</TotalTime>
  <Words>205</Words>
  <Application>Microsoft Office PowerPoint</Application>
  <PresentationFormat>Široki zaslon</PresentationFormat>
  <Paragraphs>25</Paragraphs>
  <Slides>14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1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6" baseType="lpstr">
      <vt:lpstr>Franklin Gothic Book</vt:lpstr>
      <vt:lpstr>Žetva</vt:lpstr>
      <vt:lpstr>KLASifikator znameNki</vt:lpstr>
      <vt:lpstr>Zadatak</vt:lpstr>
      <vt:lpstr>MNIST Dataset</vt:lpstr>
      <vt:lpstr>PowerPoint prezentacija</vt:lpstr>
      <vt:lpstr>SVD dekompozicija</vt:lpstr>
      <vt:lpstr>Singularne vrijednosti i rangovi</vt:lpstr>
      <vt:lpstr>PowerPoint prezentacija</vt:lpstr>
      <vt:lpstr>Klasifikacijski uvjet</vt:lpstr>
      <vt:lpstr>PowerPoint prezentacija</vt:lpstr>
      <vt:lpstr>Evaluacija</vt:lpstr>
      <vt:lpstr>Rezultati</vt:lpstr>
      <vt:lpstr>Rezultati</vt:lpstr>
      <vt:lpstr>Klasifikacija novih znamenki</vt:lpstr>
      <vt:lpstr>Hvala na pažnji!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Lara Slišković</dc:creator>
  <cp:lastModifiedBy>Lara Slišković</cp:lastModifiedBy>
  <cp:revision>13</cp:revision>
  <dcterms:created xsi:type="dcterms:W3CDTF">2025-09-05T04:32:42Z</dcterms:created>
  <dcterms:modified xsi:type="dcterms:W3CDTF">2025-09-09T18:11:04Z</dcterms:modified>
</cp:coreProperties>
</file>