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13"/>
  </p:notesMasterIdLst>
  <p:sldIdLst>
    <p:sldId id="256" r:id="rId2"/>
    <p:sldId id="320" r:id="rId3"/>
    <p:sldId id="326" r:id="rId4"/>
    <p:sldId id="327" r:id="rId5"/>
    <p:sldId id="279" r:id="rId6"/>
    <p:sldId id="284" r:id="rId7"/>
    <p:sldId id="328" r:id="rId8"/>
    <p:sldId id="329" r:id="rId9"/>
    <p:sldId id="283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1C56D-836D-6345-BAAB-9D6B04E5AB2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EF7DC-E038-B341-B81F-73304A0E524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181CA-7AC1-9B40-9419-98048B5A515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naive_bay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Naïve Bayes in Python using Scikit-learn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2" y="3479431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&amp; Corey</a:t>
            </a:r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93964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The Python package </a:t>
            </a:r>
            <a:r>
              <a:rPr lang="en-US" sz="8000" dirty="0" err="1" smtClean="0"/>
              <a:t>Scikit</a:t>
            </a:r>
            <a:r>
              <a:rPr lang="en-US" sz="8000" dirty="0" smtClean="0"/>
              <a:t>-Learn implements three types of Naïve Bayes.</a:t>
            </a:r>
          </a:p>
          <a:p>
            <a:pPr lvl="1"/>
            <a:r>
              <a:rPr lang="en-US" sz="8000" dirty="0" smtClean="0"/>
              <a:t>The class </a:t>
            </a:r>
            <a:r>
              <a:rPr lang="en-US" sz="8000" i="1" dirty="0" err="1" smtClean="0"/>
              <a:t>sklearn.naive_bayes.GaussianNB</a:t>
            </a:r>
            <a:r>
              <a:rPr lang="en-US" sz="8000" dirty="0" smtClean="0"/>
              <a:t> implements Naïve Bayes for continuous predictors,  assuming a normally distributed likelihood for each predictor.</a:t>
            </a:r>
          </a:p>
          <a:p>
            <a:pPr lvl="1"/>
            <a:r>
              <a:rPr lang="en-US" sz="8000" dirty="0" smtClean="0"/>
              <a:t>The class </a:t>
            </a:r>
            <a:r>
              <a:rPr lang="en-US" sz="8000" i="1" dirty="0" err="1" smtClean="0"/>
              <a:t>sklearn.naive_bayes.MultinomialNB</a:t>
            </a:r>
            <a:r>
              <a:rPr lang="en-US" sz="8000" dirty="0" smtClean="0"/>
              <a:t> implements Naïve Bayes for categorical predictors, estimating probabilities by combining relative frequencies with smoothing priors (</a:t>
            </a:r>
            <a:r>
              <a:rPr lang="en-US" sz="8000" dirty="0" err="1" smtClean="0"/>
              <a:t>pseudocounts</a:t>
            </a:r>
            <a:r>
              <a:rPr lang="en-US" sz="8000" dirty="0" smtClean="0"/>
              <a:t>).</a:t>
            </a:r>
          </a:p>
          <a:p>
            <a:pPr lvl="1"/>
            <a:r>
              <a:rPr lang="en-US" sz="8000" dirty="0" smtClean="0"/>
              <a:t>The class </a:t>
            </a:r>
            <a:r>
              <a:rPr lang="en-US" sz="8000" i="1" dirty="0" err="1" smtClean="0"/>
              <a:t>sklearn.naive_bayes.BernoulliNB</a:t>
            </a:r>
            <a:r>
              <a:rPr lang="en-US" sz="8000" dirty="0" smtClean="0"/>
              <a:t> implements Naïve Bayes for binary predictors coded as </a:t>
            </a:r>
            <a:r>
              <a:rPr lang="en-US" sz="8000" i="1" dirty="0" smtClean="0"/>
              <a:t>0</a:t>
            </a:r>
            <a:r>
              <a:rPr lang="en-US" sz="8000" dirty="0" smtClean="0"/>
              <a:t> and </a:t>
            </a:r>
            <a:r>
              <a:rPr lang="en-US" sz="8000" i="1" dirty="0" smtClean="0"/>
              <a:t>1</a:t>
            </a:r>
            <a:r>
              <a:rPr lang="en-US" sz="8000" dirty="0" smtClean="0"/>
              <a:t> without using smoothing priors.</a:t>
            </a:r>
          </a:p>
          <a:p>
            <a:r>
              <a:rPr lang="en-US" sz="8000" dirty="0"/>
              <a:t>See </a:t>
            </a:r>
            <a:r>
              <a:rPr lang="en-US" sz="8000" dirty="0">
                <a:hlinkClick r:id="rId2"/>
              </a:rPr>
              <a:t>http://</a:t>
            </a:r>
            <a:r>
              <a:rPr lang="en-US" sz="8000" dirty="0" smtClean="0">
                <a:hlinkClick r:id="rId2"/>
              </a:rPr>
              <a:t>scikit-learn.org/stable/modules/naive_bayes.html</a:t>
            </a:r>
            <a:r>
              <a:rPr lang="en-US" sz="8000" dirty="0" smtClean="0"/>
              <a:t> for more information.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8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is one strategy for implementing Naïve Bayes in </a:t>
            </a:r>
            <a:r>
              <a:rPr lang="en-US" dirty="0" err="1" smtClean="0"/>
              <a:t>Scikit</a:t>
            </a:r>
            <a:r>
              <a:rPr lang="en-US" dirty="0" smtClean="0"/>
              <a:t>-learn with both continuous and categorical predictors.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Divide the predictors into two matrices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cont</a:t>
            </a:r>
            <a:r>
              <a:rPr lang="en-US" dirty="0" smtClean="0"/>
              <a:t>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cat</a:t>
            </a:r>
            <a:r>
              <a:rPr lang="en-US" i="1" baseline="-25000" dirty="0" smtClean="0"/>
              <a:t> </a:t>
            </a:r>
            <a:r>
              <a:rPr lang="en-US" dirty="0" smtClean="0"/>
              <a:t>consisting of the continuous and categorical predictors, respectively.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Fit Naïve Bayes models to </a:t>
            </a:r>
            <a:r>
              <a:rPr lang="en-US" i="1" dirty="0" err="1"/>
              <a:t>X</a:t>
            </a:r>
            <a:r>
              <a:rPr lang="en-US" i="1" baseline="-25000" dirty="0" err="1"/>
              <a:t>cont</a:t>
            </a:r>
            <a:r>
              <a:rPr lang="en-US" dirty="0"/>
              <a:t>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cat</a:t>
            </a:r>
            <a:r>
              <a:rPr lang="en-US" dirty="0" smtClean="0"/>
              <a:t> using </a:t>
            </a:r>
            <a:r>
              <a:rPr lang="en-US" i="1" dirty="0" err="1" smtClean="0"/>
              <a:t>GaussianNB</a:t>
            </a:r>
            <a:r>
              <a:rPr lang="en-US" dirty="0" smtClean="0"/>
              <a:t> and </a:t>
            </a:r>
            <a:r>
              <a:rPr lang="en-US" i="1" dirty="0" err="1" smtClean="0"/>
              <a:t>MultinomialNB</a:t>
            </a:r>
            <a:r>
              <a:rPr lang="en-US" dirty="0" smtClean="0"/>
              <a:t>, respectively, and save the probabilities to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cont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cat</a:t>
            </a:r>
            <a:r>
              <a:rPr lang="en-US" dirty="0" smtClean="0"/>
              <a:t>.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Combine the two probabilities above into a matrix and fit a Naïve Bayes model to this matrix using </a:t>
            </a:r>
            <a:r>
              <a:rPr lang="en-US" i="1" dirty="0" err="1" smtClean="0"/>
              <a:t>GaussianNB</a:t>
            </a:r>
            <a:r>
              <a:rPr lang="en-US" i="1" smtClean="0"/>
              <a:t>.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Naïve Bayes in </a:t>
            </a:r>
            <a:r>
              <a:rPr lang="en-US" sz="3600" dirty="0" err="1" smtClean="0"/>
              <a:t>Scikit</a:t>
            </a:r>
            <a:r>
              <a:rPr lang="en-US" sz="3600" dirty="0" smtClean="0"/>
              <a:t>-learn with both continuous and categorical predictors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93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96491" y="2418659"/>
            <a:ext cx="7408333" cy="42678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that you have a diagnostic test for a rare disease.</a:t>
            </a:r>
            <a:endParaRPr lang="en-US" sz="2400" dirty="0"/>
          </a:p>
          <a:p>
            <a:pPr lvl="4"/>
            <a:endParaRPr lang="en-US" sz="1600" dirty="0"/>
          </a:p>
          <a:p>
            <a:r>
              <a:rPr lang="en-US" sz="2400" dirty="0" smtClean="0"/>
              <a:t>You want to estimate the chance that someone who tests positive has the disease.</a:t>
            </a:r>
            <a:endParaRPr lang="en-US" sz="2400" dirty="0"/>
          </a:p>
          <a:p>
            <a:pPr lvl="4"/>
            <a:endParaRPr lang="en-US" sz="1600" dirty="0"/>
          </a:p>
          <a:p>
            <a:r>
              <a:rPr lang="en-US" sz="2400" dirty="0" smtClean="0"/>
              <a:t>You don’t have this information directly, but you know the following:</a:t>
            </a:r>
          </a:p>
          <a:p>
            <a:pPr lvl="1"/>
            <a:r>
              <a:rPr lang="en-US" sz="2200" dirty="0" smtClean="0"/>
              <a:t>The disease occurs in 1% of the population.</a:t>
            </a:r>
          </a:p>
          <a:p>
            <a:pPr lvl="1"/>
            <a:r>
              <a:rPr lang="en-US" dirty="0" smtClean="0"/>
              <a:t>95% of people with the disease test positive.</a:t>
            </a:r>
          </a:p>
          <a:p>
            <a:pPr lvl="1"/>
            <a:r>
              <a:rPr lang="en-US" sz="2200" dirty="0" smtClean="0"/>
              <a:t>5% of the people without the disease test positive.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4"/>
            <a:endParaRPr lang="en-US" sz="16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Theorem: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88" y="3700463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Disease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50294" y="2726709"/>
            <a:ext cx="1771650" cy="121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50294" y="3976821"/>
            <a:ext cx="1935956" cy="1066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063" y="2874480"/>
            <a:ext cx="81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063" y="3469630"/>
            <a:ext cx="92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0369" y="3945582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500" y="4453235"/>
            <a:ext cx="84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0.99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58099" y="4812655"/>
            <a:ext cx="80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4794" y="248161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Test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6" idx="3"/>
            <a:endCxn id="25" idx="1"/>
          </p:cNvCxnSpPr>
          <p:nvPr/>
        </p:nvCxnSpPr>
        <p:spPr>
          <a:xfrm flipV="1">
            <a:off x="4979194" y="2726709"/>
            <a:ext cx="1757361" cy="1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6805" y="2306162"/>
            <a:ext cx="58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97141" y="2767827"/>
            <a:ext cx="9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0.95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endCxn id="26" idx="1"/>
          </p:cNvCxnSpPr>
          <p:nvPr/>
        </p:nvCxnSpPr>
        <p:spPr>
          <a:xfrm>
            <a:off x="5043487" y="2776726"/>
            <a:ext cx="1693068" cy="120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55864" y="3110262"/>
            <a:ext cx="41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34407" y="3654743"/>
            <a:ext cx="86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0.05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36555" y="2465099"/>
            <a:ext cx="1393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+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36555" y="3715211"/>
            <a:ext cx="1271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 -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15" idx="3"/>
          </p:cNvCxnSpPr>
          <p:nvPr/>
        </p:nvCxnSpPr>
        <p:spPr>
          <a:xfrm>
            <a:off x="5067551" y="5074265"/>
            <a:ext cx="17475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55888" y="4693888"/>
            <a:ext cx="21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93130" y="5043488"/>
            <a:ext cx="83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0.05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807993" y="484447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False +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15" idx="3"/>
          </p:cNvCxnSpPr>
          <p:nvPr/>
        </p:nvCxnSpPr>
        <p:spPr>
          <a:xfrm>
            <a:off x="5067551" y="5074265"/>
            <a:ext cx="1669004" cy="125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3347" y="5701814"/>
            <a:ext cx="29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08667" y="6163479"/>
            <a:ext cx="88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0.95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6555" y="6067753"/>
            <a:ext cx="104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True 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3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(conclusion)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12721" y="2986085"/>
                <a:ext cx="7874079" cy="97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𝑑𝑖𝑠𝑒𝑎𝑠𝑒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𝑇𝑟𝑢𝑒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𝑝𝑜𝑠𝑖𝑡𝑖𝑣𝑒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𝐹𝑎𝑙𝑠𝑒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𝑝𝑜𝑠𝑖𝑡𝑖𝑣𝑒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21" y="2986085"/>
                <a:ext cx="7874079" cy="97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00401" y="4086224"/>
                <a:ext cx="4403450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0.01∗0.95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0.01∗0.95+0.99∗0.05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6224"/>
                <a:ext cx="4403450" cy="917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0401" y="5329237"/>
                <a:ext cx="13472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</a:rPr>
                        <m:t>=16%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5329237"/>
                <a:ext cx="134722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4289"/>
              </p:ext>
            </p:extLst>
          </p:nvPr>
        </p:nvGraphicFramePr>
        <p:xfrm>
          <a:off x="3053554" y="3417012"/>
          <a:ext cx="27003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4" imgW="1447800" imgH="419100" progId="Equation.3">
                  <p:embed/>
                </p:oleObj>
              </mc:Choice>
              <mc:Fallback>
                <p:oleObj name="Equation" r:id="rId4" imgW="1447800" imgH="419100" progId="Equation.3">
                  <p:embed/>
                  <p:pic>
                    <p:nvPicPr>
                      <p:cNvPr id="0" name="Picture 2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554" y="3417012"/>
                        <a:ext cx="2700337" cy="774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 Theorem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6415" y="240562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Given a hypothesis </a:t>
            </a:r>
            <a:r>
              <a:rPr lang="en-US" altLang="zh-CN" sz="2600" i="1" dirty="0"/>
              <a:t>h</a:t>
            </a:r>
            <a:r>
              <a:rPr lang="en-US" altLang="zh-CN" sz="2600" dirty="0"/>
              <a:t> and data </a:t>
            </a:r>
            <a:r>
              <a:rPr lang="en-US" altLang="zh-CN" sz="2600" i="1" dirty="0"/>
              <a:t>D</a:t>
            </a:r>
            <a:r>
              <a:rPr lang="en-US" altLang="zh-CN" sz="2600" dirty="0"/>
              <a:t> which bears on the hypothesis:</a:t>
            </a:r>
          </a:p>
          <a:p>
            <a:endParaRPr lang="en-US" altLang="zh-CN" sz="2600" i="1" dirty="0" smtClean="0"/>
          </a:p>
          <a:p>
            <a:endParaRPr lang="en-US" altLang="zh-CN" sz="2600" i="1" dirty="0" smtClean="0"/>
          </a:p>
          <a:p>
            <a:r>
              <a:rPr lang="en-US" altLang="zh-CN" sz="2600" i="1" dirty="0" smtClean="0"/>
              <a:t>P</a:t>
            </a:r>
            <a:r>
              <a:rPr lang="en-US" altLang="zh-CN" sz="2600" i="1" dirty="0"/>
              <a:t>(h)</a:t>
            </a:r>
            <a:r>
              <a:rPr lang="en-US" altLang="zh-CN" sz="2600" dirty="0"/>
              <a:t>: independent probability of </a:t>
            </a:r>
            <a:r>
              <a:rPr lang="en-US" altLang="zh-CN" sz="2600" i="1" dirty="0"/>
              <a:t>h</a:t>
            </a:r>
            <a:r>
              <a:rPr lang="en-US" altLang="zh-CN" sz="2600" dirty="0"/>
              <a:t>: </a:t>
            </a:r>
            <a:r>
              <a:rPr lang="en-US" altLang="zh-CN" sz="2600" i="1" dirty="0">
                <a:solidFill>
                  <a:srgbClr val="FF0000"/>
                </a:solidFill>
              </a:rPr>
              <a:t>prior 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probability</a:t>
            </a:r>
          </a:p>
          <a:p>
            <a:r>
              <a:rPr lang="en-US" altLang="zh-CN" sz="2600" i="1" dirty="0" smtClean="0"/>
              <a:t>P</a:t>
            </a:r>
            <a:r>
              <a:rPr lang="en-US" altLang="zh-CN" sz="2600" i="1" dirty="0"/>
              <a:t>(D)</a:t>
            </a:r>
            <a:r>
              <a:rPr lang="en-US" altLang="zh-CN" sz="2600" dirty="0"/>
              <a:t>: independent probability of </a:t>
            </a:r>
            <a:r>
              <a:rPr lang="en-US" altLang="zh-CN" sz="2600" i="1" dirty="0" smtClean="0"/>
              <a:t>D</a:t>
            </a:r>
          </a:p>
          <a:p>
            <a:r>
              <a:rPr lang="en-US" altLang="zh-CN" sz="2600" i="1" dirty="0" smtClean="0"/>
              <a:t>P</a:t>
            </a:r>
            <a:r>
              <a:rPr lang="en-US" altLang="zh-CN" sz="2600" i="1" dirty="0"/>
              <a:t>(D|h)</a:t>
            </a:r>
            <a:r>
              <a:rPr lang="en-US" altLang="zh-CN" sz="2600" dirty="0"/>
              <a:t>: conditional probability of </a:t>
            </a:r>
            <a:r>
              <a:rPr lang="en-US" altLang="zh-CN" sz="2600" i="1" dirty="0"/>
              <a:t>D</a:t>
            </a:r>
            <a:r>
              <a:rPr lang="en-US" altLang="zh-CN" sz="2600" dirty="0"/>
              <a:t> given h: 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likelihood</a:t>
            </a:r>
          </a:p>
          <a:p>
            <a:r>
              <a:rPr lang="en-US" altLang="zh-CN" sz="2600" i="1" dirty="0" smtClean="0"/>
              <a:t>P</a:t>
            </a:r>
            <a:r>
              <a:rPr lang="en-US" altLang="zh-CN" sz="2600" i="1" dirty="0"/>
              <a:t>(h|D)</a:t>
            </a:r>
            <a:r>
              <a:rPr lang="en-US" altLang="zh-CN" sz="2600" dirty="0"/>
              <a:t>: conditional probability of </a:t>
            </a:r>
            <a:r>
              <a:rPr lang="en-US" altLang="zh-CN" sz="2600" i="1" dirty="0"/>
              <a:t>h</a:t>
            </a:r>
            <a:r>
              <a:rPr lang="en-US" altLang="zh-CN" sz="2600" dirty="0"/>
              <a:t> given </a:t>
            </a:r>
            <a:r>
              <a:rPr lang="en-US" altLang="zh-CN" sz="2600" i="1" dirty="0"/>
              <a:t>D</a:t>
            </a:r>
            <a:r>
              <a:rPr lang="en-US" altLang="zh-CN" sz="2600" dirty="0"/>
              <a:t>: </a:t>
            </a:r>
            <a:r>
              <a:rPr lang="en-US" altLang="zh-CN" sz="2600" i="1" dirty="0">
                <a:solidFill>
                  <a:srgbClr val="FF0000"/>
                </a:solidFill>
              </a:rPr>
              <a:t>posterior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10463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Naïve Bayes classification: an example*</a:t>
            </a:r>
            <a:endParaRPr lang="en-US" dirty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34789" y="2137411"/>
            <a:ext cx="7284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we want to determine whether patients have the flu based on their symptoms.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41625"/>
              </p:ext>
            </p:extLst>
          </p:nvPr>
        </p:nvGraphicFramePr>
        <p:xfrm>
          <a:off x="1524000" y="3117141"/>
          <a:ext cx="6096000" cy="306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34125"/>
                <a:gridCol w="1214203"/>
                <a:gridCol w="1109272"/>
                <a:gridCol w="1219200"/>
              </a:tblGrid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Runny nose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Headache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Flu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</a:tr>
              <a:tr h="340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*Taken from https://www.youtube.com/watch?v=ZAfarappAO0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example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1450" y="3223556"/>
                <a:ext cx="880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𝑌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h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𝑀𝑖𝑙𝑑</m:t>
                      </m:r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𝑓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𝑌</m:t>
                      </m:r>
                      <m:r>
                        <a:rPr lang="en-US" sz="1600" b="0" i="1" smtClean="0">
                          <a:latin typeface="Cambria Math"/>
                        </a:rPr>
                        <m:t>)∝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𝑓𝑙𝑢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)∗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i="1" smtClean="0">
                          <a:latin typeface="Cambria Math"/>
                        </a:rPr>
                        <m:t>𝑐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/>
                        </a:rPr>
                        <m:t>𝑌</m:t>
                      </m:r>
                      <m:r>
                        <a:rPr lang="en-US" sz="1600" i="1" smtClean="0">
                          <a:latin typeface="Cambria Math"/>
                        </a:rPr>
                        <m:t>,</m:t>
                      </m:r>
                      <m:r>
                        <a:rPr lang="en-US" sz="1600" i="1" smtClean="0">
                          <a:latin typeface="Cambria Math"/>
                        </a:rPr>
                        <m:t>𝑟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/>
                        </a:rPr>
                        <m:t>𝑁</m:t>
                      </m:r>
                      <m:r>
                        <a:rPr lang="en-US" sz="1600" i="1" smtClean="0">
                          <a:latin typeface="Cambria Math"/>
                        </a:rPr>
                        <m:t>,</m:t>
                      </m:r>
                      <m:r>
                        <a:rPr lang="en-US" sz="1600" i="1" smtClean="0">
                          <a:latin typeface="Cambria Math"/>
                        </a:rPr>
                        <m:t>h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/>
                        </a:rPr>
                        <m:t>𝑀𝑖𝑙𝑑</m:t>
                      </m:r>
                      <m:r>
                        <a:rPr lang="en-US" sz="1600" i="1" smtClean="0">
                          <a:latin typeface="Cambria Math"/>
                        </a:rPr>
                        <m:t>,</m:t>
                      </m:r>
                      <m:r>
                        <a:rPr lang="en-US" sz="1600" i="1" smtClean="0">
                          <a:latin typeface="Cambria Math"/>
                        </a:rPr>
                        <m:t>𝑓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/>
                        </a:rPr>
                        <m:t>𝑌</m:t>
                      </m:r>
                      <m:r>
                        <a:rPr lang="en-US" sz="1600" b="0" i="1" smtClean="0">
                          <a:latin typeface="Cambria Math"/>
                        </a:rPr>
                        <m:t> |</m:t>
                      </m:r>
                      <m:r>
                        <a:rPr lang="en-US" sz="1600" b="0" i="1" smtClean="0">
                          <a:latin typeface="Cambria Math"/>
                        </a:rPr>
                        <m:t>𝑓𝑙𝑢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𝑌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223556"/>
                <a:ext cx="880110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618022"/>
                <a:ext cx="88011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𝑓𝑙𝑢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∗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 </m:t>
                      </m:r>
                      <m:r>
                        <a:rPr lang="en-US" sz="1500" b="0" i="1" smtClean="0">
                          <a:latin typeface="Cambria Math"/>
                        </a:rPr>
                        <m:t>𝑓𝑙𝑢</m:t>
                      </m:r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r>
                        <a:rPr lang="en-US" sz="1500" b="0" i="1" smtClean="0">
                          <a:latin typeface="Cambria Math"/>
                        </a:rPr>
                        <m:t>𝑌</m:t>
                      </m:r>
                      <m:r>
                        <a:rPr lang="en-US" sz="1500" b="0" i="1" smtClean="0">
                          <a:latin typeface="Cambria Math"/>
                        </a:rPr>
                        <m:t>)∗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r>
                        <a:rPr lang="en-US" sz="1500" b="0" i="1" smtClean="0">
                          <a:latin typeface="Cambria Math"/>
                        </a:rPr>
                        <m:t>(</m:t>
                      </m:r>
                      <m:r>
                        <a:rPr lang="en-US" sz="1500" b="0" i="1" smtClean="0">
                          <a:latin typeface="Cambria Math"/>
                        </a:rPr>
                        <m:t>𝑟</m:t>
                      </m:r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r>
                        <a:rPr lang="en-US" sz="1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begChr m:val="|"/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𝑓𝑙𝑢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∗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𝑀𝑖𝑙𝑑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𝑓𝑙𝑢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∗</m:t>
                      </m:r>
                      <m:r>
                        <a:rPr lang="en-US" sz="1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15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/>
                        </a:rPr>
                        <m:t>𝑓𝑙𝑢</m:t>
                      </m:r>
                      <m:r>
                        <a:rPr lang="en-US" sz="1500" b="0" i="1" smtClean="0">
                          <a:latin typeface="Cambria Math"/>
                        </a:rPr>
                        <m:t>=</m:t>
                      </m:r>
                      <m:r>
                        <a:rPr lang="en-US" sz="1500" b="0" i="1" smtClean="0">
                          <a:latin typeface="Cambria Math"/>
                        </a:rPr>
                        <m:t>𝑌</m:t>
                      </m:r>
                      <m:r>
                        <a:rPr lang="en-US" sz="15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8022"/>
                <a:ext cx="8801100" cy="323165"/>
              </a:xfrm>
              <a:prstGeom prst="rect">
                <a:avLst/>
              </a:prstGeom>
              <a:blipFill rotWithShape="1"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1" idx="0"/>
          </p:cNvCxnSpPr>
          <p:nvPr/>
        </p:nvCxnSpPr>
        <p:spPr>
          <a:xfrm flipV="1">
            <a:off x="4564856" y="3941187"/>
            <a:ext cx="7144" cy="65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544" y="4592715"/>
            <a:ext cx="784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Naïve Bayes conditional independence assumption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>
            <a:off x="4564856" y="2648605"/>
            <a:ext cx="0" cy="57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0765" y="2125385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Bayes</a:t>
            </a:r>
            <a:r>
              <a:rPr lang="en-US" dirty="0" smtClean="0"/>
              <a:t> </a:t>
            </a:r>
            <a:r>
              <a:rPr lang="en-US" sz="2800" dirty="0" smtClean="0"/>
              <a:t>Theorem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021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example (conclusion)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8613" y="2838358"/>
                <a:ext cx="80724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𝑓𝑙𝑢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𝑌</m:t>
                      </m:r>
                      <m:r>
                        <a:rPr lang="en-US" sz="1400" i="1">
                          <a:latin typeface="Cambria Math"/>
                        </a:rPr>
                        <m:t>)∗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𝑁</m:t>
                      </m:r>
                      <m:d>
                        <m:dPr>
                          <m:beg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𝑀𝑖𝑙𝑑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𝑓𝑙𝑢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𝑌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3" y="2838358"/>
                <a:ext cx="8072437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3291840"/>
                <a:ext cx="2257425" cy="50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=0.048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1840"/>
                <a:ext cx="2257425" cy="501419"/>
              </a:xfrm>
              <a:prstGeom prst="rect">
                <a:avLst/>
              </a:prstGeom>
              <a:blipFill rotWithShape="1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5786" y="4019643"/>
                <a:ext cx="8101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 </m:t>
                      </m:r>
                      <m:r>
                        <a:rPr lang="en-US" sz="1400" i="1">
                          <a:latin typeface="Cambria Math"/>
                        </a:rPr>
                        <m:t>𝑓𝑙𝑢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𝑁</m:t>
                      </m:r>
                      <m:r>
                        <a:rPr lang="en-US" sz="1400" i="1">
                          <a:latin typeface="Cambria Math"/>
                        </a:rPr>
                        <m:t>)∗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𝑟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𝑁</m:t>
                      </m:r>
                      <m:d>
                        <m:dPr>
                          <m:beg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𝑀𝑖𝑙𝑑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𝑓𝑙𝑢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𝑌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𝑓𝑙𝑢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𝑁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6" y="4019643"/>
                <a:ext cx="8101013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85786" y="4462838"/>
                <a:ext cx="2338141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0.0046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6" y="4462838"/>
                <a:ext cx="2338141" cy="4970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4301" y="5443538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Conclude that it is more likely that the person has the flu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5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760944"/>
            <a:ext cx="7408333" cy="34506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Computationally efficient: </a:t>
            </a:r>
            <a:r>
              <a:rPr lang="en-US" dirty="0" smtClean="0">
                <a:solidFill>
                  <a:srgbClr val="002060"/>
                </a:solidFill>
              </a:rPr>
              <a:t>Reduces an </a:t>
            </a:r>
            <a:r>
              <a:rPr lang="en-US" i="1" dirty="0" smtClean="0">
                <a:solidFill>
                  <a:srgbClr val="002060"/>
                </a:solidFill>
              </a:rPr>
              <a:t>n </a:t>
            </a:r>
            <a:r>
              <a:rPr lang="en-US" dirty="0" smtClean="0">
                <a:solidFill>
                  <a:srgbClr val="002060"/>
                </a:solidFill>
              </a:rPr>
              <a:t>dimensional problem (</a:t>
            </a:r>
            <a:r>
              <a:rPr lang="en-US" i="1" dirty="0" smtClean="0">
                <a:solidFill>
                  <a:srgbClr val="002060"/>
                </a:solidFill>
              </a:rPr>
              <a:t>n </a:t>
            </a:r>
            <a:r>
              <a:rPr lang="en-US" dirty="0" smtClean="0">
                <a:solidFill>
                  <a:srgbClr val="002060"/>
                </a:solidFill>
              </a:rPr>
              <a:t>= number of predictors) to </a:t>
            </a:r>
            <a:r>
              <a:rPr lang="en-US" i="1" dirty="0" smtClean="0">
                <a:solidFill>
                  <a:srgbClr val="002060"/>
                </a:solidFill>
              </a:rPr>
              <a:t>n+1 </a:t>
            </a:r>
            <a:r>
              <a:rPr lang="en-US" dirty="0" smtClean="0">
                <a:solidFill>
                  <a:srgbClr val="002060"/>
                </a:solidFill>
              </a:rPr>
              <a:t> one dimensional problems.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Incremental:</a:t>
            </a:r>
            <a:r>
              <a:rPr lang="en-US" dirty="0" smtClean="0"/>
              <a:t> </a:t>
            </a:r>
            <a:r>
              <a:rPr lang="en-US" dirty="0"/>
              <a:t>with each training example, the prior and the likelihood can be updated </a:t>
            </a:r>
            <a:r>
              <a:rPr lang="en-US" dirty="0" smtClean="0"/>
              <a:t>dynamically. Flexible </a:t>
            </a:r>
            <a:r>
              <a:rPr lang="en-US" dirty="0"/>
              <a:t>and robust to errors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</a:rPr>
              <a:t>Combines prior knowledge and observed data:</a:t>
            </a:r>
            <a:r>
              <a:rPr lang="en-US" dirty="0"/>
              <a:t> prior probability of a hypothesis multiplied with probability of the hypothesis given the training </a:t>
            </a:r>
            <a:r>
              <a:rPr lang="en-US" dirty="0" smtClean="0"/>
              <a:t>data.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</a:rPr>
              <a:t>Probabilistic hypothesis:</a:t>
            </a:r>
            <a:r>
              <a:rPr lang="en-US" dirty="0"/>
              <a:t> outputs not only a classification, but a probability distribution over all </a:t>
            </a:r>
            <a:r>
              <a:rPr lang="en-US" dirty="0" smtClean="0"/>
              <a:t>classes. Don’t take the probabilities too seriously though.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Useful for a wide variety of problems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51" y="489321"/>
            <a:ext cx="769620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Some features..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9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6324</TotalTime>
  <Words>850</Words>
  <Application>Microsoft Office PowerPoint</Application>
  <PresentationFormat>On-screen Show (4:3)</PresentationFormat>
  <Paragraphs>130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Waveform</vt:lpstr>
      <vt:lpstr>Equation</vt:lpstr>
      <vt:lpstr>Naïve Bayes in Python using Scikit-learn</vt:lpstr>
      <vt:lpstr>Bayes Theorem: an example</vt:lpstr>
      <vt:lpstr>Example (continued)</vt:lpstr>
      <vt:lpstr>Example (conclusion)</vt:lpstr>
      <vt:lpstr>Bayes Theorem</vt:lpstr>
      <vt:lpstr>Naïve Bayes classification: an example*</vt:lpstr>
      <vt:lpstr>Naïve Bayes example (continued)</vt:lpstr>
      <vt:lpstr>Naïve Bayes example (conclusion)</vt:lpstr>
      <vt:lpstr>Some features..</vt:lpstr>
      <vt:lpstr>Naïve Bayes in Scikit-learn</vt:lpstr>
      <vt:lpstr>Naïve Bayes in Scikit-learn with both continuous and categorical predictors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Powell, Corey</cp:lastModifiedBy>
  <cp:revision>150</cp:revision>
  <dcterms:created xsi:type="dcterms:W3CDTF">2016-08-30T15:13:01Z</dcterms:created>
  <dcterms:modified xsi:type="dcterms:W3CDTF">2016-12-07T17:57:33Z</dcterms:modified>
</cp:coreProperties>
</file>