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14"/>
  </p:notesMasterIdLst>
  <p:sldIdLst>
    <p:sldId id="256" r:id="rId2"/>
    <p:sldId id="369" r:id="rId3"/>
    <p:sldId id="365" r:id="rId4"/>
    <p:sldId id="378" r:id="rId5"/>
    <p:sldId id="379" r:id="rId6"/>
    <p:sldId id="373" r:id="rId7"/>
    <p:sldId id="380" r:id="rId8"/>
    <p:sldId id="381" r:id="rId9"/>
    <p:sldId id="382" r:id="rId10"/>
    <p:sldId id="383" r:id="rId11"/>
    <p:sldId id="364" r:id="rId12"/>
    <p:sldId id="3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/" TargetMode="External"/><Relationship Id="rId4" Type="http://schemas.openxmlformats.org/officeDocument/2006/relationships/hyperlink" Target="https://www.analyticsvidhya.com/blog/2015/10/understaing-support-vector-machine-example-code/" TargetMode="External"/><Relationship Id="rId5" Type="http://schemas.openxmlformats.org/officeDocument/2006/relationships/hyperlink" Target="http://www.svm-tutorial.com/2014/11/svm-understanding-math-part-1/" TargetMode="External"/><Relationship Id="rId6" Type="http://schemas.openxmlformats.org/officeDocument/2006/relationships/hyperlink" Target="http://cs.haifa.ac.il/hagit/courses/seminars/visionTopics/Presentations/SVM_Lecture.p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pn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7484"/>
            <a:ext cx="7772400" cy="1780108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Support Vector Machines in Python using Scikit-learn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67" y="4252036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&amp; Corey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1" y="2497667"/>
            <a:ext cx="7645400" cy="391424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works really well with clear margin of separation</a:t>
            </a:r>
          </a:p>
          <a:p>
            <a:pPr lvl="1"/>
            <a:r>
              <a:rPr lang="en-US" dirty="0"/>
              <a:t>It is effective in high dimensional spaces.</a:t>
            </a:r>
          </a:p>
          <a:p>
            <a:pPr lvl="1"/>
            <a:r>
              <a:rPr lang="en-US" dirty="0"/>
              <a:t>It is effective in cases where number of dimensions is greater than the number of samples.</a:t>
            </a:r>
          </a:p>
          <a:p>
            <a:pPr lvl="1"/>
            <a:r>
              <a:rPr lang="en-US" dirty="0"/>
              <a:t>It uses a subset of training points in the decision function (called support vectors), so it is also memory efficient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Cons: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 doesn’t perform well, when we have large data set because the required training time is higher</a:t>
            </a:r>
          </a:p>
          <a:p>
            <a:pPr lvl="1"/>
            <a:r>
              <a:rPr lang="en-US" dirty="0"/>
              <a:t>It also doesn’t perform very well, when the data set has more noise i.e. target classes are overlapping</a:t>
            </a:r>
          </a:p>
          <a:p>
            <a:pPr lvl="1"/>
            <a:r>
              <a:rPr lang="en-US" dirty="0"/>
              <a:t>SVM doesn’t directly provide probability estimates, these are calculated using an expensive five-fold cross-validation. It is related SVC method of Python </a:t>
            </a:r>
            <a:r>
              <a:rPr lang="en-US" dirty="0" err="1"/>
              <a:t>scikit</a:t>
            </a:r>
            <a:r>
              <a:rPr lang="en-US" dirty="0"/>
              <a:t>-learn library.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with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SVM using Scikit-Learn in Python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07" y="2461846"/>
            <a:ext cx="7758723" cy="41675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#Import Library </a:t>
            </a:r>
          </a:p>
          <a:p>
            <a:pPr>
              <a:buNone/>
            </a:pPr>
            <a:r>
              <a:rPr lang="en-US" dirty="0" smtClean="0"/>
              <a:t>from sklearn import svm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Create SVM classification object </a:t>
            </a:r>
          </a:p>
          <a:p>
            <a:pPr>
              <a:buNone/>
            </a:pPr>
            <a:r>
              <a:rPr lang="en-US" dirty="0" smtClean="0"/>
              <a:t>model = svm.svc(kernel='linear', c=1, gamma=1)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Train the model using the training sets</a:t>
            </a:r>
          </a:p>
          <a:p>
            <a:pPr>
              <a:buNone/>
            </a:pPr>
            <a:r>
              <a:rPr lang="en-US" dirty="0" smtClean="0"/>
              <a:t>model.fit(X,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Check score</a:t>
            </a:r>
          </a:p>
          <a:p>
            <a:pPr>
              <a:buNone/>
            </a:pPr>
            <a:r>
              <a:rPr lang="en-US" dirty="0" smtClean="0"/>
              <a:t>model.score(X,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#Predict Output </a:t>
            </a:r>
          </a:p>
          <a:p>
            <a:pPr>
              <a:buNone/>
            </a:pPr>
            <a:r>
              <a:rPr lang="en-US" dirty="0" smtClean="0"/>
              <a:t>predicted= model.predict(x_test)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16975"/>
          <a:stretch>
            <a:fillRect/>
          </a:stretch>
        </p:blipFill>
        <p:spPr>
          <a:xfrm>
            <a:off x="1050732" y="2485015"/>
            <a:ext cx="7024153" cy="43729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the </a:t>
            </a:r>
            <a:r>
              <a:rPr lang="en-US" dirty="0" smtClean="0"/>
              <a:t>Iris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82926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http://scikit-learn.org/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http://scikit-learn.org/stable/modules/svm.html/</a:t>
            </a:r>
            <a:endParaRPr lang="en-US" dirty="0" smtClean="0"/>
          </a:p>
          <a:p>
            <a:pPr>
              <a:buNone/>
            </a:pP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https://www.analyticsvidhya.com/blog/2015/10/understaing-support-vector-machine-example-code/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http://www.svm-tutorial.com/2014/11/svm-understanding-math-part-1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hlinkClick r:id="rId6"/>
              </a:rPr>
              <a:t>http://cs.haifa.ac.il</a:t>
            </a:r>
            <a:r>
              <a:rPr lang="en-US" i="1" dirty="0">
                <a:hlinkClick r:id="rId6"/>
              </a:rPr>
              <a:t>/hagit/courses/seminars/visionTopics/</a:t>
            </a:r>
            <a:r>
              <a:rPr lang="en-US" b="1" i="1" dirty="0">
                <a:hlinkClick r:id="rId6"/>
              </a:rPr>
              <a:t>Presentation</a:t>
            </a:r>
            <a:r>
              <a:rPr lang="en-US" i="1" dirty="0">
                <a:hlinkClick r:id="rId6"/>
              </a:rPr>
              <a:t>s/</a:t>
            </a:r>
            <a:r>
              <a:rPr lang="en-US" b="1" i="1" dirty="0" smtClean="0">
                <a:hlinkClick r:id="rId6"/>
              </a:rPr>
              <a:t>SVM</a:t>
            </a:r>
            <a:r>
              <a:rPr lang="en-US" i="1" dirty="0" smtClean="0">
                <a:hlinkClick r:id="rId6"/>
              </a:rPr>
              <a:t>_Lecture.</a:t>
            </a:r>
            <a:r>
              <a:rPr lang="en-US" b="1" i="1" dirty="0" smtClean="0">
                <a:hlinkClick r:id="rId6"/>
              </a:rPr>
              <a:t>ppt/</a:t>
            </a:r>
            <a:endParaRPr lang="en-US" b="1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The goal of SVM is to find an hyperplane that separates two classes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4906" y="2426200"/>
            <a:ext cx="8497888" cy="3786187"/>
            <a:chOff x="324906" y="2426200"/>
            <a:chExt cx="8497888" cy="3786187"/>
          </a:xfrm>
        </p:grpSpPr>
        <p:cxnSp>
          <p:nvCxnSpPr>
            <p:cNvPr id="5" name="AutoShape 4"/>
            <p:cNvCxnSpPr>
              <a:cxnSpLocks noChangeShapeType="1"/>
            </p:cNvCxnSpPr>
            <p:nvPr/>
          </p:nvCxnSpPr>
          <p:spPr bwMode="auto">
            <a:xfrm flipV="1">
              <a:off x="1837794" y="2786562"/>
              <a:ext cx="0" cy="324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5"/>
            <p:cNvCxnSpPr>
              <a:cxnSpLocks noChangeShapeType="1"/>
            </p:cNvCxnSpPr>
            <p:nvPr/>
          </p:nvCxnSpPr>
          <p:spPr bwMode="auto">
            <a:xfrm>
              <a:off x="1479019" y="5739312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flipH="1">
              <a:off x="2126719" y="45867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H="1">
              <a:off x="2487081" y="46582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2271181" y="5378950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3063344" y="48026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063344" y="5378950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H="1">
              <a:off x="2126719" y="365016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flipH="1">
              <a:off x="4287306" y="5450387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flipH="1">
              <a:off x="3638019" y="509161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142844" y="2786562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071406" y="37946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366806" y="35072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5006444" y="40105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5582706" y="41549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063344" y="26421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cxnSp>
          <p:nvCxnSpPr>
            <p:cNvPr id="23" name="AutoShape 24"/>
            <p:cNvCxnSpPr>
              <a:cxnSpLocks noChangeShapeType="1"/>
            </p:cNvCxnSpPr>
            <p:nvPr/>
          </p:nvCxnSpPr>
          <p:spPr bwMode="auto">
            <a:xfrm>
              <a:off x="1982256" y="3146925"/>
              <a:ext cx="3671888" cy="2447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5"/>
            <p:cNvCxnSpPr>
              <a:cxnSpLocks noChangeShapeType="1"/>
            </p:cNvCxnSpPr>
            <p:nvPr/>
          </p:nvCxnSpPr>
          <p:spPr bwMode="auto">
            <a:xfrm flipH="1">
              <a:off x="5509681" y="5163050"/>
              <a:ext cx="1296988" cy="92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806669" y="4586787"/>
              <a:ext cx="20161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00FF00"/>
                  </a:solidFill>
                </a:rPr>
                <a:t>A separating </a:t>
              </a:r>
              <a:r>
                <a:rPr lang="en-US" sz="2400" dirty="0" smtClean="0">
                  <a:solidFill>
                    <a:srgbClr val="00FF00"/>
                  </a:solidFill>
                </a:rPr>
                <a:t>hyperplane</a:t>
              </a:r>
              <a:endParaRPr lang="en-US" sz="2400" dirty="0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flipH="1">
              <a:off x="397931" y="33628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716696"/>
                </p:ext>
              </p:extLst>
            </p:nvPr>
          </p:nvGraphicFramePr>
          <p:xfrm>
            <a:off x="613831" y="3146925"/>
            <a:ext cx="10080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29" name="Equation" r:id="rId3" imgW="469800" imgH="228600" progId="Equation.DSMT4">
                    <p:embed/>
                  </p:oleObj>
                </mc:Choice>
                <mc:Fallback>
                  <p:oleObj name="Equation" r:id="rId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3146925"/>
                          <a:ext cx="1008063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24906" y="2858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299570"/>
                </p:ext>
              </p:extLst>
            </p:nvPr>
          </p:nvGraphicFramePr>
          <p:xfrm>
            <a:off x="613831" y="2786562"/>
            <a:ext cx="1150938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0" name="Equation" r:id="rId5" imgW="469800" imgH="228600" progId="Equation.DSMT4">
                    <p:embed/>
                  </p:oleObj>
                </mc:Choice>
                <mc:Fallback>
                  <p:oleObj name="Equation" r:id="rId5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2786562"/>
                          <a:ext cx="1150938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3495144" y="32913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3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080537"/>
                </p:ext>
              </p:extLst>
            </p:nvPr>
          </p:nvGraphicFramePr>
          <p:xfrm>
            <a:off x="6085944" y="3362825"/>
            <a:ext cx="259238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1" name="Equation" r:id="rId7" imgW="1320480" imgH="203040" progId="Equation.DSMT4">
                    <p:embed/>
                  </p:oleObj>
                </mc:Choice>
                <mc:Fallback>
                  <p:oleObj name="Equation" r:id="rId7" imgW="1320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5944" y="3362825"/>
                          <a:ext cx="259238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745682"/>
                </p:ext>
              </p:extLst>
            </p:nvPr>
          </p:nvGraphicFramePr>
          <p:xfrm>
            <a:off x="6951131" y="5378950"/>
            <a:ext cx="144145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2" name="Equation" r:id="rId9" imgW="736560" imgH="177480" progId="Equation.DSMT4">
                    <p:embed/>
                  </p:oleObj>
                </mc:Choice>
                <mc:Fallback>
                  <p:oleObj name="Equation" r:id="rId9" imgW="736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1131" y="5378950"/>
                          <a:ext cx="144145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628339"/>
                </p:ext>
              </p:extLst>
            </p:nvPr>
          </p:nvGraphicFramePr>
          <p:xfrm>
            <a:off x="5798606" y="5810750"/>
            <a:ext cx="268288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3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8606" y="5810750"/>
                          <a:ext cx="268288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0245602"/>
                </p:ext>
              </p:extLst>
            </p:nvPr>
          </p:nvGraphicFramePr>
          <p:xfrm>
            <a:off x="1550456" y="2426200"/>
            <a:ext cx="2905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4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456" y="2426200"/>
                          <a:ext cx="29051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568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There are many hyperplanes separating the two classes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4906" y="2426200"/>
            <a:ext cx="8497888" cy="3786187"/>
            <a:chOff x="324906" y="2426200"/>
            <a:chExt cx="8497888" cy="3786187"/>
          </a:xfrm>
        </p:grpSpPr>
        <p:cxnSp>
          <p:nvCxnSpPr>
            <p:cNvPr id="5" name="AutoShape 4"/>
            <p:cNvCxnSpPr>
              <a:cxnSpLocks noChangeShapeType="1"/>
            </p:cNvCxnSpPr>
            <p:nvPr/>
          </p:nvCxnSpPr>
          <p:spPr bwMode="auto">
            <a:xfrm flipV="1">
              <a:off x="1837794" y="2786562"/>
              <a:ext cx="0" cy="324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5"/>
            <p:cNvCxnSpPr>
              <a:cxnSpLocks noChangeShapeType="1"/>
            </p:cNvCxnSpPr>
            <p:nvPr/>
          </p:nvCxnSpPr>
          <p:spPr bwMode="auto">
            <a:xfrm>
              <a:off x="1479019" y="5739312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flipH="1">
              <a:off x="2126719" y="45867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H="1">
              <a:off x="2487081" y="46582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2271181" y="5378950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3063344" y="48026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063344" y="5378950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H="1">
              <a:off x="2126719" y="365016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flipH="1">
              <a:off x="4287306" y="5450387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flipH="1">
              <a:off x="3638019" y="509161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142844" y="2786562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071406" y="37946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366806" y="35072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5006444" y="40105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5582706" y="41549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063344" y="26421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cxnSp>
          <p:nvCxnSpPr>
            <p:cNvPr id="24" name="AutoShape 25"/>
            <p:cNvCxnSpPr>
              <a:cxnSpLocks noChangeShapeType="1"/>
            </p:cNvCxnSpPr>
            <p:nvPr/>
          </p:nvCxnSpPr>
          <p:spPr bwMode="auto">
            <a:xfrm flipH="1">
              <a:off x="5437450" y="4947150"/>
              <a:ext cx="1296988" cy="92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806669" y="4586787"/>
              <a:ext cx="20161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00FF00"/>
                  </a:solidFill>
                </a:rPr>
                <a:t>A separating </a:t>
              </a:r>
              <a:r>
                <a:rPr lang="en-US" sz="2400" dirty="0" smtClean="0">
                  <a:solidFill>
                    <a:srgbClr val="00FF00"/>
                  </a:solidFill>
                </a:rPr>
                <a:t>hyperplane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flipH="1">
              <a:off x="397931" y="33628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166716"/>
                </p:ext>
              </p:extLst>
            </p:nvPr>
          </p:nvGraphicFramePr>
          <p:xfrm>
            <a:off x="613831" y="3146925"/>
            <a:ext cx="10080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9" name="Equation" r:id="rId3" imgW="469800" imgH="228600" progId="Equation.DSMT4">
                    <p:embed/>
                  </p:oleObj>
                </mc:Choice>
                <mc:Fallback>
                  <p:oleObj name="Equation" r:id="rId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3146925"/>
                          <a:ext cx="1008063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24906" y="2858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347641"/>
                </p:ext>
              </p:extLst>
            </p:nvPr>
          </p:nvGraphicFramePr>
          <p:xfrm>
            <a:off x="613831" y="2786562"/>
            <a:ext cx="1150938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0" name="Equation" r:id="rId5" imgW="469800" imgH="228600" progId="Equation.DSMT4">
                    <p:embed/>
                  </p:oleObj>
                </mc:Choice>
                <mc:Fallback>
                  <p:oleObj name="Equation" r:id="rId5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2786562"/>
                          <a:ext cx="1150938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3495144" y="32913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3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59646"/>
                </p:ext>
              </p:extLst>
            </p:nvPr>
          </p:nvGraphicFramePr>
          <p:xfrm>
            <a:off x="6085944" y="3362825"/>
            <a:ext cx="259238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1" name="Equation" r:id="rId7" imgW="1320480" imgH="203040" progId="Equation.DSMT4">
                    <p:embed/>
                  </p:oleObj>
                </mc:Choice>
                <mc:Fallback>
                  <p:oleObj name="Equation" r:id="rId7" imgW="1320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5944" y="3362825"/>
                          <a:ext cx="259238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032855"/>
                </p:ext>
              </p:extLst>
            </p:nvPr>
          </p:nvGraphicFramePr>
          <p:xfrm>
            <a:off x="6951131" y="5378950"/>
            <a:ext cx="144145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2" name="Equation" r:id="rId9" imgW="736560" imgH="177480" progId="Equation.DSMT4">
                    <p:embed/>
                  </p:oleObj>
                </mc:Choice>
                <mc:Fallback>
                  <p:oleObj name="Equation" r:id="rId9" imgW="736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1131" y="5378950"/>
                          <a:ext cx="144145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102554"/>
                </p:ext>
              </p:extLst>
            </p:nvPr>
          </p:nvGraphicFramePr>
          <p:xfrm>
            <a:off x="5798606" y="5810750"/>
            <a:ext cx="268288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3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8606" y="5810750"/>
                          <a:ext cx="268288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501806"/>
                </p:ext>
              </p:extLst>
            </p:nvPr>
          </p:nvGraphicFramePr>
          <p:xfrm>
            <a:off x="1550456" y="2426200"/>
            <a:ext cx="2905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4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456" y="2426200"/>
                          <a:ext cx="29051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AutoShape 63"/>
            <p:cNvCxnSpPr>
              <a:cxnSpLocks noChangeShapeType="1"/>
            </p:cNvCxnSpPr>
            <p:nvPr/>
          </p:nvCxnSpPr>
          <p:spPr bwMode="auto">
            <a:xfrm>
              <a:off x="2053694" y="3177087"/>
              <a:ext cx="3671887" cy="24479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72"/>
            <p:cNvCxnSpPr>
              <a:cxnSpLocks noChangeShapeType="1"/>
            </p:cNvCxnSpPr>
            <p:nvPr/>
          </p:nvCxnSpPr>
          <p:spPr bwMode="auto">
            <a:xfrm>
              <a:off x="2917294" y="2600824"/>
              <a:ext cx="1873250" cy="3095625"/>
            </a:xfrm>
            <a:prstGeom prst="straightConnector1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73"/>
            <p:cNvCxnSpPr>
              <a:cxnSpLocks noChangeShapeType="1"/>
            </p:cNvCxnSpPr>
            <p:nvPr/>
          </p:nvCxnSpPr>
          <p:spPr bwMode="auto">
            <a:xfrm>
              <a:off x="1982256" y="3537449"/>
              <a:ext cx="4464050" cy="12239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74"/>
            <p:cNvCxnSpPr>
              <a:cxnSpLocks noChangeShapeType="1"/>
            </p:cNvCxnSpPr>
            <p:nvPr/>
          </p:nvCxnSpPr>
          <p:spPr bwMode="auto">
            <a:xfrm>
              <a:off x="2269594" y="2888162"/>
              <a:ext cx="3529012" cy="2592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75"/>
            <p:cNvCxnSpPr>
              <a:cxnSpLocks noChangeShapeType="1"/>
            </p:cNvCxnSpPr>
            <p:nvPr/>
          </p:nvCxnSpPr>
          <p:spPr bwMode="auto">
            <a:xfrm>
              <a:off x="2198156" y="3321549"/>
              <a:ext cx="3887788" cy="2087563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983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SVM’s goal is to maximize the Margin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912" y="2261328"/>
            <a:ext cx="3580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Margin is twice the distance “d” between the separating hyperplane and the closest sample</a:t>
            </a:r>
          </a:p>
          <a:p>
            <a:endParaRPr lang="en-US" dirty="0"/>
          </a:p>
          <a:p>
            <a:r>
              <a:rPr lang="en-US" dirty="0" smtClean="0"/>
              <a:t>This is robust to outliers and hence, strong generalization ability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    Support vectors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Support vectors are the samples closest to the separating hyperplane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12121" y="2776538"/>
            <a:ext cx="4822825" cy="3821112"/>
            <a:chOff x="3636963" y="2776538"/>
            <a:chExt cx="4822825" cy="3821112"/>
          </a:xfrm>
        </p:grpSpPr>
        <p:grpSp>
          <p:nvGrpSpPr>
            <p:cNvPr id="4" name="Group 3"/>
            <p:cNvGrpSpPr/>
            <p:nvPr/>
          </p:nvGrpSpPr>
          <p:grpSpPr>
            <a:xfrm>
              <a:off x="3636963" y="2776538"/>
              <a:ext cx="4822825" cy="3603625"/>
              <a:chOff x="3636963" y="2776538"/>
              <a:chExt cx="4822825" cy="3603625"/>
            </a:xfrm>
          </p:grpSpPr>
          <p:graphicFrame>
            <p:nvGraphicFramePr>
              <p:cNvPr id="40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5440450"/>
                  </p:ext>
                </p:extLst>
              </p:nvPr>
            </p:nvGraphicFramePr>
            <p:xfrm>
              <a:off x="4140200" y="4292600"/>
              <a:ext cx="287338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0200" y="4292600"/>
                            <a:ext cx="287338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3708400" y="6380163"/>
                <a:ext cx="446405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AutoShape 29"/>
              <p:cNvSpPr>
                <a:spLocks noChangeArrowheads="1"/>
              </p:cNvSpPr>
              <p:nvPr/>
            </p:nvSpPr>
            <p:spPr bwMode="auto">
              <a:xfrm flipH="1">
                <a:off x="4284663" y="5227638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30"/>
              <p:cNvSpPr>
                <a:spLocks noChangeArrowheads="1"/>
              </p:cNvSpPr>
              <p:nvPr/>
            </p:nvSpPr>
            <p:spPr bwMode="auto">
              <a:xfrm flipH="1">
                <a:off x="4645025" y="5299075"/>
                <a:ext cx="144463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31"/>
              <p:cNvSpPr>
                <a:spLocks noChangeArrowheads="1"/>
              </p:cNvSpPr>
              <p:nvPr/>
            </p:nvSpPr>
            <p:spPr bwMode="auto">
              <a:xfrm flipH="1">
                <a:off x="4429125" y="6019800"/>
                <a:ext cx="144463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32"/>
              <p:cNvSpPr>
                <a:spLocks noChangeArrowheads="1"/>
              </p:cNvSpPr>
              <p:nvPr/>
            </p:nvSpPr>
            <p:spPr bwMode="auto">
              <a:xfrm flipH="1">
                <a:off x="5221288" y="5443538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33"/>
              <p:cNvSpPr>
                <a:spLocks noChangeArrowheads="1"/>
              </p:cNvSpPr>
              <p:nvPr/>
            </p:nvSpPr>
            <p:spPr bwMode="auto">
              <a:xfrm flipH="1">
                <a:off x="5221288" y="6019800"/>
                <a:ext cx="144462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34"/>
              <p:cNvSpPr>
                <a:spLocks noChangeArrowheads="1"/>
              </p:cNvSpPr>
              <p:nvPr/>
            </p:nvSpPr>
            <p:spPr bwMode="auto">
              <a:xfrm flipH="1">
                <a:off x="4500563" y="4365625"/>
                <a:ext cx="144462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35"/>
              <p:cNvSpPr>
                <a:spLocks noChangeArrowheads="1"/>
              </p:cNvSpPr>
              <p:nvPr/>
            </p:nvSpPr>
            <p:spPr bwMode="auto">
              <a:xfrm flipH="1">
                <a:off x="6445250" y="6091238"/>
                <a:ext cx="144463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36"/>
              <p:cNvSpPr>
                <a:spLocks noChangeArrowheads="1"/>
              </p:cNvSpPr>
              <p:nvPr/>
            </p:nvSpPr>
            <p:spPr bwMode="auto">
              <a:xfrm flipH="1">
                <a:off x="5795963" y="5732463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39"/>
              <p:cNvSpPr>
                <a:spLocks noChangeArrowheads="1"/>
              </p:cNvSpPr>
              <p:nvPr/>
            </p:nvSpPr>
            <p:spPr bwMode="auto">
              <a:xfrm>
                <a:off x="6877050" y="4075113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1" name="AutoShape 40"/>
              <p:cNvSpPr>
                <a:spLocks noChangeArrowheads="1"/>
              </p:cNvSpPr>
              <p:nvPr/>
            </p:nvSpPr>
            <p:spPr bwMode="auto">
              <a:xfrm>
                <a:off x="6300788" y="3932238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2" name="AutoShape 41"/>
              <p:cNvSpPr>
                <a:spLocks noChangeArrowheads="1"/>
              </p:cNvSpPr>
              <p:nvPr/>
            </p:nvSpPr>
            <p:spPr bwMode="auto">
              <a:xfrm>
                <a:off x="7524750" y="3860800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3" name="AutoShape 42"/>
              <p:cNvSpPr>
                <a:spLocks noChangeArrowheads="1"/>
              </p:cNvSpPr>
              <p:nvPr/>
            </p:nvSpPr>
            <p:spPr bwMode="auto">
              <a:xfrm>
                <a:off x="7596188" y="479742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4" name="AutoShape 43"/>
              <p:cNvSpPr>
                <a:spLocks noChangeArrowheads="1"/>
              </p:cNvSpPr>
              <p:nvPr/>
            </p:nvSpPr>
            <p:spPr bwMode="auto">
              <a:xfrm>
                <a:off x="7956550" y="443547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5" name="AutoShape 44"/>
              <p:cNvSpPr>
                <a:spLocks noChangeArrowheads="1"/>
              </p:cNvSpPr>
              <p:nvPr/>
            </p:nvSpPr>
            <p:spPr bwMode="auto">
              <a:xfrm>
                <a:off x="6659563" y="357187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6" name="AutoShape 45"/>
              <p:cNvSpPr>
                <a:spLocks noChangeArrowheads="1"/>
              </p:cNvSpPr>
              <p:nvPr/>
            </p:nvSpPr>
            <p:spPr bwMode="auto">
              <a:xfrm>
                <a:off x="5940425" y="3500438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57" name="AutoShape 51"/>
              <p:cNvCxnSpPr>
                <a:cxnSpLocks noChangeShapeType="1"/>
              </p:cNvCxnSpPr>
              <p:nvPr/>
            </p:nvCxnSpPr>
            <p:spPr bwMode="auto">
              <a:xfrm>
                <a:off x="3636963" y="2995613"/>
                <a:ext cx="4822825" cy="3241675"/>
              </a:xfrm>
              <a:prstGeom prst="straightConnector1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Line 52"/>
              <p:cNvSpPr>
                <a:spLocks noChangeShapeType="1"/>
              </p:cNvSpPr>
              <p:nvPr/>
            </p:nvSpPr>
            <p:spPr bwMode="auto">
              <a:xfrm flipV="1">
                <a:off x="4572000" y="3933825"/>
                <a:ext cx="43180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3"/>
              <p:cNvSpPr>
                <a:spLocks noChangeShapeType="1"/>
              </p:cNvSpPr>
              <p:nvPr/>
            </p:nvSpPr>
            <p:spPr bwMode="auto">
              <a:xfrm flipV="1">
                <a:off x="5940425" y="4076700"/>
                <a:ext cx="43180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4"/>
              <p:cNvSpPr>
                <a:spLocks noChangeShapeType="1"/>
              </p:cNvSpPr>
              <p:nvPr/>
            </p:nvSpPr>
            <p:spPr bwMode="auto">
              <a:xfrm flipV="1">
                <a:off x="7235825" y="4941888"/>
                <a:ext cx="43180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 flipV="1">
                <a:off x="3924300" y="2997200"/>
                <a:ext cx="792163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58"/>
              <p:cNvSpPr txBox="1">
                <a:spLocks noChangeArrowheads="1"/>
              </p:cNvSpPr>
              <p:nvPr/>
            </p:nvSpPr>
            <p:spPr bwMode="auto">
              <a:xfrm rot="18825493">
                <a:off x="4014788" y="2855912"/>
                <a:ext cx="4587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63" name="Text Box 59"/>
              <p:cNvSpPr txBox="1">
                <a:spLocks noChangeArrowheads="1"/>
              </p:cNvSpPr>
              <p:nvPr/>
            </p:nvSpPr>
            <p:spPr bwMode="auto">
              <a:xfrm rot="18501787">
                <a:off x="4068763" y="2822575"/>
                <a:ext cx="4587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64" name="Text Box 60"/>
              <p:cNvSpPr txBox="1">
                <a:spLocks noChangeArrowheads="1"/>
              </p:cNvSpPr>
              <p:nvPr/>
            </p:nvSpPr>
            <p:spPr bwMode="auto">
              <a:xfrm rot="18548335">
                <a:off x="3576637" y="3128963"/>
                <a:ext cx="11525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Margin</a:t>
                </a: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 rot="18768809">
                <a:off x="4356100" y="3789363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  <p:sp>
            <p:nvSpPr>
              <p:cNvPr id="66" name="Text Box 62"/>
              <p:cNvSpPr txBox="1">
                <a:spLocks noChangeArrowheads="1"/>
              </p:cNvSpPr>
              <p:nvPr/>
            </p:nvSpPr>
            <p:spPr bwMode="auto">
              <a:xfrm rot="18530459">
                <a:off x="5664200" y="39211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  <p:sp>
            <p:nvSpPr>
              <p:cNvPr id="67" name="Text Box 63"/>
              <p:cNvSpPr txBox="1">
                <a:spLocks noChangeArrowheads="1"/>
              </p:cNvSpPr>
              <p:nvPr/>
            </p:nvSpPr>
            <p:spPr bwMode="auto">
              <a:xfrm rot="18530459">
                <a:off x="6961188" y="47847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</p:grp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 flipV="1">
              <a:off x="3924300" y="2781300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9" name="AutoShape 34"/>
          <p:cNvCxnSpPr>
            <a:cxnSpLocks noChangeShapeType="1"/>
          </p:cNvCxnSpPr>
          <p:nvPr/>
        </p:nvCxnSpPr>
        <p:spPr bwMode="auto">
          <a:xfrm>
            <a:off x="2214563" y="4500563"/>
            <a:ext cx="2254250" cy="236537"/>
          </a:xfrm>
          <a:prstGeom prst="curvedConnector2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36"/>
          <p:cNvCxnSpPr>
            <a:cxnSpLocks noChangeShapeType="1"/>
          </p:cNvCxnSpPr>
          <p:nvPr/>
        </p:nvCxnSpPr>
        <p:spPr bwMode="auto">
          <a:xfrm flipV="1">
            <a:off x="2268538" y="4219575"/>
            <a:ext cx="4146550" cy="360363"/>
          </a:xfrm>
          <a:prstGeom prst="curvedConnector4">
            <a:avLst>
              <a:gd name="adj1" fmla="val 48620"/>
              <a:gd name="adj2" fmla="val 163435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37"/>
          <p:cNvCxnSpPr>
            <a:cxnSpLocks noChangeShapeType="1"/>
          </p:cNvCxnSpPr>
          <p:nvPr/>
        </p:nvCxnSpPr>
        <p:spPr bwMode="auto">
          <a:xfrm>
            <a:off x="2339975" y="4579938"/>
            <a:ext cx="5256213" cy="592137"/>
          </a:xfrm>
          <a:prstGeom prst="curvedConnector3">
            <a:avLst>
              <a:gd name="adj1" fmla="val 6764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9613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points are not linearly separable?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648" y="5338439"/>
            <a:ext cx="7557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idea: map the points to a space of sufficiently high dimension so that they will be separable by a hyperplane:  SVM </a:t>
            </a:r>
            <a:r>
              <a:rPr lang="en-US" dirty="0" smtClean="0"/>
              <a:t>has </a:t>
            </a:r>
            <a:r>
              <a:rPr lang="en-US" dirty="0" smtClean="0"/>
              <a:t>Kernel functions </a:t>
            </a:r>
            <a:r>
              <a:rPr lang="en-US" dirty="0" smtClean="0"/>
              <a:t>which </a:t>
            </a:r>
            <a:r>
              <a:rPr lang="en-US" dirty="0" smtClean="0"/>
              <a:t>take low </a:t>
            </a:r>
            <a:r>
              <a:rPr lang="en-US" dirty="0" smtClean="0"/>
              <a:t>dimensional input space and </a:t>
            </a:r>
            <a:r>
              <a:rPr lang="en-US" dirty="0" smtClean="0"/>
              <a:t>transforms</a:t>
            </a:r>
            <a:r>
              <a:rPr lang="en-US" dirty="0" smtClean="0"/>
              <a:t> it to a higher dimensional space.</a:t>
            </a:r>
          </a:p>
        </p:txBody>
      </p:sp>
      <p:pic>
        <p:nvPicPr>
          <p:cNvPr id="7" name="Picture 6" descr="SVM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19" y="2456788"/>
            <a:ext cx="3087077" cy="2744068"/>
          </a:xfrm>
          <a:prstGeom prst="rect">
            <a:avLst/>
          </a:prstGeom>
        </p:spPr>
      </p:pic>
      <p:pic>
        <p:nvPicPr>
          <p:cNvPr id="8" name="Picture 7" descr="SVM_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68" y="2595661"/>
            <a:ext cx="2957635" cy="252248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37548"/>
              </p:ext>
            </p:extLst>
          </p:nvPr>
        </p:nvGraphicFramePr>
        <p:xfrm>
          <a:off x="6838830" y="4594376"/>
          <a:ext cx="1047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Equation" r:id="rId5" imgW="673100" imgH="203200" progId="Equation.3">
                  <p:embed/>
                </p:oleObj>
              </mc:Choice>
              <mc:Fallback>
                <p:oleObj name="Equation" r:id="rId5" imgW="6731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830" y="4594376"/>
                        <a:ext cx="10477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43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918" y="2675467"/>
            <a:ext cx="368300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A strong kernel ,which lifts the data to infinite dimension, sometimes may lead us the severe problem of Overfitting: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Low </a:t>
            </a:r>
            <a:r>
              <a:rPr lang="en-US" sz="1700" dirty="0">
                <a:solidFill>
                  <a:schemeClr val="tx1"/>
                </a:solidFill>
              </a:rPr>
              <a:t>margin </a:t>
            </a:r>
            <a:r>
              <a:rPr lang="en-US" sz="1700" dirty="0">
                <a:solidFill>
                  <a:schemeClr val="tx1"/>
                </a:solidFill>
                <a:sym typeface="Wingdings" charset="0"/>
              </a:rPr>
              <a:t> </a:t>
            </a:r>
            <a:r>
              <a:rPr lang="en-US" sz="1700" dirty="0">
                <a:solidFill>
                  <a:schemeClr val="tx1"/>
                </a:solidFill>
              </a:rPr>
              <a:t>poor classification performance.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Large </a:t>
            </a:r>
            <a:r>
              <a:rPr lang="en-US" sz="1700" dirty="0">
                <a:solidFill>
                  <a:schemeClr val="tx1"/>
                </a:solidFill>
              </a:rPr>
              <a:t>number of support vectors</a:t>
            </a:r>
            <a:r>
              <a:rPr lang="en-US" sz="1700" dirty="0">
                <a:solidFill>
                  <a:schemeClr val="tx1"/>
                </a:solidFill>
                <a:sym typeface="Wingdings" charset="0"/>
              </a:rPr>
              <a:t></a:t>
            </a:r>
            <a:r>
              <a:rPr lang="en-US" sz="1700" dirty="0">
                <a:solidFill>
                  <a:schemeClr val="tx1"/>
                </a:solidFill>
              </a:rPr>
              <a:t> Slows down the computation.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Higher dimensional spaces introduce additional problems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77188" y="2940825"/>
            <a:ext cx="4526024" cy="3083983"/>
            <a:chOff x="3132138" y="1773238"/>
            <a:chExt cx="5616575" cy="3816350"/>
          </a:xfrm>
        </p:grpSpPr>
        <p:cxnSp>
          <p:nvCxnSpPr>
            <p:cNvPr id="4" name="AutoShape 4"/>
            <p:cNvCxnSpPr>
              <a:cxnSpLocks noChangeShapeType="1"/>
            </p:cNvCxnSpPr>
            <p:nvPr/>
          </p:nvCxnSpPr>
          <p:spPr bwMode="auto">
            <a:xfrm>
              <a:off x="3276600" y="5372100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flipH="1">
              <a:off x="3852863" y="421957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flipH="1">
              <a:off x="4716463" y="393382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H="1">
              <a:off x="3997325" y="5011738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flipH="1">
              <a:off x="5580063" y="3357563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flipH="1">
              <a:off x="4789488" y="5011738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flipH="1">
              <a:off x="3706813" y="3282950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flipH="1">
              <a:off x="6516688" y="436562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 flipH="1">
              <a:off x="5364163" y="4724400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492500" y="1773238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3132138" y="2276475"/>
              <a:ext cx="5616575" cy="2305050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4787900" y="270827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" name="AutoShape 58"/>
            <p:cNvSpPr>
              <a:spLocks noChangeArrowheads="1"/>
            </p:cNvSpPr>
            <p:nvPr/>
          </p:nvSpPr>
          <p:spPr bwMode="auto">
            <a:xfrm>
              <a:off x="7308850" y="2420938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" name="AutoShape 57"/>
            <p:cNvSpPr>
              <a:spLocks noChangeArrowheads="1"/>
            </p:cNvSpPr>
            <p:nvPr/>
          </p:nvSpPr>
          <p:spPr bwMode="auto">
            <a:xfrm>
              <a:off x="6372225" y="227647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43"/>
            <p:cNvSpPr>
              <a:spLocks noChangeArrowheads="1"/>
            </p:cNvSpPr>
            <p:nvPr/>
          </p:nvSpPr>
          <p:spPr bwMode="auto">
            <a:xfrm>
              <a:off x="5724525" y="27813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auto">
            <a:xfrm>
              <a:off x="6588125" y="335756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59"/>
            <p:cNvSpPr>
              <a:spLocks noChangeArrowheads="1"/>
            </p:cNvSpPr>
            <p:nvPr/>
          </p:nvSpPr>
          <p:spPr bwMode="auto">
            <a:xfrm>
              <a:off x="7812088" y="378936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cxnSp>
        <p:nvCxnSpPr>
          <p:cNvPr id="22" name="AutoShape 34"/>
          <p:cNvCxnSpPr>
            <a:cxnSpLocks noChangeShapeType="1"/>
          </p:cNvCxnSpPr>
          <p:nvPr/>
        </p:nvCxnSpPr>
        <p:spPr bwMode="auto">
          <a:xfrm>
            <a:off x="3989918" y="3347490"/>
            <a:ext cx="4675591" cy="1949439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3"/>
          <p:cNvCxnSpPr>
            <a:cxnSpLocks noChangeShapeType="1"/>
          </p:cNvCxnSpPr>
          <p:nvPr/>
        </p:nvCxnSpPr>
        <p:spPr bwMode="auto">
          <a:xfrm>
            <a:off x="3989918" y="3122083"/>
            <a:ext cx="4854978" cy="2030384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112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918" y="2986088"/>
            <a:ext cx="368300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Introduction of parameter C for controlling the error term: this controls the trade off between smooth decision boundary and classifying the training points correctly.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250" y="338328"/>
            <a:ext cx="866775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solved by introducing soft margins, allowing error in classification</a:t>
            </a:r>
            <a:endParaRPr lang="en-US" dirty="0"/>
          </a:p>
        </p:txBody>
      </p:sp>
      <p:cxnSp>
        <p:nvCxnSpPr>
          <p:cNvPr id="24" name="AutoShape 10"/>
          <p:cNvCxnSpPr>
            <a:cxnSpLocks noChangeShapeType="1"/>
          </p:cNvCxnSpPr>
          <p:nvPr/>
        </p:nvCxnSpPr>
        <p:spPr bwMode="auto">
          <a:xfrm>
            <a:off x="4141788" y="6597650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11"/>
          <p:cNvSpPr>
            <a:spLocks noChangeArrowheads="1"/>
          </p:cNvSpPr>
          <p:nvPr/>
        </p:nvSpPr>
        <p:spPr bwMode="auto">
          <a:xfrm flipH="1">
            <a:off x="4718050" y="544512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flipH="1">
            <a:off x="5651500" y="51577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flipH="1">
            <a:off x="4862513" y="62372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 flipH="1">
            <a:off x="6443663" y="458152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flipH="1">
            <a:off x="5654675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 flipH="1">
            <a:off x="4572000" y="4508500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flipH="1">
            <a:off x="7380288" y="5734050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 flipH="1">
            <a:off x="6229350" y="5949950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357688" y="2998788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7524750" y="48688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6372225" y="40767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8027988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8388350" y="52292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8389938" y="46529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7092950" y="37893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5651500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cxnSp>
        <p:nvCxnSpPr>
          <p:cNvPr id="41" name="AutoShape 27"/>
          <p:cNvCxnSpPr>
            <a:cxnSpLocks noChangeShapeType="1"/>
          </p:cNvCxnSpPr>
          <p:nvPr/>
        </p:nvCxnSpPr>
        <p:spPr bwMode="auto">
          <a:xfrm>
            <a:off x="4067175" y="3284538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3"/>
          <p:cNvSpPr txBox="1">
            <a:spLocks noChangeArrowheads="1"/>
          </p:cNvSpPr>
          <p:nvPr/>
        </p:nvSpPr>
        <p:spPr bwMode="auto">
          <a:xfrm rot="18825493">
            <a:off x="4448175" y="3073401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 rot="18501787">
            <a:off x="4502150" y="3040063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cxnSp>
        <p:nvCxnSpPr>
          <p:cNvPr id="44" name="AutoShape 40"/>
          <p:cNvCxnSpPr>
            <a:cxnSpLocks noChangeShapeType="1"/>
            <a:endCxn id="28" idx="5"/>
          </p:cNvCxnSpPr>
          <p:nvPr/>
        </p:nvCxnSpPr>
        <p:spPr bwMode="auto">
          <a:xfrm flipV="1">
            <a:off x="6011863" y="4703763"/>
            <a:ext cx="454025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1"/>
          <p:cNvCxnSpPr>
            <a:cxnSpLocks noChangeShapeType="1"/>
          </p:cNvCxnSpPr>
          <p:nvPr/>
        </p:nvCxnSpPr>
        <p:spPr bwMode="auto">
          <a:xfrm flipV="1">
            <a:off x="5795963" y="3860800"/>
            <a:ext cx="144462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2"/>
          <p:cNvCxnSpPr>
            <a:cxnSpLocks noChangeShapeType="1"/>
            <a:endCxn id="31" idx="5"/>
          </p:cNvCxnSpPr>
          <p:nvPr/>
        </p:nvCxnSpPr>
        <p:spPr bwMode="auto">
          <a:xfrm flipV="1">
            <a:off x="7164388" y="5856288"/>
            <a:ext cx="23812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3"/>
          <p:cNvCxnSpPr>
            <a:cxnSpLocks noChangeShapeType="1"/>
          </p:cNvCxnSpPr>
          <p:nvPr/>
        </p:nvCxnSpPr>
        <p:spPr bwMode="auto">
          <a:xfrm flipH="1">
            <a:off x="5867400" y="3213100"/>
            <a:ext cx="217488" cy="64770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4"/>
          <p:cNvCxnSpPr>
            <a:cxnSpLocks noChangeShapeType="1"/>
          </p:cNvCxnSpPr>
          <p:nvPr/>
        </p:nvCxnSpPr>
        <p:spPr bwMode="auto">
          <a:xfrm flipV="1">
            <a:off x="6659563" y="6021388"/>
            <a:ext cx="504825" cy="360362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5"/>
          <p:cNvCxnSpPr>
            <a:cxnSpLocks noChangeShapeType="1"/>
          </p:cNvCxnSpPr>
          <p:nvPr/>
        </p:nvCxnSpPr>
        <p:spPr bwMode="auto">
          <a:xfrm flipV="1">
            <a:off x="5292725" y="5013325"/>
            <a:ext cx="792163" cy="71438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Object 46"/>
          <p:cNvGraphicFramePr>
            <a:graphicFrameLocks noChangeAspect="1"/>
          </p:cNvGraphicFramePr>
          <p:nvPr/>
        </p:nvGraphicFramePr>
        <p:xfrm>
          <a:off x="6156325" y="2968625"/>
          <a:ext cx="6477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68625"/>
                        <a:ext cx="6477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7"/>
          <p:cNvGraphicFramePr>
            <a:graphicFrameLocks noChangeAspect="1"/>
          </p:cNvGraphicFramePr>
          <p:nvPr/>
        </p:nvGraphicFramePr>
        <p:xfrm>
          <a:off x="6443663" y="6308725"/>
          <a:ext cx="7207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6308725"/>
                        <a:ext cx="7207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4643438" y="4868863"/>
          <a:ext cx="538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Equation" r:id="rId6" imgW="355320" imgH="228600" progId="Equation.DSMT4">
                  <p:embed/>
                </p:oleObj>
              </mc:Choice>
              <mc:Fallback>
                <p:oleObj name="Equation" r:id="rId6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68863"/>
                        <a:ext cx="5381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AutoShape 59"/>
          <p:cNvCxnSpPr>
            <a:cxnSpLocks noChangeShapeType="1"/>
          </p:cNvCxnSpPr>
          <p:nvPr/>
        </p:nvCxnSpPr>
        <p:spPr bwMode="auto">
          <a:xfrm>
            <a:off x="4500563" y="2924175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517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need to consider the tradeoff between underfitting and overfitting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6917" y="1809750"/>
            <a:ext cx="8667750" cy="4962518"/>
            <a:chOff x="250825" y="1635118"/>
            <a:chExt cx="8893175" cy="5137150"/>
          </a:xfrm>
        </p:grpSpPr>
        <p:sp>
          <p:nvSpPr>
            <p:cNvPr id="4" name="Text Box 37"/>
            <p:cNvSpPr txBox="1">
              <a:spLocks noChangeArrowheads="1"/>
            </p:cNvSpPr>
            <p:nvPr/>
          </p:nvSpPr>
          <p:spPr bwMode="auto">
            <a:xfrm>
              <a:off x="684213" y="3795706"/>
              <a:ext cx="3167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Too much simple!</a:t>
              </a:r>
            </a:p>
          </p:txBody>
        </p:sp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4932363" y="3795706"/>
              <a:ext cx="42116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Too much complicated!</a:t>
              </a:r>
            </a:p>
          </p:txBody>
        </p:sp>
        <p:graphicFrame>
          <p:nvGraphicFramePr>
            <p:cNvPr id="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64021"/>
                </p:ext>
              </p:extLst>
            </p:nvPr>
          </p:nvGraphicFramePr>
          <p:xfrm>
            <a:off x="1042988" y="2211381"/>
            <a:ext cx="2087562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6" name="Bitmap Image" r:id="rId3" imgW="1609524" imgH="1467055" progId="Paint.Picture">
                    <p:embed/>
                  </p:oleObj>
                </mc:Choice>
                <mc:Fallback>
                  <p:oleObj name="Bitmap Image" r:id="rId3" imgW="1609524" imgH="146705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2211381"/>
                          <a:ext cx="2087562" cy="165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782681"/>
                </p:ext>
              </p:extLst>
            </p:nvPr>
          </p:nvGraphicFramePr>
          <p:xfrm>
            <a:off x="5435600" y="2138356"/>
            <a:ext cx="2376488" cy="172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" name="Bitmap Image" r:id="rId5" imgW="1609524" imgH="1476190" progId="Paint.Picture">
                    <p:embed/>
                  </p:oleObj>
                </mc:Choice>
                <mc:Fallback>
                  <p:oleObj name="Bitmap Image" r:id="rId5" imgW="1609524" imgH="14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2138356"/>
                          <a:ext cx="2376488" cy="172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558872"/>
                </p:ext>
              </p:extLst>
            </p:nvPr>
          </p:nvGraphicFramePr>
          <p:xfrm>
            <a:off x="6011863" y="4371968"/>
            <a:ext cx="2305050" cy="189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8" name="Bitmap Image" r:id="rId7" imgW="1619476" imgH="1467055" progId="Paint.Picture">
                    <p:embed/>
                  </p:oleObj>
                </mc:Choice>
                <mc:Fallback>
                  <p:oleObj name="Bitmap Image" r:id="rId7" imgW="1619476" imgH="146705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63" y="4371968"/>
                          <a:ext cx="2305050" cy="189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042988" y="1779581"/>
              <a:ext cx="2087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/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1042988" y="1706556"/>
              <a:ext cx="2016125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Under-Fitting</a:t>
              </a: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5580063" y="1635118"/>
              <a:ext cx="2016125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Over-Fitting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6300788" y="6315068"/>
              <a:ext cx="1584325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Trade-Off</a:t>
              </a:r>
            </a:p>
          </p:txBody>
        </p:sp>
        <p:pic>
          <p:nvPicPr>
            <p:cNvPr id="13" name="Picture 6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4227506"/>
              <a:ext cx="5329238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30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6875</TotalTime>
  <Words>413</Words>
  <Application>Microsoft Macintosh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Waveform</vt:lpstr>
      <vt:lpstr>Equation</vt:lpstr>
      <vt:lpstr>MathType 5.0 Equation</vt:lpstr>
      <vt:lpstr>Microsoft Equation</vt:lpstr>
      <vt:lpstr>Bitmap Image</vt:lpstr>
      <vt:lpstr>   Support Vector Machines in Python using Scikit-learn</vt:lpstr>
      <vt:lpstr>References</vt:lpstr>
      <vt:lpstr>The goal of SVM is to find an hyperplane that separates two classes</vt:lpstr>
      <vt:lpstr>There are many hyperplanes separating the two classes</vt:lpstr>
      <vt:lpstr>SVM’s goal is to maximize the Margin</vt:lpstr>
      <vt:lpstr>What if the points are not linearly separable?</vt:lpstr>
      <vt:lpstr>Higher dimensional spaces introduce additional problems</vt:lpstr>
      <vt:lpstr>This is solved by introducing soft margins, allowing error in classification</vt:lpstr>
      <vt:lpstr>You need to consider the tradeoff between underfitting and overfitting</vt:lpstr>
      <vt:lpstr>Pros and Cons with SVM</vt:lpstr>
      <vt:lpstr>SVM using Scikit-Learn in Python</vt:lpstr>
      <vt:lpstr>Case study: the Iris dataset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203</cp:revision>
  <dcterms:created xsi:type="dcterms:W3CDTF">2016-12-06T01:03:40Z</dcterms:created>
  <dcterms:modified xsi:type="dcterms:W3CDTF">2016-12-06T22:00:59Z</dcterms:modified>
</cp:coreProperties>
</file>