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58" r:id="rId3"/>
    <p:sldId id="259" r:id="rId4"/>
    <p:sldId id="261" r:id="rId5"/>
    <p:sldId id="264" r:id="rId6"/>
    <p:sldId id="265" r:id="rId7"/>
    <p:sldId id="260" r:id="rId8"/>
    <p:sldId id="266" r:id="rId9"/>
    <p:sldId id="268" r:id="rId10"/>
    <p:sldId id="267" r:id="rId11"/>
    <p:sldId id="262" r:id="rId12"/>
    <p:sldId id="269" r:id="rId13"/>
    <p:sldId id="270" r:id="rId14"/>
    <p:sldId id="271" r:id="rId15"/>
    <p:sldId id="263" r:id="rId16"/>
    <p:sldId id="272" r:id="rId17"/>
    <p:sldId id="273" r:id="rId18"/>
    <p:sldId id="274" r:id="rId19"/>
    <p:sldId id="257" r:id="rId20"/>
    <p:sldId id="275" r:id="rId21"/>
    <p:sldId id="276" r:id="rId22"/>
    <p:sldId id="277" r:id="rId23"/>
  </p:sldIdLst>
  <p:sldSz cx="12190413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13" d="100"/>
          <a:sy n="113" d="100"/>
        </p:scale>
        <p:origin x="-384" y="10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2068981253495004"/>
          <c:y val="5.9473634916174953E-2"/>
          <c:w val="0.67256026133548519"/>
          <c:h val="0.88105273016765007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rgbClr val="FFC000"/>
              </a:solidFill>
            </c:spPr>
          </c:dPt>
          <c:dPt>
            <c:idx val="1"/>
            <c:invertIfNegative val="0"/>
            <c:bubble3D val="0"/>
            <c:spPr>
              <a:solidFill>
                <a:srgbClr val="0070C0"/>
              </a:solidFill>
            </c:spPr>
          </c:dPt>
          <c:dPt>
            <c:idx val="2"/>
            <c:invertIfNegative val="0"/>
            <c:bubble3D val="0"/>
            <c:spPr>
              <a:solidFill>
                <a:srgbClr val="00B050"/>
              </a:solidFill>
            </c:spPr>
          </c:dPt>
          <c:dPt>
            <c:idx val="3"/>
            <c:invertIfNegative val="0"/>
            <c:bubble3D val="0"/>
            <c:spPr>
              <a:solidFill>
                <a:schemeClr val="tx1">
                  <a:lumMod val="75000"/>
                  <a:lumOff val="25000"/>
                </a:schemeClr>
              </a:solidFill>
            </c:spPr>
          </c:dPt>
          <c:cat>
            <c:strRef>
              <c:f>Sheet1!$A$2:$A$5</c:f>
              <c:strCache>
                <c:ptCount val="4"/>
                <c:pt idx="0">
                  <c:v>TEXT</c:v>
                </c:pt>
                <c:pt idx="1">
                  <c:v>TEXT</c:v>
                </c:pt>
                <c:pt idx="2">
                  <c:v>TEXT</c:v>
                </c:pt>
                <c:pt idx="3">
                  <c:v>TEXT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0.22</c:v>
                </c:pt>
                <c:pt idx="1">
                  <c:v>0.35</c:v>
                </c:pt>
                <c:pt idx="2">
                  <c:v>0.47</c:v>
                </c:pt>
                <c:pt idx="3">
                  <c:v>0.56999999999999995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6"/>
        <c:axId val="250918016"/>
        <c:axId val="250919552"/>
      </c:barChart>
      <c:catAx>
        <c:axId val="250918016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zh-CN"/>
          </a:p>
        </c:txPr>
        <c:crossAx val="250919552"/>
        <c:crosses val="autoZero"/>
        <c:auto val="1"/>
        <c:lblAlgn val="ctr"/>
        <c:lblOffset val="100"/>
        <c:noMultiLvlLbl val="0"/>
      </c:catAx>
      <c:valAx>
        <c:axId val="250919552"/>
        <c:scaling>
          <c:orientation val="minMax"/>
        </c:scaling>
        <c:delete val="1"/>
        <c:axPos val="b"/>
        <c:numFmt formatCode="0%" sourceLinked="1"/>
        <c:majorTickMark val="out"/>
        <c:minorTickMark val="none"/>
        <c:tickLblPos val="nextTo"/>
        <c:crossAx val="25091801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A201F3-526F-473C-A81C-C541AD425636}" type="datetimeFigureOut">
              <a:rPr lang="zh-CN" altLang="en-US" smtClean="0"/>
              <a:t>2016/11/7 Monday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E0F092-EE8C-44FB-8178-BD077F2254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4127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0413" cy="757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6100011"/>
            <a:ext cx="12190413" cy="757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6632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bg>
      <p:bgPr>
        <a:blipFill dpi="0" rotWithShape="1">
          <a:blip r:embed="rId2">
            <a:alphaModFix amt="1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0413" cy="757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6100011"/>
            <a:ext cx="12190413" cy="757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906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1568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9337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309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77" indent="-228577" algn="l" defTabSz="9143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31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86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40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94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49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03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57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11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4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9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3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7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71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26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80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34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0413" cy="757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0" y="6100011"/>
            <a:ext cx="12190413" cy="757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4137066" y="1470860"/>
            <a:ext cx="3916280" cy="3916280"/>
          </a:xfrm>
          <a:prstGeom prst="ellipse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5496933" y="3717758"/>
            <a:ext cx="11965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5036456" y="3799305"/>
            <a:ext cx="21175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>
                <a:latin typeface="+mj-lt"/>
              </a:rPr>
              <a:t>Chancellor George Osborne said on Monday: "I am determined that we go on making the decisions to reform the British economy and tackle our debts. 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4137066" y="2851127"/>
            <a:ext cx="40507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200" dirty="0" smtClean="0">
                <a:latin typeface="+mj-lt"/>
              </a:rPr>
              <a:t>POWERPOINT</a:t>
            </a:r>
            <a:endParaRPr lang="zh-CN" altLang="en-US" sz="5200" dirty="0">
              <a:latin typeface="+mj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758942" y="2114827"/>
            <a:ext cx="267252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 smtClean="0">
                <a:latin typeface="+mj-lt"/>
              </a:rPr>
              <a:t>TEMPLE</a:t>
            </a:r>
            <a:endParaRPr lang="zh-CN" altLang="en-US" sz="5400" dirty="0">
              <a:latin typeface="+mj-lt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681447" y="1166207"/>
            <a:ext cx="1576426" cy="1576426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2700492" y="3906029"/>
            <a:ext cx="986879" cy="986879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9007946" y="1166207"/>
            <a:ext cx="2173771" cy="2173771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234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77114" y="794098"/>
            <a:ext cx="490685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6600" dirty="0" smtClean="0">
                <a:latin typeface="+mj-lt"/>
                <a:ea typeface="Segoe UI" pitchFamily="34" charset="0"/>
                <a:cs typeface="Segoe UI" pitchFamily="34" charset="0"/>
              </a:rPr>
              <a:t>POWERPOINT</a:t>
            </a:r>
            <a:endParaRPr lang="zh-CN" altLang="en-US" sz="6600" dirty="0">
              <a:latin typeface="+mj-lt"/>
              <a:cs typeface="Segoe UI" pitchFamily="34" charset="0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477114" y="1082485"/>
            <a:ext cx="0" cy="53122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 rot="2700000">
            <a:off x="2020663" y="2369271"/>
            <a:ext cx="1073373" cy="1073373"/>
          </a:xfrm>
          <a:prstGeom prst="rect">
            <a:avLst/>
          </a:prstGeom>
          <a:solidFill>
            <a:srgbClr val="0070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600"/>
          </a:p>
        </p:txBody>
      </p:sp>
      <p:sp>
        <p:nvSpPr>
          <p:cNvPr id="7" name="文本框 37"/>
          <p:cNvSpPr txBox="1"/>
          <p:nvPr/>
        </p:nvSpPr>
        <p:spPr>
          <a:xfrm>
            <a:off x="1873365" y="3841982"/>
            <a:ext cx="1367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0070C0"/>
                </a:solidFill>
              </a:rPr>
              <a:t>TEXT HERE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697325" y="4180536"/>
            <a:ext cx="172004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/>
              <a:t>"Ensuring that we can deliver the best quality infrastructure for Britain and the best value for money for the taxpayer are key parts of our long-term economic plan."</a:t>
            </a:r>
          </a:p>
        </p:txBody>
      </p:sp>
      <p:sp>
        <p:nvSpPr>
          <p:cNvPr id="22" name="矩形 21"/>
          <p:cNvSpPr/>
          <p:nvPr/>
        </p:nvSpPr>
        <p:spPr>
          <a:xfrm rot="2700000">
            <a:off x="4367623" y="2369271"/>
            <a:ext cx="1073373" cy="1073373"/>
          </a:xfrm>
          <a:prstGeom prst="rect">
            <a:avLst/>
          </a:prstGeom>
          <a:solidFill>
            <a:srgbClr val="00B05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600"/>
          </a:p>
        </p:txBody>
      </p:sp>
      <p:sp>
        <p:nvSpPr>
          <p:cNvPr id="23" name="文本框 37"/>
          <p:cNvSpPr txBox="1"/>
          <p:nvPr/>
        </p:nvSpPr>
        <p:spPr>
          <a:xfrm>
            <a:off x="4220325" y="3841982"/>
            <a:ext cx="1367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00B050"/>
                </a:solidFill>
              </a:rPr>
              <a:t>TEXT HERE</a:t>
            </a:r>
            <a:endParaRPr lang="zh-CN" altLang="en-US" b="1" dirty="0">
              <a:solidFill>
                <a:srgbClr val="00B05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044285" y="4180536"/>
            <a:ext cx="172004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/>
              <a:t>"Ensuring that we can deliver the best quality infrastructure for Britain and the best value for money for the taxpayer are key parts of our long-term economic plan."</a:t>
            </a:r>
          </a:p>
        </p:txBody>
      </p:sp>
      <p:sp>
        <p:nvSpPr>
          <p:cNvPr id="26" name="矩形 25"/>
          <p:cNvSpPr/>
          <p:nvPr/>
        </p:nvSpPr>
        <p:spPr>
          <a:xfrm rot="2700000">
            <a:off x="6714583" y="2369271"/>
            <a:ext cx="1073373" cy="1073373"/>
          </a:xfrm>
          <a:prstGeom prst="rect">
            <a:avLst/>
          </a:prstGeom>
          <a:solidFill>
            <a:srgbClr val="FFC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600"/>
          </a:p>
        </p:txBody>
      </p:sp>
      <p:sp>
        <p:nvSpPr>
          <p:cNvPr id="27" name="文本框 37"/>
          <p:cNvSpPr txBox="1"/>
          <p:nvPr/>
        </p:nvSpPr>
        <p:spPr>
          <a:xfrm>
            <a:off x="6567285" y="3841982"/>
            <a:ext cx="1367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FFC000"/>
                </a:solidFill>
              </a:rPr>
              <a:t>TEXT HERE</a:t>
            </a:r>
            <a:endParaRPr lang="zh-CN" altLang="en-US" b="1" dirty="0">
              <a:solidFill>
                <a:srgbClr val="FFC000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391245" y="4180536"/>
            <a:ext cx="172004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/>
              <a:t>"Ensuring that we can deliver the best quality infrastructure for Britain and the best value for money for the taxpayer are key parts of our long-term economic plan."</a:t>
            </a:r>
          </a:p>
        </p:txBody>
      </p:sp>
      <p:sp>
        <p:nvSpPr>
          <p:cNvPr id="30" name="矩形 29"/>
          <p:cNvSpPr/>
          <p:nvPr/>
        </p:nvSpPr>
        <p:spPr>
          <a:xfrm rot="2700000">
            <a:off x="9061543" y="2369271"/>
            <a:ext cx="1073373" cy="1073373"/>
          </a:xfrm>
          <a:prstGeom prst="rect">
            <a:avLst/>
          </a:prstGeom>
          <a:solidFill>
            <a:schemeClr val="tx1">
              <a:lumMod val="75000"/>
              <a:lumOff val="2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600"/>
          </a:p>
        </p:txBody>
      </p:sp>
      <p:sp>
        <p:nvSpPr>
          <p:cNvPr id="31" name="文本框 37"/>
          <p:cNvSpPr txBox="1"/>
          <p:nvPr/>
        </p:nvSpPr>
        <p:spPr>
          <a:xfrm>
            <a:off x="8914245" y="3841982"/>
            <a:ext cx="1367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TEXT HERE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8738205" y="4180536"/>
            <a:ext cx="172004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/>
              <a:t>"Ensuring that we can deliver the best quality infrastructure for Britain and the best value for money for the taxpayer are key parts of our long-term economic plan."</a:t>
            </a:r>
          </a:p>
        </p:txBody>
      </p:sp>
      <p:sp>
        <p:nvSpPr>
          <p:cNvPr id="34" name="Warning"/>
          <p:cNvSpPr>
            <a:spLocks noEditPoints="1"/>
          </p:cNvSpPr>
          <p:nvPr/>
        </p:nvSpPr>
        <p:spPr bwMode="auto">
          <a:xfrm>
            <a:off x="6923773" y="2596069"/>
            <a:ext cx="654992" cy="619775"/>
          </a:xfrm>
          <a:custGeom>
            <a:avLst/>
            <a:gdLst>
              <a:gd name="T0" fmla="*/ 199 w 400"/>
              <a:gd name="T1" fmla="*/ 0 h 380"/>
              <a:gd name="T2" fmla="*/ 158 w 400"/>
              <a:gd name="T3" fmla="*/ 25 h 380"/>
              <a:gd name="T4" fmla="*/ 158 w 400"/>
              <a:gd name="T5" fmla="*/ 25 h 380"/>
              <a:gd name="T6" fmla="*/ 7 w 400"/>
              <a:gd name="T7" fmla="*/ 310 h 380"/>
              <a:gd name="T8" fmla="*/ 7 w 400"/>
              <a:gd name="T9" fmla="*/ 310 h 380"/>
              <a:gd name="T10" fmla="*/ 7 w 400"/>
              <a:gd name="T11" fmla="*/ 311 h 380"/>
              <a:gd name="T12" fmla="*/ 10 w 400"/>
              <a:gd name="T13" fmla="*/ 357 h 380"/>
              <a:gd name="T14" fmla="*/ 49 w 400"/>
              <a:gd name="T15" fmla="*/ 380 h 380"/>
              <a:gd name="T16" fmla="*/ 350 w 400"/>
              <a:gd name="T17" fmla="*/ 380 h 380"/>
              <a:gd name="T18" fmla="*/ 391 w 400"/>
              <a:gd name="T19" fmla="*/ 357 h 380"/>
              <a:gd name="T20" fmla="*/ 392 w 400"/>
              <a:gd name="T21" fmla="*/ 311 h 380"/>
              <a:gd name="T22" fmla="*/ 242 w 400"/>
              <a:gd name="T23" fmla="*/ 25 h 380"/>
              <a:gd name="T24" fmla="*/ 242 w 400"/>
              <a:gd name="T25" fmla="*/ 25 h 380"/>
              <a:gd name="T26" fmla="*/ 242 w 400"/>
              <a:gd name="T27" fmla="*/ 25 h 380"/>
              <a:gd name="T28" fmla="*/ 199 w 400"/>
              <a:gd name="T29" fmla="*/ 0 h 380"/>
              <a:gd name="T30" fmla="*/ 199 w 400"/>
              <a:gd name="T31" fmla="*/ 17 h 380"/>
              <a:gd name="T32" fmla="*/ 226 w 400"/>
              <a:gd name="T33" fmla="*/ 34 h 380"/>
              <a:gd name="T34" fmla="*/ 376 w 400"/>
              <a:gd name="T35" fmla="*/ 318 h 380"/>
              <a:gd name="T36" fmla="*/ 376 w 400"/>
              <a:gd name="T37" fmla="*/ 348 h 380"/>
              <a:gd name="T38" fmla="*/ 350 w 400"/>
              <a:gd name="T39" fmla="*/ 363 h 380"/>
              <a:gd name="T40" fmla="*/ 49 w 400"/>
              <a:gd name="T41" fmla="*/ 363 h 380"/>
              <a:gd name="T42" fmla="*/ 23 w 400"/>
              <a:gd name="T43" fmla="*/ 346 h 380"/>
              <a:gd name="T44" fmla="*/ 23 w 400"/>
              <a:gd name="T45" fmla="*/ 318 h 380"/>
              <a:gd name="T46" fmla="*/ 174 w 400"/>
              <a:gd name="T47" fmla="*/ 33 h 380"/>
              <a:gd name="T48" fmla="*/ 199 w 400"/>
              <a:gd name="T49" fmla="*/ 17 h 380"/>
              <a:gd name="T50" fmla="*/ 183 w 400"/>
              <a:gd name="T51" fmla="*/ 81 h 380"/>
              <a:gd name="T52" fmla="*/ 167 w 400"/>
              <a:gd name="T53" fmla="*/ 88 h 380"/>
              <a:gd name="T54" fmla="*/ 163 w 400"/>
              <a:gd name="T55" fmla="*/ 103 h 380"/>
              <a:gd name="T56" fmla="*/ 170 w 400"/>
              <a:gd name="T57" fmla="*/ 228 h 380"/>
              <a:gd name="T58" fmla="*/ 177 w 400"/>
              <a:gd name="T59" fmla="*/ 243 h 380"/>
              <a:gd name="T60" fmla="*/ 191 w 400"/>
              <a:gd name="T61" fmla="*/ 247 h 380"/>
              <a:gd name="T62" fmla="*/ 208 w 400"/>
              <a:gd name="T63" fmla="*/ 247 h 380"/>
              <a:gd name="T64" fmla="*/ 222 w 400"/>
              <a:gd name="T65" fmla="*/ 243 h 380"/>
              <a:gd name="T66" fmla="*/ 229 w 400"/>
              <a:gd name="T67" fmla="*/ 228 h 380"/>
              <a:gd name="T68" fmla="*/ 236 w 400"/>
              <a:gd name="T69" fmla="*/ 107 h 380"/>
              <a:gd name="T70" fmla="*/ 236 w 400"/>
              <a:gd name="T71" fmla="*/ 100 h 380"/>
              <a:gd name="T72" fmla="*/ 232 w 400"/>
              <a:gd name="T73" fmla="*/ 88 h 380"/>
              <a:gd name="T74" fmla="*/ 216 w 400"/>
              <a:gd name="T75" fmla="*/ 81 h 380"/>
              <a:gd name="T76" fmla="*/ 183 w 400"/>
              <a:gd name="T77" fmla="*/ 81 h 380"/>
              <a:gd name="T78" fmla="*/ 218 w 400"/>
              <a:gd name="T79" fmla="*/ 102 h 380"/>
              <a:gd name="T80" fmla="*/ 211 w 400"/>
              <a:gd name="T81" fmla="*/ 227 h 380"/>
              <a:gd name="T82" fmla="*/ 208 w 400"/>
              <a:gd name="T83" fmla="*/ 230 h 380"/>
              <a:gd name="T84" fmla="*/ 191 w 400"/>
              <a:gd name="T85" fmla="*/ 230 h 380"/>
              <a:gd name="T86" fmla="*/ 187 w 400"/>
              <a:gd name="T87" fmla="*/ 227 h 380"/>
              <a:gd name="T88" fmla="*/ 181 w 400"/>
              <a:gd name="T89" fmla="*/ 102 h 380"/>
              <a:gd name="T90" fmla="*/ 183 w 400"/>
              <a:gd name="T91" fmla="*/ 99 h 380"/>
              <a:gd name="T92" fmla="*/ 216 w 400"/>
              <a:gd name="T93" fmla="*/ 99 h 380"/>
              <a:gd name="T94" fmla="*/ 218 w 400"/>
              <a:gd name="T95" fmla="*/ 102 h 380"/>
              <a:gd name="T96" fmla="*/ 200 w 400"/>
              <a:gd name="T97" fmla="*/ 257 h 380"/>
              <a:gd name="T98" fmla="*/ 160 w 400"/>
              <a:gd name="T99" fmla="*/ 298 h 380"/>
              <a:gd name="T100" fmla="*/ 200 w 400"/>
              <a:gd name="T101" fmla="*/ 338 h 380"/>
              <a:gd name="T102" fmla="*/ 240 w 400"/>
              <a:gd name="T103" fmla="*/ 298 h 380"/>
              <a:gd name="T104" fmla="*/ 200 w 400"/>
              <a:gd name="T105" fmla="*/ 257 h 380"/>
              <a:gd name="T106" fmla="*/ 200 w 400"/>
              <a:gd name="T107" fmla="*/ 275 h 380"/>
              <a:gd name="T108" fmla="*/ 222 w 400"/>
              <a:gd name="T109" fmla="*/ 298 h 380"/>
              <a:gd name="T110" fmla="*/ 200 w 400"/>
              <a:gd name="T111" fmla="*/ 320 h 380"/>
              <a:gd name="T112" fmla="*/ 178 w 400"/>
              <a:gd name="T113" fmla="*/ 298 h 380"/>
              <a:gd name="T114" fmla="*/ 200 w 400"/>
              <a:gd name="T115" fmla="*/ 275 h 3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400" h="380">
                <a:moveTo>
                  <a:pt x="199" y="0"/>
                </a:moveTo>
                <a:cubicBezTo>
                  <a:pt x="182" y="0"/>
                  <a:pt x="166" y="9"/>
                  <a:pt x="158" y="25"/>
                </a:cubicBezTo>
                <a:lnTo>
                  <a:pt x="158" y="25"/>
                </a:lnTo>
                <a:lnTo>
                  <a:pt x="7" y="310"/>
                </a:lnTo>
                <a:lnTo>
                  <a:pt x="7" y="310"/>
                </a:lnTo>
                <a:lnTo>
                  <a:pt x="7" y="311"/>
                </a:lnTo>
                <a:cubicBezTo>
                  <a:pt x="0" y="325"/>
                  <a:pt x="1" y="343"/>
                  <a:pt x="10" y="357"/>
                </a:cubicBezTo>
                <a:cubicBezTo>
                  <a:pt x="21" y="373"/>
                  <a:pt x="35" y="380"/>
                  <a:pt x="49" y="380"/>
                </a:cubicBezTo>
                <a:lnTo>
                  <a:pt x="350" y="380"/>
                </a:lnTo>
                <a:cubicBezTo>
                  <a:pt x="367" y="380"/>
                  <a:pt x="382" y="371"/>
                  <a:pt x="391" y="357"/>
                </a:cubicBezTo>
                <a:cubicBezTo>
                  <a:pt x="400" y="343"/>
                  <a:pt x="399" y="325"/>
                  <a:pt x="392" y="311"/>
                </a:cubicBezTo>
                <a:cubicBezTo>
                  <a:pt x="340" y="211"/>
                  <a:pt x="287" y="110"/>
                  <a:pt x="242" y="25"/>
                </a:cubicBezTo>
                <a:lnTo>
                  <a:pt x="242" y="25"/>
                </a:lnTo>
                <a:lnTo>
                  <a:pt x="242" y="25"/>
                </a:lnTo>
                <a:cubicBezTo>
                  <a:pt x="233" y="9"/>
                  <a:pt x="217" y="0"/>
                  <a:pt x="199" y="0"/>
                </a:cubicBezTo>
                <a:close/>
                <a:moveTo>
                  <a:pt x="199" y="17"/>
                </a:moveTo>
                <a:cubicBezTo>
                  <a:pt x="210" y="17"/>
                  <a:pt x="221" y="24"/>
                  <a:pt x="226" y="34"/>
                </a:cubicBezTo>
                <a:cubicBezTo>
                  <a:pt x="276" y="129"/>
                  <a:pt x="326" y="223"/>
                  <a:pt x="376" y="318"/>
                </a:cubicBezTo>
                <a:cubicBezTo>
                  <a:pt x="383" y="332"/>
                  <a:pt x="380" y="340"/>
                  <a:pt x="376" y="348"/>
                </a:cubicBezTo>
                <a:cubicBezTo>
                  <a:pt x="370" y="356"/>
                  <a:pt x="360" y="363"/>
                  <a:pt x="350" y="363"/>
                </a:cubicBezTo>
                <a:lnTo>
                  <a:pt x="49" y="363"/>
                </a:lnTo>
                <a:cubicBezTo>
                  <a:pt x="35" y="362"/>
                  <a:pt x="28" y="353"/>
                  <a:pt x="23" y="346"/>
                </a:cubicBezTo>
                <a:cubicBezTo>
                  <a:pt x="19" y="340"/>
                  <a:pt x="19" y="327"/>
                  <a:pt x="23" y="318"/>
                </a:cubicBezTo>
                <a:lnTo>
                  <a:pt x="174" y="33"/>
                </a:lnTo>
                <a:cubicBezTo>
                  <a:pt x="179" y="23"/>
                  <a:pt x="189" y="17"/>
                  <a:pt x="199" y="17"/>
                </a:cubicBezTo>
                <a:close/>
                <a:moveTo>
                  <a:pt x="183" y="81"/>
                </a:moveTo>
                <a:cubicBezTo>
                  <a:pt x="176" y="81"/>
                  <a:pt x="170" y="84"/>
                  <a:pt x="167" y="88"/>
                </a:cubicBezTo>
                <a:cubicBezTo>
                  <a:pt x="164" y="93"/>
                  <a:pt x="163" y="95"/>
                  <a:pt x="163" y="103"/>
                </a:cubicBezTo>
                <a:lnTo>
                  <a:pt x="170" y="228"/>
                </a:lnTo>
                <a:cubicBezTo>
                  <a:pt x="170" y="234"/>
                  <a:pt x="173" y="240"/>
                  <a:pt x="177" y="243"/>
                </a:cubicBezTo>
                <a:cubicBezTo>
                  <a:pt x="181" y="247"/>
                  <a:pt x="186" y="247"/>
                  <a:pt x="191" y="247"/>
                </a:cubicBezTo>
                <a:lnTo>
                  <a:pt x="208" y="247"/>
                </a:lnTo>
                <a:cubicBezTo>
                  <a:pt x="212" y="247"/>
                  <a:pt x="218" y="247"/>
                  <a:pt x="222" y="243"/>
                </a:cubicBezTo>
                <a:cubicBezTo>
                  <a:pt x="226" y="239"/>
                  <a:pt x="228" y="236"/>
                  <a:pt x="229" y="228"/>
                </a:cubicBezTo>
                <a:lnTo>
                  <a:pt x="236" y="107"/>
                </a:lnTo>
                <a:lnTo>
                  <a:pt x="236" y="100"/>
                </a:lnTo>
                <a:cubicBezTo>
                  <a:pt x="236" y="97"/>
                  <a:pt x="236" y="92"/>
                  <a:pt x="232" y="88"/>
                </a:cubicBezTo>
                <a:cubicBezTo>
                  <a:pt x="229" y="84"/>
                  <a:pt x="223" y="81"/>
                  <a:pt x="216" y="81"/>
                </a:cubicBezTo>
                <a:lnTo>
                  <a:pt x="183" y="81"/>
                </a:lnTo>
                <a:close/>
                <a:moveTo>
                  <a:pt x="218" y="102"/>
                </a:moveTo>
                <a:cubicBezTo>
                  <a:pt x="216" y="144"/>
                  <a:pt x="214" y="185"/>
                  <a:pt x="211" y="227"/>
                </a:cubicBezTo>
                <a:cubicBezTo>
                  <a:pt x="211" y="230"/>
                  <a:pt x="211" y="230"/>
                  <a:pt x="208" y="230"/>
                </a:cubicBezTo>
                <a:lnTo>
                  <a:pt x="191" y="230"/>
                </a:lnTo>
                <a:cubicBezTo>
                  <a:pt x="187" y="230"/>
                  <a:pt x="188" y="229"/>
                  <a:pt x="187" y="227"/>
                </a:cubicBezTo>
                <a:cubicBezTo>
                  <a:pt x="187" y="227"/>
                  <a:pt x="181" y="103"/>
                  <a:pt x="181" y="102"/>
                </a:cubicBezTo>
                <a:cubicBezTo>
                  <a:pt x="181" y="100"/>
                  <a:pt x="181" y="99"/>
                  <a:pt x="183" y="99"/>
                </a:cubicBezTo>
                <a:lnTo>
                  <a:pt x="216" y="99"/>
                </a:lnTo>
                <a:cubicBezTo>
                  <a:pt x="219" y="99"/>
                  <a:pt x="218" y="100"/>
                  <a:pt x="218" y="102"/>
                </a:cubicBezTo>
                <a:close/>
                <a:moveTo>
                  <a:pt x="200" y="257"/>
                </a:moveTo>
                <a:cubicBezTo>
                  <a:pt x="177" y="257"/>
                  <a:pt x="160" y="276"/>
                  <a:pt x="160" y="298"/>
                </a:cubicBezTo>
                <a:cubicBezTo>
                  <a:pt x="160" y="320"/>
                  <a:pt x="178" y="338"/>
                  <a:pt x="200" y="338"/>
                </a:cubicBezTo>
                <a:cubicBezTo>
                  <a:pt x="221" y="338"/>
                  <a:pt x="240" y="320"/>
                  <a:pt x="240" y="298"/>
                </a:cubicBezTo>
                <a:cubicBezTo>
                  <a:pt x="240" y="276"/>
                  <a:pt x="222" y="257"/>
                  <a:pt x="200" y="257"/>
                </a:cubicBezTo>
                <a:close/>
                <a:moveTo>
                  <a:pt x="200" y="275"/>
                </a:moveTo>
                <a:cubicBezTo>
                  <a:pt x="212" y="275"/>
                  <a:pt x="222" y="285"/>
                  <a:pt x="222" y="298"/>
                </a:cubicBezTo>
                <a:cubicBezTo>
                  <a:pt x="222" y="309"/>
                  <a:pt x="211" y="320"/>
                  <a:pt x="200" y="320"/>
                </a:cubicBezTo>
                <a:cubicBezTo>
                  <a:pt x="187" y="320"/>
                  <a:pt x="178" y="311"/>
                  <a:pt x="178" y="298"/>
                </a:cubicBezTo>
                <a:cubicBezTo>
                  <a:pt x="178" y="285"/>
                  <a:pt x="187" y="275"/>
                  <a:pt x="200" y="275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26262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5" name="Synchronize"/>
          <p:cNvSpPr>
            <a:spLocks noChangeAspect="1" noEditPoints="1"/>
          </p:cNvSpPr>
          <p:nvPr/>
        </p:nvSpPr>
        <p:spPr bwMode="auto">
          <a:xfrm>
            <a:off x="9327238" y="2634965"/>
            <a:ext cx="541981" cy="541981"/>
          </a:xfrm>
          <a:custGeom>
            <a:avLst/>
            <a:gdLst>
              <a:gd name="T0" fmla="*/ 42 w 395"/>
              <a:gd name="T1" fmla="*/ 0 h 393"/>
              <a:gd name="T2" fmla="*/ 36 w 395"/>
              <a:gd name="T3" fmla="*/ 15 h 393"/>
              <a:gd name="T4" fmla="*/ 69 w 395"/>
              <a:gd name="T5" fmla="*/ 47 h 393"/>
              <a:gd name="T6" fmla="*/ 0 w 395"/>
              <a:gd name="T7" fmla="*/ 196 h 393"/>
              <a:gd name="T8" fmla="*/ 165 w 395"/>
              <a:gd name="T9" fmla="*/ 389 h 393"/>
              <a:gd name="T10" fmla="*/ 175 w 395"/>
              <a:gd name="T11" fmla="*/ 380 h 393"/>
              <a:gd name="T12" fmla="*/ 175 w 395"/>
              <a:gd name="T13" fmla="*/ 302 h 393"/>
              <a:gd name="T14" fmla="*/ 168 w 395"/>
              <a:gd name="T15" fmla="*/ 294 h 393"/>
              <a:gd name="T16" fmla="*/ 94 w 395"/>
              <a:gd name="T17" fmla="*/ 196 h 393"/>
              <a:gd name="T18" fmla="*/ 135 w 395"/>
              <a:gd name="T19" fmla="*/ 114 h 393"/>
              <a:gd name="T20" fmla="*/ 188 w 395"/>
              <a:gd name="T21" fmla="*/ 167 h 393"/>
              <a:gd name="T22" fmla="*/ 203 w 395"/>
              <a:gd name="T23" fmla="*/ 161 h 393"/>
              <a:gd name="T24" fmla="*/ 203 w 395"/>
              <a:gd name="T25" fmla="*/ 9 h 393"/>
              <a:gd name="T26" fmla="*/ 194 w 395"/>
              <a:gd name="T27" fmla="*/ 0 h 393"/>
              <a:gd name="T28" fmla="*/ 42 w 395"/>
              <a:gd name="T29" fmla="*/ 0 h 393"/>
              <a:gd name="T30" fmla="*/ 221 w 395"/>
              <a:gd name="T31" fmla="*/ 12 h 393"/>
              <a:gd name="T32" fmla="*/ 221 w 395"/>
              <a:gd name="T33" fmla="*/ 90 h 393"/>
              <a:gd name="T34" fmla="*/ 227 w 395"/>
              <a:gd name="T35" fmla="*/ 99 h 393"/>
              <a:gd name="T36" fmla="*/ 302 w 395"/>
              <a:gd name="T37" fmla="*/ 197 h 393"/>
              <a:gd name="T38" fmla="*/ 260 w 395"/>
              <a:gd name="T39" fmla="*/ 279 h 393"/>
              <a:gd name="T40" fmla="*/ 207 w 395"/>
              <a:gd name="T41" fmla="*/ 226 h 393"/>
              <a:gd name="T42" fmla="*/ 192 w 395"/>
              <a:gd name="T43" fmla="*/ 232 h 393"/>
              <a:gd name="T44" fmla="*/ 192 w 395"/>
              <a:gd name="T45" fmla="*/ 384 h 393"/>
              <a:gd name="T46" fmla="*/ 201 w 395"/>
              <a:gd name="T47" fmla="*/ 393 h 393"/>
              <a:gd name="T48" fmla="*/ 353 w 395"/>
              <a:gd name="T49" fmla="*/ 393 h 393"/>
              <a:gd name="T50" fmla="*/ 359 w 395"/>
              <a:gd name="T51" fmla="*/ 378 h 393"/>
              <a:gd name="T52" fmla="*/ 327 w 395"/>
              <a:gd name="T53" fmla="*/ 345 h 393"/>
              <a:gd name="T54" fmla="*/ 395 w 395"/>
              <a:gd name="T55" fmla="*/ 197 h 393"/>
              <a:gd name="T56" fmla="*/ 231 w 395"/>
              <a:gd name="T57" fmla="*/ 4 h 393"/>
              <a:gd name="T58" fmla="*/ 221 w 395"/>
              <a:gd name="T59" fmla="*/ 12 h 393"/>
              <a:gd name="T60" fmla="*/ 64 w 395"/>
              <a:gd name="T61" fmla="*/ 17 h 393"/>
              <a:gd name="T62" fmla="*/ 186 w 395"/>
              <a:gd name="T63" fmla="*/ 17 h 393"/>
              <a:gd name="T64" fmla="*/ 186 w 395"/>
              <a:gd name="T65" fmla="*/ 139 h 393"/>
              <a:gd name="T66" fmla="*/ 142 w 395"/>
              <a:gd name="T67" fmla="*/ 96 h 393"/>
              <a:gd name="T68" fmla="*/ 131 w 395"/>
              <a:gd name="T69" fmla="*/ 95 h 393"/>
              <a:gd name="T70" fmla="*/ 76 w 395"/>
              <a:gd name="T71" fmla="*/ 196 h 393"/>
              <a:gd name="T72" fmla="*/ 157 w 395"/>
              <a:gd name="T73" fmla="*/ 309 h 393"/>
              <a:gd name="T74" fmla="*/ 157 w 395"/>
              <a:gd name="T75" fmla="*/ 369 h 393"/>
              <a:gd name="T76" fmla="*/ 18 w 395"/>
              <a:gd name="T77" fmla="*/ 196 h 393"/>
              <a:gd name="T78" fmla="*/ 87 w 395"/>
              <a:gd name="T79" fmla="*/ 55 h 393"/>
              <a:gd name="T80" fmla="*/ 88 w 395"/>
              <a:gd name="T81" fmla="*/ 42 h 393"/>
              <a:gd name="T82" fmla="*/ 64 w 395"/>
              <a:gd name="T83" fmla="*/ 17 h 393"/>
              <a:gd name="T84" fmla="*/ 238 w 395"/>
              <a:gd name="T85" fmla="*/ 23 h 393"/>
              <a:gd name="T86" fmla="*/ 378 w 395"/>
              <a:gd name="T87" fmla="*/ 197 h 393"/>
              <a:gd name="T88" fmla="*/ 308 w 395"/>
              <a:gd name="T89" fmla="*/ 337 h 393"/>
              <a:gd name="T90" fmla="*/ 308 w 395"/>
              <a:gd name="T91" fmla="*/ 351 h 393"/>
              <a:gd name="T92" fmla="*/ 332 w 395"/>
              <a:gd name="T93" fmla="*/ 375 h 393"/>
              <a:gd name="T94" fmla="*/ 210 w 395"/>
              <a:gd name="T95" fmla="*/ 375 h 393"/>
              <a:gd name="T96" fmla="*/ 210 w 395"/>
              <a:gd name="T97" fmla="*/ 253 h 393"/>
              <a:gd name="T98" fmla="*/ 253 w 395"/>
              <a:gd name="T99" fmla="*/ 296 h 393"/>
              <a:gd name="T100" fmla="*/ 264 w 395"/>
              <a:gd name="T101" fmla="*/ 297 h 393"/>
              <a:gd name="T102" fmla="*/ 319 w 395"/>
              <a:gd name="T103" fmla="*/ 197 h 393"/>
              <a:gd name="T104" fmla="*/ 238 w 395"/>
              <a:gd name="T105" fmla="*/ 84 h 393"/>
              <a:gd name="T106" fmla="*/ 238 w 395"/>
              <a:gd name="T107" fmla="*/ 23 h 3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395" h="393">
                <a:moveTo>
                  <a:pt x="42" y="0"/>
                </a:moveTo>
                <a:cubicBezTo>
                  <a:pt x="34" y="1"/>
                  <a:pt x="31" y="10"/>
                  <a:pt x="36" y="15"/>
                </a:cubicBezTo>
                <a:lnTo>
                  <a:pt x="69" y="47"/>
                </a:lnTo>
                <a:cubicBezTo>
                  <a:pt x="27" y="83"/>
                  <a:pt x="0" y="136"/>
                  <a:pt x="0" y="196"/>
                </a:cubicBezTo>
                <a:cubicBezTo>
                  <a:pt x="0" y="293"/>
                  <a:pt x="71" y="374"/>
                  <a:pt x="165" y="389"/>
                </a:cubicBezTo>
                <a:cubicBezTo>
                  <a:pt x="170" y="389"/>
                  <a:pt x="175" y="385"/>
                  <a:pt x="175" y="380"/>
                </a:cubicBezTo>
                <a:lnTo>
                  <a:pt x="175" y="302"/>
                </a:lnTo>
                <a:cubicBezTo>
                  <a:pt x="175" y="298"/>
                  <a:pt x="172" y="295"/>
                  <a:pt x="168" y="294"/>
                </a:cubicBezTo>
                <a:cubicBezTo>
                  <a:pt x="125" y="282"/>
                  <a:pt x="94" y="243"/>
                  <a:pt x="94" y="196"/>
                </a:cubicBezTo>
                <a:cubicBezTo>
                  <a:pt x="94" y="162"/>
                  <a:pt x="110" y="132"/>
                  <a:pt x="135" y="114"/>
                </a:cubicBezTo>
                <a:lnTo>
                  <a:pt x="188" y="167"/>
                </a:lnTo>
                <a:cubicBezTo>
                  <a:pt x="194" y="172"/>
                  <a:pt x="203" y="168"/>
                  <a:pt x="203" y="161"/>
                </a:cubicBezTo>
                <a:lnTo>
                  <a:pt x="203" y="9"/>
                </a:lnTo>
                <a:cubicBezTo>
                  <a:pt x="203" y="4"/>
                  <a:pt x="199" y="0"/>
                  <a:pt x="194" y="0"/>
                </a:cubicBezTo>
                <a:lnTo>
                  <a:pt x="42" y="0"/>
                </a:lnTo>
                <a:close/>
                <a:moveTo>
                  <a:pt x="221" y="12"/>
                </a:moveTo>
                <a:lnTo>
                  <a:pt x="221" y="90"/>
                </a:lnTo>
                <a:cubicBezTo>
                  <a:pt x="221" y="94"/>
                  <a:pt x="224" y="98"/>
                  <a:pt x="227" y="99"/>
                </a:cubicBezTo>
                <a:cubicBezTo>
                  <a:pt x="270" y="110"/>
                  <a:pt x="302" y="150"/>
                  <a:pt x="302" y="197"/>
                </a:cubicBezTo>
                <a:cubicBezTo>
                  <a:pt x="302" y="230"/>
                  <a:pt x="285" y="260"/>
                  <a:pt x="260" y="279"/>
                </a:cubicBezTo>
                <a:lnTo>
                  <a:pt x="207" y="226"/>
                </a:lnTo>
                <a:cubicBezTo>
                  <a:pt x="202" y="220"/>
                  <a:pt x="192" y="224"/>
                  <a:pt x="192" y="232"/>
                </a:cubicBezTo>
                <a:lnTo>
                  <a:pt x="192" y="384"/>
                </a:lnTo>
                <a:cubicBezTo>
                  <a:pt x="193" y="389"/>
                  <a:pt x="196" y="393"/>
                  <a:pt x="201" y="393"/>
                </a:cubicBezTo>
                <a:lnTo>
                  <a:pt x="353" y="393"/>
                </a:lnTo>
                <a:cubicBezTo>
                  <a:pt x="361" y="392"/>
                  <a:pt x="364" y="383"/>
                  <a:pt x="359" y="378"/>
                </a:cubicBezTo>
                <a:lnTo>
                  <a:pt x="327" y="345"/>
                </a:lnTo>
                <a:cubicBezTo>
                  <a:pt x="369" y="309"/>
                  <a:pt x="395" y="256"/>
                  <a:pt x="395" y="197"/>
                </a:cubicBezTo>
                <a:cubicBezTo>
                  <a:pt x="395" y="99"/>
                  <a:pt x="324" y="19"/>
                  <a:pt x="231" y="4"/>
                </a:cubicBezTo>
                <a:cubicBezTo>
                  <a:pt x="225" y="3"/>
                  <a:pt x="221" y="7"/>
                  <a:pt x="221" y="12"/>
                </a:cubicBezTo>
                <a:close/>
                <a:moveTo>
                  <a:pt x="64" y="17"/>
                </a:moveTo>
                <a:lnTo>
                  <a:pt x="186" y="17"/>
                </a:lnTo>
                <a:lnTo>
                  <a:pt x="186" y="139"/>
                </a:lnTo>
                <a:lnTo>
                  <a:pt x="142" y="96"/>
                </a:lnTo>
                <a:cubicBezTo>
                  <a:pt x="139" y="93"/>
                  <a:pt x="135" y="93"/>
                  <a:pt x="131" y="95"/>
                </a:cubicBezTo>
                <a:cubicBezTo>
                  <a:pt x="98" y="116"/>
                  <a:pt x="76" y="153"/>
                  <a:pt x="76" y="196"/>
                </a:cubicBezTo>
                <a:cubicBezTo>
                  <a:pt x="76" y="248"/>
                  <a:pt x="110" y="293"/>
                  <a:pt x="157" y="309"/>
                </a:cubicBezTo>
                <a:lnTo>
                  <a:pt x="157" y="369"/>
                </a:lnTo>
                <a:cubicBezTo>
                  <a:pt x="77" y="352"/>
                  <a:pt x="18" y="281"/>
                  <a:pt x="18" y="196"/>
                </a:cubicBezTo>
                <a:cubicBezTo>
                  <a:pt x="18" y="138"/>
                  <a:pt x="45" y="88"/>
                  <a:pt x="87" y="55"/>
                </a:cubicBezTo>
                <a:cubicBezTo>
                  <a:pt x="91" y="51"/>
                  <a:pt x="92" y="45"/>
                  <a:pt x="88" y="42"/>
                </a:cubicBezTo>
                <a:lnTo>
                  <a:pt x="64" y="17"/>
                </a:lnTo>
                <a:close/>
                <a:moveTo>
                  <a:pt x="238" y="23"/>
                </a:moveTo>
                <a:cubicBezTo>
                  <a:pt x="318" y="41"/>
                  <a:pt x="378" y="112"/>
                  <a:pt x="378" y="197"/>
                </a:cubicBezTo>
                <a:cubicBezTo>
                  <a:pt x="378" y="254"/>
                  <a:pt x="350" y="305"/>
                  <a:pt x="308" y="337"/>
                </a:cubicBezTo>
                <a:cubicBezTo>
                  <a:pt x="304" y="341"/>
                  <a:pt x="304" y="347"/>
                  <a:pt x="308" y="351"/>
                </a:cubicBezTo>
                <a:lnTo>
                  <a:pt x="332" y="375"/>
                </a:lnTo>
                <a:lnTo>
                  <a:pt x="210" y="375"/>
                </a:lnTo>
                <a:lnTo>
                  <a:pt x="210" y="253"/>
                </a:lnTo>
                <a:lnTo>
                  <a:pt x="253" y="296"/>
                </a:lnTo>
                <a:cubicBezTo>
                  <a:pt x="256" y="299"/>
                  <a:pt x="261" y="300"/>
                  <a:pt x="264" y="297"/>
                </a:cubicBezTo>
                <a:cubicBezTo>
                  <a:pt x="297" y="276"/>
                  <a:pt x="319" y="239"/>
                  <a:pt x="319" y="197"/>
                </a:cubicBezTo>
                <a:cubicBezTo>
                  <a:pt x="319" y="144"/>
                  <a:pt x="286" y="100"/>
                  <a:pt x="238" y="84"/>
                </a:cubicBezTo>
                <a:lnTo>
                  <a:pt x="238" y="23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>
              <a:solidFill>
                <a:srgbClr val="262626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2291871" y="2667823"/>
            <a:ext cx="530955" cy="476264"/>
            <a:chOff x="1233488" y="3844926"/>
            <a:chExt cx="739775" cy="663575"/>
          </a:xfrm>
          <a:solidFill>
            <a:schemeClr val="bg1"/>
          </a:solidFill>
        </p:grpSpPr>
        <p:sp>
          <p:nvSpPr>
            <p:cNvPr id="37" name="Freeform 7"/>
            <p:cNvSpPr>
              <a:spLocks/>
            </p:cNvSpPr>
            <p:nvPr/>
          </p:nvSpPr>
          <p:spPr bwMode="auto">
            <a:xfrm>
              <a:off x="1233488" y="4456113"/>
              <a:ext cx="52388" cy="52388"/>
            </a:xfrm>
            <a:custGeom>
              <a:avLst/>
              <a:gdLst>
                <a:gd name="T0" fmla="*/ 10 w 14"/>
                <a:gd name="T1" fmla="*/ 6 h 14"/>
                <a:gd name="T2" fmla="*/ 8 w 14"/>
                <a:gd name="T3" fmla="*/ 6 h 14"/>
                <a:gd name="T4" fmla="*/ 8 w 14"/>
                <a:gd name="T5" fmla="*/ 5 h 14"/>
                <a:gd name="T6" fmla="*/ 4 w 14"/>
                <a:gd name="T7" fmla="*/ 0 h 14"/>
                <a:gd name="T8" fmla="*/ 0 w 14"/>
                <a:gd name="T9" fmla="*/ 5 h 14"/>
                <a:gd name="T10" fmla="*/ 0 w 14"/>
                <a:gd name="T11" fmla="*/ 10 h 14"/>
                <a:gd name="T12" fmla="*/ 4 w 14"/>
                <a:gd name="T13" fmla="*/ 14 h 14"/>
                <a:gd name="T14" fmla="*/ 10 w 14"/>
                <a:gd name="T15" fmla="*/ 14 h 14"/>
                <a:gd name="T16" fmla="*/ 14 w 14"/>
                <a:gd name="T17" fmla="*/ 10 h 14"/>
                <a:gd name="T18" fmla="*/ 10 w 14"/>
                <a:gd name="T19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4">
                  <a:moveTo>
                    <a:pt x="10" y="6"/>
                  </a:moveTo>
                  <a:cubicBezTo>
                    <a:pt x="8" y="6"/>
                    <a:pt x="8" y="6"/>
                    <a:pt x="8" y="6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2"/>
                    <a:pt x="7" y="0"/>
                    <a:pt x="4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2"/>
                    <a:pt x="2" y="14"/>
                    <a:pt x="4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2" y="14"/>
                    <a:pt x="14" y="12"/>
                    <a:pt x="14" y="10"/>
                  </a:cubicBezTo>
                  <a:cubicBezTo>
                    <a:pt x="14" y="8"/>
                    <a:pt x="12" y="6"/>
                    <a:pt x="1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8"/>
            <p:cNvSpPr>
              <a:spLocks/>
            </p:cNvSpPr>
            <p:nvPr/>
          </p:nvSpPr>
          <p:spPr bwMode="auto">
            <a:xfrm>
              <a:off x="1233488" y="4351338"/>
              <a:ext cx="30163" cy="68263"/>
            </a:xfrm>
            <a:custGeom>
              <a:avLst/>
              <a:gdLst>
                <a:gd name="T0" fmla="*/ 4 w 8"/>
                <a:gd name="T1" fmla="*/ 18 h 18"/>
                <a:gd name="T2" fmla="*/ 8 w 8"/>
                <a:gd name="T3" fmla="*/ 14 h 18"/>
                <a:gd name="T4" fmla="*/ 8 w 8"/>
                <a:gd name="T5" fmla="*/ 4 h 18"/>
                <a:gd name="T6" fmla="*/ 4 w 8"/>
                <a:gd name="T7" fmla="*/ 0 h 18"/>
                <a:gd name="T8" fmla="*/ 0 w 8"/>
                <a:gd name="T9" fmla="*/ 4 h 18"/>
                <a:gd name="T10" fmla="*/ 0 w 8"/>
                <a:gd name="T11" fmla="*/ 14 h 18"/>
                <a:gd name="T12" fmla="*/ 4 w 8"/>
                <a:gd name="T1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8">
                  <a:moveTo>
                    <a:pt x="4" y="18"/>
                  </a:moveTo>
                  <a:cubicBezTo>
                    <a:pt x="7" y="18"/>
                    <a:pt x="8" y="16"/>
                    <a:pt x="8" y="1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2"/>
                    <a:pt x="7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6"/>
                    <a:pt x="2" y="18"/>
                    <a:pt x="4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9"/>
            <p:cNvSpPr>
              <a:spLocks/>
            </p:cNvSpPr>
            <p:nvPr/>
          </p:nvSpPr>
          <p:spPr bwMode="auto">
            <a:xfrm>
              <a:off x="1233488" y="4241801"/>
              <a:ext cx="30163" cy="68263"/>
            </a:xfrm>
            <a:custGeom>
              <a:avLst/>
              <a:gdLst>
                <a:gd name="T0" fmla="*/ 4 w 8"/>
                <a:gd name="T1" fmla="*/ 18 h 18"/>
                <a:gd name="T2" fmla="*/ 8 w 8"/>
                <a:gd name="T3" fmla="*/ 14 h 18"/>
                <a:gd name="T4" fmla="*/ 8 w 8"/>
                <a:gd name="T5" fmla="*/ 5 h 18"/>
                <a:gd name="T6" fmla="*/ 4 w 8"/>
                <a:gd name="T7" fmla="*/ 0 h 18"/>
                <a:gd name="T8" fmla="*/ 0 w 8"/>
                <a:gd name="T9" fmla="*/ 5 h 18"/>
                <a:gd name="T10" fmla="*/ 0 w 8"/>
                <a:gd name="T11" fmla="*/ 14 h 18"/>
                <a:gd name="T12" fmla="*/ 4 w 8"/>
                <a:gd name="T1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8">
                  <a:moveTo>
                    <a:pt x="4" y="18"/>
                  </a:moveTo>
                  <a:cubicBezTo>
                    <a:pt x="7" y="18"/>
                    <a:pt x="8" y="16"/>
                    <a:pt x="8" y="14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2"/>
                    <a:pt x="7" y="0"/>
                    <a:pt x="4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6"/>
                    <a:pt x="2" y="18"/>
                    <a:pt x="4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10"/>
            <p:cNvSpPr>
              <a:spLocks/>
            </p:cNvSpPr>
            <p:nvPr/>
          </p:nvSpPr>
          <p:spPr bwMode="auto">
            <a:xfrm>
              <a:off x="1233488" y="4152901"/>
              <a:ext cx="52388" cy="52388"/>
            </a:xfrm>
            <a:custGeom>
              <a:avLst/>
              <a:gdLst>
                <a:gd name="T0" fmla="*/ 10 w 14"/>
                <a:gd name="T1" fmla="*/ 0 h 14"/>
                <a:gd name="T2" fmla="*/ 4 w 14"/>
                <a:gd name="T3" fmla="*/ 0 h 14"/>
                <a:gd name="T4" fmla="*/ 0 w 14"/>
                <a:gd name="T5" fmla="*/ 4 h 14"/>
                <a:gd name="T6" fmla="*/ 0 w 14"/>
                <a:gd name="T7" fmla="*/ 10 h 14"/>
                <a:gd name="T8" fmla="*/ 4 w 14"/>
                <a:gd name="T9" fmla="*/ 14 h 14"/>
                <a:gd name="T10" fmla="*/ 8 w 14"/>
                <a:gd name="T11" fmla="*/ 10 h 14"/>
                <a:gd name="T12" fmla="*/ 8 w 14"/>
                <a:gd name="T13" fmla="*/ 8 h 14"/>
                <a:gd name="T14" fmla="*/ 10 w 14"/>
                <a:gd name="T15" fmla="*/ 8 h 14"/>
                <a:gd name="T16" fmla="*/ 14 w 14"/>
                <a:gd name="T17" fmla="*/ 4 h 14"/>
                <a:gd name="T18" fmla="*/ 10 w 14"/>
                <a:gd name="T1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4">
                  <a:moveTo>
                    <a:pt x="10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2"/>
                    <a:pt x="2" y="14"/>
                    <a:pt x="4" y="14"/>
                  </a:cubicBezTo>
                  <a:cubicBezTo>
                    <a:pt x="7" y="14"/>
                    <a:pt x="8" y="12"/>
                    <a:pt x="8" y="10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2" y="8"/>
                    <a:pt x="14" y="6"/>
                    <a:pt x="14" y="4"/>
                  </a:cubicBezTo>
                  <a:cubicBezTo>
                    <a:pt x="14" y="2"/>
                    <a:pt x="12" y="0"/>
                    <a:pt x="1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11"/>
            <p:cNvSpPr>
              <a:spLocks/>
            </p:cNvSpPr>
            <p:nvPr/>
          </p:nvSpPr>
          <p:spPr bwMode="auto">
            <a:xfrm>
              <a:off x="1676400" y="4456113"/>
              <a:ext cx="52388" cy="52388"/>
            </a:xfrm>
            <a:custGeom>
              <a:avLst/>
              <a:gdLst>
                <a:gd name="T0" fmla="*/ 10 w 14"/>
                <a:gd name="T1" fmla="*/ 0 h 14"/>
                <a:gd name="T2" fmla="*/ 5 w 14"/>
                <a:gd name="T3" fmla="*/ 5 h 14"/>
                <a:gd name="T4" fmla="*/ 5 w 14"/>
                <a:gd name="T5" fmla="*/ 6 h 14"/>
                <a:gd name="T6" fmla="*/ 4 w 14"/>
                <a:gd name="T7" fmla="*/ 6 h 14"/>
                <a:gd name="T8" fmla="*/ 0 w 14"/>
                <a:gd name="T9" fmla="*/ 10 h 14"/>
                <a:gd name="T10" fmla="*/ 4 w 14"/>
                <a:gd name="T11" fmla="*/ 14 h 14"/>
                <a:gd name="T12" fmla="*/ 10 w 14"/>
                <a:gd name="T13" fmla="*/ 14 h 14"/>
                <a:gd name="T14" fmla="*/ 14 w 14"/>
                <a:gd name="T15" fmla="*/ 10 h 14"/>
                <a:gd name="T16" fmla="*/ 14 w 14"/>
                <a:gd name="T17" fmla="*/ 5 h 14"/>
                <a:gd name="T18" fmla="*/ 10 w 14"/>
                <a:gd name="T1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4">
                  <a:moveTo>
                    <a:pt x="10" y="0"/>
                  </a:moveTo>
                  <a:cubicBezTo>
                    <a:pt x="7" y="0"/>
                    <a:pt x="5" y="2"/>
                    <a:pt x="5" y="5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2" y="6"/>
                    <a:pt x="0" y="8"/>
                    <a:pt x="0" y="10"/>
                  </a:cubicBezTo>
                  <a:cubicBezTo>
                    <a:pt x="0" y="12"/>
                    <a:pt x="2" y="14"/>
                    <a:pt x="4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2" y="14"/>
                    <a:pt x="14" y="12"/>
                    <a:pt x="14" y="10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2"/>
                    <a:pt x="12" y="0"/>
                    <a:pt x="1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12"/>
            <p:cNvSpPr>
              <a:spLocks/>
            </p:cNvSpPr>
            <p:nvPr/>
          </p:nvSpPr>
          <p:spPr bwMode="auto">
            <a:xfrm>
              <a:off x="1447800" y="4479926"/>
              <a:ext cx="66675" cy="28575"/>
            </a:xfrm>
            <a:custGeom>
              <a:avLst/>
              <a:gdLst>
                <a:gd name="T0" fmla="*/ 14 w 18"/>
                <a:gd name="T1" fmla="*/ 0 h 8"/>
                <a:gd name="T2" fmla="*/ 4 w 18"/>
                <a:gd name="T3" fmla="*/ 0 h 8"/>
                <a:gd name="T4" fmla="*/ 0 w 18"/>
                <a:gd name="T5" fmla="*/ 4 h 8"/>
                <a:gd name="T6" fmla="*/ 4 w 18"/>
                <a:gd name="T7" fmla="*/ 8 h 8"/>
                <a:gd name="T8" fmla="*/ 14 w 18"/>
                <a:gd name="T9" fmla="*/ 8 h 8"/>
                <a:gd name="T10" fmla="*/ 18 w 18"/>
                <a:gd name="T11" fmla="*/ 4 h 8"/>
                <a:gd name="T12" fmla="*/ 14 w 18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8">
                  <a:moveTo>
                    <a:pt x="1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8"/>
                    <a:pt x="4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6" y="8"/>
                    <a:pt x="18" y="6"/>
                    <a:pt x="18" y="4"/>
                  </a:cubicBezTo>
                  <a:cubicBezTo>
                    <a:pt x="18" y="2"/>
                    <a:pt x="16" y="0"/>
                    <a:pt x="1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13"/>
            <p:cNvSpPr>
              <a:spLocks/>
            </p:cNvSpPr>
            <p:nvPr/>
          </p:nvSpPr>
          <p:spPr bwMode="auto">
            <a:xfrm>
              <a:off x="1331913" y="4479926"/>
              <a:ext cx="69850" cy="28575"/>
            </a:xfrm>
            <a:custGeom>
              <a:avLst/>
              <a:gdLst>
                <a:gd name="T0" fmla="*/ 14 w 19"/>
                <a:gd name="T1" fmla="*/ 0 h 8"/>
                <a:gd name="T2" fmla="*/ 4 w 19"/>
                <a:gd name="T3" fmla="*/ 0 h 8"/>
                <a:gd name="T4" fmla="*/ 0 w 19"/>
                <a:gd name="T5" fmla="*/ 4 h 8"/>
                <a:gd name="T6" fmla="*/ 4 w 19"/>
                <a:gd name="T7" fmla="*/ 8 h 8"/>
                <a:gd name="T8" fmla="*/ 14 w 19"/>
                <a:gd name="T9" fmla="*/ 8 h 8"/>
                <a:gd name="T10" fmla="*/ 19 w 19"/>
                <a:gd name="T11" fmla="*/ 4 h 8"/>
                <a:gd name="T12" fmla="*/ 14 w 19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8">
                  <a:moveTo>
                    <a:pt x="1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8"/>
                    <a:pt x="4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7" y="8"/>
                    <a:pt x="19" y="6"/>
                    <a:pt x="19" y="4"/>
                  </a:cubicBezTo>
                  <a:cubicBezTo>
                    <a:pt x="19" y="2"/>
                    <a:pt x="17" y="0"/>
                    <a:pt x="1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14"/>
            <p:cNvSpPr>
              <a:spLocks/>
            </p:cNvSpPr>
            <p:nvPr/>
          </p:nvSpPr>
          <p:spPr bwMode="auto">
            <a:xfrm>
              <a:off x="1560513" y="4479926"/>
              <a:ext cx="71438" cy="28575"/>
            </a:xfrm>
            <a:custGeom>
              <a:avLst/>
              <a:gdLst>
                <a:gd name="T0" fmla="*/ 15 w 19"/>
                <a:gd name="T1" fmla="*/ 0 h 8"/>
                <a:gd name="T2" fmla="*/ 4 w 19"/>
                <a:gd name="T3" fmla="*/ 0 h 8"/>
                <a:gd name="T4" fmla="*/ 0 w 19"/>
                <a:gd name="T5" fmla="*/ 4 h 8"/>
                <a:gd name="T6" fmla="*/ 4 w 19"/>
                <a:gd name="T7" fmla="*/ 8 h 8"/>
                <a:gd name="T8" fmla="*/ 15 w 19"/>
                <a:gd name="T9" fmla="*/ 8 h 8"/>
                <a:gd name="T10" fmla="*/ 19 w 19"/>
                <a:gd name="T11" fmla="*/ 4 h 8"/>
                <a:gd name="T12" fmla="*/ 15 w 19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8">
                  <a:moveTo>
                    <a:pt x="15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8"/>
                    <a:pt x="4" y="8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7" y="8"/>
                    <a:pt x="19" y="6"/>
                    <a:pt x="19" y="4"/>
                  </a:cubicBezTo>
                  <a:cubicBezTo>
                    <a:pt x="19" y="2"/>
                    <a:pt x="17" y="0"/>
                    <a:pt x="1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15"/>
            <p:cNvSpPr>
              <a:spLocks noEditPoints="1"/>
            </p:cNvSpPr>
            <p:nvPr/>
          </p:nvSpPr>
          <p:spPr bwMode="auto">
            <a:xfrm>
              <a:off x="1331913" y="3844926"/>
              <a:ext cx="641350" cy="574675"/>
            </a:xfrm>
            <a:custGeom>
              <a:avLst/>
              <a:gdLst>
                <a:gd name="T0" fmla="*/ 164 w 171"/>
                <a:gd name="T1" fmla="*/ 0 h 153"/>
                <a:gd name="T2" fmla="*/ 15 w 171"/>
                <a:gd name="T3" fmla="*/ 0 h 153"/>
                <a:gd name="T4" fmla="*/ 8 w 171"/>
                <a:gd name="T5" fmla="*/ 7 h 153"/>
                <a:gd name="T6" fmla="*/ 8 w 171"/>
                <a:gd name="T7" fmla="*/ 82 h 153"/>
                <a:gd name="T8" fmla="*/ 4 w 171"/>
                <a:gd name="T9" fmla="*/ 82 h 153"/>
                <a:gd name="T10" fmla="*/ 0 w 171"/>
                <a:gd name="T11" fmla="*/ 86 h 153"/>
                <a:gd name="T12" fmla="*/ 4 w 171"/>
                <a:gd name="T13" fmla="*/ 90 h 153"/>
                <a:gd name="T14" fmla="*/ 8 w 171"/>
                <a:gd name="T15" fmla="*/ 90 h 153"/>
                <a:gd name="T16" fmla="*/ 8 w 171"/>
                <a:gd name="T17" fmla="*/ 131 h 153"/>
                <a:gd name="T18" fmla="*/ 15 w 171"/>
                <a:gd name="T19" fmla="*/ 138 h 153"/>
                <a:gd name="T20" fmla="*/ 98 w 171"/>
                <a:gd name="T21" fmla="*/ 138 h 153"/>
                <a:gd name="T22" fmla="*/ 97 w 171"/>
                <a:gd name="T23" fmla="*/ 139 h 153"/>
                <a:gd name="T24" fmla="*/ 97 w 171"/>
                <a:gd name="T25" fmla="*/ 149 h 153"/>
                <a:gd name="T26" fmla="*/ 102 w 171"/>
                <a:gd name="T27" fmla="*/ 153 h 153"/>
                <a:gd name="T28" fmla="*/ 106 w 171"/>
                <a:gd name="T29" fmla="*/ 149 h 153"/>
                <a:gd name="T30" fmla="*/ 106 w 171"/>
                <a:gd name="T31" fmla="*/ 139 h 153"/>
                <a:gd name="T32" fmla="*/ 105 w 171"/>
                <a:gd name="T33" fmla="*/ 138 h 153"/>
                <a:gd name="T34" fmla="*/ 164 w 171"/>
                <a:gd name="T35" fmla="*/ 138 h 153"/>
                <a:gd name="T36" fmla="*/ 171 w 171"/>
                <a:gd name="T37" fmla="*/ 131 h 153"/>
                <a:gd name="T38" fmla="*/ 171 w 171"/>
                <a:gd name="T39" fmla="*/ 7 h 153"/>
                <a:gd name="T40" fmla="*/ 164 w 171"/>
                <a:gd name="T41" fmla="*/ 0 h 153"/>
                <a:gd name="T42" fmla="*/ 157 w 171"/>
                <a:gd name="T43" fmla="*/ 124 h 153"/>
                <a:gd name="T44" fmla="*/ 22 w 171"/>
                <a:gd name="T45" fmla="*/ 124 h 153"/>
                <a:gd name="T46" fmla="*/ 22 w 171"/>
                <a:gd name="T47" fmla="*/ 14 h 153"/>
                <a:gd name="T48" fmla="*/ 157 w 171"/>
                <a:gd name="T49" fmla="*/ 14 h 153"/>
                <a:gd name="T50" fmla="*/ 157 w 171"/>
                <a:gd name="T51" fmla="*/ 124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71" h="153">
                  <a:moveTo>
                    <a:pt x="164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1" y="0"/>
                    <a:pt x="8" y="3"/>
                    <a:pt x="8" y="7"/>
                  </a:cubicBezTo>
                  <a:cubicBezTo>
                    <a:pt x="8" y="82"/>
                    <a:pt x="8" y="82"/>
                    <a:pt x="8" y="82"/>
                  </a:cubicBezTo>
                  <a:cubicBezTo>
                    <a:pt x="4" y="82"/>
                    <a:pt x="4" y="82"/>
                    <a:pt x="4" y="82"/>
                  </a:cubicBezTo>
                  <a:cubicBezTo>
                    <a:pt x="2" y="82"/>
                    <a:pt x="0" y="84"/>
                    <a:pt x="0" y="86"/>
                  </a:cubicBezTo>
                  <a:cubicBezTo>
                    <a:pt x="0" y="88"/>
                    <a:pt x="2" y="90"/>
                    <a:pt x="4" y="90"/>
                  </a:cubicBezTo>
                  <a:cubicBezTo>
                    <a:pt x="8" y="90"/>
                    <a:pt x="8" y="90"/>
                    <a:pt x="8" y="90"/>
                  </a:cubicBezTo>
                  <a:cubicBezTo>
                    <a:pt x="8" y="131"/>
                    <a:pt x="8" y="131"/>
                    <a:pt x="8" y="131"/>
                  </a:cubicBezTo>
                  <a:cubicBezTo>
                    <a:pt x="8" y="134"/>
                    <a:pt x="11" y="138"/>
                    <a:pt x="15" y="138"/>
                  </a:cubicBezTo>
                  <a:cubicBezTo>
                    <a:pt x="98" y="138"/>
                    <a:pt x="98" y="138"/>
                    <a:pt x="98" y="138"/>
                  </a:cubicBezTo>
                  <a:cubicBezTo>
                    <a:pt x="98" y="138"/>
                    <a:pt x="97" y="139"/>
                    <a:pt x="97" y="139"/>
                  </a:cubicBezTo>
                  <a:cubicBezTo>
                    <a:pt x="97" y="149"/>
                    <a:pt x="97" y="149"/>
                    <a:pt x="97" y="149"/>
                  </a:cubicBezTo>
                  <a:cubicBezTo>
                    <a:pt x="97" y="151"/>
                    <a:pt x="99" y="153"/>
                    <a:pt x="102" y="153"/>
                  </a:cubicBezTo>
                  <a:cubicBezTo>
                    <a:pt x="104" y="153"/>
                    <a:pt x="106" y="151"/>
                    <a:pt x="106" y="149"/>
                  </a:cubicBezTo>
                  <a:cubicBezTo>
                    <a:pt x="106" y="139"/>
                    <a:pt x="106" y="139"/>
                    <a:pt x="106" y="139"/>
                  </a:cubicBezTo>
                  <a:cubicBezTo>
                    <a:pt x="106" y="139"/>
                    <a:pt x="106" y="138"/>
                    <a:pt x="105" y="138"/>
                  </a:cubicBezTo>
                  <a:cubicBezTo>
                    <a:pt x="164" y="138"/>
                    <a:pt x="164" y="138"/>
                    <a:pt x="164" y="138"/>
                  </a:cubicBezTo>
                  <a:cubicBezTo>
                    <a:pt x="168" y="138"/>
                    <a:pt x="171" y="134"/>
                    <a:pt x="171" y="131"/>
                  </a:cubicBezTo>
                  <a:cubicBezTo>
                    <a:pt x="171" y="7"/>
                    <a:pt x="171" y="7"/>
                    <a:pt x="171" y="7"/>
                  </a:cubicBezTo>
                  <a:cubicBezTo>
                    <a:pt x="171" y="3"/>
                    <a:pt x="168" y="0"/>
                    <a:pt x="164" y="0"/>
                  </a:cubicBezTo>
                  <a:close/>
                  <a:moveTo>
                    <a:pt x="157" y="124"/>
                  </a:moveTo>
                  <a:cubicBezTo>
                    <a:pt x="22" y="124"/>
                    <a:pt x="22" y="124"/>
                    <a:pt x="22" y="124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157" y="14"/>
                    <a:pt x="157" y="14"/>
                    <a:pt x="157" y="14"/>
                  </a:cubicBezTo>
                  <a:lnTo>
                    <a:pt x="157" y="1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16"/>
            <p:cNvSpPr>
              <a:spLocks/>
            </p:cNvSpPr>
            <p:nvPr/>
          </p:nvSpPr>
          <p:spPr bwMode="auto">
            <a:xfrm>
              <a:off x="1484313" y="4035426"/>
              <a:ext cx="214313" cy="206375"/>
            </a:xfrm>
            <a:custGeom>
              <a:avLst/>
              <a:gdLst>
                <a:gd name="T0" fmla="*/ 3 w 57"/>
                <a:gd name="T1" fmla="*/ 55 h 55"/>
                <a:gd name="T2" fmla="*/ 38 w 57"/>
                <a:gd name="T3" fmla="*/ 50 h 55"/>
                <a:gd name="T4" fmla="*/ 40 w 57"/>
                <a:gd name="T5" fmla="*/ 48 h 55"/>
                <a:gd name="T6" fmla="*/ 39 w 57"/>
                <a:gd name="T7" fmla="*/ 45 h 55"/>
                <a:gd name="T8" fmla="*/ 30 w 57"/>
                <a:gd name="T9" fmla="*/ 34 h 55"/>
                <a:gd name="T10" fmla="*/ 54 w 57"/>
                <a:gd name="T11" fmla="*/ 11 h 55"/>
                <a:gd name="T12" fmla="*/ 54 w 57"/>
                <a:gd name="T13" fmla="*/ 2 h 55"/>
                <a:gd name="T14" fmla="*/ 49 w 57"/>
                <a:gd name="T15" fmla="*/ 0 h 55"/>
                <a:gd name="T16" fmla="*/ 46 w 57"/>
                <a:gd name="T17" fmla="*/ 2 h 55"/>
                <a:gd name="T18" fmla="*/ 21 w 57"/>
                <a:gd name="T19" fmla="*/ 26 h 55"/>
                <a:gd name="T20" fmla="*/ 11 w 57"/>
                <a:gd name="T21" fmla="*/ 15 h 55"/>
                <a:gd name="T22" fmla="*/ 9 w 57"/>
                <a:gd name="T23" fmla="*/ 14 h 55"/>
                <a:gd name="T24" fmla="*/ 8 w 57"/>
                <a:gd name="T25" fmla="*/ 15 h 55"/>
                <a:gd name="T26" fmla="*/ 6 w 57"/>
                <a:gd name="T27" fmla="*/ 17 h 55"/>
                <a:gd name="T28" fmla="*/ 0 w 57"/>
                <a:gd name="T29" fmla="*/ 51 h 55"/>
                <a:gd name="T30" fmla="*/ 1 w 57"/>
                <a:gd name="T31" fmla="*/ 54 h 55"/>
                <a:gd name="T32" fmla="*/ 3 w 57"/>
                <a:gd name="T33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7" h="55">
                  <a:moveTo>
                    <a:pt x="3" y="55"/>
                  </a:moveTo>
                  <a:cubicBezTo>
                    <a:pt x="38" y="50"/>
                    <a:pt x="38" y="50"/>
                    <a:pt x="38" y="50"/>
                  </a:cubicBezTo>
                  <a:cubicBezTo>
                    <a:pt x="39" y="50"/>
                    <a:pt x="40" y="49"/>
                    <a:pt x="40" y="48"/>
                  </a:cubicBezTo>
                  <a:cubicBezTo>
                    <a:pt x="41" y="47"/>
                    <a:pt x="40" y="45"/>
                    <a:pt x="39" y="45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57" y="8"/>
                    <a:pt x="57" y="4"/>
                    <a:pt x="54" y="2"/>
                  </a:cubicBezTo>
                  <a:cubicBezTo>
                    <a:pt x="53" y="1"/>
                    <a:pt x="51" y="0"/>
                    <a:pt x="49" y="0"/>
                  </a:cubicBezTo>
                  <a:cubicBezTo>
                    <a:pt x="48" y="0"/>
                    <a:pt x="47" y="1"/>
                    <a:pt x="46" y="2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1" y="15"/>
                    <a:pt x="10" y="14"/>
                    <a:pt x="9" y="14"/>
                  </a:cubicBezTo>
                  <a:cubicBezTo>
                    <a:pt x="9" y="14"/>
                    <a:pt x="8" y="15"/>
                    <a:pt x="8" y="15"/>
                  </a:cubicBezTo>
                  <a:cubicBezTo>
                    <a:pt x="7" y="15"/>
                    <a:pt x="6" y="16"/>
                    <a:pt x="6" y="17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52"/>
                    <a:pt x="0" y="53"/>
                    <a:pt x="1" y="54"/>
                  </a:cubicBezTo>
                  <a:cubicBezTo>
                    <a:pt x="2" y="54"/>
                    <a:pt x="3" y="55"/>
                    <a:pt x="3" y="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7" name="Freeform 17"/>
          <p:cNvSpPr>
            <a:spLocks noEditPoints="1"/>
          </p:cNvSpPr>
          <p:nvPr/>
        </p:nvSpPr>
        <p:spPr bwMode="auto">
          <a:xfrm>
            <a:off x="4604262" y="2579042"/>
            <a:ext cx="608974" cy="608974"/>
          </a:xfrm>
          <a:custGeom>
            <a:avLst/>
            <a:gdLst>
              <a:gd name="T0" fmla="*/ 169 w 197"/>
              <a:gd name="T1" fmla="*/ 83 h 197"/>
              <a:gd name="T2" fmla="*/ 180 w 197"/>
              <a:gd name="T3" fmla="*/ 64 h 197"/>
              <a:gd name="T4" fmla="*/ 169 w 197"/>
              <a:gd name="T5" fmla="*/ 45 h 197"/>
              <a:gd name="T6" fmla="*/ 147 w 197"/>
              <a:gd name="T7" fmla="*/ 45 h 197"/>
              <a:gd name="T8" fmla="*/ 148 w 197"/>
              <a:gd name="T9" fmla="*/ 13 h 197"/>
              <a:gd name="T10" fmla="*/ 121 w 197"/>
              <a:gd name="T11" fmla="*/ 30 h 197"/>
              <a:gd name="T12" fmla="*/ 109 w 197"/>
              <a:gd name="T13" fmla="*/ 11 h 197"/>
              <a:gd name="T14" fmla="*/ 88 w 197"/>
              <a:gd name="T15" fmla="*/ 11 h 197"/>
              <a:gd name="T16" fmla="*/ 76 w 197"/>
              <a:gd name="T17" fmla="*/ 30 h 197"/>
              <a:gd name="T18" fmla="*/ 49 w 197"/>
              <a:gd name="T19" fmla="*/ 13 h 197"/>
              <a:gd name="T20" fmla="*/ 50 w 197"/>
              <a:gd name="T21" fmla="*/ 45 h 197"/>
              <a:gd name="T22" fmla="*/ 27 w 197"/>
              <a:gd name="T23" fmla="*/ 45 h 197"/>
              <a:gd name="T24" fmla="*/ 17 w 197"/>
              <a:gd name="T25" fmla="*/ 64 h 197"/>
              <a:gd name="T26" fmla="*/ 28 w 197"/>
              <a:gd name="T27" fmla="*/ 83 h 197"/>
              <a:gd name="T28" fmla="*/ 0 w 197"/>
              <a:gd name="T29" fmla="*/ 99 h 197"/>
              <a:gd name="T30" fmla="*/ 28 w 197"/>
              <a:gd name="T31" fmla="*/ 114 h 197"/>
              <a:gd name="T32" fmla="*/ 17 w 197"/>
              <a:gd name="T33" fmla="*/ 133 h 197"/>
              <a:gd name="T34" fmla="*/ 27 w 197"/>
              <a:gd name="T35" fmla="*/ 152 h 197"/>
              <a:gd name="T36" fmla="*/ 50 w 197"/>
              <a:gd name="T37" fmla="*/ 152 h 197"/>
              <a:gd name="T38" fmla="*/ 49 w 197"/>
              <a:gd name="T39" fmla="*/ 184 h 197"/>
              <a:gd name="T40" fmla="*/ 76 w 197"/>
              <a:gd name="T41" fmla="*/ 167 h 197"/>
              <a:gd name="T42" fmla="*/ 88 w 197"/>
              <a:gd name="T43" fmla="*/ 186 h 197"/>
              <a:gd name="T44" fmla="*/ 109 w 197"/>
              <a:gd name="T45" fmla="*/ 186 h 197"/>
              <a:gd name="T46" fmla="*/ 121 w 197"/>
              <a:gd name="T47" fmla="*/ 167 h 197"/>
              <a:gd name="T48" fmla="*/ 148 w 197"/>
              <a:gd name="T49" fmla="*/ 184 h 197"/>
              <a:gd name="T50" fmla="*/ 147 w 197"/>
              <a:gd name="T51" fmla="*/ 152 h 197"/>
              <a:gd name="T52" fmla="*/ 169 w 197"/>
              <a:gd name="T53" fmla="*/ 152 h 197"/>
              <a:gd name="T54" fmla="*/ 180 w 197"/>
              <a:gd name="T55" fmla="*/ 133 h 197"/>
              <a:gd name="T56" fmla="*/ 169 w 197"/>
              <a:gd name="T57" fmla="*/ 114 h 197"/>
              <a:gd name="T58" fmla="*/ 197 w 197"/>
              <a:gd name="T59" fmla="*/ 99 h 197"/>
              <a:gd name="T60" fmla="*/ 98 w 197"/>
              <a:gd name="T61" fmla="*/ 128 h 197"/>
              <a:gd name="T62" fmla="*/ 98 w 197"/>
              <a:gd name="T63" fmla="*/ 69 h 197"/>
              <a:gd name="T64" fmla="*/ 98 w 197"/>
              <a:gd name="T65" fmla="*/ 128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97" h="197">
                <a:moveTo>
                  <a:pt x="186" y="88"/>
                </a:moveTo>
                <a:cubicBezTo>
                  <a:pt x="169" y="83"/>
                  <a:pt x="169" y="83"/>
                  <a:pt x="169" y="83"/>
                </a:cubicBezTo>
                <a:cubicBezTo>
                  <a:pt x="168" y="81"/>
                  <a:pt x="168" y="79"/>
                  <a:pt x="167" y="76"/>
                </a:cubicBezTo>
                <a:cubicBezTo>
                  <a:pt x="180" y="64"/>
                  <a:pt x="180" y="64"/>
                  <a:pt x="180" y="64"/>
                </a:cubicBezTo>
                <a:cubicBezTo>
                  <a:pt x="184" y="59"/>
                  <a:pt x="186" y="54"/>
                  <a:pt x="184" y="49"/>
                </a:cubicBezTo>
                <a:cubicBezTo>
                  <a:pt x="181" y="44"/>
                  <a:pt x="175" y="44"/>
                  <a:pt x="169" y="45"/>
                </a:cubicBezTo>
                <a:cubicBezTo>
                  <a:pt x="152" y="50"/>
                  <a:pt x="152" y="50"/>
                  <a:pt x="152" y="50"/>
                </a:cubicBezTo>
                <a:cubicBezTo>
                  <a:pt x="150" y="48"/>
                  <a:pt x="148" y="47"/>
                  <a:pt x="147" y="45"/>
                </a:cubicBezTo>
                <a:cubicBezTo>
                  <a:pt x="151" y="28"/>
                  <a:pt x="151" y="28"/>
                  <a:pt x="151" y="28"/>
                </a:cubicBezTo>
                <a:cubicBezTo>
                  <a:pt x="153" y="22"/>
                  <a:pt x="153" y="16"/>
                  <a:pt x="148" y="13"/>
                </a:cubicBezTo>
                <a:cubicBezTo>
                  <a:pt x="143" y="10"/>
                  <a:pt x="137" y="13"/>
                  <a:pt x="133" y="17"/>
                </a:cubicBezTo>
                <a:cubicBezTo>
                  <a:pt x="121" y="30"/>
                  <a:pt x="121" y="30"/>
                  <a:pt x="121" y="30"/>
                </a:cubicBezTo>
                <a:cubicBezTo>
                  <a:pt x="118" y="29"/>
                  <a:pt x="116" y="29"/>
                  <a:pt x="113" y="28"/>
                </a:cubicBezTo>
                <a:cubicBezTo>
                  <a:pt x="109" y="11"/>
                  <a:pt x="109" y="11"/>
                  <a:pt x="109" y="11"/>
                </a:cubicBezTo>
                <a:cubicBezTo>
                  <a:pt x="107" y="5"/>
                  <a:pt x="104" y="0"/>
                  <a:pt x="98" y="0"/>
                </a:cubicBezTo>
                <a:cubicBezTo>
                  <a:pt x="93" y="0"/>
                  <a:pt x="89" y="5"/>
                  <a:pt x="88" y="11"/>
                </a:cubicBezTo>
                <a:cubicBezTo>
                  <a:pt x="83" y="28"/>
                  <a:pt x="83" y="28"/>
                  <a:pt x="83" y="28"/>
                </a:cubicBezTo>
                <a:cubicBezTo>
                  <a:pt x="81" y="28"/>
                  <a:pt x="78" y="29"/>
                  <a:pt x="76" y="30"/>
                </a:cubicBezTo>
                <a:cubicBezTo>
                  <a:pt x="63" y="17"/>
                  <a:pt x="63" y="17"/>
                  <a:pt x="63" y="17"/>
                </a:cubicBezTo>
                <a:cubicBezTo>
                  <a:pt x="59" y="13"/>
                  <a:pt x="54" y="10"/>
                  <a:pt x="49" y="13"/>
                </a:cubicBezTo>
                <a:cubicBezTo>
                  <a:pt x="44" y="16"/>
                  <a:pt x="44" y="22"/>
                  <a:pt x="45" y="28"/>
                </a:cubicBezTo>
                <a:cubicBezTo>
                  <a:pt x="50" y="45"/>
                  <a:pt x="50" y="45"/>
                  <a:pt x="50" y="45"/>
                </a:cubicBezTo>
                <a:cubicBezTo>
                  <a:pt x="48" y="47"/>
                  <a:pt x="46" y="48"/>
                  <a:pt x="45" y="50"/>
                </a:cubicBezTo>
                <a:cubicBezTo>
                  <a:pt x="27" y="45"/>
                  <a:pt x="27" y="45"/>
                  <a:pt x="27" y="45"/>
                </a:cubicBezTo>
                <a:cubicBezTo>
                  <a:pt x="21" y="44"/>
                  <a:pt x="16" y="44"/>
                  <a:pt x="13" y="49"/>
                </a:cubicBezTo>
                <a:cubicBezTo>
                  <a:pt x="10" y="54"/>
                  <a:pt x="13" y="59"/>
                  <a:pt x="17" y="64"/>
                </a:cubicBezTo>
                <a:cubicBezTo>
                  <a:pt x="30" y="76"/>
                  <a:pt x="30" y="76"/>
                  <a:pt x="30" y="76"/>
                </a:cubicBezTo>
                <a:cubicBezTo>
                  <a:pt x="29" y="79"/>
                  <a:pt x="28" y="81"/>
                  <a:pt x="28" y="83"/>
                </a:cubicBezTo>
                <a:cubicBezTo>
                  <a:pt x="10" y="88"/>
                  <a:pt x="10" y="88"/>
                  <a:pt x="10" y="88"/>
                </a:cubicBezTo>
                <a:cubicBezTo>
                  <a:pt x="5" y="90"/>
                  <a:pt x="0" y="93"/>
                  <a:pt x="0" y="99"/>
                </a:cubicBezTo>
                <a:cubicBezTo>
                  <a:pt x="0" y="104"/>
                  <a:pt x="5" y="107"/>
                  <a:pt x="10" y="109"/>
                </a:cubicBezTo>
                <a:cubicBezTo>
                  <a:pt x="28" y="114"/>
                  <a:pt x="28" y="114"/>
                  <a:pt x="28" y="114"/>
                </a:cubicBezTo>
                <a:cubicBezTo>
                  <a:pt x="28" y="116"/>
                  <a:pt x="29" y="118"/>
                  <a:pt x="30" y="121"/>
                </a:cubicBezTo>
                <a:cubicBezTo>
                  <a:pt x="17" y="133"/>
                  <a:pt x="17" y="133"/>
                  <a:pt x="17" y="133"/>
                </a:cubicBezTo>
                <a:cubicBezTo>
                  <a:pt x="13" y="138"/>
                  <a:pt x="10" y="143"/>
                  <a:pt x="13" y="148"/>
                </a:cubicBezTo>
                <a:cubicBezTo>
                  <a:pt x="16" y="153"/>
                  <a:pt x="22" y="153"/>
                  <a:pt x="27" y="152"/>
                </a:cubicBezTo>
                <a:cubicBezTo>
                  <a:pt x="45" y="147"/>
                  <a:pt x="45" y="147"/>
                  <a:pt x="45" y="147"/>
                </a:cubicBezTo>
                <a:cubicBezTo>
                  <a:pt x="46" y="149"/>
                  <a:pt x="48" y="150"/>
                  <a:pt x="50" y="152"/>
                </a:cubicBezTo>
                <a:cubicBezTo>
                  <a:pt x="45" y="169"/>
                  <a:pt x="45" y="169"/>
                  <a:pt x="45" y="169"/>
                </a:cubicBezTo>
                <a:cubicBezTo>
                  <a:pt x="44" y="175"/>
                  <a:pt x="44" y="181"/>
                  <a:pt x="49" y="184"/>
                </a:cubicBezTo>
                <a:cubicBezTo>
                  <a:pt x="54" y="187"/>
                  <a:pt x="59" y="184"/>
                  <a:pt x="63" y="180"/>
                </a:cubicBezTo>
                <a:cubicBezTo>
                  <a:pt x="76" y="167"/>
                  <a:pt x="76" y="167"/>
                  <a:pt x="76" y="167"/>
                </a:cubicBezTo>
                <a:cubicBezTo>
                  <a:pt x="78" y="168"/>
                  <a:pt x="81" y="169"/>
                  <a:pt x="83" y="169"/>
                </a:cubicBezTo>
                <a:cubicBezTo>
                  <a:pt x="88" y="186"/>
                  <a:pt x="88" y="186"/>
                  <a:pt x="88" y="186"/>
                </a:cubicBezTo>
                <a:cubicBezTo>
                  <a:pt x="90" y="192"/>
                  <a:pt x="93" y="197"/>
                  <a:pt x="98" y="197"/>
                </a:cubicBezTo>
                <a:cubicBezTo>
                  <a:pt x="104" y="197"/>
                  <a:pt x="107" y="192"/>
                  <a:pt x="109" y="186"/>
                </a:cubicBezTo>
                <a:cubicBezTo>
                  <a:pt x="113" y="169"/>
                  <a:pt x="113" y="169"/>
                  <a:pt x="113" y="169"/>
                </a:cubicBezTo>
                <a:cubicBezTo>
                  <a:pt x="116" y="169"/>
                  <a:pt x="118" y="168"/>
                  <a:pt x="121" y="167"/>
                </a:cubicBezTo>
                <a:cubicBezTo>
                  <a:pt x="133" y="180"/>
                  <a:pt x="133" y="180"/>
                  <a:pt x="133" y="180"/>
                </a:cubicBezTo>
                <a:cubicBezTo>
                  <a:pt x="138" y="184"/>
                  <a:pt x="143" y="187"/>
                  <a:pt x="148" y="184"/>
                </a:cubicBezTo>
                <a:cubicBezTo>
                  <a:pt x="153" y="181"/>
                  <a:pt x="153" y="175"/>
                  <a:pt x="151" y="169"/>
                </a:cubicBezTo>
                <a:cubicBezTo>
                  <a:pt x="147" y="152"/>
                  <a:pt x="147" y="152"/>
                  <a:pt x="147" y="152"/>
                </a:cubicBezTo>
                <a:cubicBezTo>
                  <a:pt x="148" y="150"/>
                  <a:pt x="150" y="149"/>
                  <a:pt x="152" y="147"/>
                </a:cubicBezTo>
                <a:cubicBezTo>
                  <a:pt x="169" y="152"/>
                  <a:pt x="169" y="152"/>
                  <a:pt x="169" y="152"/>
                </a:cubicBezTo>
                <a:cubicBezTo>
                  <a:pt x="175" y="153"/>
                  <a:pt x="181" y="153"/>
                  <a:pt x="184" y="148"/>
                </a:cubicBezTo>
                <a:cubicBezTo>
                  <a:pt x="186" y="143"/>
                  <a:pt x="184" y="138"/>
                  <a:pt x="180" y="133"/>
                </a:cubicBezTo>
                <a:cubicBezTo>
                  <a:pt x="167" y="121"/>
                  <a:pt x="167" y="121"/>
                  <a:pt x="167" y="121"/>
                </a:cubicBezTo>
                <a:cubicBezTo>
                  <a:pt x="168" y="118"/>
                  <a:pt x="168" y="116"/>
                  <a:pt x="169" y="114"/>
                </a:cubicBezTo>
                <a:cubicBezTo>
                  <a:pt x="186" y="109"/>
                  <a:pt x="186" y="109"/>
                  <a:pt x="186" y="109"/>
                </a:cubicBezTo>
                <a:cubicBezTo>
                  <a:pt x="192" y="107"/>
                  <a:pt x="197" y="104"/>
                  <a:pt x="197" y="99"/>
                </a:cubicBezTo>
                <a:cubicBezTo>
                  <a:pt x="197" y="93"/>
                  <a:pt x="192" y="90"/>
                  <a:pt x="186" y="88"/>
                </a:cubicBezTo>
                <a:close/>
                <a:moveTo>
                  <a:pt x="98" y="128"/>
                </a:moveTo>
                <a:cubicBezTo>
                  <a:pt x="82" y="128"/>
                  <a:pt x="68" y="115"/>
                  <a:pt x="68" y="99"/>
                </a:cubicBezTo>
                <a:cubicBezTo>
                  <a:pt x="68" y="82"/>
                  <a:pt x="82" y="69"/>
                  <a:pt x="98" y="69"/>
                </a:cubicBezTo>
                <a:cubicBezTo>
                  <a:pt x="115" y="69"/>
                  <a:pt x="128" y="82"/>
                  <a:pt x="128" y="99"/>
                </a:cubicBezTo>
                <a:cubicBezTo>
                  <a:pt x="128" y="115"/>
                  <a:pt x="115" y="128"/>
                  <a:pt x="98" y="12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0388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017576" y="2705725"/>
            <a:ext cx="6155260" cy="1446550"/>
            <a:chOff x="3737676" y="2717801"/>
            <a:chExt cx="6155260" cy="1446550"/>
          </a:xfrm>
        </p:grpSpPr>
        <p:sp>
          <p:nvSpPr>
            <p:cNvPr id="3" name="矩形 2"/>
            <p:cNvSpPr/>
            <p:nvPr/>
          </p:nvSpPr>
          <p:spPr>
            <a:xfrm>
              <a:off x="4735481" y="3071744"/>
              <a:ext cx="5157455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dirty="0"/>
                <a:t>"Ensuring that we can deliver the best quality infrastructure for Britain and the best value for money for the taxpayer are key parts of our long-term economic plan."</a:t>
              </a:r>
            </a:p>
          </p:txBody>
        </p:sp>
        <p:sp>
          <p:nvSpPr>
            <p:cNvPr id="4" name="TextBox 18"/>
            <p:cNvSpPr txBox="1"/>
            <p:nvPr/>
          </p:nvSpPr>
          <p:spPr>
            <a:xfrm>
              <a:off x="3868235" y="2979411"/>
              <a:ext cx="173449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en-US" altLang="zh-CN" sz="5400" smtClean="0">
                  <a:solidFill>
                    <a:sysClr val="windowText" lastClr="000000"/>
                  </a:solidFill>
                </a:rPr>
                <a:t>|</a:t>
              </a:r>
              <a:endParaRPr lang="zh-CN" altLang="en-US" sz="5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" name="TextBox 18"/>
            <p:cNvSpPr txBox="1"/>
            <p:nvPr/>
          </p:nvSpPr>
          <p:spPr>
            <a:xfrm>
              <a:off x="3737676" y="2717801"/>
              <a:ext cx="1734494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800" dirty="0" smtClean="0">
                  <a:solidFill>
                    <a:sysClr val="windowText" lastClr="000000"/>
                  </a:solidFill>
                </a:rPr>
                <a:t>3</a:t>
              </a:r>
              <a:endParaRPr lang="zh-CN" altLang="en-US" sz="88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6" name="TextBox 18"/>
          <p:cNvSpPr txBox="1"/>
          <p:nvPr/>
        </p:nvSpPr>
        <p:spPr>
          <a:xfrm>
            <a:off x="481115" y="205041"/>
            <a:ext cx="1734494" cy="6447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1300" dirty="0" smtClean="0">
                <a:solidFill>
                  <a:schemeClr val="bg1">
                    <a:lumMod val="75000"/>
                  </a:schemeClr>
                </a:solidFill>
              </a:rPr>
              <a:t>3</a:t>
            </a:r>
            <a:endParaRPr lang="zh-CN" altLang="en-US" sz="88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9391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77114" y="794098"/>
            <a:ext cx="490685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6600" dirty="0" smtClean="0">
                <a:latin typeface="+mj-lt"/>
                <a:ea typeface="Segoe UI" pitchFamily="34" charset="0"/>
                <a:cs typeface="Segoe UI" pitchFamily="34" charset="0"/>
              </a:rPr>
              <a:t>POWERPOINT</a:t>
            </a:r>
            <a:endParaRPr lang="zh-CN" altLang="en-US" sz="6600" dirty="0">
              <a:latin typeface="+mj-lt"/>
              <a:cs typeface="Segoe UI" pitchFamily="34" charset="0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477114" y="1082485"/>
            <a:ext cx="0" cy="53122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4007431" y="3548452"/>
            <a:ext cx="3357586" cy="1527191"/>
            <a:chOff x="5452264" y="3572670"/>
            <a:chExt cx="4554714" cy="2071702"/>
          </a:xfrm>
          <a:solidFill>
            <a:schemeClr val="bg1"/>
          </a:solidFill>
        </p:grpSpPr>
        <p:grpSp>
          <p:nvGrpSpPr>
            <p:cNvPr id="5" name="组合 4"/>
            <p:cNvGrpSpPr/>
            <p:nvPr/>
          </p:nvGrpSpPr>
          <p:grpSpPr>
            <a:xfrm>
              <a:off x="5452264" y="3572670"/>
              <a:ext cx="2197260" cy="2071702"/>
              <a:chOff x="4380694" y="2858290"/>
              <a:chExt cx="2500330" cy="2357454"/>
            </a:xfrm>
            <a:grpFill/>
          </p:grpSpPr>
          <p:grpSp>
            <p:nvGrpSpPr>
              <p:cNvPr id="37" name="组合 36"/>
              <p:cNvGrpSpPr/>
              <p:nvPr/>
            </p:nvGrpSpPr>
            <p:grpSpPr>
              <a:xfrm>
                <a:off x="4380694" y="2858290"/>
                <a:ext cx="2500330" cy="357190"/>
                <a:chOff x="4452132" y="2215348"/>
                <a:chExt cx="2500330" cy="357190"/>
              </a:xfrm>
              <a:grpFill/>
            </p:grpSpPr>
            <p:sp>
              <p:nvSpPr>
                <p:cNvPr id="62" name="矩形 115"/>
                <p:cNvSpPr/>
                <p:nvPr/>
              </p:nvSpPr>
              <p:spPr>
                <a:xfrm>
                  <a:off x="4452132" y="2215348"/>
                  <a:ext cx="357190" cy="357190"/>
                </a:xfrm>
                <a:prstGeom prst="round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3" name="矩形 116"/>
                <p:cNvSpPr/>
                <p:nvPr/>
              </p:nvSpPr>
              <p:spPr>
                <a:xfrm>
                  <a:off x="4987917" y="2215348"/>
                  <a:ext cx="357190" cy="357190"/>
                </a:xfrm>
                <a:prstGeom prst="round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4" name="矩形 117"/>
                <p:cNvSpPr/>
                <p:nvPr/>
              </p:nvSpPr>
              <p:spPr>
                <a:xfrm>
                  <a:off x="6595272" y="2215348"/>
                  <a:ext cx="357190" cy="357190"/>
                </a:xfrm>
                <a:prstGeom prst="round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5" name="矩形 118"/>
                <p:cNvSpPr/>
                <p:nvPr/>
              </p:nvSpPr>
              <p:spPr>
                <a:xfrm>
                  <a:off x="6059487" y="2215348"/>
                  <a:ext cx="357190" cy="357190"/>
                </a:xfrm>
                <a:prstGeom prst="round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6" name="矩形 119"/>
                <p:cNvSpPr/>
                <p:nvPr/>
              </p:nvSpPr>
              <p:spPr>
                <a:xfrm>
                  <a:off x="5523702" y="2215348"/>
                  <a:ext cx="357190" cy="357190"/>
                </a:xfrm>
                <a:prstGeom prst="round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8" name="组合 37"/>
              <p:cNvGrpSpPr/>
              <p:nvPr/>
            </p:nvGrpSpPr>
            <p:grpSpPr>
              <a:xfrm>
                <a:off x="4380694" y="3358356"/>
                <a:ext cx="2500330" cy="357190"/>
                <a:chOff x="4452132" y="2215348"/>
                <a:chExt cx="2500330" cy="357190"/>
              </a:xfrm>
              <a:grpFill/>
            </p:grpSpPr>
            <p:sp>
              <p:nvSpPr>
                <p:cNvPr id="57" name="矩形 122"/>
                <p:cNvSpPr/>
                <p:nvPr/>
              </p:nvSpPr>
              <p:spPr>
                <a:xfrm>
                  <a:off x="4452132" y="2215348"/>
                  <a:ext cx="357190" cy="357190"/>
                </a:xfrm>
                <a:prstGeom prst="round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8" name="矩形 123"/>
                <p:cNvSpPr/>
                <p:nvPr/>
              </p:nvSpPr>
              <p:spPr>
                <a:xfrm>
                  <a:off x="4987917" y="2215348"/>
                  <a:ext cx="357190" cy="357190"/>
                </a:xfrm>
                <a:prstGeom prst="round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9" name="矩形 124"/>
                <p:cNvSpPr/>
                <p:nvPr/>
              </p:nvSpPr>
              <p:spPr>
                <a:xfrm>
                  <a:off x="6595272" y="2215348"/>
                  <a:ext cx="357190" cy="357190"/>
                </a:xfrm>
                <a:prstGeom prst="round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0" name="矩形 125"/>
                <p:cNvSpPr/>
                <p:nvPr/>
              </p:nvSpPr>
              <p:spPr>
                <a:xfrm>
                  <a:off x="6059487" y="2215348"/>
                  <a:ext cx="357190" cy="357190"/>
                </a:xfrm>
                <a:prstGeom prst="round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1" name="矩形 126"/>
                <p:cNvSpPr/>
                <p:nvPr/>
              </p:nvSpPr>
              <p:spPr>
                <a:xfrm>
                  <a:off x="5523702" y="2215348"/>
                  <a:ext cx="357190" cy="357190"/>
                </a:xfrm>
                <a:prstGeom prst="round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9" name="组合 38"/>
              <p:cNvGrpSpPr/>
              <p:nvPr/>
            </p:nvGrpSpPr>
            <p:grpSpPr>
              <a:xfrm>
                <a:off x="4380694" y="3858422"/>
                <a:ext cx="2500330" cy="357190"/>
                <a:chOff x="4452132" y="2215348"/>
                <a:chExt cx="2500330" cy="357190"/>
              </a:xfrm>
              <a:grpFill/>
            </p:grpSpPr>
            <p:sp>
              <p:nvSpPr>
                <p:cNvPr id="52" name="矩形 128"/>
                <p:cNvSpPr/>
                <p:nvPr/>
              </p:nvSpPr>
              <p:spPr>
                <a:xfrm>
                  <a:off x="4452132" y="2215348"/>
                  <a:ext cx="357190" cy="357190"/>
                </a:xfrm>
                <a:prstGeom prst="round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3" name="矩形 129"/>
                <p:cNvSpPr/>
                <p:nvPr/>
              </p:nvSpPr>
              <p:spPr>
                <a:xfrm>
                  <a:off x="4987917" y="2215348"/>
                  <a:ext cx="357190" cy="357190"/>
                </a:xfrm>
                <a:prstGeom prst="round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4" name="矩形 130"/>
                <p:cNvSpPr/>
                <p:nvPr/>
              </p:nvSpPr>
              <p:spPr>
                <a:xfrm>
                  <a:off x="6595272" y="2215348"/>
                  <a:ext cx="357190" cy="357190"/>
                </a:xfrm>
                <a:prstGeom prst="round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5" name="矩形 131"/>
                <p:cNvSpPr/>
                <p:nvPr/>
              </p:nvSpPr>
              <p:spPr>
                <a:xfrm>
                  <a:off x="6059487" y="2215348"/>
                  <a:ext cx="357190" cy="357190"/>
                </a:xfrm>
                <a:prstGeom prst="round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6" name="矩形 132"/>
                <p:cNvSpPr/>
                <p:nvPr/>
              </p:nvSpPr>
              <p:spPr>
                <a:xfrm>
                  <a:off x="5523702" y="2215348"/>
                  <a:ext cx="357190" cy="357190"/>
                </a:xfrm>
                <a:prstGeom prst="round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40" name="组合 39"/>
              <p:cNvGrpSpPr/>
              <p:nvPr/>
            </p:nvGrpSpPr>
            <p:grpSpPr>
              <a:xfrm>
                <a:off x="4380694" y="4358488"/>
                <a:ext cx="2500330" cy="357190"/>
                <a:chOff x="4452132" y="2215348"/>
                <a:chExt cx="2500330" cy="357190"/>
              </a:xfrm>
              <a:grpFill/>
            </p:grpSpPr>
            <p:sp>
              <p:nvSpPr>
                <p:cNvPr id="47" name="矩形 134"/>
                <p:cNvSpPr/>
                <p:nvPr/>
              </p:nvSpPr>
              <p:spPr>
                <a:xfrm>
                  <a:off x="4452132" y="2215348"/>
                  <a:ext cx="357190" cy="357190"/>
                </a:xfrm>
                <a:prstGeom prst="round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8" name="矩形 135"/>
                <p:cNvSpPr/>
                <p:nvPr/>
              </p:nvSpPr>
              <p:spPr>
                <a:xfrm>
                  <a:off x="4987917" y="2215348"/>
                  <a:ext cx="357190" cy="357190"/>
                </a:xfrm>
                <a:prstGeom prst="round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9" name="矩形 136"/>
                <p:cNvSpPr/>
                <p:nvPr/>
              </p:nvSpPr>
              <p:spPr>
                <a:xfrm>
                  <a:off x="6595272" y="2215348"/>
                  <a:ext cx="357190" cy="357190"/>
                </a:xfrm>
                <a:prstGeom prst="round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0" name="矩形 137"/>
                <p:cNvSpPr/>
                <p:nvPr/>
              </p:nvSpPr>
              <p:spPr>
                <a:xfrm>
                  <a:off x="6059487" y="2215348"/>
                  <a:ext cx="357190" cy="357190"/>
                </a:xfrm>
                <a:prstGeom prst="round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1" name="矩形 138"/>
                <p:cNvSpPr/>
                <p:nvPr/>
              </p:nvSpPr>
              <p:spPr>
                <a:xfrm>
                  <a:off x="5523702" y="2215348"/>
                  <a:ext cx="357190" cy="357190"/>
                </a:xfrm>
                <a:prstGeom prst="round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41" name="组合 40"/>
              <p:cNvGrpSpPr/>
              <p:nvPr/>
            </p:nvGrpSpPr>
            <p:grpSpPr>
              <a:xfrm>
                <a:off x="4380694" y="4858554"/>
                <a:ext cx="2500330" cy="357190"/>
                <a:chOff x="4452132" y="2215348"/>
                <a:chExt cx="2500330" cy="357190"/>
              </a:xfrm>
              <a:grpFill/>
            </p:grpSpPr>
            <p:sp>
              <p:nvSpPr>
                <p:cNvPr id="42" name="矩形 140"/>
                <p:cNvSpPr/>
                <p:nvPr/>
              </p:nvSpPr>
              <p:spPr>
                <a:xfrm>
                  <a:off x="4452132" y="2215348"/>
                  <a:ext cx="357190" cy="357190"/>
                </a:xfrm>
                <a:prstGeom prst="round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3" name="矩形 141"/>
                <p:cNvSpPr/>
                <p:nvPr/>
              </p:nvSpPr>
              <p:spPr>
                <a:xfrm>
                  <a:off x="4987917" y="2215348"/>
                  <a:ext cx="357190" cy="357190"/>
                </a:xfrm>
                <a:prstGeom prst="round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4" name="矩形 142"/>
                <p:cNvSpPr/>
                <p:nvPr/>
              </p:nvSpPr>
              <p:spPr>
                <a:xfrm>
                  <a:off x="6595272" y="2215348"/>
                  <a:ext cx="357190" cy="357190"/>
                </a:xfrm>
                <a:prstGeom prst="round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5" name="矩形 143"/>
                <p:cNvSpPr/>
                <p:nvPr/>
              </p:nvSpPr>
              <p:spPr>
                <a:xfrm>
                  <a:off x="6059487" y="2215348"/>
                  <a:ext cx="357190" cy="357190"/>
                </a:xfrm>
                <a:prstGeom prst="round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6" name="矩形 144"/>
                <p:cNvSpPr/>
                <p:nvPr/>
              </p:nvSpPr>
              <p:spPr>
                <a:xfrm>
                  <a:off x="5523702" y="2215348"/>
                  <a:ext cx="357190" cy="357190"/>
                </a:xfrm>
                <a:prstGeom prst="round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6" name="组合 5"/>
            <p:cNvGrpSpPr/>
            <p:nvPr/>
          </p:nvGrpSpPr>
          <p:grpSpPr>
            <a:xfrm>
              <a:off x="7809718" y="3572670"/>
              <a:ext cx="2197260" cy="2071702"/>
              <a:chOff x="4380694" y="2858290"/>
              <a:chExt cx="2500330" cy="2357454"/>
            </a:xfrm>
            <a:grpFill/>
          </p:grpSpPr>
          <p:grpSp>
            <p:nvGrpSpPr>
              <p:cNvPr id="7" name="组合 120"/>
              <p:cNvGrpSpPr/>
              <p:nvPr/>
            </p:nvGrpSpPr>
            <p:grpSpPr>
              <a:xfrm>
                <a:off x="4380694" y="2858290"/>
                <a:ext cx="2500330" cy="357190"/>
                <a:chOff x="4452132" y="2215348"/>
                <a:chExt cx="2500330" cy="357190"/>
              </a:xfrm>
              <a:grpFill/>
            </p:grpSpPr>
            <p:sp>
              <p:nvSpPr>
                <p:cNvPr id="32" name="矩形 172"/>
                <p:cNvSpPr/>
                <p:nvPr/>
              </p:nvSpPr>
              <p:spPr>
                <a:xfrm>
                  <a:off x="4452132" y="2215348"/>
                  <a:ext cx="357190" cy="357190"/>
                </a:xfrm>
                <a:prstGeom prst="round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3" name="矩形 173"/>
                <p:cNvSpPr/>
                <p:nvPr/>
              </p:nvSpPr>
              <p:spPr>
                <a:xfrm>
                  <a:off x="4987917" y="2215348"/>
                  <a:ext cx="357190" cy="357190"/>
                </a:xfrm>
                <a:prstGeom prst="round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4" name="矩形 174"/>
                <p:cNvSpPr/>
                <p:nvPr/>
              </p:nvSpPr>
              <p:spPr>
                <a:xfrm>
                  <a:off x="6595272" y="2215348"/>
                  <a:ext cx="357190" cy="357190"/>
                </a:xfrm>
                <a:prstGeom prst="round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5" name="矩形 175"/>
                <p:cNvSpPr/>
                <p:nvPr/>
              </p:nvSpPr>
              <p:spPr>
                <a:xfrm>
                  <a:off x="6059487" y="2215348"/>
                  <a:ext cx="357190" cy="357190"/>
                </a:xfrm>
                <a:prstGeom prst="round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6" name="矩形 176"/>
                <p:cNvSpPr/>
                <p:nvPr/>
              </p:nvSpPr>
              <p:spPr>
                <a:xfrm>
                  <a:off x="5523702" y="2215348"/>
                  <a:ext cx="357190" cy="357190"/>
                </a:xfrm>
                <a:prstGeom prst="round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8" name="组合 121"/>
              <p:cNvGrpSpPr/>
              <p:nvPr/>
            </p:nvGrpSpPr>
            <p:grpSpPr>
              <a:xfrm>
                <a:off x="4380694" y="3358356"/>
                <a:ext cx="2500330" cy="357190"/>
                <a:chOff x="4452132" y="2215348"/>
                <a:chExt cx="2500330" cy="357190"/>
              </a:xfrm>
              <a:grpFill/>
            </p:grpSpPr>
            <p:sp>
              <p:nvSpPr>
                <p:cNvPr id="27" name="矩形 167"/>
                <p:cNvSpPr/>
                <p:nvPr/>
              </p:nvSpPr>
              <p:spPr>
                <a:xfrm>
                  <a:off x="4452132" y="2215348"/>
                  <a:ext cx="357190" cy="357190"/>
                </a:xfrm>
                <a:prstGeom prst="round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8" name="矩形 168"/>
                <p:cNvSpPr/>
                <p:nvPr/>
              </p:nvSpPr>
              <p:spPr>
                <a:xfrm>
                  <a:off x="4987917" y="2215348"/>
                  <a:ext cx="357190" cy="357190"/>
                </a:xfrm>
                <a:prstGeom prst="round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" name="矩形 169"/>
                <p:cNvSpPr/>
                <p:nvPr/>
              </p:nvSpPr>
              <p:spPr>
                <a:xfrm>
                  <a:off x="6595272" y="2215348"/>
                  <a:ext cx="357190" cy="357190"/>
                </a:xfrm>
                <a:prstGeom prst="round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0" name="矩形 170"/>
                <p:cNvSpPr/>
                <p:nvPr/>
              </p:nvSpPr>
              <p:spPr>
                <a:xfrm>
                  <a:off x="6059487" y="2215348"/>
                  <a:ext cx="357190" cy="357190"/>
                </a:xfrm>
                <a:prstGeom prst="round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1" name="矩形 171"/>
                <p:cNvSpPr/>
                <p:nvPr/>
              </p:nvSpPr>
              <p:spPr>
                <a:xfrm>
                  <a:off x="5523702" y="2215348"/>
                  <a:ext cx="357190" cy="357190"/>
                </a:xfrm>
                <a:prstGeom prst="round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9" name="组合 127"/>
              <p:cNvGrpSpPr/>
              <p:nvPr/>
            </p:nvGrpSpPr>
            <p:grpSpPr>
              <a:xfrm>
                <a:off x="4380694" y="3858422"/>
                <a:ext cx="2500330" cy="357190"/>
                <a:chOff x="4452132" y="2215348"/>
                <a:chExt cx="2500330" cy="357190"/>
              </a:xfrm>
              <a:grpFill/>
            </p:grpSpPr>
            <p:sp>
              <p:nvSpPr>
                <p:cNvPr id="22" name="矩形 162"/>
                <p:cNvSpPr/>
                <p:nvPr/>
              </p:nvSpPr>
              <p:spPr>
                <a:xfrm>
                  <a:off x="4452132" y="2215348"/>
                  <a:ext cx="357190" cy="357190"/>
                </a:xfrm>
                <a:prstGeom prst="round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3" name="矩形 163"/>
                <p:cNvSpPr/>
                <p:nvPr/>
              </p:nvSpPr>
              <p:spPr>
                <a:xfrm>
                  <a:off x="4987917" y="2215348"/>
                  <a:ext cx="357190" cy="357190"/>
                </a:xfrm>
                <a:prstGeom prst="round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4" name="矩形 164"/>
                <p:cNvSpPr/>
                <p:nvPr/>
              </p:nvSpPr>
              <p:spPr>
                <a:xfrm>
                  <a:off x="6595272" y="2215348"/>
                  <a:ext cx="357190" cy="357190"/>
                </a:xfrm>
                <a:prstGeom prst="round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5" name="矩形 165"/>
                <p:cNvSpPr/>
                <p:nvPr/>
              </p:nvSpPr>
              <p:spPr>
                <a:xfrm>
                  <a:off x="6059487" y="2215348"/>
                  <a:ext cx="357190" cy="357190"/>
                </a:xfrm>
                <a:prstGeom prst="round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6" name="矩形 166"/>
                <p:cNvSpPr/>
                <p:nvPr/>
              </p:nvSpPr>
              <p:spPr>
                <a:xfrm>
                  <a:off x="5523702" y="2215348"/>
                  <a:ext cx="357190" cy="357190"/>
                </a:xfrm>
                <a:prstGeom prst="round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0" name="组合 133"/>
              <p:cNvGrpSpPr/>
              <p:nvPr/>
            </p:nvGrpSpPr>
            <p:grpSpPr>
              <a:xfrm>
                <a:off x="4380694" y="4358488"/>
                <a:ext cx="2500330" cy="357190"/>
                <a:chOff x="4452132" y="2215348"/>
                <a:chExt cx="2500330" cy="357190"/>
              </a:xfrm>
              <a:grpFill/>
            </p:grpSpPr>
            <p:sp>
              <p:nvSpPr>
                <p:cNvPr id="17" name="矩形 157"/>
                <p:cNvSpPr/>
                <p:nvPr/>
              </p:nvSpPr>
              <p:spPr>
                <a:xfrm>
                  <a:off x="4452132" y="2215348"/>
                  <a:ext cx="357190" cy="357190"/>
                </a:xfrm>
                <a:prstGeom prst="round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" name="矩形 158"/>
                <p:cNvSpPr/>
                <p:nvPr/>
              </p:nvSpPr>
              <p:spPr>
                <a:xfrm>
                  <a:off x="4987917" y="2215348"/>
                  <a:ext cx="357190" cy="357190"/>
                </a:xfrm>
                <a:prstGeom prst="round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" name="矩形 159"/>
                <p:cNvSpPr/>
                <p:nvPr/>
              </p:nvSpPr>
              <p:spPr>
                <a:xfrm>
                  <a:off x="6595272" y="2215348"/>
                  <a:ext cx="357190" cy="357190"/>
                </a:xfrm>
                <a:prstGeom prst="round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0" name="矩形 160"/>
                <p:cNvSpPr/>
                <p:nvPr/>
              </p:nvSpPr>
              <p:spPr>
                <a:xfrm>
                  <a:off x="6059487" y="2215348"/>
                  <a:ext cx="357190" cy="357190"/>
                </a:xfrm>
                <a:prstGeom prst="round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1" name="矩形 161"/>
                <p:cNvSpPr/>
                <p:nvPr/>
              </p:nvSpPr>
              <p:spPr>
                <a:xfrm>
                  <a:off x="5523702" y="2215348"/>
                  <a:ext cx="357190" cy="357190"/>
                </a:xfrm>
                <a:prstGeom prst="round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1" name="组合 139"/>
              <p:cNvGrpSpPr/>
              <p:nvPr/>
            </p:nvGrpSpPr>
            <p:grpSpPr>
              <a:xfrm>
                <a:off x="4380694" y="4858554"/>
                <a:ext cx="2500330" cy="357190"/>
                <a:chOff x="4452132" y="2215348"/>
                <a:chExt cx="2500330" cy="357190"/>
              </a:xfrm>
              <a:grpFill/>
            </p:grpSpPr>
            <p:sp>
              <p:nvSpPr>
                <p:cNvPr id="12" name="矩形 152"/>
                <p:cNvSpPr/>
                <p:nvPr/>
              </p:nvSpPr>
              <p:spPr>
                <a:xfrm>
                  <a:off x="4452132" y="2215348"/>
                  <a:ext cx="357190" cy="357190"/>
                </a:xfrm>
                <a:prstGeom prst="round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" name="矩形 153"/>
                <p:cNvSpPr/>
                <p:nvPr/>
              </p:nvSpPr>
              <p:spPr>
                <a:xfrm>
                  <a:off x="4987917" y="2215348"/>
                  <a:ext cx="357190" cy="357190"/>
                </a:xfrm>
                <a:prstGeom prst="round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" name="矩形 154"/>
                <p:cNvSpPr/>
                <p:nvPr/>
              </p:nvSpPr>
              <p:spPr>
                <a:xfrm>
                  <a:off x="6595272" y="2215348"/>
                  <a:ext cx="357190" cy="357190"/>
                </a:xfrm>
                <a:prstGeom prst="round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" name="矩形 155"/>
                <p:cNvSpPr/>
                <p:nvPr/>
              </p:nvSpPr>
              <p:spPr>
                <a:xfrm>
                  <a:off x="6059487" y="2215348"/>
                  <a:ext cx="357190" cy="357190"/>
                </a:xfrm>
                <a:prstGeom prst="round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6" name="矩形 156"/>
                <p:cNvSpPr/>
                <p:nvPr/>
              </p:nvSpPr>
              <p:spPr>
                <a:xfrm>
                  <a:off x="5523702" y="2215348"/>
                  <a:ext cx="357190" cy="357190"/>
                </a:xfrm>
                <a:prstGeom prst="round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sp>
        <p:nvSpPr>
          <p:cNvPr id="67" name="文本框 35"/>
          <p:cNvSpPr txBox="1"/>
          <p:nvPr/>
        </p:nvSpPr>
        <p:spPr>
          <a:xfrm>
            <a:off x="4284440" y="3030539"/>
            <a:ext cx="1487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rgbClr val="0070C0"/>
                </a:solidFill>
                <a:latin typeface="+mj-lt"/>
                <a:ea typeface="Segoe UI" pitchFamily="34" charset="0"/>
                <a:cs typeface="Segoe UI" pitchFamily="34" charset="0"/>
              </a:rPr>
              <a:t>TEXT HERE</a:t>
            </a:r>
            <a:endParaRPr lang="zh-CN" altLang="en-US" sz="2400" b="1" dirty="0">
              <a:solidFill>
                <a:srgbClr val="0070C0"/>
              </a:solidFill>
              <a:latin typeface="+mj-lt"/>
              <a:cs typeface="Segoe UI" pitchFamily="34" charset="0"/>
            </a:endParaRPr>
          </a:p>
        </p:txBody>
      </p:sp>
      <p:sp>
        <p:nvSpPr>
          <p:cNvPr id="68" name="文本框 35"/>
          <p:cNvSpPr txBox="1"/>
          <p:nvPr/>
        </p:nvSpPr>
        <p:spPr>
          <a:xfrm>
            <a:off x="4284440" y="2617481"/>
            <a:ext cx="9637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rgbClr val="0070C0"/>
                </a:solidFill>
                <a:latin typeface="+mj-lt"/>
                <a:ea typeface="Segoe UI" pitchFamily="34" charset="0"/>
                <a:cs typeface="Segoe UI" pitchFamily="34" charset="0"/>
              </a:rPr>
              <a:t>54%</a:t>
            </a:r>
            <a:endParaRPr lang="zh-CN" altLang="en-US" sz="3600" b="1" dirty="0">
              <a:solidFill>
                <a:srgbClr val="0070C0"/>
              </a:solidFill>
              <a:latin typeface="+mj-lt"/>
              <a:cs typeface="Segoe UI" pitchFamily="34" charset="0"/>
            </a:endParaRPr>
          </a:p>
        </p:txBody>
      </p:sp>
      <p:sp>
        <p:nvSpPr>
          <p:cNvPr id="69" name="文本框 35"/>
          <p:cNvSpPr txBox="1"/>
          <p:nvPr/>
        </p:nvSpPr>
        <p:spPr>
          <a:xfrm>
            <a:off x="8140734" y="3030539"/>
            <a:ext cx="1487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rgbClr val="FFC000"/>
                </a:solidFill>
                <a:latin typeface="+mj-lt"/>
                <a:ea typeface="Segoe UI" pitchFamily="34" charset="0"/>
                <a:cs typeface="Segoe UI" pitchFamily="34" charset="0"/>
              </a:rPr>
              <a:t>TEXT HERE</a:t>
            </a:r>
            <a:endParaRPr lang="zh-CN" altLang="en-US" sz="2400" b="1" dirty="0">
              <a:solidFill>
                <a:srgbClr val="FFC000"/>
              </a:solidFill>
              <a:latin typeface="+mj-lt"/>
              <a:cs typeface="Segoe UI" pitchFamily="34" charset="0"/>
            </a:endParaRPr>
          </a:p>
        </p:txBody>
      </p:sp>
      <p:sp>
        <p:nvSpPr>
          <p:cNvPr id="70" name="文本框 35"/>
          <p:cNvSpPr txBox="1"/>
          <p:nvPr/>
        </p:nvSpPr>
        <p:spPr>
          <a:xfrm>
            <a:off x="8140734" y="2617481"/>
            <a:ext cx="9637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rgbClr val="FFC000"/>
                </a:solidFill>
                <a:latin typeface="+mj-lt"/>
                <a:ea typeface="Segoe UI" pitchFamily="34" charset="0"/>
                <a:cs typeface="Segoe UI" pitchFamily="34" charset="0"/>
              </a:rPr>
              <a:t>46%</a:t>
            </a:r>
            <a:endParaRPr lang="zh-CN" altLang="en-US" sz="3600" b="1" dirty="0">
              <a:solidFill>
                <a:srgbClr val="FFC000"/>
              </a:solidFill>
              <a:latin typeface="+mj-lt"/>
              <a:cs typeface="Segoe UI" pitchFamily="34" charset="0"/>
            </a:endParaRPr>
          </a:p>
        </p:txBody>
      </p:sp>
      <p:grpSp>
        <p:nvGrpSpPr>
          <p:cNvPr id="71" name="组合 70"/>
          <p:cNvGrpSpPr/>
          <p:nvPr/>
        </p:nvGrpSpPr>
        <p:grpSpPr>
          <a:xfrm>
            <a:off x="7793645" y="3548452"/>
            <a:ext cx="3357586" cy="1527191"/>
            <a:chOff x="5452264" y="3572670"/>
            <a:chExt cx="4554714" cy="2071702"/>
          </a:xfrm>
          <a:solidFill>
            <a:schemeClr val="bg1"/>
          </a:solidFill>
        </p:grpSpPr>
        <p:grpSp>
          <p:nvGrpSpPr>
            <p:cNvPr id="72" name="组合 145"/>
            <p:cNvGrpSpPr/>
            <p:nvPr/>
          </p:nvGrpSpPr>
          <p:grpSpPr>
            <a:xfrm>
              <a:off x="5452264" y="3572668"/>
              <a:ext cx="2197260" cy="2071702"/>
              <a:chOff x="4380694" y="2858290"/>
              <a:chExt cx="2500330" cy="2357454"/>
            </a:xfrm>
            <a:grpFill/>
          </p:grpSpPr>
          <p:grpSp>
            <p:nvGrpSpPr>
              <p:cNvPr id="104" name="组合 120"/>
              <p:cNvGrpSpPr/>
              <p:nvPr/>
            </p:nvGrpSpPr>
            <p:grpSpPr>
              <a:xfrm>
                <a:off x="4380694" y="2858290"/>
                <a:ext cx="2500330" cy="357190"/>
                <a:chOff x="4452132" y="2215348"/>
                <a:chExt cx="2500330" cy="357190"/>
              </a:xfrm>
              <a:grpFill/>
            </p:grpSpPr>
            <p:sp>
              <p:nvSpPr>
                <p:cNvPr id="129" name="矩形 245"/>
                <p:cNvSpPr/>
                <p:nvPr/>
              </p:nvSpPr>
              <p:spPr>
                <a:xfrm>
                  <a:off x="4452132" y="2215348"/>
                  <a:ext cx="357190" cy="35719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0" name="矩形 246"/>
                <p:cNvSpPr/>
                <p:nvPr/>
              </p:nvSpPr>
              <p:spPr>
                <a:xfrm>
                  <a:off x="4987917" y="2215348"/>
                  <a:ext cx="357190" cy="35719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1" name="矩形 247"/>
                <p:cNvSpPr/>
                <p:nvPr/>
              </p:nvSpPr>
              <p:spPr>
                <a:xfrm>
                  <a:off x="6595272" y="2215348"/>
                  <a:ext cx="357190" cy="357190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2" name="矩形 248"/>
                <p:cNvSpPr/>
                <p:nvPr/>
              </p:nvSpPr>
              <p:spPr>
                <a:xfrm>
                  <a:off x="6059487" y="2215348"/>
                  <a:ext cx="357190" cy="35719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3" name="矩形 249"/>
                <p:cNvSpPr/>
                <p:nvPr/>
              </p:nvSpPr>
              <p:spPr>
                <a:xfrm>
                  <a:off x="5523702" y="2215348"/>
                  <a:ext cx="357190" cy="35719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05" name="组合 121"/>
              <p:cNvGrpSpPr/>
              <p:nvPr/>
            </p:nvGrpSpPr>
            <p:grpSpPr>
              <a:xfrm>
                <a:off x="4380694" y="3358356"/>
                <a:ext cx="2500330" cy="357190"/>
                <a:chOff x="4452132" y="2215348"/>
                <a:chExt cx="2500330" cy="357190"/>
              </a:xfrm>
              <a:grpFill/>
            </p:grpSpPr>
            <p:sp>
              <p:nvSpPr>
                <p:cNvPr id="124" name="矩形 240"/>
                <p:cNvSpPr/>
                <p:nvPr/>
              </p:nvSpPr>
              <p:spPr>
                <a:xfrm>
                  <a:off x="4452132" y="2215348"/>
                  <a:ext cx="357190" cy="35719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5" name="矩形 241"/>
                <p:cNvSpPr/>
                <p:nvPr/>
              </p:nvSpPr>
              <p:spPr>
                <a:xfrm>
                  <a:off x="4987917" y="2215348"/>
                  <a:ext cx="357190" cy="35719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6" name="矩形 242"/>
                <p:cNvSpPr/>
                <p:nvPr/>
              </p:nvSpPr>
              <p:spPr>
                <a:xfrm>
                  <a:off x="6595272" y="2215348"/>
                  <a:ext cx="357190" cy="357190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7" name="矩形 243"/>
                <p:cNvSpPr/>
                <p:nvPr/>
              </p:nvSpPr>
              <p:spPr>
                <a:xfrm>
                  <a:off x="6059487" y="2215348"/>
                  <a:ext cx="357190" cy="35719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8" name="矩形 244"/>
                <p:cNvSpPr/>
                <p:nvPr/>
              </p:nvSpPr>
              <p:spPr>
                <a:xfrm>
                  <a:off x="5523702" y="2215348"/>
                  <a:ext cx="357190" cy="35719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06" name="组合 127"/>
              <p:cNvGrpSpPr/>
              <p:nvPr/>
            </p:nvGrpSpPr>
            <p:grpSpPr>
              <a:xfrm>
                <a:off x="4380694" y="3858422"/>
                <a:ext cx="2500330" cy="357190"/>
                <a:chOff x="4452132" y="2215348"/>
                <a:chExt cx="2500330" cy="357190"/>
              </a:xfrm>
              <a:grpFill/>
            </p:grpSpPr>
            <p:sp>
              <p:nvSpPr>
                <p:cNvPr id="119" name="矩形 235"/>
                <p:cNvSpPr/>
                <p:nvPr/>
              </p:nvSpPr>
              <p:spPr>
                <a:xfrm>
                  <a:off x="4452132" y="2215348"/>
                  <a:ext cx="357190" cy="35719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0" name="矩形 236"/>
                <p:cNvSpPr/>
                <p:nvPr/>
              </p:nvSpPr>
              <p:spPr>
                <a:xfrm>
                  <a:off x="4987917" y="2215348"/>
                  <a:ext cx="357190" cy="35719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1" name="矩形 237"/>
                <p:cNvSpPr/>
                <p:nvPr/>
              </p:nvSpPr>
              <p:spPr>
                <a:xfrm>
                  <a:off x="6595272" y="2215348"/>
                  <a:ext cx="357190" cy="35719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2" name="矩形 238"/>
                <p:cNvSpPr/>
                <p:nvPr/>
              </p:nvSpPr>
              <p:spPr>
                <a:xfrm>
                  <a:off x="6059487" y="2215348"/>
                  <a:ext cx="357190" cy="35719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3" name="矩形 239"/>
                <p:cNvSpPr/>
                <p:nvPr/>
              </p:nvSpPr>
              <p:spPr>
                <a:xfrm>
                  <a:off x="5523702" y="2215348"/>
                  <a:ext cx="357190" cy="35719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07" name="组合 133"/>
              <p:cNvGrpSpPr/>
              <p:nvPr/>
            </p:nvGrpSpPr>
            <p:grpSpPr>
              <a:xfrm>
                <a:off x="4380694" y="4358488"/>
                <a:ext cx="2500330" cy="357190"/>
                <a:chOff x="4452132" y="2215348"/>
                <a:chExt cx="2500330" cy="357190"/>
              </a:xfrm>
              <a:grpFill/>
            </p:grpSpPr>
            <p:sp>
              <p:nvSpPr>
                <p:cNvPr id="114" name="矩形 230"/>
                <p:cNvSpPr/>
                <p:nvPr/>
              </p:nvSpPr>
              <p:spPr>
                <a:xfrm>
                  <a:off x="4452132" y="2215348"/>
                  <a:ext cx="357190" cy="35719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5" name="矩形 231"/>
                <p:cNvSpPr/>
                <p:nvPr/>
              </p:nvSpPr>
              <p:spPr>
                <a:xfrm>
                  <a:off x="4987917" y="2215348"/>
                  <a:ext cx="357190" cy="35719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6" name="矩形 232"/>
                <p:cNvSpPr/>
                <p:nvPr/>
              </p:nvSpPr>
              <p:spPr>
                <a:xfrm>
                  <a:off x="6595272" y="2215348"/>
                  <a:ext cx="357190" cy="35719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7" name="矩形 233"/>
                <p:cNvSpPr/>
                <p:nvPr/>
              </p:nvSpPr>
              <p:spPr>
                <a:xfrm>
                  <a:off x="6059487" y="2215348"/>
                  <a:ext cx="357190" cy="35719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8" name="矩形 234"/>
                <p:cNvSpPr/>
                <p:nvPr/>
              </p:nvSpPr>
              <p:spPr>
                <a:xfrm>
                  <a:off x="5523702" y="2215348"/>
                  <a:ext cx="357190" cy="35719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08" name="组合 139"/>
              <p:cNvGrpSpPr/>
              <p:nvPr/>
            </p:nvGrpSpPr>
            <p:grpSpPr>
              <a:xfrm>
                <a:off x="4380694" y="4858554"/>
                <a:ext cx="2500330" cy="357190"/>
                <a:chOff x="4452132" y="2215348"/>
                <a:chExt cx="2500330" cy="357190"/>
              </a:xfrm>
              <a:grpFill/>
            </p:grpSpPr>
            <p:sp>
              <p:nvSpPr>
                <p:cNvPr id="109" name="矩形 225"/>
                <p:cNvSpPr/>
                <p:nvPr/>
              </p:nvSpPr>
              <p:spPr>
                <a:xfrm>
                  <a:off x="4452132" y="2215348"/>
                  <a:ext cx="357190" cy="35719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0" name="矩形 226"/>
                <p:cNvSpPr/>
                <p:nvPr/>
              </p:nvSpPr>
              <p:spPr>
                <a:xfrm>
                  <a:off x="4987917" y="2215348"/>
                  <a:ext cx="357190" cy="35719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1" name="矩形 227"/>
                <p:cNvSpPr/>
                <p:nvPr/>
              </p:nvSpPr>
              <p:spPr>
                <a:xfrm>
                  <a:off x="6595272" y="2215348"/>
                  <a:ext cx="357190" cy="35719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2" name="矩形 228"/>
                <p:cNvSpPr/>
                <p:nvPr/>
              </p:nvSpPr>
              <p:spPr>
                <a:xfrm>
                  <a:off x="6059487" y="2215348"/>
                  <a:ext cx="357190" cy="35719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3" name="矩形 229"/>
                <p:cNvSpPr/>
                <p:nvPr/>
              </p:nvSpPr>
              <p:spPr>
                <a:xfrm>
                  <a:off x="5523702" y="2215348"/>
                  <a:ext cx="357190" cy="35719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73" name="组合 146"/>
            <p:cNvGrpSpPr/>
            <p:nvPr/>
          </p:nvGrpSpPr>
          <p:grpSpPr>
            <a:xfrm>
              <a:off x="7809718" y="3572668"/>
              <a:ext cx="2197260" cy="2071702"/>
              <a:chOff x="4380694" y="2858290"/>
              <a:chExt cx="2500330" cy="2357454"/>
            </a:xfrm>
            <a:grpFill/>
          </p:grpSpPr>
          <p:grpSp>
            <p:nvGrpSpPr>
              <p:cNvPr id="74" name="组合 120"/>
              <p:cNvGrpSpPr/>
              <p:nvPr/>
            </p:nvGrpSpPr>
            <p:grpSpPr>
              <a:xfrm>
                <a:off x="4380694" y="2858290"/>
                <a:ext cx="2500330" cy="357190"/>
                <a:chOff x="4452132" y="2215348"/>
                <a:chExt cx="2500330" cy="357190"/>
              </a:xfrm>
              <a:grpFill/>
            </p:grpSpPr>
            <p:sp>
              <p:nvSpPr>
                <p:cNvPr id="99" name="矩形 215"/>
                <p:cNvSpPr/>
                <p:nvPr/>
              </p:nvSpPr>
              <p:spPr>
                <a:xfrm>
                  <a:off x="4452132" y="2215348"/>
                  <a:ext cx="357190" cy="357190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0" name="矩形 216"/>
                <p:cNvSpPr/>
                <p:nvPr/>
              </p:nvSpPr>
              <p:spPr>
                <a:xfrm>
                  <a:off x="4987917" y="2215348"/>
                  <a:ext cx="357190" cy="357190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1" name="矩形 217"/>
                <p:cNvSpPr/>
                <p:nvPr/>
              </p:nvSpPr>
              <p:spPr>
                <a:xfrm>
                  <a:off x="6595272" y="2215348"/>
                  <a:ext cx="357190" cy="357190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2" name="矩形 218"/>
                <p:cNvSpPr/>
                <p:nvPr/>
              </p:nvSpPr>
              <p:spPr>
                <a:xfrm>
                  <a:off x="6059487" y="2215348"/>
                  <a:ext cx="357190" cy="357190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3" name="矩形 219"/>
                <p:cNvSpPr/>
                <p:nvPr/>
              </p:nvSpPr>
              <p:spPr>
                <a:xfrm>
                  <a:off x="5523702" y="2215348"/>
                  <a:ext cx="357190" cy="357190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75" name="组合 121"/>
              <p:cNvGrpSpPr/>
              <p:nvPr/>
            </p:nvGrpSpPr>
            <p:grpSpPr>
              <a:xfrm>
                <a:off x="4380694" y="3358356"/>
                <a:ext cx="2500330" cy="357190"/>
                <a:chOff x="4452132" y="2215348"/>
                <a:chExt cx="2500330" cy="357190"/>
              </a:xfrm>
              <a:grpFill/>
            </p:grpSpPr>
            <p:sp>
              <p:nvSpPr>
                <p:cNvPr id="94" name="矩形 210"/>
                <p:cNvSpPr/>
                <p:nvPr/>
              </p:nvSpPr>
              <p:spPr>
                <a:xfrm>
                  <a:off x="4452132" y="2215348"/>
                  <a:ext cx="357190" cy="357190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5" name="矩形 211"/>
                <p:cNvSpPr/>
                <p:nvPr/>
              </p:nvSpPr>
              <p:spPr>
                <a:xfrm>
                  <a:off x="4987917" y="2215348"/>
                  <a:ext cx="357190" cy="357190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6" name="矩形 212"/>
                <p:cNvSpPr/>
                <p:nvPr/>
              </p:nvSpPr>
              <p:spPr>
                <a:xfrm>
                  <a:off x="6595272" y="2215348"/>
                  <a:ext cx="357190" cy="357190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7" name="矩形 213"/>
                <p:cNvSpPr/>
                <p:nvPr/>
              </p:nvSpPr>
              <p:spPr>
                <a:xfrm>
                  <a:off x="6059487" y="2215348"/>
                  <a:ext cx="357190" cy="357190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8" name="矩形 214"/>
                <p:cNvSpPr/>
                <p:nvPr/>
              </p:nvSpPr>
              <p:spPr>
                <a:xfrm>
                  <a:off x="5523702" y="2215348"/>
                  <a:ext cx="357190" cy="357190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76" name="组合 127"/>
              <p:cNvGrpSpPr/>
              <p:nvPr/>
            </p:nvGrpSpPr>
            <p:grpSpPr>
              <a:xfrm>
                <a:off x="4380694" y="3858422"/>
                <a:ext cx="2500330" cy="357190"/>
                <a:chOff x="4452132" y="2215348"/>
                <a:chExt cx="2500330" cy="357190"/>
              </a:xfrm>
              <a:grpFill/>
            </p:grpSpPr>
            <p:sp>
              <p:nvSpPr>
                <p:cNvPr id="89" name="矩形 205"/>
                <p:cNvSpPr/>
                <p:nvPr/>
              </p:nvSpPr>
              <p:spPr>
                <a:xfrm>
                  <a:off x="4452132" y="2215348"/>
                  <a:ext cx="357190" cy="357190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0" name="矩形 206"/>
                <p:cNvSpPr/>
                <p:nvPr/>
              </p:nvSpPr>
              <p:spPr>
                <a:xfrm>
                  <a:off x="4987917" y="2215348"/>
                  <a:ext cx="357190" cy="357190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1" name="矩形 207"/>
                <p:cNvSpPr/>
                <p:nvPr/>
              </p:nvSpPr>
              <p:spPr>
                <a:xfrm>
                  <a:off x="6595272" y="2215348"/>
                  <a:ext cx="357190" cy="357190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2" name="矩形 208"/>
                <p:cNvSpPr/>
                <p:nvPr/>
              </p:nvSpPr>
              <p:spPr>
                <a:xfrm>
                  <a:off x="6059487" y="2215348"/>
                  <a:ext cx="357190" cy="357190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3" name="矩形 209"/>
                <p:cNvSpPr/>
                <p:nvPr/>
              </p:nvSpPr>
              <p:spPr>
                <a:xfrm>
                  <a:off x="5523702" y="2215348"/>
                  <a:ext cx="357190" cy="357190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77" name="组合 133"/>
              <p:cNvGrpSpPr/>
              <p:nvPr/>
            </p:nvGrpSpPr>
            <p:grpSpPr>
              <a:xfrm>
                <a:off x="4380694" y="4358488"/>
                <a:ext cx="2500330" cy="357190"/>
                <a:chOff x="4452132" y="2215348"/>
                <a:chExt cx="2500330" cy="357190"/>
              </a:xfrm>
              <a:grpFill/>
            </p:grpSpPr>
            <p:sp>
              <p:nvSpPr>
                <p:cNvPr id="84" name="矩形 200"/>
                <p:cNvSpPr/>
                <p:nvPr/>
              </p:nvSpPr>
              <p:spPr>
                <a:xfrm>
                  <a:off x="4452132" y="2215348"/>
                  <a:ext cx="357190" cy="357190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5" name="矩形 201"/>
                <p:cNvSpPr/>
                <p:nvPr/>
              </p:nvSpPr>
              <p:spPr>
                <a:xfrm>
                  <a:off x="4987917" y="2215348"/>
                  <a:ext cx="357190" cy="357190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6" name="矩形 202"/>
                <p:cNvSpPr/>
                <p:nvPr/>
              </p:nvSpPr>
              <p:spPr>
                <a:xfrm>
                  <a:off x="6595272" y="2215348"/>
                  <a:ext cx="357190" cy="357190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7" name="矩形 203"/>
                <p:cNvSpPr/>
                <p:nvPr/>
              </p:nvSpPr>
              <p:spPr>
                <a:xfrm>
                  <a:off x="6059487" y="2215348"/>
                  <a:ext cx="357190" cy="357190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8" name="矩形 204"/>
                <p:cNvSpPr/>
                <p:nvPr/>
              </p:nvSpPr>
              <p:spPr>
                <a:xfrm>
                  <a:off x="5523702" y="2215348"/>
                  <a:ext cx="357190" cy="357190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78" name="组合 139"/>
              <p:cNvGrpSpPr/>
              <p:nvPr/>
            </p:nvGrpSpPr>
            <p:grpSpPr>
              <a:xfrm>
                <a:off x="4380694" y="4858554"/>
                <a:ext cx="2500330" cy="357190"/>
                <a:chOff x="4452132" y="2215348"/>
                <a:chExt cx="2500330" cy="357190"/>
              </a:xfrm>
              <a:grpFill/>
            </p:grpSpPr>
            <p:sp>
              <p:nvSpPr>
                <p:cNvPr id="79" name="矩形 195"/>
                <p:cNvSpPr/>
                <p:nvPr/>
              </p:nvSpPr>
              <p:spPr>
                <a:xfrm>
                  <a:off x="4452132" y="2215348"/>
                  <a:ext cx="357190" cy="357190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0" name="矩形 196"/>
                <p:cNvSpPr/>
                <p:nvPr/>
              </p:nvSpPr>
              <p:spPr>
                <a:xfrm>
                  <a:off x="4987917" y="2215348"/>
                  <a:ext cx="357190" cy="357190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1" name="矩形 197"/>
                <p:cNvSpPr/>
                <p:nvPr/>
              </p:nvSpPr>
              <p:spPr>
                <a:xfrm>
                  <a:off x="6595272" y="2215348"/>
                  <a:ext cx="357190" cy="357190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2" name="矩形 198"/>
                <p:cNvSpPr/>
                <p:nvPr/>
              </p:nvSpPr>
              <p:spPr>
                <a:xfrm>
                  <a:off x="6059487" y="2215348"/>
                  <a:ext cx="357190" cy="357190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3" name="矩形 199"/>
                <p:cNvSpPr/>
                <p:nvPr/>
              </p:nvSpPr>
              <p:spPr>
                <a:xfrm>
                  <a:off x="5523702" y="2215348"/>
                  <a:ext cx="357190" cy="357190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grpSp>
        <p:nvGrpSpPr>
          <p:cNvPr id="134" name="Group 4"/>
          <p:cNvGrpSpPr>
            <a:grpSpLocks noChangeAspect="1"/>
          </p:cNvGrpSpPr>
          <p:nvPr/>
        </p:nvGrpSpPr>
        <p:grpSpPr bwMode="auto">
          <a:xfrm>
            <a:off x="3944532" y="2516160"/>
            <a:ext cx="357190" cy="873309"/>
            <a:chOff x="1459" y="1567"/>
            <a:chExt cx="519" cy="1162"/>
          </a:xfrm>
          <a:solidFill>
            <a:srgbClr val="0070C0">
              <a:alpha val="80000"/>
            </a:srgbClr>
          </a:solidFill>
        </p:grpSpPr>
        <p:sp>
          <p:nvSpPr>
            <p:cNvPr id="135" name="Oval 5"/>
            <p:cNvSpPr>
              <a:spLocks noChangeArrowheads="1"/>
            </p:cNvSpPr>
            <p:nvPr/>
          </p:nvSpPr>
          <p:spPr bwMode="auto">
            <a:xfrm>
              <a:off x="1615" y="1567"/>
              <a:ext cx="218" cy="200"/>
            </a:xfrm>
            <a:prstGeom prst="ellipse">
              <a:avLst/>
            </a:prstGeom>
            <a:grpFill/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1600">
                <a:solidFill>
                  <a:schemeClr val="lt1"/>
                </a:solidFill>
              </a:endParaRPr>
            </a:p>
          </p:txBody>
        </p:sp>
        <p:sp>
          <p:nvSpPr>
            <p:cNvPr id="136" name="Freeform 6"/>
            <p:cNvSpPr>
              <a:spLocks/>
            </p:cNvSpPr>
            <p:nvPr/>
          </p:nvSpPr>
          <p:spPr bwMode="auto">
            <a:xfrm>
              <a:off x="1459" y="1797"/>
              <a:ext cx="519" cy="932"/>
            </a:xfrm>
            <a:custGeom>
              <a:avLst/>
              <a:gdLst>
                <a:gd name="T0" fmla="*/ 50 w 50"/>
                <a:gd name="T1" fmla="*/ 12 h 93"/>
                <a:gd name="T2" fmla="*/ 36 w 50"/>
                <a:gd name="T3" fmla="*/ 1 h 93"/>
                <a:gd name="T4" fmla="*/ 15 w 50"/>
                <a:gd name="T5" fmla="*/ 1 h 93"/>
                <a:gd name="T6" fmla="*/ 1 w 50"/>
                <a:gd name="T7" fmla="*/ 12 h 93"/>
                <a:gd name="T8" fmla="*/ 1 w 50"/>
                <a:gd name="T9" fmla="*/ 37 h 93"/>
                <a:gd name="T10" fmla="*/ 1 w 50"/>
                <a:gd name="T11" fmla="*/ 37 h 93"/>
                <a:gd name="T12" fmla="*/ 1 w 50"/>
                <a:gd name="T13" fmla="*/ 37 h 93"/>
                <a:gd name="T14" fmla="*/ 5 w 50"/>
                <a:gd name="T15" fmla="*/ 41 h 93"/>
                <a:gd name="T16" fmla="*/ 9 w 50"/>
                <a:gd name="T17" fmla="*/ 37 h 93"/>
                <a:gd name="T18" fmla="*/ 9 w 50"/>
                <a:gd name="T19" fmla="*/ 37 h 93"/>
                <a:gd name="T20" fmla="*/ 9 w 50"/>
                <a:gd name="T21" fmla="*/ 37 h 93"/>
                <a:gd name="T22" fmla="*/ 9 w 50"/>
                <a:gd name="T23" fmla="*/ 14 h 93"/>
                <a:gd name="T24" fmla="*/ 12 w 50"/>
                <a:gd name="T25" fmla="*/ 14 h 93"/>
                <a:gd name="T26" fmla="*/ 12 w 50"/>
                <a:gd name="T27" fmla="*/ 87 h 93"/>
                <a:gd name="T28" fmla="*/ 18 w 50"/>
                <a:gd name="T29" fmla="*/ 93 h 93"/>
                <a:gd name="T30" fmla="*/ 24 w 50"/>
                <a:gd name="T31" fmla="*/ 87 h 93"/>
                <a:gd name="T32" fmla="*/ 24 w 50"/>
                <a:gd name="T33" fmla="*/ 40 h 93"/>
                <a:gd name="T34" fmla="*/ 26 w 50"/>
                <a:gd name="T35" fmla="*/ 40 h 93"/>
                <a:gd name="T36" fmla="*/ 26 w 50"/>
                <a:gd name="T37" fmla="*/ 87 h 93"/>
                <a:gd name="T38" fmla="*/ 26 w 50"/>
                <a:gd name="T39" fmla="*/ 87 h 93"/>
                <a:gd name="T40" fmla="*/ 32 w 50"/>
                <a:gd name="T41" fmla="*/ 93 h 93"/>
                <a:gd name="T42" fmla="*/ 38 w 50"/>
                <a:gd name="T43" fmla="*/ 87 h 93"/>
                <a:gd name="T44" fmla="*/ 38 w 50"/>
                <a:gd name="T45" fmla="*/ 13 h 93"/>
                <a:gd name="T46" fmla="*/ 41 w 50"/>
                <a:gd name="T47" fmla="*/ 13 h 93"/>
                <a:gd name="T48" fmla="*/ 41 w 50"/>
                <a:gd name="T49" fmla="*/ 37 h 93"/>
                <a:gd name="T50" fmla="*/ 41 w 50"/>
                <a:gd name="T51" fmla="*/ 37 h 93"/>
                <a:gd name="T52" fmla="*/ 41 w 50"/>
                <a:gd name="T53" fmla="*/ 37 h 93"/>
                <a:gd name="T54" fmla="*/ 45 w 50"/>
                <a:gd name="T55" fmla="*/ 41 h 93"/>
                <a:gd name="T56" fmla="*/ 50 w 50"/>
                <a:gd name="T57" fmla="*/ 37 h 93"/>
                <a:gd name="T58" fmla="*/ 50 w 50"/>
                <a:gd name="T59" fmla="*/ 37 h 93"/>
                <a:gd name="T60" fmla="*/ 50 w 50"/>
                <a:gd name="T61" fmla="*/ 12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0" h="93">
                  <a:moveTo>
                    <a:pt x="50" y="12"/>
                  </a:moveTo>
                  <a:cubicBezTo>
                    <a:pt x="49" y="0"/>
                    <a:pt x="36" y="1"/>
                    <a:pt x="36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0" y="1"/>
                    <a:pt x="1" y="12"/>
                    <a:pt x="1" y="12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40"/>
                    <a:pt x="3" y="41"/>
                    <a:pt x="5" y="41"/>
                  </a:cubicBezTo>
                  <a:cubicBezTo>
                    <a:pt x="7" y="41"/>
                    <a:pt x="9" y="40"/>
                    <a:pt x="9" y="37"/>
                  </a:cubicBezTo>
                  <a:cubicBezTo>
                    <a:pt x="9" y="37"/>
                    <a:pt x="9" y="37"/>
                    <a:pt x="9" y="37"/>
                  </a:cubicBezTo>
                  <a:cubicBezTo>
                    <a:pt x="9" y="37"/>
                    <a:pt x="9" y="37"/>
                    <a:pt x="9" y="37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87"/>
                    <a:pt x="12" y="87"/>
                    <a:pt x="12" y="87"/>
                  </a:cubicBezTo>
                  <a:cubicBezTo>
                    <a:pt x="12" y="91"/>
                    <a:pt x="15" y="93"/>
                    <a:pt x="18" y="93"/>
                  </a:cubicBezTo>
                  <a:cubicBezTo>
                    <a:pt x="21" y="93"/>
                    <a:pt x="24" y="91"/>
                    <a:pt x="24" y="87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6" y="87"/>
                    <a:pt x="26" y="87"/>
                    <a:pt x="26" y="87"/>
                  </a:cubicBezTo>
                  <a:cubicBezTo>
                    <a:pt x="26" y="87"/>
                    <a:pt x="26" y="87"/>
                    <a:pt x="26" y="87"/>
                  </a:cubicBezTo>
                  <a:cubicBezTo>
                    <a:pt x="27" y="91"/>
                    <a:pt x="29" y="93"/>
                    <a:pt x="32" y="93"/>
                  </a:cubicBezTo>
                  <a:cubicBezTo>
                    <a:pt x="36" y="93"/>
                    <a:pt x="38" y="91"/>
                    <a:pt x="38" y="87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41" y="13"/>
                    <a:pt x="41" y="13"/>
                    <a:pt x="41" y="13"/>
                  </a:cubicBezTo>
                  <a:cubicBezTo>
                    <a:pt x="41" y="37"/>
                    <a:pt x="41" y="37"/>
                    <a:pt x="41" y="37"/>
                  </a:cubicBezTo>
                  <a:cubicBezTo>
                    <a:pt x="41" y="37"/>
                    <a:pt x="41" y="37"/>
                    <a:pt x="41" y="37"/>
                  </a:cubicBezTo>
                  <a:cubicBezTo>
                    <a:pt x="41" y="37"/>
                    <a:pt x="41" y="37"/>
                    <a:pt x="41" y="37"/>
                  </a:cubicBezTo>
                  <a:cubicBezTo>
                    <a:pt x="41" y="39"/>
                    <a:pt x="43" y="41"/>
                    <a:pt x="45" y="41"/>
                  </a:cubicBezTo>
                  <a:cubicBezTo>
                    <a:pt x="48" y="41"/>
                    <a:pt x="50" y="39"/>
                    <a:pt x="50" y="37"/>
                  </a:cubicBezTo>
                  <a:cubicBezTo>
                    <a:pt x="50" y="37"/>
                    <a:pt x="50" y="37"/>
                    <a:pt x="50" y="37"/>
                  </a:cubicBezTo>
                  <a:lnTo>
                    <a:pt x="50" y="12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1600">
                <a:solidFill>
                  <a:schemeClr val="lt1"/>
                </a:solidFill>
              </a:endParaRPr>
            </a:p>
          </p:txBody>
        </p:sp>
      </p:grpSp>
      <p:grpSp>
        <p:nvGrpSpPr>
          <p:cNvPr id="137" name="Group 4"/>
          <p:cNvGrpSpPr>
            <a:grpSpLocks noChangeAspect="1"/>
          </p:cNvGrpSpPr>
          <p:nvPr/>
        </p:nvGrpSpPr>
        <p:grpSpPr bwMode="auto">
          <a:xfrm>
            <a:off x="7722152" y="2624195"/>
            <a:ext cx="373082" cy="765274"/>
            <a:chOff x="684" y="1238"/>
            <a:chExt cx="626" cy="1206"/>
          </a:xfrm>
          <a:solidFill>
            <a:srgbClr val="FFC000">
              <a:alpha val="80000"/>
            </a:srgbClr>
          </a:solidFill>
        </p:grpSpPr>
        <p:sp>
          <p:nvSpPr>
            <p:cNvPr id="138" name="Oval 5"/>
            <p:cNvSpPr>
              <a:spLocks noChangeArrowheads="1"/>
            </p:cNvSpPr>
            <p:nvPr/>
          </p:nvSpPr>
          <p:spPr bwMode="auto">
            <a:xfrm>
              <a:off x="897" y="1238"/>
              <a:ext cx="222" cy="208"/>
            </a:xfrm>
            <a:prstGeom prst="ellipse">
              <a:avLst/>
            </a:prstGeom>
            <a:grpFill/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1600">
                <a:solidFill>
                  <a:schemeClr val="lt1"/>
                </a:solidFill>
              </a:endParaRPr>
            </a:p>
          </p:txBody>
        </p:sp>
        <p:sp>
          <p:nvSpPr>
            <p:cNvPr id="139" name="Freeform 6"/>
            <p:cNvSpPr>
              <a:spLocks/>
            </p:cNvSpPr>
            <p:nvPr/>
          </p:nvSpPr>
          <p:spPr bwMode="auto">
            <a:xfrm>
              <a:off x="684" y="1477"/>
              <a:ext cx="626" cy="967"/>
            </a:xfrm>
            <a:custGeom>
              <a:avLst/>
              <a:gdLst>
                <a:gd name="T0" fmla="*/ 57 w 65"/>
                <a:gd name="T1" fmla="*/ 12 h 93"/>
                <a:gd name="T2" fmla="*/ 39 w 65"/>
                <a:gd name="T3" fmla="*/ 0 h 93"/>
                <a:gd name="T4" fmla="*/ 27 w 65"/>
                <a:gd name="T5" fmla="*/ 0 h 93"/>
                <a:gd name="T6" fmla="*/ 8 w 65"/>
                <a:gd name="T7" fmla="*/ 12 h 93"/>
                <a:gd name="T8" fmla="*/ 0 w 65"/>
                <a:gd name="T9" fmla="*/ 37 h 93"/>
                <a:gd name="T10" fmla="*/ 0 w 65"/>
                <a:gd name="T11" fmla="*/ 37 h 93"/>
                <a:gd name="T12" fmla="*/ 0 w 65"/>
                <a:gd name="T13" fmla="*/ 37 h 93"/>
                <a:gd name="T14" fmla="*/ 4 w 65"/>
                <a:gd name="T15" fmla="*/ 41 h 93"/>
                <a:gd name="T16" fmla="*/ 9 w 65"/>
                <a:gd name="T17" fmla="*/ 37 h 93"/>
                <a:gd name="T18" fmla="*/ 9 w 65"/>
                <a:gd name="T19" fmla="*/ 37 h 93"/>
                <a:gd name="T20" fmla="*/ 9 w 65"/>
                <a:gd name="T21" fmla="*/ 37 h 93"/>
                <a:gd name="T22" fmla="*/ 17 w 65"/>
                <a:gd name="T23" fmla="*/ 13 h 93"/>
                <a:gd name="T24" fmla="*/ 20 w 65"/>
                <a:gd name="T25" fmla="*/ 13 h 93"/>
                <a:gd name="T26" fmla="*/ 7 w 65"/>
                <a:gd name="T27" fmla="*/ 53 h 93"/>
                <a:gd name="T28" fmla="*/ 20 w 65"/>
                <a:gd name="T29" fmla="*/ 53 h 93"/>
                <a:gd name="T30" fmla="*/ 20 w 65"/>
                <a:gd name="T31" fmla="*/ 87 h 93"/>
                <a:gd name="T32" fmla="*/ 26 w 65"/>
                <a:gd name="T33" fmla="*/ 93 h 93"/>
                <a:gd name="T34" fmla="*/ 31 w 65"/>
                <a:gd name="T35" fmla="*/ 87 h 93"/>
                <a:gd name="T36" fmla="*/ 31 w 65"/>
                <a:gd name="T37" fmla="*/ 53 h 93"/>
                <a:gd name="T38" fmla="*/ 34 w 65"/>
                <a:gd name="T39" fmla="*/ 53 h 93"/>
                <a:gd name="T40" fmla="*/ 34 w 65"/>
                <a:gd name="T41" fmla="*/ 87 h 93"/>
                <a:gd name="T42" fmla="*/ 34 w 65"/>
                <a:gd name="T43" fmla="*/ 87 h 93"/>
                <a:gd name="T44" fmla="*/ 40 w 65"/>
                <a:gd name="T45" fmla="*/ 93 h 93"/>
                <a:gd name="T46" fmla="*/ 46 w 65"/>
                <a:gd name="T47" fmla="*/ 87 h 93"/>
                <a:gd name="T48" fmla="*/ 46 w 65"/>
                <a:gd name="T49" fmla="*/ 53 h 93"/>
                <a:gd name="T50" fmla="*/ 59 w 65"/>
                <a:gd name="T51" fmla="*/ 53 h 93"/>
                <a:gd name="T52" fmla="*/ 46 w 65"/>
                <a:gd name="T53" fmla="*/ 13 h 93"/>
                <a:gd name="T54" fmla="*/ 48 w 65"/>
                <a:gd name="T55" fmla="*/ 13 h 93"/>
                <a:gd name="T56" fmla="*/ 57 w 65"/>
                <a:gd name="T57" fmla="*/ 37 h 93"/>
                <a:gd name="T58" fmla="*/ 57 w 65"/>
                <a:gd name="T59" fmla="*/ 37 h 93"/>
                <a:gd name="T60" fmla="*/ 57 w 65"/>
                <a:gd name="T61" fmla="*/ 37 h 93"/>
                <a:gd name="T62" fmla="*/ 61 w 65"/>
                <a:gd name="T63" fmla="*/ 41 h 93"/>
                <a:gd name="T64" fmla="*/ 65 w 65"/>
                <a:gd name="T65" fmla="*/ 37 h 93"/>
                <a:gd name="T66" fmla="*/ 65 w 65"/>
                <a:gd name="T67" fmla="*/ 37 h 93"/>
                <a:gd name="T68" fmla="*/ 57 w 65"/>
                <a:gd name="T69" fmla="*/ 12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5" h="93">
                  <a:moveTo>
                    <a:pt x="57" y="12"/>
                  </a:moveTo>
                  <a:cubicBezTo>
                    <a:pt x="56" y="0"/>
                    <a:pt x="39" y="0"/>
                    <a:pt x="39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12" y="1"/>
                    <a:pt x="8" y="12"/>
                    <a:pt x="8" y="12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39"/>
                    <a:pt x="2" y="41"/>
                    <a:pt x="4" y="41"/>
                  </a:cubicBezTo>
                  <a:cubicBezTo>
                    <a:pt x="7" y="41"/>
                    <a:pt x="9" y="39"/>
                    <a:pt x="9" y="37"/>
                  </a:cubicBezTo>
                  <a:cubicBezTo>
                    <a:pt x="9" y="37"/>
                    <a:pt x="9" y="37"/>
                    <a:pt x="9" y="37"/>
                  </a:cubicBezTo>
                  <a:cubicBezTo>
                    <a:pt x="9" y="37"/>
                    <a:pt x="9" y="37"/>
                    <a:pt x="9" y="37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87"/>
                    <a:pt x="20" y="87"/>
                    <a:pt x="20" y="87"/>
                  </a:cubicBezTo>
                  <a:cubicBezTo>
                    <a:pt x="20" y="90"/>
                    <a:pt x="22" y="93"/>
                    <a:pt x="26" y="93"/>
                  </a:cubicBezTo>
                  <a:cubicBezTo>
                    <a:pt x="29" y="93"/>
                    <a:pt x="31" y="90"/>
                    <a:pt x="31" y="87"/>
                  </a:cubicBezTo>
                  <a:cubicBezTo>
                    <a:pt x="31" y="53"/>
                    <a:pt x="31" y="53"/>
                    <a:pt x="31" y="53"/>
                  </a:cubicBezTo>
                  <a:cubicBezTo>
                    <a:pt x="34" y="53"/>
                    <a:pt x="34" y="53"/>
                    <a:pt x="34" y="53"/>
                  </a:cubicBezTo>
                  <a:cubicBezTo>
                    <a:pt x="34" y="87"/>
                    <a:pt x="34" y="87"/>
                    <a:pt x="34" y="87"/>
                  </a:cubicBezTo>
                  <a:cubicBezTo>
                    <a:pt x="34" y="87"/>
                    <a:pt x="34" y="87"/>
                    <a:pt x="34" y="87"/>
                  </a:cubicBezTo>
                  <a:cubicBezTo>
                    <a:pt x="34" y="90"/>
                    <a:pt x="37" y="93"/>
                    <a:pt x="40" y="93"/>
                  </a:cubicBezTo>
                  <a:cubicBezTo>
                    <a:pt x="43" y="93"/>
                    <a:pt x="46" y="90"/>
                    <a:pt x="46" y="87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59" y="53"/>
                    <a:pt x="59" y="53"/>
                    <a:pt x="59" y="53"/>
                  </a:cubicBezTo>
                  <a:cubicBezTo>
                    <a:pt x="46" y="13"/>
                    <a:pt x="46" y="13"/>
                    <a:pt x="46" y="13"/>
                  </a:cubicBezTo>
                  <a:cubicBezTo>
                    <a:pt x="48" y="13"/>
                    <a:pt x="48" y="13"/>
                    <a:pt x="48" y="13"/>
                  </a:cubicBezTo>
                  <a:cubicBezTo>
                    <a:pt x="57" y="37"/>
                    <a:pt x="57" y="37"/>
                    <a:pt x="57" y="37"/>
                  </a:cubicBezTo>
                  <a:cubicBezTo>
                    <a:pt x="57" y="37"/>
                    <a:pt x="57" y="37"/>
                    <a:pt x="57" y="37"/>
                  </a:cubicBezTo>
                  <a:cubicBezTo>
                    <a:pt x="57" y="37"/>
                    <a:pt x="57" y="37"/>
                    <a:pt x="57" y="37"/>
                  </a:cubicBezTo>
                  <a:cubicBezTo>
                    <a:pt x="57" y="39"/>
                    <a:pt x="59" y="41"/>
                    <a:pt x="61" y="41"/>
                  </a:cubicBezTo>
                  <a:cubicBezTo>
                    <a:pt x="64" y="41"/>
                    <a:pt x="65" y="39"/>
                    <a:pt x="65" y="37"/>
                  </a:cubicBezTo>
                  <a:cubicBezTo>
                    <a:pt x="65" y="37"/>
                    <a:pt x="65" y="37"/>
                    <a:pt x="65" y="37"/>
                  </a:cubicBezTo>
                  <a:lnTo>
                    <a:pt x="57" y="12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1600">
                <a:solidFill>
                  <a:schemeClr val="lt1"/>
                </a:solidFill>
              </a:endParaRPr>
            </a:p>
          </p:txBody>
        </p:sp>
      </p:grpSp>
      <p:sp>
        <p:nvSpPr>
          <p:cNvPr id="140" name="圆角矩形 139"/>
          <p:cNvSpPr/>
          <p:nvPr/>
        </p:nvSpPr>
        <p:spPr>
          <a:xfrm>
            <a:off x="1051963" y="2501058"/>
            <a:ext cx="1592897" cy="37592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b="1" dirty="0" smtClean="0">
                <a:latin typeface="+mj-lt"/>
              </a:rPr>
              <a:t>SAY </a:t>
            </a:r>
            <a:r>
              <a:rPr lang="en-US" altLang="zh-CN" sz="1400" b="1" dirty="0">
                <a:latin typeface="+mj-lt"/>
              </a:rPr>
              <a:t>THAT </a:t>
            </a:r>
            <a:r>
              <a:rPr lang="en-US" altLang="zh-CN" sz="1400" b="1" dirty="0" smtClean="0">
                <a:latin typeface="+mj-lt"/>
              </a:rPr>
              <a:t>TO HERE</a:t>
            </a:r>
            <a:endParaRPr lang="zh-CN" altLang="en-US" sz="1400" b="1" dirty="0">
              <a:latin typeface="+mj-lt"/>
            </a:endParaRPr>
          </a:p>
        </p:txBody>
      </p:sp>
      <p:sp>
        <p:nvSpPr>
          <p:cNvPr id="141" name="矩形 140"/>
          <p:cNvSpPr/>
          <p:nvPr/>
        </p:nvSpPr>
        <p:spPr>
          <a:xfrm>
            <a:off x="1039182" y="2940646"/>
            <a:ext cx="2510311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latin typeface="+mj-lt"/>
              </a:rPr>
              <a:t>C</a:t>
            </a:r>
            <a:r>
              <a:rPr lang="en-US" altLang="zh-CN" sz="1200" dirty="0" smtClean="0">
                <a:latin typeface="+mj-lt"/>
              </a:rPr>
              <a:t>hancellor George Osborne said on Monday: "I am determined that we go on making the decisions to reform the British economy and tackle our debts. </a:t>
            </a:r>
          </a:p>
          <a:p>
            <a:endParaRPr lang="en-US" altLang="zh-CN" sz="1200" dirty="0">
              <a:latin typeface="+mj-lt"/>
            </a:endParaRPr>
          </a:p>
          <a:p>
            <a:r>
              <a:rPr lang="en-US" altLang="zh-CN" sz="1200" dirty="0" smtClean="0">
                <a:latin typeface="+mj-lt"/>
              </a:rPr>
              <a:t>"Ensuring that we can deliver the best quality infrastructure for Britain and the best value for money for the taxpayer are key parts of our long-term economic plan."</a:t>
            </a:r>
            <a:endParaRPr lang="en-US" altLang="zh-CN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2413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81323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4360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017576" y="2705725"/>
            <a:ext cx="6155260" cy="1446550"/>
            <a:chOff x="3737676" y="2717801"/>
            <a:chExt cx="6155260" cy="1446550"/>
          </a:xfrm>
        </p:grpSpPr>
        <p:sp>
          <p:nvSpPr>
            <p:cNvPr id="3" name="矩形 2"/>
            <p:cNvSpPr/>
            <p:nvPr/>
          </p:nvSpPr>
          <p:spPr>
            <a:xfrm>
              <a:off x="4735481" y="3071744"/>
              <a:ext cx="5157455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dirty="0"/>
                <a:t>"Ensuring that we can deliver the best quality infrastructure for Britain and the best value for money for the taxpayer are key parts of our long-term economic plan."</a:t>
              </a:r>
            </a:p>
          </p:txBody>
        </p:sp>
        <p:sp>
          <p:nvSpPr>
            <p:cNvPr id="4" name="TextBox 18"/>
            <p:cNvSpPr txBox="1"/>
            <p:nvPr/>
          </p:nvSpPr>
          <p:spPr>
            <a:xfrm>
              <a:off x="3868235" y="2979411"/>
              <a:ext cx="173449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en-US" altLang="zh-CN" sz="5400" smtClean="0">
                  <a:solidFill>
                    <a:sysClr val="windowText" lastClr="000000"/>
                  </a:solidFill>
                </a:rPr>
                <a:t>|</a:t>
              </a:r>
              <a:endParaRPr lang="zh-CN" altLang="en-US" sz="5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" name="TextBox 18"/>
            <p:cNvSpPr txBox="1"/>
            <p:nvPr/>
          </p:nvSpPr>
          <p:spPr>
            <a:xfrm>
              <a:off x="3737676" y="2717801"/>
              <a:ext cx="1734494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800" dirty="0" smtClean="0">
                  <a:solidFill>
                    <a:sysClr val="windowText" lastClr="000000"/>
                  </a:solidFill>
                </a:rPr>
                <a:t>4</a:t>
              </a:r>
              <a:endParaRPr lang="zh-CN" altLang="en-US" sz="88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6" name="TextBox 18"/>
          <p:cNvSpPr txBox="1"/>
          <p:nvPr/>
        </p:nvSpPr>
        <p:spPr>
          <a:xfrm>
            <a:off x="481115" y="205041"/>
            <a:ext cx="1734494" cy="6447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1300" dirty="0" smtClean="0">
                <a:solidFill>
                  <a:schemeClr val="bg1">
                    <a:lumMod val="75000"/>
                  </a:schemeClr>
                </a:solidFill>
              </a:rPr>
              <a:t>4</a:t>
            </a:r>
            <a:endParaRPr lang="zh-CN" altLang="en-US" sz="88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2755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77114" y="794098"/>
            <a:ext cx="490685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6600" dirty="0" smtClean="0">
                <a:latin typeface="+mj-lt"/>
                <a:ea typeface="Segoe UI" pitchFamily="34" charset="0"/>
                <a:cs typeface="Segoe UI" pitchFamily="34" charset="0"/>
              </a:rPr>
              <a:t>POWERPOINT</a:t>
            </a:r>
            <a:endParaRPr lang="zh-CN" altLang="en-US" sz="6600" dirty="0">
              <a:latin typeface="+mj-lt"/>
              <a:cs typeface="Segoe UI" pitchFamily="34" charset="0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477114" y="1082485"/>
            <a:ext cx="0" cy="53122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任意多边形 17"/>
          <p:cNvSpPr/>
          <p:nvPr/>
        </p:nvSpPr>
        <p:spPr>
          <a:xfrm>
            <a:off x="4455511" y="2259406"/>
            <a:ext cx="2861380" cy="2861380"/>
          </a:xfrm>
          <a:custGeom>
            <a:avLst/>
            <a:gdLst>
              <a:gd name="connsiteX0" fmla="*/ 1473428 w 2946857"/>
              <a:gd name="connsiteY0" fmla="*/ 0 h 2946857"/>
              <a:gd name="connsiteX1" fmla="*/ 2946857 w 2946857"/>
              <a:gd name="connsiteY1" fmla="*/ 1473429 h 2946857"/>
              <a:gd name="connsiteX2" fmla="*/ 1473429 w 2946857"/>
              <a:gd name="connsiteY2" fmla="*/ 1473429 h 2946857"/>
              <a:gd name="connsiteX3" fmla="*/ 1473428 w 2946857"/>
              <a:gd name="connsiteY3" fmla="*/ 0 h 2946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6857" h="2946857">
                <a:moveTo>
                  <a:pt x="1473428" y="0"/>
                </a:moveTo>
                <a:cubicBezTo>
                  <a:pt x="2287180" y="0"/>
                  <a:pt x="2946857" y="659677"/>
                  <a:pt x="2946857" y="1473429"/>
                </a:cubicBezTo>
                <a:lnTo>
                  <a:pt x="1473429" y="1473429"/>
                </a:lnTo>
                <a:cubicBezTo>
                  <a:pt x="1473429" y="982286"/>
                  <a:pt x="1473428" y="491143"/>
                  <a:pt x="1473428" y="0"/>
                </a:cubicBezTo>
                <a:close/>
              </a:path>
            </a:pathLst>
          </a:custGeom>
          <a:solidFill>
            <a:srgbClr val="00B050">
              <a:alpha val="80000"/>
            </a:srgb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607470" tIns="653951" rIns="338217" bIns="1572389" numCol="1" spcCol="1270" anchor="ctr" anchorCtr="0">
            <a:noAutofit/>
          </a:bodyPr>
          <a:lstStyle/>
          <a:p>
            <a:pPr lvl="0" algn="ctr" defTabSz="1511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400" kern="1200"/>
          </a:p>
        </p:txBody>
      </p:sp>
      <p:sp>
        <p:nvSpPr>
          <p:cNvPr id="19" name="任意多边形 18"/>
          <p:cNvSpPr/>
          <p:nvPr/>
        </p:nvSpPr>
        <p:spPr>
          <a:xfrm>
            <a:off x="4455511" y="2259406"/>
            <a:ext cx="2861380" cy="2861380"/>
          </a:xfrm>
          <a:custGeom>
            <a:avLst/>
            <a:gdLst>
              <a:gd name="connsiteX0" fmla="*/ 2946857 w 2946857"/>
              <a:gd name="connsiteY0" fmla="*/ 1473429 h 2946857"/>
              <a:gd name="connsiteX1" fmla="*/ 1473428 w 2946857"/>
              <a:gd name="connsiteY1" fmla="*/ 2946858 h 2946857"/>
              <a:gd name="connsiteX2" fmla="*/ 1473429 w 2946857"/>
              <a:gd name="connsiteY2" fmla="*/ 1473429 h 2946857"/>
              <a:gd name="connsiteX3" fmla="*/ 2946857 w 2946857"/>
              <a:gd name="connsiteY3" fmla="*/ 1473429 h 2946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6857" h="2946857">
                <a:moveTo>
                  <a:pt x="2946857" y="1473429"/>
                </a:moveTo>
                <a:cubicBezTo>
                  <a:pt x="2946857" y="2287181"/>
                  <a:pt x="2287180" y="2946858"/>
                  <a:pt x="1473428" y="2946858"/>
                </a:cubicBezTo>
                <a:cubicBezTo>
                  <a:pt x="1473428" y="2455715"/>
                  <a:pt x="1473429" y="1964572"/>
                  <a:pt x="1473429" y="1473429"/>
                </a:cubicBezTo>
                <a:lnTo>
                  <a:pt x="2946857" y="1473429"/>
                </a:lnTo>
                <a:close/>
              </a:path>
            </a:pathLst>
          </a:custGeom>
          <a:solidFill>
            <a:srgbClr val="FFC000">
              <a:alpha val="80000"/>
            </a:srgb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607470" tIns="1572388" rIns="338217" bIns="653952" numCol="1" spcCol="1270" anchor="ctr" anchorCtr="0">
            <a:noAutofit/>
          </a:bodyPr>
          <a:lstStyle/>
          <a:p>
            <a:pPr lvl="0" algn="ctr" defTabSz="1511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400" kern="1200"/>
          </a:p>
        </p:txBody>
      </p:sp>
      <p:sp>
        <p:nvSpPr>
          <p:cNvPr id="20" name="任意多边形 19"/>
          <p:cNvSpPr/>
          <p:nvPr/>
        </p:nvSpPr>
        <p:spPr>
          <a:xfrm>
            <a:off x="4455511" y="2259406"/>
            <a:ext cx="2861380" cy="2861380"/>
          </a:xfrm>
          <a:custGeom>
            <a:avLst/>
            <a:gdLst>
              <a:gd name="connsiteX0" fmla="*/ 1473429 w 2946857"/>
              <a:gd name="connsiteY0" fmla="*/ 2946857 h 2946857"/>
              <a:gd name="connsiteX1" fmla="*/ 0 w 2946857"/>
              <a:gd name="connsiteY1" fmla="*/ 1473428 h 2946857"/>
              <a:gd name="connsiteX2" fmla="*/ 1473429 w 2946857"/>
              <a:gd name="connsiteY2" fmla="*/ 1473429 h 2946857"/>
              <a:gd name="connsiteX3" fmla="*/ 1473429 w 2946857"/>
              <a:gd name="connsiteY3" fmla="*/ 2946857 h 2946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6857" h="2946857">
                <a:moveTo>
                  <a:pt x="1473429" y="2946857"/>
                </a:moveTo>
                <a:cubicBezTo>
                  <a:pt x="659677" y="2946857"/>
                  <a:pt x="0" y="2287180"/>
                  <a:pt x="0" y="1473428"/>
                </a:cubicBezTo>
                <a:lnTo>
                  <a:pt x="1473429" y="1473429"/>
                </a:lnTo>
                <a:lnTo>
                  <a:pt x="1473429" y="2946857"/>
                </a:lnTo>
                <a:close/>
              </a:path>
            </a:pathLst>
          </a:custGeom>
          <a:solidFill>
            <a:schemeClr val="tx1">
              <a:lumMod val="75000"/>
              <a:lumOff val="25000"/>
              <a:alpha val="8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38216" tIns="1572388" rIns="1607471" bIns="653952" numCol="1" spcCol="1270" anchor="ctr" anchorCtr="0">
            <a:noAutofit/>
          </a:bodyPr>
          <a:lstStyle/>
          <a:p>
            <a:pPr lvl="0" algn="ctr" defTabSz="1511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400" kern="1200" dirty="0"/>
          </a:p>
        </p:txBody>
      </p:sp>
      <p:sp>
        <p:nvSpPr>
          <p:cNvPr id="21" name="任意多边形 20"/>
          <p:cNvSpPr/>
          <p:nvPr/>
        </p:nvSpPr>
        <p:spPr>
          <a:xfrm>
            <a:off x="4455511" y="2259406"/>
            <a:ext cx="2861380" cy="2861380"/>
          </a:xfrm>
          <a:custGeom>
            <a:avLst/>
            <a:gdLst>
              <a:gd name="connsiteX0" fmla="*/ 0 w 2946857"/>
              <a:gd name="connsiteY0" fmla="*/ 1473429 h 2946857"/>
              <a:gd name="connsiteX1" fmla="*/ 1473429 w 2946857"/>
              <a:gd name="connsiteY1" fmla="*/ 0 h 2946857"/>
              <a:gd name="connsiteX2" fmla="*/ 1473429 w 2946857"/>
              <a:gd name="connsiteY2" fmla="*/ 1473429 h 2946857"/>
              <a:gd name="connsiteX3" fmla="*/ 0 w 2946857"/>
              <a:gd name="connsiteY3" fmla="*/ 1473429 h 2946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6857" h="2946857">
                <a:moveTo>
                  <a:pt x="0" y="1473429"/>
                </a:moveTo>
                <a:cubicBezTo>
                  <a:pt x="0" y="659677"/>
                  <a:pt x="659677" y="0"/>
                  <a:pt x="1473429" y="0"/>
                </a:cubicBezTo>
                <a:lnTo>
                  <a:pt x="1473429" y="1473429"/>
                </a:lnTo>
                <a:lnTo>
                  <a:pt x="0" y="1473429"/>
                </a:lnTo>
                <a:close/>
              </a:path>
            </a:pathLst>
          </a:custGeom>
          <a:solidFill>
            <a:srgbClr val="0070C0">
              <a:alpha val="80000"/>
            </a:srgb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59806" tIns="675541" rIns="1629061" bIns="1593979" numCol="1" spcCol="1270" anchor="ctr" anchorCtr="0">
            <a:noAutofit/>
          </a:bodyPr>
          <a:lstStyle/>
          <a:p>
            <a:pPr lvl="0" algn="ctr" defTabSz="2266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5100" kern="1200"/>
          </a:p>
        </p:txBody>
      </p:sp>
      <p:sp>
        <p:nvSpPr>
          <p:cNvPr id="22" name="矩形 21"/>
          <p:cNvSpPr/>
          <p:nvPr/>
        </p:nvSpPr>
        <p:spPr>
          <a:xfrm>
            <a:off x="5174965" y="2691948"/>
            <a:ext cx="45878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800" b="1" dirty="0" smtClean="0">
                <a:solidFill>
                  <a:schemeClr val="bg1"/>
                </a:solidFill>
              </a:rPr>
              <a:t>S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078298" y="2691947"/>
            <a:ext cx="71686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800" b="1" dirty="0" smtClean="0">
                <a:solidFill>
                  <a:schemeClr val="bg1"/>
                </a:solidFill>
              </a:rPr>
              <a:t>W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114051" y="3880256"/>
            <a:ext cx="58060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800" b="1" dirty="0">
                <a:solidFill>
                  <a:schemeClr val="bg1"/>
                </a:solidFill>
              </a:rPr>
              <a:t>O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198523" y="3880256"/>
            <a:ext cx="47641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800" b="1" dirty="0" smtClean="0">
                <a:solidFill>
                  <a:schemeClr val="bg1"/>
                </a:solidFill>
              </a:rPr>
              <a:t>T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416599" y="2663363"/>
            <a:ext cx="252139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UK government is seeking buyers for its 40% stake in the cross-Channel train operator Eurostar to help boost the public finances.</a:t>
            </a:r>
            <a:endParaRPr lang="zh-CN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416599" y="2270612"/>
            <a:ext cx="1800200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 smtClean="0">
                <a:solidFill>
                  <a:srgbClr val="0070C0"/>
                </a:solidFill>
              </a:rPr>
              <a:t>STRENGTHS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7975431" y="2652157"/>
            <a:ext cx="252139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UK government is seeking buyers for its 40% stake in the cross-Channel train operator Eurostar to help boost the public finances.</a:t>
            </a:r>
            <a:endParaRPr lang="zh-CN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975431" y="2259406"/>
            <a:ext cx="1800200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>
                <a:solidFill>
                  <a:srgbClr val="00B050"/>
                </a:solidFill>
              </a:rPr>
              <a:t>WEAKNESSES</a:t>
            </a:r>
            <a:endParaRPr lang="zh-CN" altLang="en-US" b="1" dirty="0">
              <a:solidFill>
                <a:srgbClr val="00B050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416599" y="4260051"/>
            <a:ext cx="252139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UK government is seeking buyers for its 40% stake in the cross-Channel train operator Eurostar to help boost the public finances.</a:t>
            </a:r>
            <a:endParaRPr lang="zh-CN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416599" y="3880256"/>
            <a:ext cx="2070372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OPPORTUNITIES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7975431" y="4273007"/>
            <a:ext cx="252139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UK government is seeking buyers for its 40% stake in the cross-Channel train operator Eurostar to help boost the public finances.</a:t>
            </a:r>
            <a:endParaRPr lang="zh-CN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7975431" y="3880256"/>
            <a:ext cx="1800200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>
                <a:solidFill>
                  <a:srgbClr val="FFC000"/>
                </a:solidFill>
              </a:rPr>
              <a:t>THREATS</a:t>
            </a:r>
            <a:endParaRPr lang="zh-CN" altLang="en-US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8825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77114" y="794098"/>
            <a:ext cx="490685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6600" dirty="0" smtClean="0">
                <a:latin typeface="+mj-lt"/>
                <a:ea typeface="Segoe UI" pitchFamily="34" charset="0"/>
                <a:cs typeface="Segoe UI" pitchFamily="34" charset="0"/>
              </a:rPr>
              <a:t>POWERPOINT</a:t>
            </a:r>
            <a:endParaRPr lang="zh-CN" altLang="en-US" sz="6600" dirty="0">
              <a:latin typeface="+mj-lt"/>
              <a:cs typeface="Segoe UI" pitchFamily="34" charset="0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477114" y="1082485"/>
            <a:ext cx="0" cy="53122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/>
        </p:nvGrpSpPr>
        <p:grpSpPr>
          <a:xfrm>
            <a:off x="1044215" y="2447108"/>
            <a:ext cx="3553911" cy="2871437"/>
            <a:chOff x="878752" y="2455816"/>
            <a:chExt cx="4103580" cy="2871437"/>
          </a:xfrm>
        </p:grpSpPr>
        <p:sp>
          <p:nvSpPr>
            <p:cNvPr id="4" name="等腰三角形 3"/>
            <p:cNvSpPr/>
            <p:nvPr/>
          </p:nvSpPr>
          <p:spPr>
            <a:xfrm>
              <a:off x="878752" y="2455816"/>
              <a:ext cx="4103580" cy="2871437"/>
            </a:xfrm>
            <a:prstGeom prst="triangle">
              <a:avLst/>
            </a:prstGeom>
            <a:solidFill>
              <a:srgbClr val="0070C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等腰三角形 4"/>
            <p:cNvSpPr/>
            <p:nvPr/>
          </p:nvSpPr>
          <p:spPr>
            <a:xfrm>
              <a:off x="1301124" y="2751366"/>
              <a:ext cx="3258836" cy="2280336"/>
            </a:xfrm>
            <a:prstGeom prst="triangle">
              <a:avLst/>
            </a:prstGeom>
            <a:solidFill>
              <a:srgbClr val="00B05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等腰三角形 5"/>
            <p:cNvSpPr/>
            <p:nvPr/>
          </p:nvSpPr>
          <p:spPr>
            <a:xfrm>
              <a:off x="1761921" y="3073804"/>
              <a:ext cx="2337242" cy="1635461"/>
            </a:xfrm>
            <a:prstGeom prst="triangle">
              <a:avLst/>
            </a:prstGeom>
            <a:solidFill>
              <a:srgbClr val="FFC00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9" name="直接连接符 8"/>
          <p:cNvCxnSpPr/>
          <p:nvPr/>
        </p:nvCxnSpPr>
        <p:spPr>
          <a:xfrm>
            <a:off x="3387634" y="4474335"/>
            <a:ext cx="1509486" cy="0"/>
          </a:xfrm>
          <a:prstGeom prst="line">
            <a:avLst/>
          </a:prstGeom>
          <a:ln w="254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3499280" y="4831854"/>
            <a:ext cx="1509486" cy="0"/>
          </a:xfrm>
          <a:prstGeom prst="line">
            <a:avLst/>
          </a:prstGeom>
          <a:ln w="25400">
            <a:solidFill>
              <a:srgbClr val="00B050"/>
            </a:solidFill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3610927" y="5189373"/>
            <a:ext cx="1657759" cy="0"/>
          </a:xfrm>
          <a:prstGeom prst="line">
            <a:avLst/>
          </a:prstGeom>
          <a:ln w="25400">
            <a:solidFill>
              <a:srgbClr val="0070C0"/>
            </a:solidFill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5268686" y="4898563"/>
            <a:ext cx="9989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solidFill>
                  <a:srgbClr val="0070C0"/>
                </a:solidFill>
              </a:rPr>
              <a:t>2014</a:t>
            </a:r>
            <a:endParaRPr lang="zh-CN" altLang="en-US" sz="3200" b="1" dirty="0">
              <a:solidFill>
                <a:srgbClr val="0070C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997200" y="4521408"/>
            <a:ext cx="9989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solidFill>
                  <a:srgbClr val="00B050"/>
                </a:solidFill>
              </a:rPr>
              <a:t>2013</a:t>
            </a:r>
            <a:endParaRPr lang="zh-CN" altLang="en-US" sz="3200" b="1" dirty="0">
              <a:solidFill>
                <a:srgbClr val="00B050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884474" y="4144253"/>
            <a:ext cx="9989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solidFill>
                  <a:srgbClr val="FFC000"/>
                </a:solidFill>
              </a:rPr>
              <a:t>2012</a:t>
            </a:r>
            <a:endParaRPr lang="zh-CN" altLang="en-US" sz="3200" b="1" dirty="0">
              <a:solidFill>
                <a:srgbClr val="FFC000"/>
              </a:solidFill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6799042" y="2109865"/>
            <a:ext cx="3886517" cy="3338638"/>
            <a:chOff x="6719723" y="967448"/>
            <a:chExt cx="4480605" cy="5050312"/>
          </a:xfrm>
        </p:grpSpPr>
        <p:sp>
          <p:nvSpPr>
            <p:cNvPr id="17" name="矩形 16"/>
            <p:cNvSpPr/>
            <p:nvPr/>
          </p:nvSpPr>
          <p:spPr>
            <a:xfrm>
              <a:off x="6745123" y="967448"/>
              <a:ext cx="4455205" cy="14796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8" name="直接连接符 17"/>
            <p:cNvCxnSpPr/>
            <p:nvPr/>
          </p:nvCxnSpPr>
          <p:spPr>
            <a:xfrm>
              <a:off x="6732423" y="967448"/>
              <a:ext cx="0" cy="1479660"/>
            </a:xfrm>
            <a:prstGeom prst="line">
              <a:avLst/>
            </a:prstGeom>
            <a:ln w="1016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矩形 19"/>
            <p:cNvSpPr/>
            <p:nvPr/>
          </p:nvSpPr>
          <p:spPr>
            <a:xfrm>
              <a:off x="6745123" y="2752774"/>
              <a:ext cx="4455205" cy="14796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1" name="直接连接符 20"/>
            <p:cNvCxnSpPr/>
            <p:nvPr/>
          </p:nvCxnSpPr>
          <p:spPr>
            <a:xfrm>
              <a:off x="6732423" y="2752774"/>
              <a:ext cx="0" cy="1479660"/>
            </a:xfrm>
            <a:prstGeom prst="line">
              <a:avLst/>
            </a:prstGeom>
            <a:ln w="1016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矩形 22"/>
            <p:cNvSpPr/>
            <p:nvPr/>
          </p:nvSpPr>
          <p:spPr>
            <a:xfrm>
              <a:off x="6732423" y="4538100"/>
              <a:ext cx="4455205" cy="14796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4" name="直接连接符 23"/>
            <p:cNvCxnSpPr/>
            <p:nvPr/>
          </p:nvCxnSpPr>
          <p:spPr>
            <a:xfrm>
              <a:off x="6719723" y="4538100"/>
              <a:ext cx="0" cy="1479660"/>
            </a:xfrm>
            <a:prstGeom prst="line">
              <a:avLst/>
            </a:prstGeom>
            <a:ln w="1016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矩形 26"/>
          <p:cNvSpPr/>
          <p:nvPr/>
        </p:nvSpPr>
        <p:spPr>
          <a:xfrm>
            <a:off x="6937833" y="2414627"/>
            <a:ext cx="3181528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UK government is seeking buyers for its 40% stake in the cross-Channel train operator Eurostar to help boost the public finances.</a:t>
            </a:r>
            <a:endParaRPr lang="zh-CN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937833" y="2066077"/>
            <a:ext cx="1800200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 smtClean="0">
                <a:solidFill>
                  <a:srgbClr val="FFC000"/>
                </a:solidFill>
              </a:rPr>
              <a:t>2012</a:t>
            </a:r>
            <a:endParaRPr lang="zh-CN" altLang="en-US" b="1" dirty="0">
              <a:solidFill>
                <a:srgbClr val="FFC000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938052" y="3602150"/>
            <a:ext cx="3181528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UK government is seeking buyers for its 40% stake in the cross-Channel train operator Eurostar to help boost the public finances.</a:t>
            </a:r>
            <a:endParaRPr lang="zh-CN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938052" y="3253600"/>
            <a:ext cx="1800200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 smtClean="0">
                <a:solidFill>
                  <a:srgbClr val="00B050"/>
                </a:solidFill>
              </a:rPr>
              <a:t>2013</a:t>
            </a:r>
            <a:endParaRPr lang="zh-CN" altLang="en-US" b="1" dirty="0">
              <a:solidFill>
                <a:srgbClr val="00B050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937833" y="4789673"/>
            <a:ext cx="3181528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UK government is seeking buyers for its 40% stake in the cross-Channel train operator Eurostar to help boost the public finances.</a:t>
            </a:r>
            <a:endParaRPr lang="zh-CN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937833" y="4441123"/>
            <a:ext cx="1800200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 smtClean="0">
                <a:solidFill>
                  <a:srgbClr val="0070C0"/>
                </a:solidFill>
              </a:rPr>
              <a:t>2014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3203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77114" y="794098"/>
            <a:ext cx="490685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6600" dirty="0" smtClean="0">
                <a:latin typeface="+mj-lt"/>
                <a:ea typeface="Segoe UI" pitchFamily="34" charset="0"/>
                <a:cs typeface="Segoe UI" pitchFamily="34" charset="0"/>
              </a:rPr>
              <a:t>POWERPOINT</a:t>
            </a:r>
            <a:endParaRPr lang="zh-CN" altLang="en-US" sz="6600" dirty="0">
              <a:latin typeface="+mj-lt"/>
              <a:cs typeface="Segoe UI" pitchFamily="34" charset="0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477114" y="1082485"/>
            <a:ext cx="0" cy="53122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1926268" y="2105312"/>
            <a:ext cx="1989329" cy="3578277"/>
          </a:xfrm>
          <a:prstGeom prst="rect">
            <a:avLst/>
          </a:prstGeom>
          <a:solidFill>
            <a:srgbClr val="0070C0">
              <a:alpha val="7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+mj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51751" y="4273361"/>
            <a:ext cx="1806023" cy="1277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dirty="0" smtClean="0">
                <a:solidFill>
                  <a:schemeClr val="bg1"/>
                </a:solidFill>
                <a:latin typeface="+mj-lt"/>
              </a:rPr>
              <a:t>"Ensuring that we can deliver the best quality infrastructure for Britain and the best value for money for the taxpayer are key parts of our long-term economic plan."</a:t>
            </a:r>
            <a:endParaRPr lang="en-US" altLang="zh-CN" sz="11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TextBox 22"/>
          <p:cNvSpPr txBox="1"/>
          <p:nvPr/>
        </p:nvSpPr>
        <p:spPr>
          <a:xfrm>
            <a:off x="1968686" y="2627239"/>
            <a:ext cx="1636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US" altLang="zh-CN" sz="2800" dirty="0" smtClean="0">
                <a:latin typeface="+mj-lt"/>
              </a:rPr>
              <a:t>PART ONE</a:t>
            </a:r>
            <a:endParaRPr lang="zh-CN" altLang="en-US" sz="2000" dirty="0">
              <a:latin typeface="+mj-lt"/>
            </a:endParaRPr>
          </a:p>
        </p:txBody>
      </p:sp>
      <p:sp>
        <p:nvSpPr>
          <p:cNvPr id="8" name="TextBox 23"/>
          <p:cNvSpPr txBox="1"/>
          <p:nvPr/>
        </p:nvSpPr>
        <p:spPr>
          <a:xfrm>
            <a:off x="1951751" y="2056581"/>
            <a:ext cx="9369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US" altLang="zh-CN" sz="4800" dirty="0" smtClean="0">
                <a:latin typeface="+mj-lt"/>
              </a:rPr>
              <a:t>1</a:t>
            </a:r>
            <a:endParaRPr lang="zh-CN" altLang="en-US" sz="4000" dirty="0">
              <a:latin typeface="+mj-l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951751" y="3034629"/>
            <a:ext cx="1806023" cy="1277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dirty="0" smtClean="0">
                <a:solidFill>
                  <a:schemeClr val="bg1"/>
                </a:solidFill>
                <a:latin typeface="+mj-lt"/>
              </a:rPr>
              <a:t>"Ensuring that we can deliver the best quality infrastructure for Britain and the best value for money for the taxpayer are key parts of our long-term economic plan."</a:t>
            </a:r>
            <a:endParaRPr lang="en-US" altLang="zh-CN" sz="11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100542" y="2105312"/>
            <a:ext cx="1989329" cy="3578277"/>
          </a:xfrm>
          <a:prstGeom prst="rect">
            <a:avLst/>
          </a:prstGeom>
          <a:solidFill>
            <a:srgbClr val="FFC000">
              <a:alpha val="7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+mj-lt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126025" y="4273361"/>
            <a:ext cx="1806023" cy="1277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dirty="0" smtClean="0">
                <a:solidFill>
                  <a:schemeClr val="bg1"/>
                </a:solidFill>
                <a:latin typeface="+mj-lt"/>
              </a:rPr>
              <a:t>"Ensuring that we can deliver the best quality infrastructure for Britain and the best value for money for the taxpayer are key parts of our long-term economic plan."</a:t>
            </a:r>
            <a:endParaRPr lang="en-US" altLang="zh-CN" sz="11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4" name="TextBox 22"/>
          <p:cNvSpPr txBox="1"/>
          <p:nvPr/>
        </p:nvSpPr>
        <p:spPr>
          <a:xfrm>
            <a:off x="5142960" y="2627239"/>
            <a:ext cx="1789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US" altLang="zh-CN" sz="2800" dirty="0" smtClean="0">
                <a:latin typeface="+mj-lt"/>
              </a:rPr>
              <a:t>PART TWO</a:t>
            </a:r>
            <a:endParaRPr lang="zh-CN" altLang="en-US" sz="2000" dirty="0">
              <a:latin typeface="+mj-lt"/>
            </a:endParaRPr>
          </a:p>
        </p:txBody>
      </p:sp>
      <p:sp>
        <p:nvSpPr>
          <p:cNvPr id="15" name="TextBox 23"/>
          <p:cNvSpPr txBox="1"/>
          <p:nvPr/>
        </p:nvSpPr>
        <p:spPr>
          <a:xfrm>
            <a:off x="5126025" y="2056581"/>
            <a:ext cx="9369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US" altLang="zh-CN" sz="4800" dirty="0" smtClean="0">
                <a:latin typeface="+mj-lt"/>
              </a:rPr>
              <a:t>2</a:t>
            </a:r>
            <a:endParaRPr lang="zh-CN" altLang="en-US" sz="4000" dirty="0">
              <a:latin typeface="+mj-lt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126025" y="3034629"/>
            <a:ext cx="1806023" cy="1277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dirty="0" smtClean="0">
                <a:solidFill>
                  <a:schemeClr val="bg1"/>
                </a:solidFill>
                <a:latin typeface="+mj-lt"/>
              </a:rPr>
              <a:t>"Ensuring that we can deliver the best quality infrastructure for Britain and the best value for money for the taxpayer are key parts of our long-term economic plan."</a:t>
            </a:r>
            <a:endParaRPr lang="en-US" altLang="zh-CN" sz="11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274816" y="2105312"/>
            <a:ext cx="1989329" cy="3578277"/>
          </a:xfrm>
          <a:prstGeom prst="rect">
            <a:avLst/>
          </a:prstGeom>
          <a:solidFill>
            <a:srgbClr val="00B050">
              <a:alpha val="7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+mj-lt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300299" y="4273361"/>
            <a:ext cx="1806023" cy="1277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dirty="0" smtClean="0">
                <a:solidFill>
                  <a:schemeClr val="bg1"/>
                </a:solidFill>
                <a:latin typeface="+mj-lt"/>
              </a:rPr>
              <a:t>"Ensuring that we can deliver the best quality infrastructure for Britain and the best value for money for the taxpayer are key parts of our long-term economic plan."</a:t>
            </a:r>
            <a:endParaRPr lang="en-US" altLang="zh-CN" sz="11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TextBox 22"/>
          <p:cNvSpPr txBox="1"/>
          <p:nvPr/>
        </p:nvSpPr>
        <p:spPr>
          <a:xfrm>
            <a:off x="8317234" y="2627239"/>
            <a:ext cx="19469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US" altLang="zh-CN" sz="2800" dirty="0" smtClean="0">
                <a:latin typeface="+mj-lt"/>
              </a:rPr>
              <a:t>PART THREE</a:t>
            </a:r>
            <a:endParaRPr lang="zh-CN" altLang="en-US" sz="2000" dirty="0">
              <a:latin typeface="+mj-lt"/>
            </a:endParaRPr>
          </a:p>
        </p:txBody>
      </p:sp>
      <p:sp>
        <p:nvSpPr>
          <p:cNvPr id="21" name="TextBox 23"/>
          <p:cNvSpPr txBox="1"/>
          <p:nvPr/>
        </p:nvSpPr>
        <p:spPr>
          <a:xfrm>
            <a:off x="8300299" y="2056581"/>
            <a:ext cx="9369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US" altLang="zh-CN" sz="4800" dirty="0" smtClean="0">
                <a:latin typeface="+mj-lt"/>
              </a:rPr>
              <a:t>3</a:t>
            </a:r>
            <a:endParaRPr lang="zh-CN" altLang="en-US" sz="4000" dirty="0">
              <a:latin typeface="+mj-lt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300299" y="3034629"/>
            <a:ext cx="1806023" cy="1277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dirty="0" smtClean="0">
                <a:solidFill>
                  <a:schemeClr val="bg1"/>
                </a:solidFill>
                <a:latin typeface="+mj-lt"/>
              </a:rPr>
              <a:t>"Ensuring that we can deliver the best quality infrastructure for Britain and the best value for money for the taxpayer are key parts of our long-term economic plan."</a:t>
            </a:r>
            <a:endParaRPr lang="en-US" altLang="zh-CN" sz="11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36779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4096281" y="1470860"/>
            <a:ext cx="3916280" cy="3916280"/>
          </a:xfrm>
          <a:prstGeom prst="ellipse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294356" y="2893774"/>
            <a:ext cx="3520131" cy="132343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zh-CN" sz="8000" dirty="0" smtClean="0">
                <a:latin typeface="+mj-lt"/>
                <a:ea typeface="Segoe UI" pitchFamily="34" charset="0"/>
                <a:cs typeface="Segoe UI" pitchFamily="34" charset="0"/>
              </a:rPr>
              <a:t>THANKS</a:t>
            </a:r>
            <a:endParaRPr lang="zh-CN" altLang="en-US" sz="8000" dirty="0">
              <a:latin typeface="+mj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169109" y="5518030"/>
            <a:ext cx="6092825" cy="43088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zh-CN" sz="110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Chancellor George Osborne said on Monday: "I am determined that we go on making the decisions to reform the British economy and tackle our debts. </a:t>
            </a:r>
            <a:endParaRPr lang="en-US" altLang="zh-CN" sz="11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9579609" y="3429000"/>
            <a:ext cx="1576426" cy="1576426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8859745" y="1405087"/>
            <a:ext cx="986879" cy="986879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878952" y="1668776"/>
            <a:ext cx="1850903" cy="1850903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9357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6712327" y="1271098"/>
            <a:ext cx="41764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/>
              <a:t>"Ensuring that we can deliver the best quality infrastructure for Britain and the best value for money for the taxpayer are key parts of our long-term economic plan."</a:t>
            </a:r>
          </a:p>
        </p:txBody>
      </p:sp>
      <p:sp>
        <p:nvSpPr>
          <p:cNvPr id="12" name="TextBox 18"/>
          <p:cNvSpPr txBox="1"/>
          <p:nvPr/>
        </p:nvSpPr>
        <p:spPr>
          <a:xfrm>
            <a:off x="5845080" y="1178765"/>
            <a:ext cx="17344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zh-CN" sz="4800" smtClean="0">
                <a:solidFill>
                  <a:sysClr val="windowText" lastClr="000000"/>
                </a:solidFill>
              </a:rPr>
              <a:t>|</a:t>
            </a:r>
            <a:endParaRPr lang="zh-CN" altLang="en-US" sz="4800" dirty="0">
              <a:solidFill>
                <a:sysClr val="windowText" lastClr="000000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712327" y="2494256"/>
            <a:ext cx="41764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/>
              <a:t>"Ensuring that we can deliver the best quality infrastructure for Britain and the best value for money for the taxpayer are key parts of our long-term economic plan."</a:t>
            </a:r>
          </a:p>
        </p:txBody>
      </p:sp>
      <p:sp>
        <p:nvSpPr>
          <p:cNvPr id="22" name="TextBox 18"/>
          <p:cNvSpPr txBox="1"/>
          <p:nvPr/>
        </p:nvSpPr>
        <p:spPr>
          <a:xfrm>
            <a:off x="5845080" y="2401923"/>
            <a:ext cx="17344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zh-CN" sz="4800" smtClean="0">
                <a:solidFill>
                  <a:sysClr val="windowText" lastClr="000000"/>
                </a:solidFill>
              </a:rPr>
              <a:t>|</a:t>
            </a:r>
            <a:endParaRPr lang="zh-CN" altLang="en-US" sz="4800" dirty="0">
              <a:solidFill>
                <a:sysClr val="windowText" lastClr="000000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712327" y="3717414"/>
            <a:ext cx="41764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/>
              <a:t>"Ensuring that we can deliver the best quality infrastructure for Britain and the best value for money for the taxpayer are key parts of our long-term economic plan."</a:t>
            </a:r>
          </a:p>
        </p:txBody>
      </p:sp>
      <p:sp>
        <p:nvSpPr>
          <p:cNvPr id="27" name="TextBox 18"/>
          <p:cNvSpPr txBox="1"/>
          <p:nvPr/>
        </p:nvSpPr>
        <p:spPr>
          <a:xfrm>
            <a:off x="5845080" y="3625081"/>
            <a:ext cx="17344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zh-CN" sz="4800" smtClean="0">
                <a:solidFill>
                  <a:sysClr val="windowText" lastClr="000000"/>
                </a:solidFill>
              </a:rPr>
              <a:t>|</a:t>
            </a:r>
            <a:endParaRPr lang="zh-CN" altLang="en-US" sz="4800" dirty="0">
              <a:solidFill>
                <a:sysClr val="windowText" lastClr="000000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712327" y="4940572"/>
            <a:ext cx="41764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/>
              <a:t>"Ensuring that we can deliver the best quality infrastructure for Britain and the best value for money for the taxpayer are key parts of our long-term economic plan."</a:t>
            </a:r>
          </a:p>
        </p:txBody>
      </p:sp>
      <p:sp>
        <p:nvSpPr>
          <p:cNvPr id="32" name="TextBox 18"/>
          <p:cNvSpPr txBox="1"/>
          <p:nvPr/>
        </p:nvSpPr>
        <p:spPr>
          <a:xfrm>
            <a:off x="5845080" y="4848239"/>
            <a:ext cx="17344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zh-CN" sz="4800" smtClean="0">
                <a:solidFill>
                  <a:sysClr val="windowText" lastClr="000000"/>
                </a:solidFill>
              </a:rPr>
              <a:t>|</a:t>
            </a:r>
            <a:endParaRPr lang="zh-CN" altLang="en-US" sz="4800" dirty="0">
              <a:solidFill>
                <a:sysClr val="windowText" lastClr="000000"/>
              </a:solidFill>
            </a:endParaRPr>
          </a:p>
        </p:txBody>
      </p:sp>
      <p:sp>
        <p:nvSpPr>
          <p:cNvPr id="2" name="文本框 3"/>
          <p:cNvSpPr txBox="1"/>
          <p:nvPr/>
        </p:nvSpPr>
        <p:spPr>
          <a:xfrm>
            <a:off x="544285" y="2767289"/>
            <a:ext cx="4656439" cy="1323423"/>
          </a:xfrm>
          <a:prstGeom prst="rect">
            <a:avLst/>
          </a:prstGeom>
          <a:noFill/>
        </p:spPr>
        <p:txBody>
          <a:bodyPr wrap="none" lIns="91426" tIns="45712" rIns="91426" bIns="45712" rtlCol="0">
            <a:spAutoFit/>
          </a:bodyPr>
          <a:lstStyle/>
          <a:p>
            <a:pPr algn="ctr"/>
            <a:r>
              <a:rPr lang="en-US" altLang="zh-CN" sz="8000" dirty="0" smtClean="0">
                <a:latin typeface="+mj-lt"/>
                <a:ea typeface="Segoe UI" pitchFamily="34" charset="0"/>
                <a:cs typeface="Segoe UI" pitchFamily="34" charset="0"/>
              </a:rPr>
              <a:t>CONTENTS</a:t>
            </a:r>
            <a:endParaRPr lang="zh-CN" altLang="en-US" sz="8000" dirty="0">
              <a:latin typeface="+mj-lt"/>
              <a:ea typeface="Gungsuh" pitchFamily="18" charset="-127"/>
              <a:cs typeface="Segoe UI" pitchFamily="34" charset="0"/>
            </a:endParaRPr>
          </a:p>
        </p:txBody>
      </p:sp>
      <p:sp>
        <p:nvSpPr>
          <p:cNvPr id="3" name="TextBox 18"/>
          <p:cNvSpPr txBox="1"/>
          <p:nvPr/>
        </p:nvSpPr>
        <p:spPr>
          <a:xfrm>
            <a:off x="5714521" y="932544"/>
            <a:ext cx="173449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dirty="0" smtClean="0">
                <a:solidFill>
                  <a:sysClr val="windowText" lastClr="000000"/>
                </a:solidFill>
              </a:rPr>
              <a:t>1</a:t>
            </a:r>
            <a:endParaRPr lang="zh-CN" altLang="en-US" sz="8000" dirty="0">
              <a:solidFill>
                <a:sysClr val="windowText" lastClr="0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714521" y="2155702"/>
            <a:ext cx="173449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smtClean="0">
                <a:solidFill>
                  <a:sysClr val="windowText" lastClr="000000"/>
                </a:solidFill>
              </a:rPr>
              <a:t>2</a:t>
            </a:r>
            <a:endParaRPr lang="zh-CN" altLang="en-US" sz="8000" dirty="0">
              <a:solidFill>
                <a:sysClr val="windowText" lastClr="000000"/>
              </a:solidFill>
            </a:endParaRPr>
          </a:p>
        </p:txBody>
      </p:sp>
      <p:sp>
        <p:nvSpPr>
          <p:cNvPr id="24" name="TextBox 18"/>
          <p:cNvSpPr txBox="1"/>
          <p:nvPr/>
        </p:nvSpPr>
        <p:spPr>
          <a:xfrm>
            <a:off x="5714521" y="3378860"/>
            <a:ext cx="173449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smtClean="0">
                <a:solidFill>
                  <a:sysClr val="windowText" lastClr="000000"/>
                </a:solidFill>
              </a:rPr>
              <a:t>3</a:t>
            </a:r>
            <a:endParaRPr lang="zh-CN" altLang="en-US" sz="8000" dirty="0">
              <a:solidFill>
                <a:sysClr val="windowText" lastClr="000000"/>
              </a:solidFill>
            </a:endParaRPr>
          </a:p>
        </p:txBody>
      </p:sp>
      <p:sp>
        <p:nvSpPr>
          <p:cNvPr id="29" name="TextBox 18"/>
          <p:cNvSpPr txBox="1"/>
          <p:nvPr/>
        </p:nvSpPr>
        <p:spPr>
          <a:xfrm>
            <a:off x="5714521" y="4602018"/>
            <a:ext cx="173449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smtClean="0">
                <a:solidFill>
                  <a:sysClr val="windowText" lastClr="000000"/>
                </a:solidFill>
              </a:rPr>
              <a:t>4</a:t>
            </a:r>
            <a:endParaRPr lang="zh-CN" altLang="en-US" sz="80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2172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9"/>
          <p:cNvGrpSpPr/>
          <p:nvPr/>
        </p:nvGrpSpPr>
        <p:grpSpPr>
          <a:xfrm>
            <a:off x="5375127" y="2765580"/>
            <a:ext cx="3729350" cy="1383335"/>
            <a:chOff x="5375126" y="2766219"/>
            <a:chExt cx="3729350" cy="1383655"/>
          </a:xfrm>
        </p:grpSpPr>
        <p:grpSp>
          <p:nvGrpSpPr>
            <p:cNvPr id="5" name="组合 14"/>
            <p:cNvGrpSpPr/>
            <p:nvPr/>
          </p:nvGrpSpPr>
          <p:grpSpPr>
            <a:xfrm>
              <a:off x="6151143" y="2923313"/>
              <a:ext cx="2953333" cy="1051348"/>
              <a:chOff x="5924311" y="2685171"/>
              <a:chExt cx="2953333" cy="1051348"/>
            </a:xfrm>
          </p:grpSpPr>
          <p:sp>
            <p:nvSpPr>
              <p:cNvPr id="17" name="文本框 4"/>
              <p:cNvSpPr txBox="1"/>
              <p:nvPr/>
            </p:nvSpPr>
            <p:spPr>
              <a:xfrm>
                <a:off x="5924311" y="2685171"/>
                <a:ext cx="2441695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4400" b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/>
                  </a:rPr>
                  <a:t>设计规范</a:t>
                </a:r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5993586" y="3367101"/>
                <a:ext cx="2884058" cy="3694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CN" altLang="en-US" b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DESIGN SPECIFICATIONS</a:t>
                </a:r>
              </a:p>
            </p:txBody>
          </p:sp>
        </p:grpSp>
        <p:cxnSp>
          <p:nvCxnSpPr>
            <p:cNvPr id="12" name="直接连接符 11"/>
            <p:cNvCxnSpPr/>
            <p:nvPr/>
          </p:nvCxnSpPr>
          <p:spPr>
            <a:xfrm>
              <a:off x="5375126" y="2766219"/>
              <a:ext cx="0" cy="138365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组合 3"/>
          <p:cNvGrpSpPr/>
          <p:nvPr/>
        </p:nvGrpSpPr>
        <p:grpSpPr>
          <a:xfrm>
            <a:off x="3559426" y="2765580"/>
            <a:ext cx="1383655" cy="1383335"/>
            <a:chOff x="3430910" y="2766219"/>
            <a:chExt cx="1383655" cy="1383655"/>
          </a:xfrm>
        </p:grpSpPr>
        <p:sp>
          <p:nvSpPr>
            <p:cNvPr id="2" name="椭圆 1"/>
            <p:cNvSpPr/>
            <p:nvPr/>
          </p:nvSpPr>
          <p:spPr>
            <a:xfrm>
              <a:off x="3430910" y="2766219"/>
              <a:ext cx="1383655" cy="1383655"/>
            </a:xfrm>
            <a:prstGeom prst="ellipse">
              <a:avLst/>
            </a:prstGeom>
            <a:solidFill>
              <a:srgbClr val="D1D8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8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</a:rPr>
                <a:t>PPT</a:t>
              </a:r>
              <a:endParaRPr lang="en-US" altLang="zh-CN" sz="3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</a:endParaRPr>
            </a:p>
            <a:p>
              <a:r>
                <a:rPr lang="zh-CN" altLang="en-US" sz="16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</a:rPr>
                <a:t>DESIGN</a:t>
              </a:r>
              <a:endParaRPr lang="zh-CN" altLang="en-US" sz="1600">
                <a:latin typeface="+mj-lt"/>
                <a:ea typeface="+mj-ea"/>
              </a:endParaRPr>
            </a:p>
          </p:txBody>
        </p:sp>
        <p:sp>
          <p:nvSpPr>
            <p:cNvPr id="3" name="等腰三角形 2"/>
            <p:cNvSpPr/>
            <p:nvPr/>
          </p:nvSpPr>
          <p:spPr>
            <a:xfrm rot="20288075">
              <a:off x="3430910" y="3892367"/>
              <a:ext cx="432048" cy="185499"/>
            </a:xfrm>
            <a:prstGeom prst="triangle">
              <a:avLst/>
            </a:prstGeom>
            <a:solidFill>
              <a:srgbClr val="D1D8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矩形 12"/>
          <p:cNvSpPr/>
          <p:nvPr/>
        </p:nvSpPr>
        <p:spPr>
          <a:xfrm>
            <a:off x="0" y="1"/>
            <a:ext cx="12190412" cy="206755"/>
          </a:xfrm>
          <a:prstGeom prst="rect">
            <a:avLst/>
          </a:prstGeom>
          <a:solidFill>
            <a:srgbClr val="4444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0" y="6651245"/>
            <a:ext cx="12190412" cy="206755"/>
          </a:xfrm>
          <a:prstGeom prst="rect">
            <a:avLst/>
          </a:prstGeom>
          <a:solidFill>
            <a:srgbClr val="4444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6648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9"/>
          <p:cNvGrpSpPr/>
          <p:nvPr/>
        </p:nvGrpSpPr>
        <p:grpSpPr>
          <a:xfrm>
            <a:off x="5797863" y="472350"/>
            <a:ext cx="1799361" cy="946566"/>
            <a:chOff x="5375126" y="2766219"/>
            <a:chExt cx="2582156" cy="1383655"/>
          </a:xfrm>
        </p:grpSpPr>
        <p:grpSp>
          <p:nvGrpSpPr>
            <p:cNvPr id="3" name="组合 14"/>
            <p:cNvGrpSpPr/>
            <p:nvPr/>
          </p:nvGrpSpPr>
          <p:grpSpPr>
            <a:xfrm>
              <a:off x="5631142" y="2923313"/>
              <a:ext cx="2326140" cy="1207721"/>
              <a:chOff x="5404310" y="2685171"/>
              <a:chExt cx="2326140" cy="1207722"/>
            </a:xfrm>
          </p:grpSpPr>
          <p:sp>
            <p:nvSpPr>
              <p:cNvPr id="17" name="文本框 4"/>
              <p:cNvSpPr txBox="1"/>
              <p:nvPr/>
            </p:nvSpPr>
            <p:spPr>
              <a:xfrm>
                <a:off x="5404310" y="2685171"/>
                <a:ext cx="2326140" cy="7646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2800" b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/>
                  </a:rPr>
                  <a:t>使用字体</a:t>
                </a:r>
                <a:endParaRPr lang="zh-CN" altLang="en-US" sz="28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/>
                </a:endParaRPr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6020811" y="3443100"/>
                <a:ext cx="1093138" cy="4497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400" b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FONTS</a:t>
                </a:r>
                <a:endParaRPr lang="zh-CN" altLang="en-US" sz="1400" b="1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cxnSp>
          <p:nvCxnSpPr>
            <p:cNvPr id="12" name="直接连接符 11"/>
            <p:cNvCxnSpPr/>
            <p:nvPr/>
          </p:nvCxnSpPr>
          <p:spPr>
            <a:xfrm>
              <a:off x="5375126" y="2766219"/>
              <a:ext cx="0" cy="138365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矩形 18"/>
          <p:cNvSpPr/>
          <p:nvPr/>
        </p:nvSpPr>
        <p:spPr>
          <a:xfrm>
            <a:off x="3116937" y="2637097"/>
            <a:ext cx="887758" cy="45130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prstClr val="white"/>
                </a:solidFill>
              </a:rPr>
              <a:t>中文</a:t>
            </a:r>
          </a:p>
        </p:txBody>
      </p:sp>
      <p:sp>
        <p:nvSpPr>
          <p:cNvPr id="20" name="文本框 13"/>
          <p:cNvSpPr txBox="1"/>
          <p:nvPr/>
        </p:nvSpPr>
        <p:spPr>
          <a:xfrm>
            <a:off x="2684892" y="3352371"/>
            <a:ext cx="1826141" cy="5846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smtClean="0">
                <a:solidFill>
                  <a:srgbClr val="00B0F0"/>
                </a:solidFill>
              </a:rPr>
              <a:t>微软雅黑</a:t>
            </a:r>
            <a:endParaRPr lang="zh-CN" altLang="en-US" sz="3200" b="1">
              <a:solidFill>
                <a:srgbClr val="00B0F0"/>
              </a:solidFill>
            </a:endParaRPr>
          </a:p>
        </p:txBody>
      </p:sp>
      <p:sp>
        <p:nvSpPr>
          <p:cNvPr id="21" name="文本框 15"/>
          <p:cNvSpPr txBox="1"/>
          <p:nvPr/>
        </p:nvSpPr>
        <p:spPr>
          <a:xfrm>
            <a:off x="2684892" y="4000293"/>
            <a:ext cx="1826141" cy="5846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smtClean="0">
                <a:solidFill>
                  <a:srgbClr val="0070C0"/>
                </a:solidFill>
              </a:rPr>
              <a:t>微软雅黑</a:t>
            </a:r>
            <a:endParaRPr lang="zh-CN" altLang="en-US" sz="3200">
              <a:solidFill>
                <a:srgbClr val="0070C0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885224" y="2637097"/>
            <a:ext cx="887758" cy="45130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smtClean="0">
                <a:solidFill>
                  <a:prstClr val="white"/>
                </a:solidFill>
              </a:rPr>
              <a:t>英文</a:t>
            </a:r>
            <a:endParaRPr lang="zh-CN" altLang="en-US" b="1">
              <a:solidFill>
                <a:prstClr val="white"/>
              </a:solidFill>
            </a:endParaRPr>
          </a:p>
        </p:txBody>
      </p:sp>
      <p:sp>
        <p:nvSpPr>
          <p:cNvPr id="23" name="文本框 19"/>
          <p:cNvSpPr txBox="1"/>
          <p:nvPr/>
        </p:nvSpPr>
        <p:spPr>
          <a:xfrm>
            <a:off x="7285805" y="3352371"/>
            <a:ext cx="20865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solidFill>
                  <a:srgbClr val="00B050"/>
                </a:solidFill>
              </a:rPr>
              <a:t>Calibri Light</a:t>
            </a:r>
            <a:endParaRPr lang="zh-CN" altLang="en-US" sz="3200" b="1" dirty="0">
              <a:solidFill>
                <a:srgbClr val="00B050"/>
              </a:solidFill>
            </a:endParaRPr>
          </a:p>
        </p:txBody>
      </p:sp>
      <p:sp>
        <p:nvSpPr>
          <p:cNvPr id="24" name="文本框 21"/>
          <p:cNvSpPr txBox="1"/>
          <p:nvPr/>
        </p:nvSpPr>
        <p:spPr>
          <a:xfrm>
            <a:off x="7269775" y="4000293"/>
            <a:ext cx="21186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accent6">
                    <a:lumMod val="50000"/>
                  </a:schemeClr>
                </a:solidFill>
              </a:rPr>
              <a:t>Calibri Light</a:t>
            </a:r>
            <a:endParaRPr lang="zh-CN" altLang="en-US" sz="3200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5807174" y="2473725"/>
            <a:ext cx="0" cy="225111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1"/>
          <p:cNvGrpSpPr/>
          <p:nvPr/>
        </p:nvGrpSpPr>
        <p:grpSpPr>
          <a:xfrm>
            <a:off x="4655046" y="532869"/>
            <a:ext cx="880578" cy="880374"/>
            <a:chOff x="3430910" y="2766219"/>
            <a:chExt cx="1383655" cy="1383655"/>
          </a:xfrm>
        </p:grpSpPr>
        <p:sp>
          <p:nvSpPr>
            <p:cNvPr id="33" name="椭圆 32"/>
            <p:cNvSpPr/>
            <p:nvPr/>
          </p:nvSpPr>
          <p:spPr>
            <a:xfrm>
              <a:off x="3430910" y="2766219"/>
              <a:ext cx="1383655" cy="1383655"/>
            </a:xfrm>
            <a:prstGeom prst="ellipse">
              <a:avLst/>
            </a:prstGeom>
            <a:solidFill>
              <a:srgbClr val="D1D8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4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</a:rPr>
                <a:t>PPT</a:t>
              </a:r>
              <a:endParaRPr lang="en-US" altLang="zh-CN" sz="5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</a:endParaRPr>
            </a:p>
            <a:p>
              <a:r>
                <a:rPr lang="zh-CN" altLang="en-US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</a:rPr>
                <a:t>DESIGN</a:t>
              </a:r>
              <a:endParaRPr lang="zh-CN" altLang="en-US" sz="1200">
                <a:latin typeface="+mj-lt"/>
                <a:ea typeface="+mj-ea"/>
              </a:endParaRPr>
            </a:p>
          </p:txBody>
        </p:sp>
        <p:sp>
          <p:nvSpPr>
            <p:cNvPr id="34" name="等腰三角形 33"/>
            <p:cNvSpPr/>
            <p:nvPr/>
          </p:nvSpPr>
          <p:spPr>
            <a:xfrm rot="20288075">
              <a:off x="3430910" y="3892367"/>
              <a:ext cx="432048" cy="185499"/>
            </a:xfrm>
            <a:prstGeom prst="triangle">
              <a:avLst/>
            </a:prstGeom>
            <a:solidFill>
              <a:srgbClr val="D1D8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矩形 25"/>
          <p:cNvSpPr/>
          <p:nvPr/>
        </p:nvSpPr>
        <p:spPr>
          <a:xfrm>
            <a:off x="0" y="1"/>
            <a:ext cx="12190412" cy="206755"/>
          </a:xfrm>
          <a:prstGeom prst="rect">
            <a:avLst/>
          </a:prstGeom>
          <a:solidFill>
            <a:srgbClr val="4444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0" y="6651245"/>
            <a:ext cx="12190412" cy="206755"/>
          </a:xfrm>
          <a:prstGeom prst="rect">
            <a:avLst/>
          </a:prstGeom>
          <a:solidFill>
            <a:srgbClr val="4444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3848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9"/>
          <p:cNvGrpSpPr/>
          <p:nvPr/>
        </p:nvGrpSpPr>
        <p:grpSpPr>
          <a:xfrm>
            <a:off x="5797863" y="472350"/>
            <a:ext cx="1799361" cy="946566"/>
            <a:chOff x="5375126" y="2766219"/>
            <a:chExt cx="2582157" cy="1383655"/>
          </a:xfrm>
        </p:grpSpPr>
        <p:grpSp>
          <p:nvGrpSpPr>
            <p:cNvPr id="3" name="组合 14"/>
            <p:cNvGrpSpPr/>
            <p:nvPr/>
          </p:nvGrpSpPr>
          <p:grpSpPr>
            <a:xfrm>
              <a:off x="5631145" y="2923313"/>
              <a:ext cx="2326138" cy="1207721"/>
              <a:chOff x="5404311" y="2685171"/>
              <a:chExt cx="2326140" cy="1207722"/>
            </a:xfrm>
          </p:grpSpPr>
          <p:sp>
            <p:nvSpPr>
              <p:cNvPr id="17" name="文本框 4"/>
              <p:cNvSpPr txBox="1"/>
              <p:nvPr/>
            </p:nvSpPr>
            <p:spPr>
              <a:xfrm>
                <a:off x="5404311" y="2685171"/>
                <a:ext cx="2326140" cy="7646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2800" b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/>
                  </a:rPr>
                  <a:t>使用颜色</a:t>
                </a:r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5941632" y="3443100"/>
                <a:ext cx="1251497" cy="4497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400" b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COLORS</a:t>
                </a:r>
                <a:endParaRPr lang="zh-CN" altLang="en-US" sz="1400" b="1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cxnSp>
          <p:nvCxnSpPr>
            <p:cNvPr id="12" name="直接连接符 11"/>
            <p:cNvCxnSpPr/>
            <p:nvPr/>
          </p:nvCxnSpPr>
          <p:spPr>
            <a:xfrm>
              <a:off x="5375126" y="2766219"/>
              <a:ext cx="0" cy="138365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组合 42"/>
          <p:cNvGrpSpPr/>
          <p:nvPr/>
        </p:nvGrpSpPr>
        <p:grpSpPr>
          <a:xfrm>
            <a:off x="4655046" y="532869"/>
            <a:ext cx="880578" cy="880374"/>
            <a:chOff x="3430910" y="2766219"/>
            <a:chExt cx="1383655" cy="1383655"/>
          </a:xfrm>
        </p:grpSpPr>
        <p:sp>
          <p:nvSpPr>
            <p:cNvPr id="44" name="椭圆 43"/>
            <p:cNvSpPr/>
            <p:nvPr/>
          </p:nvSpPr>
          <p:spPr>
            <a:xfrm>
              <a:off x="3430910" y="2766219"/>
              <a:ext cx="1383655" cy="1383655"/>
            </a:xfrm>
            <a:prstGeom prst="ellipse">
              <a:avLst/>
            </a:prstGeom>
            <a:solidFill>
              <a:srgbClr val="D1D8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4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</a:rPr>
                <a:t>PPT</a:t>
              </a:r>
              <a:endParaRPr lang="en-US" altLang="zh-CN" sz="5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</a:endParaRPr>
            </a:p>
            <a:p>
              <a:r>
                <a:rPr lang="zh-CN" altLang="en-US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</a:rPr>
                <a:t>DESIGN</a:t>
              </a:r>
              <a:endParaRPr lang="zh-CN" altLang="en-US" sz="1200">
                <a:latin typeface="+mj-lt"/>
                <a:ea typeface="+mj-ea"/>
              </a:endParaRPr>
            </a:p>
          </p:txBody>
        </p:sp>
        <p:sp>
          <p:nvSpPr>
            <p:cNvPr id="45" name="等腰三角形 44"/>
            <p:cNvSpPr/>
            <p:nvPr/>
          </p:nvSpPr>
          <p:spPr>
            <a:xfrm rot="20288075">
              <a:off x="3430910" y="3892367"/>
              <a:ext cx="432048" cy="185499"/>
            </a:xfrm>
            <a:prstGeom prst="triangle">
              <a:avLst/>
            </a:prstGeom>
            <a:solidFill>
              <a:srgbClr val="D1D8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6" name="矩形 55"/>
          <p:cNvSpPr/>
          <p:nvPr/>
        </p:nvSpPr>
        <p:spPr>
          <a:xfrm>
            <a:off x="1630710" y="3671636"/>
            <a:ext cx="1224136" cy="6224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smtClean="0">
                <a:solidFill>
                  <a:prstClr val="white"/>
                </a:solidFill>
              </a:rPr>
              <a:t>主色</a:t>
            </a:r>
            <a:endParaRPr lang="zh-CN" altLang="en-US" sz="2800" b="1">
              <a:solidFill>
                <a:prstClr val="white"/>
              </a:solidFill>
            </a:endParaRPr>
          </a:p>
        </p:txBody>
      </p:sp>
      <p:cxnSp>
        <p:nvCxnSpPr>
          <p:cNvPr id="57" name="直接连接符 56"/>
          <p:cNvCxnSpPr/>
          <p:nvPr/>
        </p:nvCxnSpPr>
        <p:spPr>
          <a:xfrm>
            <a:off x="3424937" y="2528433"/>
            <a:ext cx="0" cy="303624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0" y="1"/>
            <a:ext cx="12190412" cy="206755"/>
          </a:xfrm>
          <a:prstGeom prst="rect">
            <a:avLst/>
          </a:prstGeom>
          <a:solidFill>
            <a:srgbClr val="4444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0" y="6651245"/>
            <a:ext cx="12190412" cy="206755"/>
          </a:xfrm>
          <a:prstGeom prst="rect">
            <a:avLst/>
          </a:prstGeom>
          <a:solidFill>
            <a:srgbClr val="4444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13"/>
          <p:cNvSpPr txBox="1"/>
          <p:nvPr/>
        </p:nvSpPr>
        <p:spPr>
          <a:xfrm>
            <a:off x="4706859" y="3118524"/>
            <a:ext cx="218200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R:0 G:176 B:240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39" name="矩形 115"/>
          <p:cNvSpPr/>
          <p:nvPr/>
        </p:nvSpPr>
        <p:spPr>
          <a:xfrm>
            <a:off x="4253761" y="4419117"/>
            <a:ext cx="352171" cy="352089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115"/>
          <p:cNvSpPr/>
          <p:nvPr/>
        </p:nvSpPr>
        <p:spPr>
          <a:xfrm>
            <a:off x="4253761" y="3150229"/>
            <a:ext cx="352171" cy="352089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115"/>
          <p:cNvSpPr/>
          <p:nvPr/>
        </p:nvSpPr>
        <p:spPr>
          <a:xfrm>
            <a:off x="7499566" y="3150229"/>
            <a:ext cx="352171" cy="352089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13"/>
          <p:cNvSpPr txBox="1"/>
          <p:nvPr/>
        </p:nvSpPr>
        <p:spPr>
          <a:xfrm>
            <a:off x="4706859" y="4387412"/>
            <a:ext cx="218200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FFC000"/>
                </a:solidFill>
              </a:rPr>
              <a:t>R:255 G:192 B:0</a:t>
            </a:r>
            <a:endParaRPr lang="zh-CN" altLang="en-US" b="1" dirty="0">
              <a:solidFill>
                <a:srgbClr val="FFC000"/>
              </a:solidFill>
            </a:endParaRPr>
          </a:p>
        </p:txBody>
      </p:sp>
      <p:sp>
        <p:nvSpPr>
          <p:cNvPr id="43" name="文本框 13"/>
          <p:cNvSpPr txBox="1"/>
          <p:nvPr/>
        </p:nvSpPr>
        <p:spPr>
          <a:xfrm>
            <a:off x="7952664" y="3118524"/>
            <a:ext cx="202651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50"/>
                </a:solidFill>
              </a:rPr>
              <a:t>R:0 G:176 B:80</a:t>
            </a:r>
            <a:endParaRPr lang="zh-CN" altLang="en-US" b="1" dirty="0">
              <a:solidFill>
                <a:srgbClr val="00B050"/>
              </a:solidFill>
            </a:endParaRPr>
          </a:p>
        </p:txBody>
      </p:sp>
      <p:sp>
        <p:nvSpPr>
          <p:cNvPr id="49" name="文本框 13"/>
          <p:cNvSpPr txBox="1"/>
          <p:nvPr/>
        </p:nvSpPr>
        <p:spPr>
          <a:xfrm>
            <a:off x="7952664" y="4410495"/>
            <a:ext cx="176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R:64 G:64 B:64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" name="矩形 115"/>
          <p:cNvSpPr/>
          <p:nvPr/>
        </p:nvSpPr>
        <p:spPr>
          <a:xfrm>
            <a:off x="7499566" y="4419117"/>
            <a:ext cx="352171" cy="352089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945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3017576" y="2705725"/>
            <a:ext cx="6155260" cy="1446550"/>
            <a:chOff x="3737676" y="2717801"/>
            <a:chExt cx="6155260" cy="1446550"/>
          </a:xfrm>
        </p:grpSpPr>
        <p:sp>
          <p:nvSpPr>
            <p:cNvPr id="4" name="矩形 3"/>
            <p:cNvSpPr/>
            <p:nvPr/>
          </p:nvSpPr>
          <p:spPr>
            <a:xfrm>
              <a:off x="4735481" y="3071744"/>
              <a:ext cx="5157455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dirty="0"/>
                <a:t>"Ensuring that we can deliver the best quality infrastructure for Britain and the best value for money for the taxpayer are key parts of our long-term economic plan."</a:t>
              </a:r>
            </a:p>
          </p:txBody>
        </p:sp>
        <p:sp>
          <p:nvSpPr>
            <p:cNvPr id="5" name="TextBox 18"/>
            <p:cNvSpPr txBox="1"/>
            <p:nvPr/>
          </p:nvSpPr>
          <p:spPr>
            <a:xfrm>
              <a:off x="3868235" y="2979411"/>
              <a:ext cx="173449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en-US" altLang="zh-CN" sz="5400" dirty="0" smtClean="0">
                  <a:solidFill>
                    <a:sysClr val="windowText" lastClr="000000"/>
                  </a:solidFill>
                </a:rPr>
                <a:t>|</a:t>
              </a:r>
              <a:endParaRPr lang="zh-CN" altLang="en-US" sz="5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TextBox 18"/>
            <p:cNvSpPr txBox="1"/>
            <p:nvPr/>
          </p:nvSpPr>
          <p:spPr>
            <a:xfrm>
              <a:off x="3737676" y="2717801"/>
              <a:ext cx="1734494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800" dirty="0" smtClean="0">
                  <a:solidFill>
                    <a:sysClr val="windowText" lastClr="000000"/>
                  </a:solidFill>
                </a:rPr>
                <a:t>1</a:t>
              </a:r>
              <a:endParaRPr lang="zh-CN" altLang="en-US" sz="88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8" name="TextBox 18"/>
          <p:cNvSpPr txBox="1"/>
          <p:nvPr/>
        </p:nvSpPr>
        <p:spPr>
          <a:xfrm>
            <a:off x="481115" y="205041"/>
            <a:ext cx="1734494" cy="6447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1300" dirty="0" smtClean="0">
                <a:solidFill>
                  <a:schemeClr val="bg1">
                    <a:lumMod val="75000"/>
                  </a:schemeClr>
                </a:solidFill>
              </a:rPr>
              <a:t>1</a:t>
            </a:r>
            <a:endParaRPr lang="zh-CN" altLang="en-US" sz="88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6950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77114" y="794098"/>
            <a:ext cx="490685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6600" dirty="0" smtClean="0">
                <a:latin typeface="+mj-lt"/>
                <a:ea typeface="Segoe UI" pitchFamily="34" charset="0"/>
                <a:cs typeface="Segoe UI" pitchFamily="34" charset="0"/>
              </a:rPr>
              <a:t>POWERPOINT</a:t>
            </a:r>
            <a:endParaRPr lang="zh-CN" altLang="en-US" sz="6600" dirty="0">
              <a:latin typeface="+mj-lt"/>
              <a:cs typeface="Segoe UI" pitchFamily="34" charset="0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477114" y="1082485"/>
            <a:ext cx="0" cy="53122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904" y="2187704"/>
            <a:ext cx="3961066" cy="2405448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374457" y="4928243"/>
            <a:ext cx="40095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+mj-lt"/>
              </a:rPr>
              <a:t>The UK government is seeking buyers for its 40% stake in the cross-Channel train operator Eurostar to help boost the public finances.</a:t>
            </a:r>
            <a:endParaRPr lang="zh-CN" altLang="en-US" sz="1200" dirty="0">
              <a:latin typeface="+mj-lt"/>
            </a:endParaRPr>
          </a:p>
        </p:txBody>
      </p:sp>
      <p:sp>
        <p:nvSpPr>
          <p:cNvPr id="10" name="文本框 37"/>
          <p:cNvSpPr txBox="1"/>
          <p:nvPr/>
        </p:nvSpPr>
        <p:spPr>
          <a:xfrm>
            <a:off x="1374456" y="4642633"/>
            <a:ext cx="22628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latin typeface="+mj-lt"/>
              </a:rPr>
              <a:t>TEXT HERE</a:t>
            </a:r>
            <a:endParaRPr lang="zh-CN" altLang="en-US" sz="1600" b="1" dirty="0">
              <a:latin typeface="+mj-lt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169118" y="2587601"/>
            <a:ext cx="42483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+mj-lt"/>
              </a:rPr>
              <a:t>The intention to sell was set out last year in the government's Autumn Statement and National Infrastructure Plan; </a:t>
            </a:r>
            <a:endParaRPr lang="zh-CN" altLang="en-US" sz="1200" dirty="0" smtClean="0">
              <a:latin typeface="+mj-lt"/>
            </a:endParaRPr>
          </a:p>
        </p:txBody>
      </p:sp>
      <p:sp>
        <p:nvSpPr>
          <p:cNvPr id="15" name="文本框 37"/>
          <p:cNvSpPr txBox="1"/>
          <p:nvPr/>
        </p:nvSpPr>
        <p:spPr>
          <a:xfrm>
            <a:off x="7169118" y="2262042"/>
            <a:ext cx="22628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rgbClr val="0070C0"/>
                </a:solidFill>
                <a:latin typeface="+mj-lt"/>
              </a:rPr>
              <a:t>TEXT HERE</a:t>
            </a:r>
            <a:endParaRPr lang="zh-CN" altLang="en-US" sz="1600" b="1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169118" y="3764865"/>
            <a:ext cx="42483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+mj-lt"/>
              </a:rPr>
              <a:t>The intention to sell was set out last year in the government's Autumn Statement and National Infrastructure Plan; </a:t>
            </a:r>
            <a:endParaRPr lang="zh-CN" altLang="en-US" sz="1200" dirty="0" smtClean="0">
              <a:latin typeface="+mj-lt"/>
            </a:endParaRPr>
          </a:p>
        </p:txBody>
      </p:sp>
      <p:sp>
        <p:nvSpPr>
          <p:cNvPr id="17" name="文本框 37"/>
          <p:cNvSpPr txBox="1"/>
          <p:nvPr/>
        </p:nvSpPr>
        <p:spPr>
          <a:xfrm>
            <a:off x="7169118" y="3415170"/>
            <a:ext cx="22628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rgbClr val="00B050"/>
                </a:solidFill>
                <a:latin typeface="+mj-lt"/>
              </a:rPr>
              <a:t>TEXT HERE</a:t>
            </a:r>
            <a:endParaRPr lang="zh-CN" altLang="en-US" sz="1600" b="1" dirty="0">
              <a:solidFill>
                <a:srgbClr val="00B050"/>
              </a:solidFill>
              <a:latin typeface="+mj-lt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169118" y="5032106"/>
            <a:ext cx="42483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+mj-lt"/>
              </a:rPr>
              <a:t>The intention to sell was set out last year in the government's Autumn Statement and National Infrastructure Plan; </a:t>
            </a:r>
            <a:endParaRPr lang="zh-CN" altLang="en-US" sz="1200" dirty="0" smtClean="0">
              <a:latin typeface="+mj-lt"/>
            </a:endParaRPr>
          </a:p>
        </p:txBody>
      </p:sp>
      <p:sp>
        <p:nvSpPr>
          <p:cNvPr id="19" name="文本框 37"/>
          <p:cNvSpPr txBox="1"/>
          <p:nvPr/>
        </p:nvSpPr>
        <p:spPr>
          <a:xfrm>
            <a:off x="7169118" y="4698999"/>
            <a:ext cx="22628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rgbClr val="FFC000"/>
                </a:solidFill>
                <a:latin typeface="+mj-lt"/>
              </a:rPr>
              <a:t>TEXT HERE</a:t>
            </a:r>
            <a:endParaRPr lang="zh-CN" altLang="en-US" sz="1600" b="1" dirty="0">
              <a:solidFill>
                <a:srgbClr val="FFC000"/>
              </a:solidFill>
              <a:latin typeface="+mj-lt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6099762" y="2187704"/>
            <a:ext cx="867225" cy="867224"/>
          </a:xfrm>
          <a:prstGeom prst="roundRect">
            <a:avLst/>
          </a:prstGeom>
          <a:solidFill>
            <a:srgbClr val="0070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6099762" y="3394509"/>
            <a:ext cx="867225" cy="867224"/>
          </a:xfrm>
          <a:prstGeom prst="roundRect">
            <a:avLst/>
          </a:prstGeom>
          <a:solidFill>
            <a:srgbClr val="00B05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6099762" y="4626547"/>
            <a:ext cx="867225" cy="867224"/>
          </a:xfrm>
          <a:prstGeom prst="roundRect">
            <a:avLst/>
          </a:prstGeom>
          <a:solidFill>
            <a:srgbClr val="FFC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等腰三角形 24"/>
          <p:cNvSpPr/>
          <p:nvPr/>
        </p:nvSpPr>
        <p:spPr>
          <a:xfrm rot="5400000">
            <a:off x="2440642" y="4768037"/>
            <a:ext cx="130521" cy="112518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9"/>
          <p:cNvSpPr>
            <a:spLocks noEditPoints="1"/>
          </p:cNvSpPr>
          <p:nvPr/>
        </p:nvSpPr>
        <p:spPr bwMode="auto">
          <a:xfrm>
            <a:off x="6249217" y="3592834"/>
            <a:ext cx="568314" cy="470573"/>
          </a:xfrm>
          <a:custGeom>
            <a:avLst/>
            <a:gdLst>
              <a:gd name="T0" fmla="*/ 1197 w 1907"/>
              <a:gd name="T1" fmla="*/ 1489 h 1579"/>
              <a:gd name="T2" fmla="*/ 1173 w 1907"/>
              <a:gd name="T3" fmla="*/ 1460 h 1579"/>
              <a:gd name="T4" fmla="*/ 1168 w 1907"/>
              <a:gd name="T5" fmla="*/ 1360 h 1579"/>
              <a:gd name="T6" fmla="*/ 1011 w 1907"/>
              <a:gd name="T7" fmla="*/ 1360 h 1579"/>
              <a:gd name="T8" fmla="*/ 906 w 1907"/>
              <a:gd name="T9" fmla="*/ 1360 h 1579"/>
              <a:gd name="T10" fmla="*/ 744 w 1907"/>
              <a:gd name="T11" fmla="*/ 1360 h 1579"/>
              <a:gd name="T12" fmla="*/ 739 w 1907"/>
              <a:gd name="T13" fmla="*/ 1460 h 1579"/>
              <a:gd name="T14" fmla="*/ 715 w 1907"/>
              <a:gd name="T15" fmla="*/ 1489 h 1579"/>
              <a:gd name="T16" fmla="*/ 630 w 1907"/>
              <a:gd name="T17" fmla="*/ 1565 h 1579"/>
              <a:gd name="T18" fmla="*/ 644 w 1907"/>
              <a:gd name="T19" fmla="*/ 1579 h 1579"/>
              <a:gd name="T20" fmla="*/ 906 w 1907"/>
              <a:gd name="T21" fmla="*/ 1579 h 1579"/>
              <a:gd name="T22" fmla="*/ 1011 w 1907"/>
              <a:gd name="T23" fmla="*/ 1579 h 1579"/>
              <a:gd name="T24" fmla="*/ 1268 w 1907"/>
              <a:gd name="T25" fmla="*/ 1579 h 1579"/>
              <a:gd name="T26" fmla="*/ 1283 w 1907"/>
              <a:gd name="T27" fmla="*/ 1565 h 1579"/>
              <a:gd name="T28" fmla="*/ 1197 w 1907"/>
              <a:gd name="T29" fmla="*/ 1489 h 1579"/>
              <a:gd name="T30" fmla="*/ 1197 w 1907"/>
              <a:gd name="T31" fmla="*/ 1489 h 1579"/>
              <a:gd name="T32" fmla="*/ 1850 w 1907"/>
              <a:gd name="T33" fmla="*/ 0 h 1579"/>
              <a:gd name="T34" fmla="*/ 57 w 1907"/>
              <a:gd name="T35" fmla="*/ 0 h 1579"/>
              <a:gd name="T36" fmla="*/ 0 w 1907"/>
              <a:gd name="T37" fmla="*/ 57 h 1579"/>
              <a:gd name="T38" fmla="*/ 0 w 1907"/>
              <a:gd name="T39" fmla="*/ 1264 h 1579"/>
              <a:gd name="T40" fmla="*/ 57 w 1907"/>
              <a:gd name="T41" fmla="*/ 1321 h 1579"/>
              <a:gd name="T42" fmla="*/ 1850 w 1907"/>
              <a:gd name="T43" fmla="*/ 1321 h 1579"/>
              <a:gd name="T44" fmla="*/ 1907 w 1907"/>
              <a:gd name="T45" fmla="*/ 1264 h 1579"/>
              <a:gd name="T46" fmla="*/ 1907 w 1907"/>
              <a:gd name="T47" fmla="*/ 57 h 1579"/>
              <a:gd name="T48" fmla="*/ 1850 w 1907"/>
              <a:gd name="T49" fmla="*/ 0 h 1579"/>
              <a:gd name="T50" fmla="*/ 1817 w 1907"/>
              <a:gd name="T51" fmla="*/ 1083 h 1579"/>
              <a:gd name="T52" fmla="*/ 91 w 1907"/>
              <a:gd name="T53" fmla="*/ 1083 h 1579"/>
              <a:gd name="T54" fmla="*/ 91 w 1907"/>
              <a:gd name="T55" fmla="*/ 95 h 1579"/>
              <a:gd name="T56" fmla="*/ 1817 w 1907"/>
              <a:gd name="T57" fmla="*/ 95 h 1579"/>
              <a:gd name="T58" fmla="*/ 1817 w 1907"/>
              <a:gd name="T59" fmla="*/ 1083 h 1579"/>
              <a:gd name="T60" fmla="*/ 1817 w 1907"/>
              <a:gd name="T61" fmla="*/ 1083 h 15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907" h="1579">
                <a:moveTo>
                  <a:pt x="1197" y="1489"/>
                </a:moveTo>
                <a:cubicBezTo>
                  <a:pt x="1197" y="1489"/>
                  <a:pt x="1178" y="1469"/>
                  <a:pt x="1173" y="1460"/>
                </a:cubicBezTo>
                <a:cubicBezTo>
                  <a:pt x="1168" y="1441"/>
                  <a:pt x="1168" y="1384"/>
                  <a:pt x="1168" y="1360"/>
                </a:cubicBezTo>
                <a:cubicBezTo>
                  <a:pt x="1011" y="1360"/>
                  <a:pt x="1011" y="1360"/>
                  <a:pt x="1011" y="1360"/>
                </a:cubicBezTo>
                <a:cubicBezTo>
                  <a:pt x="906" y="1360"/>
                  <a:pt x="906" y="1360"/>
                  <a:pt x="906" y="1360"/>
                </a:cubicBezTo>
                <a:cubicBezTo>
                  <a:pt x="744" y="1360"/>
                  <a:pt x="744" y="1360"/>
                  <a:pt x="744" y="1360"/>
                </a:cubicBezTo>
                <a:cubicBezTo>
                  <a:pt x="744" y="1384"/>
                  <a:pt x="749" y="1441"/>
                  <a:pt x="739" y="1460"/>
                </a:cubicBezTo>
                <a:cubicBezTo>
                  <a:pt x="734" y="1469"/>
                  <a:pt x="715" y="1489"/>
                  <a:pt x="715" y="1489"/>
                </a:cubicBezTo>
                <a:cubicBezTo>
                  <a:pt x="630" y="1565"/>
                  <a:pt x="630" y="1565"/>
                  <a:pt x="630" y="1565"/>
                </a:cubicBezTo>
                <a:cubicBezTo>
                  <a:pt x="630" y="1574"/>
                  <a:pt x="639" y="1579"/>
                  <a:pt x="644" y="1579"/>
                </a:cubicBezTo>
                <a:cubicBezTo>
                  <a:pt x="906" y="1579"/>
                  <a:pt x="906" y="1579"/>
                  <a:pt x="906" y="1579"/>
                </a:cubicBezTo>
                <a:cubicBezTo>
                  <a:pt x="1011" y="1579"/>
                  <a:pt x="1011" y="1579"/>
                  <a:pt x="1011" y="1579"/>
                </a:cubicBezTo>
                <a:cubicBezTo>
                  <a:pt x="1268" y="1579"/>
                  <a:pt x="1268" y="1579"/>
                  <a:pt x="1268" y="1579"/>
                </a:cubicBezTo>
                <a:cubicBezTo>
                  <a:pt x="1273" y="1579"/>
                  <a:pt x="1283" y="1574"/>
                  <a:pt x="1283" y="1565"/>
                </a:cubicBezTo>
                <a:cubicBezTo>
                  <a:pt x="1197" y="1489"/>
                  <a:pt x="1197" y="1489"/>
                  <a:pt x="1197" y="1489"/>
                </a:cubicBezTo>
                <a:cubicBezTo>
                  <a:pt x="1197" y="1489"/>
                  <a:pt x="1197" y="1489"/>
                  <a:pt x="1197" y="1489"/>
                </a:cubicBezTo>
                <a:close/>
                <a:moveTo>
                  <a:pt x="1850" y="0"/>
                </a:moveTo>
                <a:cubicBezTo>
                  <a:pt x="57" y="0"/>
                  <a:pt x="57" y="0"/>
                  <a:pt x="57" y="0"/>
                </a:cubicBezTo>
                <a:cubicBezTo>
                  <a:pt x="24" y="0"/>
                  <a:pt x="0" y="23"/>
                  <a:pt x="0" y="57"/>
                </a:cubicBezTo>
                <a:cubicBezTo>
                  <a:pt x="0" y="1264"/>
                  <a:pt x="0" y="1264"/>
                  <a:pt x="0" y="1264"/>
                </a:cubicBezTo>
                <a:cubicBezTo>
                  <a:pt x="0" y="1298"/>
                  <a:pt x="24" y="1321"/>
                  <a:pt x="57" y="1321"/>
                </a:cubicBezTo>
                <a:cubicBezTo>
                  <a:pt x="1850" y="1321"/>
                  <a:pt x="1850" y="1321"/>
                  <a:pt x="1850" y="1321"/>
                </a:cubicBezTo>
                <a:cubicBezTo>
                  <a:pt x="1884" y="1321"/>
                  <a:pt x="1907" y="1298"/>
                  <a:pt x="1907" y="1264"/>
                </a:cubicBezTo>
                <a:cubicBezTo>
                  <a:pt x="1907" y="57"/>
                  <a:pt x="1907" y="57"/>
                  <a:pt x="1907" y="57"/>
                </a:cubicBezTo>
                <a:cubicBezTo>
                  <a:pt x="1907" y="23"/>
                  <a:pt x="1884" y="0"/>
                  <a:pt x="1850" y="0"/>
                </a:cubicBezTo>
                <a:close/>
                <a:moveTo>
                  <a:pt x="1817" y="1083"/>
                </a:moveTo>
                <a:cubicBezTo>
                  <a:pt x="91" y="1083"/>
                  <a:pt x="91" y="1083"/>
                  <a:pt x="91" y="1083"/>
                </a:cubicBezTo>
                <a:cubicBezTo>
                  <a:pt x="91" y="95"/>
                  <a:pt x="91" y="95"/>
                  <a:pt x="91" y="95"/>
                </a:cubicBezTo>
                <a:cubicBezTo>
                  <a:pt x="1817" y="95"/>
                  <a:pt x="1817" y="95"/>
                  <a:pt x="1817" y="95"/>
                </a:cubicBezTo>
                <a:cubicBezTo>
                  <a:pt x="1817" y="1083"/>
                  <a:pt x="1817" y="1083"/>
                  <a:pt x="1817" y="1083"/>
                </a:cubicBezTo>
                <a:cubicBezTo>
                  <a:pt x="1817" y="1083"/>
                  <a:pt x="1817" y="1083"/>
                  <a:pt x="1817" y="108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7" name="任意多边形 26"/>
          <p:cNvSpPr/>
          <p:nvPr/>
        </p:nvSpPr>
        <p:spPr>
          <a:xfrm>
            <a:off x="6370240" y="4791371"/>
            <a:ext cx="305669" cy="537575"/>
          </a:xfrm>
          <a:custGeom>
            <a:avLst/>
            <a:gdLst>
              <a:gd name="connsiteX0" fmla="*/ 647699 w 1270000"/>
              <a:gd name="connsiteY0" fmla="*/ 1724025 h 1879600"/>
              <a:gd name="connsiteX1" fmla="*/ 593724 w 1270000"/>
              <a:gd name="connsiteY1" fmla="*/ 1778000 h 1879600"/>
              <a:gd name="connsiteX2" fmla="*/ 647699 w 1270000"/>
              <a:gd name="connsiteY2" fmla="*/ 1831975 h 1879600"/>
              <a:gd name="connsiteX3" fmla="*/ 701674 w 1270000"/>
              <a:gd name="connsiteY3" fmla="*/ 1778000 h 1879600"/>
              <a:gd name="connsiteX4" fmla="*/ 647699 w 1270000"/>
              <a:gd name="connsiteY4" fmla="*/ 1724025 h 1879600"/>
              <a:gd name="connsiteX5" fmla="*/ 68263 w 1270000"/>
              <a:gd name="connsiteY5" fmla="*/ 196850 h 1879600"/>
              <a:gd name="connsiteX6" fmla="*/ 68263 w 1270000"/>
              <a:gd name="connsiteY6" fmla="*/ 1658938 h 1879600"/>
              <a:gd name="connsiteX7" fmla="*/ 1201738 w 1270000"/>
              <a:gd name="connsiteY7" fmla="*/ 1658938 h 1879600"/>
              <a:gd name="connsiteX8" fmla="*/ 1201738 w 1270000"/>
              <a:gd name="connsiteY8" fmla="*/ 196850 h 1879600"/>
              <a:gd name="connsiteX9" fmla="*/ 650875 w 1270000"/>
              <a:gd name="connsiteY9" fmla="*/ 85410 h 1879600"/>
              <a:gd name="connsiteX10" fmla="*/ 628015 w 1270000"/>
              <a:gd name="connsiteY10" fmla="*/ 108270 h 1879600"/>
              <a:gd name="connsiteX11" fmla="*/ 650875 w 1270000"/>
              <a:gd name="connsiteY11" fmla="*/ 131130 h 1879600"/>
              <a:gd name="connsiteX12" fmla="*/ 673735 w 1270000"/>
              <a:gd name="connsiteY12" fmla="*/ 108270 h 1879600"/>
              <a:gd name="connsiteX13" fmla="*/ 650875 w 1270000"/>
              <a:gd name="connsiteY13" fmla="*/ 85410 h 1879600"/>
              <a:gd name="connsiteX14" fmla="*/ 100546 w 1270000"/>
              <a:gd name="connsiteY14" fmla="*/ 0 h 1879600"/>
              <a:gd name="connsiteX15" fmla="*/ 1169454 w 1270000"/>
              <a:gd name="connsiteY15" fmla="*/ 0 h 1879600"/>
              <a:gd name="connsiteX16" fmla="*/ 1270000 w 1270000"/>
              <a:gd name="connsiteY16" fmla="*/ 100546 h 1879600"/>
              <a:gd name="connsiteX17" fmla="*/ 1270000 w 1270000"/>
              <a:gd name="connsiteY17" fmla="*/ 1779054 h 1879600"/>
              <a:gd name="connsiteX18" fmla="*/ 1169454 w 1270000"/>
              <a:gd name="connsiteY18" fmla="*/ 1879600 h 1879600"/>
              <a:gd name="connsiteX19" fmla="*/ 100546 w 1270000"/>
              <a:gd name="connsiteY19" fmla="*/ 1879600 h 1879600"/>
              <a:gd name="connsiteX20" fmla="*/ 0 w 1270000"/>
              <a:gd name="connsiteY20" fmla="*/ 1779054 h 1879600"/>
              <a:gd name="connsiteX21" fmla="*/ 0 w 1270000"/>
              <a:gd name="connsiteY21" fmla="*/ 100546 h 1879600"/>
              <a:gd name="connsiteX22" fmla="*/ 100546 w 1270000"/>
              <a:gd name="connsiteY22" fmla="*/ 0 h 187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70000" h="1879600">
                <a:moveTo>
                  <a:pt x="647699" y="1724025"/>
                </a:moveTo>
                <a:cubicBezTo>
                  <a:pt x="617889" y="1724025"/>
                  <a:pt x="593724" y="1748190"/>
                  <a:pt x="593724" y="1778000"/>
                </a:cubicBezTo>
                <a:cubicBezTo>
                  <a:pt x="593724" y="1807810"/>
                  <a:pt x="617889" y="1831975"/>
                  <a:pt x="647699" y="1831975"/>
                </a:cubicBezTo>
                <a:cubicBezTo>
                  <a:pt x="677509" y="1831975"/>
                  <a:pt x="701674" y="1807810"/>
                  <a:pt x="701674" y="1778000"/>
                </a:cubicBezTo>
                <a:cubicBezTo>
                  <a:pt x="701674" y="1748190"/>
                  <a:pt x="677509" y="1724025"/>
                  <a:pt x="647699" y="1724025"/>
                </a:cubicBezTo>
                <a:close/>
                <a:moveTo>
                  <a:pt x="68263" y="196850"/>
                </a:moveTo>
                <a:lnTo>
                  <a:pt x="68263" y="1658938"/>
                </a:lnTo>
                <a:lnTo>
                  <a:pt x="1201738" y="1658938"/>
                </a:lnTo>
                <a:lnTo>
                  <a:pt x="1201738" y="196850"/>
                </a:lnTo>
                <a:close/>
                <a:moveTo>
                  <a:pt x="650875" y="85410"/>
                </a:moveTo>
                <a:cubicBezTo>
                  <a:pt x="638250" y="85410"/>
                  <a:pt x="628015" y="95645"/>
                  <a:pt x="628015" y="108270"/>
                </a:cubicBezTo>
                <a:cubicBezTo>
                  <a:pt x="628015" y="120895"/>
                  <a:pt x="638250" y="131130"/>
                  <a:pt x="650875" y="131130"/>
                </a:cubicBezTo>
                <a:cubicBezTo>
                  <a:pt x="663500" y="131130"/>
                  <a:pt x="673735" y="120895"/>
                  <a:pt x="673735" y="108270"/>
                </a:cubicBezTo>
                <a:cubicBezTo>
                  <a:pt x="673735" y="95645"/>
                  <a:pt x="663500" y="85410"/>
                  <a:pt x="650875" y="85410"/>
                </a:cubicBezTo>
                <a:close/>
                <a:moveTo>
                  <a:pt x="100546" y="0"/>
                </a:moveTo>
                <a:lnTo>
                  <a:pt x="1169454" y="0"/>
                </a:lnTo>
                <a:cubicBezTo>
                  <a:pt x="1224984" y="0"/>
                  <a:pt x="1270000" y="45016"/>
                  <a:pt x="1270000" y="100546"/>
                </a:cubicBezTo>
                <a:lnTo>
                  <a:pt x="1270000" y="1779054"/>
                </a:lnTo>
                <a:cubicBezTo>
                  <a:pt x="1270000" y="1834584"/>
                  <a:pt x="1224984" y="1879600"/>
                  <a:pt x="1169454" y="1879600"/>
                </a:cubicBezTo>
                <a:lnTo>
                  <a:pt x="100546" y="1879600"/>
                </a:lnTo>
                <a:cubicBezTo>
                  <a:pt x="45016" y="1879600"/>
                  <a:pt x="0" y="1834584"/>
                  <a:pt x="0" y="1779054"/>
                </a:cubicBezTo>
                <a:lnTo>
                  <a:pt x="0" y="100546"/>
                </a:lnTo>
                <a:cubicBezTo>
                  <a:pt x="0" y="45016"/>
                  <a:pt x="45016" y="0"/>
                  <a:pt x="10054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8" name="Freeform 8"/>
          <p:cNvSpPr>
            <a:spLocks noEditPoints="1"/>
          </p:cNvSpPr>
          <p:nvPr/>
        </p:nvSpPr>
        <p:spPr bwMode="auto">
          <a:xfrm>
            <a:off x="6322322" y="2414341"/>
            <a:ext cx="422103" cy="413950"/>
          </a:xfrm>
          <a:custGeom>
            <a:avLst/>
            <a:gdLst>
              <a:gd name="T0" fmla="*/ 197 w 197"/>
              <a:gd name="T1" fmla="*/ 75 h 193"/>
              <a:gd name="T2" fmla="*/ 195 w 197"/>
              <a:gd name="T3" fmla="*/ 69 h 193"/>
              <a:gd name="T4" fmla="*/ 103 w 197"/>
              <a:gd name="T5" fmla="*/ 2 h 193"/>
              <a:gd name="T6" fmla="*/ 95 w 197"/>
              <a:gd name="T7" fmla="*/ 2 h 193"/>
              <a:gd name="T8" fmla="*/ 3 w 197"/>
              <a:gd name="T9" fmla="*/ 69 h 193"/>
              <a:gd name="T10" fmla="*/ 0 w 197"/>
              <a:gd name="T11" fmla="*/ 75 h 193"/>
              <a:gd name="T12" fmla="*/ 0 w 197"/>
              <a:gd name="T13" fmla="*/ 187 h 193"/>
              <a:gd name="T14" fmla="*/ 7 w 197"/>
              <a:gd name="T15" fmla="*/ 193 h 193"/>
              <a:gd name="T16" fmla="*/ 191 w 197"/>
              <a:gd name="T17" fmla="*/ 193 h 193"/>
              <a:gd name="T18" fmla="*/ 195 w 197"/>
              <a:gd name="T19" fmla="*/ 191 h 193"/>
              <a:gd name="T20" fmla="*/ 197 w 197"/>
              <a:gd name="T21" fmla="*/ 187 h 193"/>
              <a:gd name="T22" fmla="*/ 197 w 197"/>
              <a:gd name="T23" fmla="*/ 75 h 193"/>
              <a:gd name="T24" fmla="*/ 99 w 197"/>
              <a:gd name="T25" fmla="*/ 16 h 193"/>
              <a:gd name="T26" fmla="*/ 184 w 197"/>
              <a:gd name="T27" fmla="*/ 78 h 193"/>
              <a:gd name="T28" fmla="*/ 184 w 197"/>
              <a:gd name="T29" fmla="*/ 87 h 193"/>
              <a:gd name="T30" fmla="*/ 125 w 197"/>
              <a:gd name="T31" fmla="*/ 129 h 193"/>
              <a:gd name="T32" fmla="*/ 172 w 197"/>
              <a:gd name="T33" fmla="*/ 158 h 193"/>
              <a:gd name="T34" fmla="*/ 174 w 197"/>
              <a:gd name="T35" fmla="*/ 168 h 193"/>
              <a:gd name="T36" fmla="*/ 168 w 197"/>
              <a:gd name="T37" fmla="*/ 171 h 193"/>
              <a:gd name="T38" fmla="*/ 165 w 197"/>
              <a:gd name="T39" fmla="*/ 170 h 193"/>
              <a:gd name="T40" fmla="*/ 99 w 197"/>
              <a:gd name="T41" fmla="*/ 129 h 193"/>
              <a:gd name="T42" fmla="*/ 33 w 197"/>
              <a:gd name="T43" fmla="*/ 170 h 193"/>
              <a:gd name="T44" fmla="*/ 29 w 197"/>
              <a:gd name="T45" fmla="*/ 171 h 193"/>
              <a:gd name="T46" fmla="*/ 24 w 197"/>
              <a:gd name="T47" fmla="*/ 168 h 193"/>
              <a:gd name="T48" fmla="*/ 26 w 197"/>
              <a:gd name="T49" fmla="*/ 158 h 193"/>
              <a:gd name="T50" fmla="*/ 72 w 197"/>
              <a:gd name="T51" fmla="*/ 129 h 193"/>
              <a:gd name="T52" fmla="*/ 14 w 197"/>
              <a:gd name="T53" fmla="*/ 87 h 193"/>
              <a:gd name="T54" fmla="*/ 14 w 197"/>
              <a:gd name="T55" fmla="*/ 78 h 193"/>
              <a:gd name="T56" fmla="*/ 99 w 197"/>
              <a:gd name="T57" fmla="*/ 16 h 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97" h="193">
                <a:moveTo>
                  <a:pt x="197" y="75"/>
                </a:moveTo>
                <a:cubicBezTo>
                  <a:pt x="197" y="73"/>
                  <a:pt x="196" y="71"/>
                  <a:pt x="195" y="69"/>
                </a:cubicBezTo>
                <a:cubicBezTo>
                  <a:pt x="103" y="2"/>
                  <a:pt x="103" y="2"/>
                  <a:pt x="103" y="2"/>
                </a:cubicBezTo>
                <a:cubicBezTo>
                  <a:pt x="100" y="0"/>
                  <a:pt x="97" y="0"/>
                  <a:pt x="95" y="2"/>
                </a:cubicBezTo>
                <a:cubicBezTo>
                  <a:pt x="3" y="69"/>
                  <a:pt x="3" y="69"/>
                  <a:pt x="3" y="69"/>
                </a:cubicBezTo>
                <a:cubicBezTo>
                  <a:pt x="1" y="71"/>
                  <a:pt x="0" y="73"/>
                  <a:pt x="0" y="75"/>
                </a:cubicBezTo>
                <a:cubicBezTo>
                  <a:pt x="0" y="187"/>
                  <a:pt x="0" y="187"/>
                  <a:pt x="0" y="187"/>
                </a:cubicBezTo>
                <a:cubicBezTo>
                  <a:pt x="0" y="190"/>
                  <a:pt x="3" y="193"/>
                  <a:pt x="7" y="193"/>
                </a:cubicBezTo>
                <a:cubicBezTo>
                  <a:pt x="191" y="193"/>
                  <a:pt x="191" y="193"/>
                  <a:pt x="191" y="193"/>
                </a:cubicBezTo>
                <a:cubicBezTo>
                  <a:pt x="192" y="193"/>
                  <a:pt x="194" y="193"/>
                  <a:pt x="195" y="191"/>
                </a:cubicBezTo>
                <a:cubicBezTo>
                  <a:pt x="197" y="190"/>
                  <a:pt x="197" y="188"/>
                  <a:pt x="197" y="187"/>
                </a:cubicBezTo>
                <a:lnTo>
                  <a:pt x="197" y="75"/>
                </a:lnTo>
                <a:close/>
                <a:moveTo>
                  <a:pt x="99" y="16"/>
                </a:moveTo>
                <a:cubicBezTo>
                  <a:pt x="184" y="78"/>
                  <a:pt x="184" y="78"/>
                  <a:pt x="184" y="78"/>
                </a:cubicBezTo>
                <a:cubicBezTo>
                  <a:pt x="184" y="87"/>
                  <a:pt x="184" y="87"/>
                  <a:pt x="184" y="87"/>
                </a:cubicBezTo>
                <a:cubicBezTo>
                  <a:pt x="125" y="129"/>
                  <a:pt x="125" y="129"/>
                  <a:pt x="125" y="129"/>
                </a:cubicBezTo>
                <a:cubicBezTo>
                  <a:pt x="172" y="158"/>
                  <a:pt x="172" y="158"/>
                  <a:pt x="172" y="158"/>
                </a:cubicBezTo>
                <a:cubicBezTo>
                  <a:pt x="175" y="160"/>
                  <a:pt x="176" y="165"/>
                  <a:pt x="174" y="168"/>
                </a:cubicBezTo>
                <a:cubicBezTo>
                  <a:pt x="173" y="170"/>
                  <a:pt x="171" y="171"/>
                  <a:pt x="168" y="171"/>
                </a:cubicBezTo>
                <a:cubicBezTo>
                  <a:pt x="167" y="171"/>
                  <a:pt x="166" y="171"/>
                  <a:pt x="165" y="170"/>
                </a:cubicBezTo>
                <a:cubicBezTo>
                  <a:pt x="99" y="129"/>
                  <a:pt x="99" y="129"/>
                  <a:pt x="99" y="129"/>
                </a:cubicBezTo>
                <a:cubicBezTo>
                  <a:pt x="33" y="170"/>
                  <a:pt x="33" y="170"/>
                  <a:pt x="33" y="170"/>
                </a:cubicBezTo>
                <a:cubicBezTo>
                  <a:pt x="32" y="171"/>
                  <a:pt x="31" y="171"/>
                  <a:pt x="29" y="171"/>
                </a:cubicBezTo>
                <a:cubicBezTo>
                  <a:pt x="27" y="171"/>
                  <a:pt x="25" y="170"/>
                  <a:pt x="24" y="168"/>
                </a:cubicBezTo>
                <a:cubicBezTo>
                  <a:pt x="22" y="165"/>
                  <a:pt x="22" y="160"/>
                  <a:pt x="26" y="158"/>
                </a:cubicBezTo>
                <a:cubicBezTo>
                  <a:pt x="72" y="129"/>
                  <a:pt x="72" y="129"/>
                  <a:pt x="72" y="129"/>
                </a:cubicBezTo>
                <a:cubicBezTo>
                  <a:pt x="14" y="87"/>
                  <a:pt x="14" y="87"/>
                  <a:pt x="14" y="87"/>
                </a:cubicBezTo>
                <a:cubicBezTo>
                  <a:pt x="14" y="78"/>
                  <a:pt x="14" y="78"/>
                  <a:pt x="14" y="78"/>
                </a:cubicBezTo>
                <a:lnTo>
                  <a:pt x="99" y="1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3542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30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9487" y="2173888"/>
            <a:ext cx="2301972" cy="1616361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130" y="2173888"/>
            <a:ext cx="2301973" cy="1616361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9310" y="3862667"/>
            <a:ext cx="2301972" cy="1606717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952" y="3862667"/>
            <a:ext cx="2301972" cy="1606717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477114" y="794098"/>
            <a:ext cx="490685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6600" dirty="0" smtClean="0">
                <a:latin typeface="+mj-lt"/>
                <a:ea typeface="Segoe UI" pitchFamily="34" charset="0"/>
                <a:cs typeface="Segoe UI" pitchFamily="34" charset="0"/>
              </a:rPr>
              <a:t>POWERPOINT</a:t>
            </a:r>
            <a:endParaRPr lang="zh-CN" altLang="en-US" sz="6600" dirty="0">
              <a:latin typeface="+mj-lt"/>
              <a:cs typeface="Segoe UI" pitchFamily="34" charset="0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477114" y="1082485"/>
            <a:ext cx="0" cy="53122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1388953" y="2173888"/>
            <a:ext cx="2301972" cy="1626007"/>
          </a:xfrm>
          <a:prstGeom prst="rect">
            <a:avLst/>
          </a:prstGeom>
          <a:solidFill>
            <a:srgbClr val="0070C0">
              <a:alpha val="8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129309" y="2173888"/>
            <a:ext cx="2301972" cy="1626007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dirty="0" smtClean="0"/>
              <a:t>59%</a:t>
            </a:r>
            <a:endParaRPr lang="zh-CN" altLang="en-US" sz="5400" dirty="0"/>
          </a:p>
        </p:txBody>
      </p:sp>
      <p:sp>
        <p:nvSpPr>
          <p:cNvPr id="6" name="矩形 5"/>
          <p:cNvSpPr/>
          <p:nvPr/>
        </p:nvSpPr>
        <p:spPr>
          <a:xfrm>
            <a:off x="3759131" y="3853635"/>
            <a:ext cx="2301972" cy="1626007"/>
          </a:xfrm>
          <a:prstGeom prst="rect">
            <a:avLst/>
          </a:prstGeom>
          <a:solidFill>
            <a:srgbClr val="00B050">
              <a:alpha val="8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8499488" y="3863893"/>
            <a:ext cx="2301972" cy="1626007"/>
          </a:xfrm>
          <a:prstGeom prst="rect">
            <a:avLst/>
          </a:prstGeom>
          <a:solidFill>
            <a:srgbClr val="FFC000">
              <a:alpha val="8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PDF"/>
          <p:cNvSpPr>
            <a:spLocks noEditPoints="1"/>
          </p:cNvSpPr>
          <p:nvPr/>
        </p:nvSpPr>
        <p:spPr bwMode="auto">
          <a:xfrm>
            <a:off x="2204322" y="2522335"/>
            <a:ext cx="671232" cy="642667"/>
          </a:xfrm>
          <a:custGeom>
            <a:avLst/>
            <a:gdLst>
              <a:gd name="T0" fmla="*/ 178 w 408"/>
              <a:gd name="T1" fmla="*/ 4 h 388"/>
              <a:gd name="T2" fmla="*/ 152 w 408"/>
              <a:gd name="T3" fmla="*/ 45 h 388"/>
              <a:gd name="T4" fmla="*/ 168 w 408"/>
              <a:gd name="T5" fmla="*/ 145 h 388"/>
              <a:gd name="T6" fmla="*/ 99 w 408"/>
              <a:gd name="T7" fmla="*/ 282 h 388"/>
              <a:gd name="T8" fmla="*/ 11 w 408"/>
              <a:gd name="T9" fmla="*/ 353 h 388"/>
              <a:gd name="T10" fmla="*/ 45 w 408"/>
              <a:gd name="T11" fmla="*/ 385 h 388"/>
              <a:gd name="T12" fmla="*/ 121 w 408"/>
              <a:gd name="T13" fmla="*/ 306 h 388"/>
              <a:gd name="T14" fmla="*/ 182 w 408"/>
              <a:gd name="T15" fmla="*/ 274 h 388"/>
              <a:gd name="T16" fmla="*/ 268 w 408"/>
              <a:gd name="T17" fmla="*/ 258 h 388"/>
              <a:gd name="T18" fmla="*/ 381 w 408"/>
              <a:gd name="T19" fmla="*/ 287 h 388"/>
              <a:gd name="T20" fmla="*/ 399 w 408"/>
              <a:gd name="T21" fmla="*/ 272 h 388"/>
              <a:gd name="T22" fmla="*/ 385 w 408"/>
              <a:gd name="T23" fmla="*/ 232 h 388"/>
              <a:gd name="T24" fmla="*/ 272 w 408"/>
              <a:gd name="T25" fmla="*/ 227 h 388"/>
              <a:gd name="T26" fmla="*/ 201 w 408"/>
              <a:gd name="T27" fmla="*/ 132 h 388"/>
              <a:gd name="T28" fmla="*/ 215 w 408"/>
              <a:gd name="T29" fmla="*/ 51 h 388"/>
              <a:gd name="T30" fmla="*/ 178 w 408"/>
              <a:gd name="T31" fmla="*/ 4 h 388"/>
              <a:gd name="T32" fmla="*/ 186 w 408"/>
              <a:gd name="T33" fmla="*/ 24 h 388"/>
              <a:gd name="T34" fmla="*/ 188 w 408"/>
              <a:gd name="T35" fmla="*/ 84 h 388"/>
              <a:gd name="T36" fmla="*/ 186 w 408"/>
              <a:gd name="T37" fmla="*/ 24 h 388"/>
              <a:gd name="T38" fmla="*/ 187 w 408"/>
              <a:gd name="T39" fmla="*/ 178 h 388"/>
              <a:gd name="T40" fmla="*/ 235 w 408"/>
              <a:gd name="T41" fmla="*/ 236 h 388"/>
              <a:gd name="T42" fmla="*/ 145 w 408"/>
              <a:gd name="T43" fmla="*/ 261 h 388"/>
              <a:gd name="T44" fmla="*/ 186 w 408"/>
              <a:gd name="T45" fmla="*/ 177 h 388"/>
              <a:gd name="T46" fmla="*/ 187 w 408"/>
              <a:gd name="T47" fmla="*/ 178 h 388"/>
              <a:gd name="T48" fmla="*/ 336 w 408"/>
              <a:gd name="T49" fmla="*/ 250 h 388"/>
              <a:gd name="T50" fmla="*/ 383 w 408"/>
              <a:gd name="T51" fmla="*/ 261 h 388"/>
              <a:gd name="T52" fmla="*/ 325 w 408"/>
              <a:gd name="T53" fmla="*/ 251 h 388"/>
              <a:gd name="T54" fmla="*/ 336 w 408"/>
              <a:gd name="T55" fmla="*/ 250 h 388"/>
              <a:gd name="T56" fmla="*/ 76 w 408"/>
              <a:gd name="T57" fmla="*/ 318 h 388"/>
              <a:gd name="T58" fmla="*/ 40 w 408"/>
              <a:gd name="T59" fmla="*/ 358 h 388"/>
              <a:gd name="T60" fmla="*/ 78 w 408"/>
              <a:gd name="T61" fmla="*/ 314 h 388"/>
              <a:gd name="T62" fmla="*/ 76 w 408"/>
              <a:gd name="T63" fmla="*/ 317 h 388"/>
              <a:gd name="T64" fmla="*/ 76 w 408"/>
              <a:gd name="T65" fmla="*/ 318 h 3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08" h="388">
                <a:moveTo>
                  <a:pt x="178" y="4"/>
                </a:moveTo>
                <a:cubicBezTo>
                  <a:pt x="157" y="4"/>
                  <a:pt x="150" y="27"/>
                  <a:pt x="152" y="45"/>
                </a:cubicBezTo>
                <a:cubicBezTo>
                  <a:pt x="151" y="79"/>
                  <a:pt x="164" y="112"/>
                  <a:pt x="168" y="145"/>
                </a:cubicBezTo>
                <a:cubicBezTo>
                  <a:pt x="147" y="192"/>
                  <a:pt x="124" y="238"/>
                  <a:pt x="99" y="282"/>
                </a:cubicBezTo>
                <a:cubicBezTo>
                  <a:pt x="64" y="297"/>
                  <a:pt x="24" y="331"/>
                  <a:pt x="11" y="353"/>
                </a:cubicBezTo>
                <a:cubicBezTo>
                  <a:pt x="0" y="374"/>
                  <a:pt x="27" y="388"/>
                  <a:pt x="45" y="385"/>
                </a:cubicBezTo>
                <a:cubicBezTo>
                  <a:pt x="82" y="374"/>
                  <a:pt x="100" y="336"/>
                  <a:pt x="121" y="306"/>
                </a:cubicBezTo>
                <a:cubicBezTo>
                  <a:pt x="129" y="280"/>
                  <a:pt x="160" y="283"/>
                  <a:pt x="182" y="274"/>
                </a:cubicBezTo>
                <a:cubicBezTo>
                  <a:pt x="210" y="268"/>
                  <a:pt x="240" y="259"/>
                  <a:pt x="268" y="258"/>
                </a:cubicBezTo>
                <a:cubicBezTo>
                  <a:pt x="303" y="275"/>
                  <a:pt x="342" y="293"/>
                  <a:pt x="381" y="287"/>
                </a:cubicBezTo>
                <a:cubicBezTo>
                  <a:pt x="391" y="282"/>
                  <a:pt x="394" y="283"/>
                  <a:pt x="399" y="272"/>
                </a:cubicBezTo>
                <a:cubicBezTo>
                  <a:pt x="408" y="249"/>
                  <a:pt x="403" y="240"/>
                  <a:pt x="385" y="232"/>
                </a:cubicBezTo>
                <a:cubicBezTo>
                  <a:pt x="349" y="217"/>
                  <a:pt x="309" y="228"/>
                  <a:pt x="272" y="227"/>
                </a:cubicBezTo>
                <a:cubicBezTo>
                  <a:pt x="235" y="210"/>
                  <a:pt x="215" y="168"/>
                  <a:pt x="201" y="132"/>
                </a:cubicBezTo>
                <a:cubicBezTo>
                  <a:pt x="209" y="99"/>
                  <a:pt x="212" y="103"/>
                  <a:pt x="215" y="51"/>
                </a:cubicBezTo>
                <a:cubicBezTo>
                  <a:pt x="213" y="13"/>
                  <a:pt x="197" y="0"/>
                  <a:pt x="178" y="4"/>
                </a:cubicBezTo>
                <a:close/>
                <a:moveTo>
                  <a:pt x="186" y="24"/>
                </a:moveTo>
                <a:cubicBezTo>
                  <a:pt x="199" y="42"/>
                  <a:pt x="194" y="68"/>
                  <a:pt x="188" y="84"/>
                </a:cubicBezTo>
                <a:cubicBezTo>
                  <a:pt x="185" y="65"/>
                  <a:pt x="182" y="42"/>
                  <a:pt x="186" y="24"/>
                </a:cubicBezTo>
                <a:close/>
                <a:moveTo>
                  <a:pt x="187" y="178"/>
                </a:moveTo>
                <a:cubicBezTo>
                  <a:pt x="201" y="199"/>
                  <a:pt x="216" y="219"/>
                  <a:pt x="235" y="236"/>
                </a:cubicBezTo>
                <a:cubicBezTo>
                  <a:pt x="205" y="242"/>
                  <a:pt x="174" y="250"/>
                  <a:pt x="145" y="261"/>
                </a:cubicBezTo>
                <a:cubicBezTo>
                  <a:pt x="161" y="234"/>
                  <a:pt x="174" y="206"/>
                  <a:pt x="186" y="177"/>
                </a:cubicBezTo>
                <a:lnTo>
                  <a:pt x="187" y="178"/>
                </a:lnTo>
                <a:close/>
                <a:moveTo>
                  <a:pt x="336" y="250"/>
                </a:moveTo>
                <a:cubicBezTo>
                  <a:pt x="351" y="251"/>
                  <a:pt x="374" y="250"/>
                  <a:pt x="383" y="261"/>
                </a:cubicBezTo>
                <a:cubicBezTo>
                  <a:pt x="364" y="268"/>
                  <a:pt x="343" y="256"/>
                  <a:pt x="325" y="251"/>
                </a:cubicBezTo>
                <a:cubicBezTo>
                  <a:pt x="328" y="250"/>
                  <a:pt x="332" y="250"/>
                  <a:pt x="336" y="250"/>
                </a:cubicBezTo>
                <a:close/>
                <a:moveTo>
                  <a:pt x="76" y="318"/>
                </a:moveTo>
                <a:cubicBezTo>
                  <a:pt x="66" y="332"/>
                  <a:pt x="53" y="349"/>
                  <a:pt x="40" y="358"/>
                </a:cubicBezTo>
                <a:cubicBezTo>
                  <a:pt x="50" y="341"/>
                  <a:pt x="64" y="327"/>
                  <a:pt x="78" y="314"/>
                </a:cubicBezTo>
                <a:lnTo>
                  <a:pt x="76" y="317"/>
                </a:lnTo>
                <a:lnTo>
                  <a:pt x="76" y="318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500" dirty="0">
              <a:solidFill>
                <a:srgbClr val="262626"/>
              </a:solidFill>
              <a:latin typeface="+mj-lt"/>
              <a:cs typeface="Calibri" pitchFamily="34" charset="0"/>
            </a:endParaRPr>
          </a:p>
        </p:txBody>
      </p:sp>
      <p:sp>
        <p:nvSpPr>
          <p:cNvPr id="19" name="文本框 36"/>
          <p:cNvSpPr txBox="1"/>
          <p:nvPr/>
        </p:nvSpPr>
        <p:spPr>
          <a:xfrm>
            <a:off x="2013992" y="3227774"/>
            <a:ext cx="10518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rPr>
              <a:t>TEXT HERE</a:t>
            </a:r>
            <a:endParaRPr lang="zh-CN" altLang="en-US" sz="1600" b="1" dirty="0">
              <a:solidFill>
                <a:schemeClr val="bg1"/>
              </a:solidFill>
              <a:latin typeface="+mj-lt"/>
              <a:cs typeface="Segoe UI" pitchFamily="34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905575" y="4207536"/>
            <a:ext cx="2009081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 smtClean="0">
                <a:solidFill>
                  <a:schemeClr val="bg1"/>
                </a:solidFill>
              </a:rPr>
              <a:t>Chancellor George Osborne said on Monday: "I am determined that we go on making the decisions to reform the British economy and tackle our debts. </a:t>
            </a:r>
          </a:p>
        </p:txBody>
      </p:sp>
      <p:sp>
        <p:nvSpPr>
          <p:cNvPr id="21" name="矩形 20"/>
          <p:cNvSpPr/>
          <p:nvPr/>
        </p:nvSpPr>
        <p:spPr>
          <a:xfrm>
            <a:off x="8529095" y="3969009"/>
            <a:ext cx="2242755" cy="1415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Wingdings" pitchFamily="2" charset="2"/>
              <a:buChar char="l"/>
            </a:pPr>
            <a:r>
              <a:rPr lang="en-US" altLang="zh-CN" sz="1000" dirty="0"/>
              <a:t>Chancellor George Osborne said on Monday: "I am determined that we go on making the decisions to reform the British economy and tackle our debts. </a:t>
            </a:r>
            <a:endParaRPr lang="en-US" altLang="zh-CN" sz="1000" dirty="0" smtClean="0"/>
          </a:p>
          <a:p>
            <a:pPr marL="171450" indent="-171450">
              <a:buFont typeface="Wingdings" pitchFamily="2" charset="2"/>
              <a:buChar char="l"/>
            </a:pPr>
            <a:endParaRPr lang="en-US" altLang="zh-CN" sz="400" dirty="0"/>
          </a:p>
          <a:p>
            <a:pPr marL="171450" indent="-171450">
              <a:buFont typeface="Wingdings" pitchFamily="2" charset="2"/>
              <a:buChar char="l"/>
            </a:pPr>
            <a:r>
              <a:rPr lang="en-US" altLang="zh-CN" sz="1000" dirty="0"/>
              <a:t>"Ensuring that we can deliver the best quality infrastructure for Britain and the </a:t>
            </a:r>
            <a:r>
              <a:rPr lang="en-US" altLang="zh-CN" sz="1000" dirty="0" smtClean="0"/>
              <a:t>best</a:t>
            </a:r>
            <a:endParaRPr lang="en-US" altLang="zh-CN" sz="1000" dirty="0"/>
          </a:p>
        </p:txBody>
      </p:sp>
    </p:spTree>
    <p:extLst>
      <p:ext uri="{BB962C8B-B14F-4D97-AF65-F5344CB8AC3E}">
        <p14:creationId xmlns:p14="http://schemas.microsoft.com/office/powerpoint/2010/main" val="537205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017576" y="2705725"/>
            <a:ext cx="6155260" cy="1446550"/>
            <a:chOff x="3737676" y="2717801"/>
            <a:chExt cx="6155260" cy="1446550"/>
          </a:xfrm>
        </p:grpSpPr>
        <p:sp>
          <p:nvSpPr>
            <p:cNvPr id="3" name="矩形 2"/>
            <p:cNvSpPr/>
            <p:nvPr/>
          </p:nvSpPr>
          <p:spPr>
            <a:xfrm>
              <a:off x="4735481" y="3071744"/>
              <a:ext cx="5157455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dirty="0"/>
                <a:t>"Ensuring that we can deliver the best quality infrastructure for Britain and the best value for money for the taxpayer are key parts of our long-term economic plan."</a:t>
              </a:r>
            </a:p>
          </p:txBody>
        </p:sp>
        <p:sp>
          <p:nvSpPr>
            <p:cNvPr id="4" name="TextBox 18"/>
            <p:cNvSpPr txBox="1"/>
            <p:nvPr/>
          </p:nvSpPr>
          <p:spPr>
            <a:xfrm>
              <a:off x="3868235" y="2979411"/>
              <a:ext cx="173449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en-US" altLang="zh-CN" sz="5400" smtClean="0">
                  <a:solidFill>
                    <a:sysClr val="windowText" lastClr="000000"/>
                  </a:solidFill>
                </a:rPr>
                <a:t>|</a:t>
              </a:r>
              <a:endParaRPr lang="zh-CN" altLang="en-US" sz="5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" name="TextBox 18"/>
            <p:cNvSpPr txBox="1"/>
            <p:nvPr/>
          </p:nvSpPr>
          <p:spPr>
            <a:xfrm>
              <a:off x="3737676" y="2717801"/>
              <a:ext cx="1734494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800" dirty="0" smtClean="0">
                  <a:solidFill>
                    <a:sysClr val="windowText" lastClr="000000"/>
                  </a:solidFill>
                </a:rPr>
                <a:t>2</a:t>
              </a:r>
              <a:endParaRPr lang="zh-CN" altLang="en-US" sz="88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6" name="TextBox 18"/>
          <p:cNvSpPr txBox="1"/>
          <p:nvPr/>
        </p:nvSpPr>
        <p:spPr>
          <a:xfrm>
            <a:off x="481115" y="205041"/>
            <a:ext cx="1734494" cy="6447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1300" dirty="0" smtClean="0">
                <a:solidFill>
                  <a:schemeClr val="bg1">
                    <a:lumMod val="75000"/>
                  </a:schemeClr>
                </a:solidFill>
              </a:rPr>
              <a:t>2</a:t>
            </a:r>
            <a:endParaRPr lang="zh-CN" altLang="en-US" sz="88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163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SO_Shape"/>
          <p:cNvSpPr/>
          <p:nvPr/>
        </p:nvSpPr>
        <p:spPr>
          <a:xfrm rot="10800000">
            <a:off x="8231119" y="2540728"/>
            <a:ext cx="2654596" cy="1294530"/>
          </a:xfrm>
          <a:custGeom>
            <a:avLst/>
            <a:gdLst>
              <a:gd name="connsiteX0" fmla="*/ 0 w 3325370"/>
              <a:gd name="connsiteY0" fmla="*/ 0 h 1637134"/>
              <a:gd name="connsiteX1" fmla="*/ 3325370 w 3325370"/>
              <a:gd name="connsiteY1" fmla="*/ 0 h 1637134"/>
              <a:gd name="connsiteX2" fmla="*/ 3318183 w 3325370"/>
              <a:gd name="connsiteY2" fmla="*/ 142905 h 1637134"/>
              <a:gd name="connsiteX3" fmla="*/ 1673347 w 3325370"/>
              <a:gd name="connsiteY3" fmla="*/ 1637102 h 1637134"/>
              <a:gd name="connsiteX4" fmla="*/ 10229 w 3325370"/>
              <a:gd name="connsiteY4" fmla="*/ 163281 h 1637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25370" h="1637134">
                <a:moveTo>
                  <a:pt x="0" y="0"/>
                </a:moveTo>
                <a:lnTo>
                  <a:pt x="3325370" y="0"/>
                </a:lnTo>
                <a:lnTo>
                  <a:pt x="3318183" y="142905"/>
                </a:lnTo>
                <a:cubicBezTo>
                  <a:pt x="3233689" y="978328"/>
                  <a:pt x="2530939" y="1631820"/>
                  <a:pt x="1673347" y="1637102"/>
                </a:cubicBezTo>
                <a:cubicBezTo>
                  <a:pt x="815755" y="1642385"/>
                  <a:pt x="105008" y="997600"/>
                  <a:pt x="10229" y="163281"/>
                </a:cubicBezTo>
                <a:close/>
              </a:path>
            </a:pathLst>
          </a:custGeom>
          <a:solidFill>
            <a:srgbClr val="FFC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477114" y="794098"/>
            <a:ext cx="490685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6600" dirty="0" smtClean="0">
                <a:latin typeface="+mj-lt"/>
                <a:ea typeface="Segoe UI" pitchFamily="34" charset="0"/>
                <a:cs typeface="Segoe UI" pitchFamily="34" charset="0"/>
              </a:rPr>
              <a:t>POWERPOINT</a:t>
            </a:r>
            <a:endParaRPr lang="zh-CN" altLang="en-US" sz="6600" dirty="0">
              <a:latin typeface="+mj-lt"/>
              <a:cs typeface="Segoe UI" pitchFamily="34" charset="0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477114" y="1082485"/>
            <a:ext cx="0" cy="53122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KSO_Shape"/>
          <p:cNvSpPr/>
          <p:nvPr/>
        </p:nvSpPr>
        <p:spPr>
          <a:xfrm rot="10800000">
            <a:off x="3126377" y="2281896"/>
            <a:ext cx="3185359" cy="1553361"/>
          </a:xfrm>
          <a:custGeom>
            <a:avLst/>
            <a:gdLst>
              <a:gd name="connsiteX0" fmla="*/ 0 w 3325370"/>
              <a:gd name="connsiteY0" fmla="*/ 0 h 1637134"/>
              <a:gd name="connsiteX1" fmla="*/ 3325370 w 3325370"/>
              <a:gd name="connsiteY1" fmla="*/ 0 h 1637134"/>
              <a:gd name="connsiteX2" fmla="*/ 3318183 w 3325370"/>
              <a:gd name="connsiteY2" fmla="*/ 142905 h 1637134"/>
              <a:gd name="connsiteX3" fmla="*/ 1673347 w 3325370"/>
              <a:gd name="connsiteY3" fmla="*/ 1637102 h 1637134"/>
              <a:gd name="connsiteX4" fmla="*/ 10229 w 3325370"/>
              <a:gd name="connsiteY4" fmla="*/ 163281 h 1637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25370" h="1637134">
                <a:moveTo>
                  <a:pt x="0" y="0"/>
                </a:moveTo>
                <a:lnTo>
                  <a:pt x="3325370" y="0"/>
                </a:lnTo>
                <a:lnTo>
                  <a:pt x="3318183" y="142905"/>
                </a:lnTo>
                <a:cubicBezTo>
                  <a:pt x="3233689" y="978328"/>
                  <a:pt x="2530939" y="1631820"/>
                  <a:pt x="1673347" y="1637102"/>
                </a:cubicBezTo>
                <a:cubicBezTo>
                  <a:pt x="815755" y="1642385"/>
                  <a:pt x="105008" y="997600"/>
                  <a:pt x="10229" y="163281"/>
                </a:cubicBezTo>
                <a:close/>
              </a:path>
            </a:pathLst>
          </a:custGeom>
          <a:solidFill>
            <a:srgbClr val="0070C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6" name="KSO_Shape"/>
          <p:cNvSpPr/>
          <p:nvPr/>
        </p:nvSpPr>
        <p:spPr>
          <a:xfrm rot="10800000">
            <a:off x="5743080" y="2344641"/>
            <a:ext cx="3056695" cy="1490617"/>
          </a:xfrm>
          <a:custGeom>
            <a:avLst/>
            <a:gdLst>
              <a:gd name="connsiteX0" fmla="*/ 0 w 3325370"/>
              <a:gd name="connsiteY0" fmla="*/ 0 h 1637134"/>
              <a:gd name="connsiteX1" fmla="*/ 3325370 w 3325370"/>
              <a:gd name="connsiteY1" fmla="*/ 0 h 1637134"/>
              <a:gd name="connsiteX2" fmla="*/ 3318183 w 3325370"/>
              <a:gd name="connsiteY2" fmla="*/ 142905 h 1637134"/>
              <a:gd name="connsiteX3" fmla="*/ 1673347 w 3325370"/>
              <a:gd name="connsiteY3" fmla="*/ 1637102 h 1637134"/>
              <a:gd name="connsiteX4" fmla="*/ 10229 w 3325370"/>
              <a:gd name="connsiteY4" fmla="*/ 163281 h 1637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25370" h="1637134">
                <a:moveTo>
                  <a:pt x="0" y="0"/>
                </a:moveTo>
                <a:lnTo>
                  <a:pt x="3325370" y="0"/>
                </a:lnTo>
                <a:lnTo>
                  <a:pt x="3318183" y="142905"/>
                </a:lnTo>
                <a:cubicBezTo>
                  <a:pt x="3233689" y="978328"/>
                  <a:pt x="2530939" y="1631820"/>
                  <a:pt x="1673347" y="1637102"/>
                </a:cubicBezTo>
                <a:cubicBezTo>
                  <a:pt x="815755" y="1642385"/>
                  <a:pt x="105008" y="997600"/>
                  <a:pt x="10229" y="163281"/>
                </a:cubicBezTo>
                <a:close/>
              </a:path>
            </a:pathLst>
          </a:custGeom>
          <a:solidFill>
            <a:srgbClr val="00B05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903680" y="2039928"/>
            <a:ext cx="1306420" cy="32213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 smtClean="0">
                <a:latin typeface="+mj-lt"/>
              </a:rPr>
              <a:t>TEXT HERE</a:t>
            </a:r>
            <a:endParaRPr lang="zh-CN" altLang="en-US" b="1" dirty="0">
              <a:latin typeface="+mj-l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89890" y="2433707"/>
            <a:ext cx="1972344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latin typeface="+mj-lt"/>
              </a:rPr>
              <a:t>C</a:t>
            </a:r>
            <a:r>
              <a:rPr lang="en-US" altLang="zh-CN" sz="1200" dirty="0" smtClean="0">
                <a:latin typeface="+mj-lt"/>
              </a:rPr>
              <a:t>hancellor George Osborne said on Monday: "I am determined that we go on making the decisions to reform the British economy and tackle our debts. </a:t>
            </a:r>
          </a:p>
          <a:p>
            <a:endParaRPr lang="en-US" altLang="zh-CN" sz="1200" dirty="0">
              <a:latin typeface="+mj-lt"/>
            </a:endParaRPr>
          </a:p>
          <a:p>
            <a:r>
              <a:rPr lang="en-US" altLang="zh-CN" sz="1200" dirty="0" smtClean="0">
                <a:latin typeface="+mj-lt"/>
              </a:rPr>
              <a:t>"Ensuring that we can deliver the best quality infrastructure for Britain and the best value for money for the taxpayer are key parts of our long-term economic plan."</a:t>
            </a:r>
            <a:endParaRPr lang="en-US" altLang="zh-CN" sz="1200" dirty="0">
              <a:latin typeface="+mj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237193" y="3025606"/>
            <a:ext cx="9797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</a:rPr>
              <a:t>80%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832845" y="3056385"/>
            <a:ext cx="8915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</a:rPr>
              <a:t>63%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9163917" y="3089949"/>
            <a:ext cx="8034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</a:rPr>
              <a:t>42%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17" name="文本框 37"/>
          <p:cNvSpPr txBox="1"/>
          <p:nvPr/>
        </p:nvSpPr>
        <p:spPr>
          <a:xfrm>
            <a:off x="3220491" y="4127970"/>
            <a:ext cx="20137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rgbClr val="3C404B"/>
                </a:solidFill>
                <a:latin typeface="+mj-lt"/>
              </a:rPr>
              <a:t>TEXT HERE</a:t>
            </a:r>
            <a:endParaRPr lang="zh-CN" altLang="en-US" sz="1600" b="1" dirty="0">
              <a:solidFill>
                <a:srgbClr val="3C404B"/>
              </a:solidFill>
              <a:latin typeface="+mj-lt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220491" y="4411528"/>
            <a:ext cx="2718755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+mj-lt"/>
              </a:rPr>
              <a:t>The intention to sell was set out last year in the government's Autumn Statement and National Infrastructure Plan; </a:t>
            </a:r>
            <a:endParaRPr lang="zh-CN" altLang="en-US" sz="1100" dirty="0" smtClean="0">
              <a:latin typeface="+mj-lt"/>
            </a:endParaRPr>
          </a:p>
        </p:txBody>
      </p:sp>
      <p:sp>
        <p:nvSpPr>
          <p:cNvPr id="20" name="文本框 37"/>
          <p:cNvSpPr txBox="1"/>
          <p:nvPr/>
        </p:nvSpPr>
        <p:spPr>
          <a:xfrm>
            <a:off x="5829466" y="4127970"/>
            <a:ext cx="20137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rgbClr val="3C404B"/>
                </a:solidFill>
                <a:latin typeface="+mj-lt"/>
              </a:rPr>
              <a:t>TEXT HERE</a:t>
            </a:r>
            <a:endParaRPr lang="zh-CN" altLang="en-US" sz="1600" b="1" dirty="0">
              <a:solidFill>
                <a:srgbClr val="3C404B"/>
              </a:solidFill>
              <a:latin typeface="+mj-lt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829466" y="4411528"/>
            <a:ext cx="2718755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+mj-lt"/>
              </a:rPr>
              <a:t>The intention to sell was set out last year in the government's Autumn Statement and National Infrastructure Plan; </a:t>
            </a:r>
            <a:endParaRPr lang="zh-CN" altLang="en-US" sz="1100" dirty="0" smtClean="0">
              <a:latin typeface="+mj-lt"/>
            </a:endParaRPr>
          </a:p>
        </p:txBody>
      </p:sp>
      <p:sp>
        <p:nvSpPr>
          <p:cNvPr id="23" name="文本框 37"/>
          <p:cNvSpPr txBox="1"/>
          <p:nvPr/>
        </p:nvSpPr>
        <p:spPr>
          <a:xfrm>
            <a:off x="8438441" y="4127970"/>
            <a:ext cx="20137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rgbClr val="3C404B"/>
                </a:solidFill>
                <a:latin typeface="+mj-lt"/>
              </a:rPr>
              <a:t>TEXT HERE</a:t>
            </a:r>
            <a:endParaRPr lang="zh-CN" altLang="en-US" sz="1600" b="1" dirty="0">
              <a:solidFill>
                <a:srgbClr val="3C404B"/>
              </a:solidFill>
              <a:latin typeface="+mj-lt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8438441" y="4411528"/>
            <a:ext cx="2718755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+mj-lt"/>
              </a:rPr>
              <a:t>The intention to sell was set out last year in the government's Autumn Statement and National Infrastructure Plan; </a:t>
            </a:r>
            <a:endParaRPr lang="zh-CN" altLang="en-US" sz="11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85740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77114" y="794098"/>
            <a:ext cx="490685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6600" dirty="0" smtClean="0">
                <a:latin typeface="+mj-lt"/>
                <a:ea typeface="Segoe UI" pitchFamily="34" charset="0"/>
                <a:cs typeface="Segoe UI" pitchFamily="34" charset="0"/>
              </a:rPr>
              <a:t>POWERPOINT</a:t>
            </a:r>
            <a:endParaRPr lang="zh-CN" altLang="en-US" sz="6600" dirty="0">
              <a:latin typeface="+mj-lt"/>
              <a:cs typeface="Segoe UI" pitchFamily="34" charset="0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477114" y="1082485"/>
            <a:ext cx="0" cy="53122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/>
        </p:nvGrpSpPr>
        <p:grpSpPr>
          <a:xfrm>
            <a:off x="5446093" y="2110876"/>
            <a:ext cx="2477875" cy="899080"/>
            <a:chOff x="7544774" y="2031231"/>
            <a:chExt cx="3178962" cy="899080"/>
          </a:xfrm>
        </p:grpSpPr>
        <p:sp>
          <p:nvSpPr>
            <p:cNvPr id="9" name="文本框 37"/>
            <p:cNvSpPr txBox="1"/>
            <p:nvPr/>
          </p:nvSpPr>
          <p:spPr>
            <a:xfrm>
              <a:off x="7544774" y="2031231"/>
              <a:ext cx="20137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FFC000"/>
                  </a:solidFill>
                  <a:latin typeface="+mj-lt"/>
                </a:rPr>
                <a:t>TEXT HERE</a:t>
              </a:r>
              <a:endParaRPr lang="zh-CN" altLang="en-US" b="1" dirty="0">
                <a:solidFill>
                  <a:srgbClr val="FFC000"/>
                </a:solidFill>
                <a:latin typeface="+mj-lt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7544774" y="2330147"/>
              <a:ext cx="3178962" cy="6001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100" dirty="0" smtClean="0"/>
                <a:t>The UK government is seeking buyers for its 40% stake in the cross-Channel train operator Eurostar to help boost the public finances.</a:t>
              </a:r>
              <a:endParaRPr lang="zh-CN" altLang="en-US" sz="1100" dirty="0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8577641" y="2110876"/>
            <a:ext cx="2477875" cy="899080"/>
            <a:chOff x="7544774" y="2031231"/>
            <a:chExt cx="3178962" cy="899080"/>
          </a:xfrm>
        </p:grpSpPr>
        <p:sp>
          <p:nvSpPr>
            <p:cNvPr id="12" name="文本框 37"/>
            <p:cNvSpPr txBox="1"/>
            <p:nvPr/>
          </p:nvSpPr>
          <p:spPr>
            <a:xfrm>
              <a:off x="7544774" y="2031231"/>
              <a:ext cx="20137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00B050"/>
                  </a:solidFill>
                  <a:latin typeface="+mj-lt"/>
                </a:rPr>
                <a:t>TEXT HERE</a:t>
              </a:r>
              <a:endParaRPr lang="zh-CN" altLang="en-US" b="1" dirty="0">
                <a:solidFill>
                  <a:srgbClr val="00B050"/>
                </a:solidFill>
                <a:latin typeface="+mj-lt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7544774" y="2330147"/>
              <a:ext cx="3178962" cy="6001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100" dirty="0" smtClean="0"/>
                <a:t>The UK government is seeking buyers for its 40% stake in the cross-Channel train operator Eurostar to help boost the public finances.</a:t>
              </a:r>
              <a:endParaRPr lang="zh-CN" altLang="en-US" sz="1100" dirty="0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5470155" y="4020108"/>
            <a:ext cx="2477875" cy="899080"/>
            <a:chOff x="7544774" y="2031231"/>
            <a:chExt cx="3178962" cy="899080"/>
          </a:xfrm>
        </p:grpSpPr>
        <p:sp>
          <p:nvSpPr>
            <p:cNvPr id="15" name="文本框 37"/>
            <p:cNvSpPr txBox="1"/>
            <p:nvPr/>
          </p:nvSpPr>
          <p:spPr>
            <a:xfrm>
              <a:off x="7544774" y="2031231"/>
              <a:ext cx="20137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0070C0"/>
                  </a:solidFill>
                  <a:latin typeface="+mj-lt"/>
                </a:rPr>
                <a:t>TEXT HERE</a:t>
              </a:r>
              <a:endParaRPr lang="zh-CN" altLang="en-US" b="1" dirty="0">
                <a:solidFill>
                  <a:srgbClr val="0070C0"/>
                </a:solidFill>
                <a:latin typeface="+mj-lt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7544774" y="2330147"/>
              <a:ext cx="3178962" cy="6001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100" dirty="0" smtClean="0"/>
                <a:t>The UK government is seeking buyers for its 40% stake in the cross-Channel train operator Eurostar to help boost the public finances.</a:t>
              </a:r>
              <a:endParaRPr lang="zh-CN" altLang="en-US" sz="1100" dirty="0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8589889" y="4020108"/>
            <a:ext cx="2477875" cy="899080"/>
            <a:chOff x="7544774" y="2031231"/>
            <a:chExt cx="3178962" cy="899080"/>
          </a:xfrm>
        </p:grpSpPr>
        <p:sp>
          <p:nvSpPr>
            <p:cNvPr id="18" name="文本框 37"/>
            <p:cNvSpPr txBox="1"/>
            <p:nvPr/>
          </p:nvSpPr>
          <p:spPr>
            <a:xfrm>
              <a:off x="7544774" y="2031231"/>
              <a:ext cx="20137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TEXT HERE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7544774" y="2330147"/>
              <a:ext cx="3178962" cy="6001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100" dirty="0" smtClean="0"/>
                <a:t>The UK government is seeking buyers for its 40% stake in the cross-Channel train operator Eurostar to help boost the public finances.</a:t>
              </a:r>
              <a:endParaRPr lang="zh-CN" altLang="en-US" sz="1100" dirty="0"/>
            </a:p>
          </p:txBody>
        </p:sp>
      </p:grpSp>
      <p:sp>
        <p:nvSpPr>
          <p:cNvPr id="20" name="Freeform 8"/>
          <p:cNvSpPr>
            <a:spLocks noEditPoints="1"/>
          </p:cNvSpPr>
          <p:nvPr/>
        </p:nvSpPr>
        <p:spPr bwMode="auto">
          <a:xfrm>
            <a:off x="8005467" y="2409792"/>
            <a:ext cx="490674" cy="481197"/>
          </a:xfrm>
          <a:custGeom>
            <a:avLst/>
            <a:gdLst>
              <a:gd name="T0" fmla="*/ 197 w 197"/>
              <a:gd name="T1" fmla="*/ 75 h 193"/>
              <a:gd name="T2" fmla="*/ 195 w 197"/>
              <a:gd name="T3" fmla="*/ 69 h 193"/>
              <a:gd name="T4" fmla="*/ 103 w 197"/>
              <a:gd name="T5" fmla="*/ 2 h 193"/>
              <a:gd name="T6" fmla="*/ 95 w 197"/>
              <a:gd name="T7" fmla="*/ 2 h 193"/>
              <a:gd name="T8" fmla="*/ 3 w 197"/>
              <a:gd name="T9" fmla="*/ 69 h 193"/>
              <a:gd name="T10" fmla="*/ 0 w 197"/>
              <a:gd name="T11" fmla="*/ 75 h 193"/>
              <a:gd name="T12" fmla="*/ 0 w 197"/>
              <a:gd name="T13" fmla="*/ 187 h 193"/>
              <a:gd name="T14" fmla="*/ 7 w 197"/>
              <a:gd name="T15" fmla="*/ 193 h 193"/>
              <a:gd name="T16" fmla="*/ 191 w 197"/>
              <a:gd name="T17" fmla="*/ 193 h 193"/>
              <a:gd name="T18" fmla="*/ 195 w 197"/>
              <a:gd name="T19" fmla="*/ 191 h 193"/>
              <a:gd name="T20" fmla="*/ 197 w 197"/>
              <a:gd name="T21" fmla="*/ 187 h 193"/>
              <a:gd name="T22" fmla="*/ 197 w 197"/>
              <a:gd name="T23" fmla="*/ 75 h 193"/>
              <a:gd name="T24" fmla="*/ 99 w 197"/>
              <a:gd name="T25" fmla="*/ 16 h 193"/>
              <a:gd name="T26" fmla="*/ 184 w 197"/>
              <a:gd name="T27" fmla="*/ 78 h 193"/>
              <a:gd name="T28" fmla="*/ 184 w 197"/>
              <a:gd name="T29" fmla="*/ 87 h 193"/>
              <a:gd name="T30" fmla="*/ 125 w 197"/>
              <a:gd name="T31" fmla="*/ 129 h 193"/>
              <a:gd name="T32" fmla="*/ 172 w 197"/>
              <a:gd name="T33" fmla="*/ 158 h 193"/>
              <a:gd name="T34" fmla="*/ 174 w 197"/>
              <a:gd name="T35" fmla="*/ 168 h 193"/>
              <a:gd name="T36" fmla="*/ 168 w 197"/>
              <a:gd name="T37" fmla="*/ 171 h 193"/>
              <a:gd name="T38" fmla="*/ 165 w 197"/>
              <a:gd name="T39" fmla="*/ 170 h 193"/>
              <a:gd name="T40" fmla="*/ 99 w 197"/>
              <a:gd name="T41" fmla="*/ 129 h 193"/>
              <a:gd name="T42" fmla="*/ 33 w 197"/>
              <a:gd name="T43" fmla="*/ 170 h 193"/>
              <a:gd name="T44" fmla="*/ 29 w 197"/>
              <a:gd name="T45" fmla="*/ 171 h 193"/>
              <a:gd name="T46" fmla="*/ 24 w 197"/>
              <a:gd name="T47" fmla="*/ 168 h 193"/>
              <a:gd name="T48" fmla="*/ 26 w 197"/>
              <a:gd name="T49" fmla="*/ 158 h 193"/>
              <a:gd name="T50" fmla="*/ 72 w 197"/>
              <a:gd name="T51" fmla="*/ 129 h 193"/>
              <a:gd name="T52" fmla="*/ 14 w 197"/>
              <a:gd name="T53" fmla="*/ 87 h 193"/>
              <a:gd name="T54" fmla="*/ 14 w 197"/>
              <a:gd name="T55" fmla="*/ 78 h 193"/>
              <a:gd name="T56" fmla="*/ 99 w 197"/>
              <a:gd name="T57" fmla="*/ 16 h 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97" h="193">
                <a:moveTo>
                  <a:pt x="197" y="75"/>
                </a:moveTo>
                <a:cubicBezTo>
                  <a:pt x="197" y="73"/>
                  <a:pt x="196" y="71"/>
                  <a:pt x="195" y="69"/>
                </a:cubicBezTo>
                <a:cubicBezTo>
                  <a:pt x="103" y="2"/>
                  <a:pt x="103" y="2"/>
                  <a:pt x="103" y="2"/>
                </a:cubicBezTo>
                <a:cubicBezTo>
                  <a:pt x="100" y="0"/>
                  <a:pt x="97" y="0"/>
                  <a:pt x="95" y="2"/>
                </a:cubicBezTo>
                <a:cubicBezTo>
                  <a:pt x="3" y="69"/>
                  <a:pt x="3" y="69"/>
                  <a:pt x="3" y="69"/>
                </a:cubicBezTo>
                <a:cubicBezTo>
                  <a:pt x="1" y="71"/>
                  <a:pt x="0" y="73"/>
                  <a:pt x="0" y="75"/>
                </a:cubicBezTo>
                <a:cubicBezTo>
                  <a:pt x="0" y="187"/>
                  <a:pt x="0" y="187"/>
                  <a:pt x="0" y="187"/>
                </a:cubicBezTo>
                <a:cubicBezTo>
                  <a:pt x="0" y="190"/>
                  <a:pt x="3" y="193"/>
                  <a:pt x="7" y="193"/>
                </a:cubicBezTo>
                <a:cubicBezTo>
                  <a:pt x="191" y="193"/>
                  <a:pt x="191" y="193"/>
                  <a:pt x="191" y="193"/>
                </a:cubicBezTo>
                <a:cubicBezTo>
                  <a:pt x="192" y="193"/>
                  <a:pt x="194" y="193"/>
                  <a:pt x="195" y="191"/>
                </a:cubicBezTo>
                <a:cubicBezTo>
                  <a:pt x="197" y="190"/>
                  <a:pt x="197" y="188"/>
                  <a:pt x="197" y="187"/>
                </a:cubicBezTo>
                <a:lnTo>
                  <a:pt x="197" y="75"/>
                </a:lnTo>
                <a:close/>
                <a:moveTo>
                  <a:pt x="99" y="16"/>
                </a:moveTo>
                <a:cubicBezTo>
                  <a:pt x="184" y="78"/>
                  <a:pt x="184" y="78"/>
                  <a:pt x="184" y="78"/>
                </a:cubicBezTo>
                <a:cubicBezTo>
                  <a:pt x="184" y="87"/>
                  <a:pt x="184" y="87"/>
                  <a:pt x="184" y="87"/>
                </a:cubicBezTo>
                <a:cubicBezTo>
                  <a:pt x="125" y="129"/>
                  <a:pt x="125" y="129"/>
                  <a:pt x="125" y="129"/>
                </a:cubicBezTo>
                <a:cubicBezTo>
                  <a:pt x="172" y="158"/>
                  <a:pt x="172" y="158"/>
                  <a:pt x="172" y="158"/>
                </a:cubicBezTo>
                <a:cubicBezTo>
                  <a:pt x="175" y="160"/>
                  <a:pt x="176" y="165"/>
                  <a:pt x="174" y="168"/>
                </a:cubicBezTo>
                <a:cubicBezTo>
                  <a:pt x="173" y="170"/>
                  <a:pt x="171" y="171"/>
                  <a:pt x="168" y="171"/>
                </a:cubicBezTo>
                <a:cubicBezTo>
                  <a:pt x="167" y="171"/>
                  <a:pt x="166" y="171"/>
                  <a:pt x="165" y="170"/>
                </a:cubicBezTo>
                <a:cubicBezTo>
                  <a:pt x="99" y="129"/>
                  <a:pt x="99" y="129"/>
                  <a:pt x="99" y="129"/>
                </a:cubicBezTo>
                <a:cubicBezTo>
                  <a:pt x="33" y="170"/>
                  <a:pt x="33" y="170"/>
                  <a:pt x="33" y="170"/>
                </a:cubicBezTo>
                <a:cubicBezTo>
                  <a:pt x="32" y="171"/>
                  <a:pt x="31" y="171"/>
                  <a:pt x="29" y="171"/>
                </a:cubicBezTo>
                <a:cubicBezTo>
                  <a:pt x="27" y="171"/>
                  <a:pt x="25" y="170"/>
                  <a:pt x="24" y="168"/>
                </a:cubicBezTo>
                <a:cubicBezTo>
                  <a:pt x="22" y="165"/>
                  <a:pt x="22" y="160"/>
                  <a:pt x="26" y="158"/>
                </a:cubicBezTo>
                <a:cubicBezTo>
                  <a:pt x="72" y="129"/>
                  <a:pt x="72" y="129"/>
                  <a:pt x="72" y="129"/>
                </a:cubicBezTo>
                <a:cubicBezTo>
                  <a:pt x="14" y="87"/>
                  <a:pt x="14" y="87"/>
                  <a:pt x="14" y="87"/>
                </a:cubicBezTo>
                <a:cubicBezTo>
                  <a:pt x="14" y="78"/>
                  <a:pt x="14" y="78"/>
                  <a:pt x="14" y="78"/>
                </a:cubicBezTo>
                <a:lnTo>
                  <a:pt x="99" y="16"/>
                </a:lnTo>
                <a:close/>
              </a:path>
            </a:pathLst>
          </a:custGeom>
          <a:solidFill>
            <a:srgbClr val="00B05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" name="Freeform 9"/>
          <p:cNvSpPr>
            <a:spLocks noEditPoints="1"/>
          </p:cNvSpPr>
          <p:nvPr/>
        </p:nvSpPr>
        <p:spPr bwMode="auto">
          <a:xfrm>
            <a:off x="4771481" y="4311453"/>
            <a:ext cx="612489" cy="507150"/>
          </a:xfrm>
          <a:custGeom>
            <a:avLst/>
            <a:gdLst>
              <a:gd name="T0" fmla="*/ 1197 w 1907"/>
              <a:gd name="T1" fmla="*/ 1489 h 1579"/>
              <a:gd name="T2" fmla="*/ 1173 w 1907"/>
              <a:gd name="T3" fmla="*/ 1460 h 1579"/>
              <a:gd name="T4" fmla="*/ 1168 w 1907"/>
              <a:gd name="T5" fmla="*/ 1360 h 1579"/>
              <a:gd name="T6" fmla="*/ 1011 w 1907"/>
              <a:gd name="T7" fmla="*/ 1360 h 1579"/>
              <a:gd name="T8" fmla="*/ 906 w 1907"/>
              <a:gd name="T9" fmla="*/ 1360 h 1579"/>
              <a:gd name="T10" fmla="*/ 744 w 1907"/>
              <a:gd name="T11" fmla="*/ 1360 h 1579"/>
              <a:gd name="T12" fmla="*/ 739 w 1907"/>
              <a:gd name="T13" fmla="*/ 1460 h 1579"/>
              <a:gd name="T14" fmla="*/ 715 w 1907"/>
              <a:gd name="T15" fmla="*/ 1489 h 1579"/>
              <a:gd name="T16" fmla="*/ 630 w 1907"/>
              <a:gd name="T17" fmla="*/ 1565 h 1579"/>
              <a:gd name="T18" fmla="*/ 644 w 1907"/>
              <a:gd name="T19" fmla="*/ 1579 h 1579"/>
              <a:gd name="T20" fmla="*/ 906 w 1907"/>
              <a:gd name="T21" fmla="*/ 1579 h 1579"/>
              <a:gd name="T22" fmla="*/ 1011 w 1907"/>
              <a:gd name="T23" fmla="*/ 1579 h 1579"/>
              <a:gd name="T24" fmla="*/ 1268 w 1907"/>
              <a:gd name="T25" fmla="*/ 1579 h 1579"/>
              <a:gd name="T26" fmla="*/ 1283 w 1907"/>
              <a:gd name="T27" fmla="*/ 1565 h 1579"/>
              <a:gd name="T28" fmla="*/ 1197 w 1907"/>
              <a:gd name="T29" fmla="*/ 1489 h 1579"/>
              <a:gd name="T30" fmla="*/ 1197 w 1907"/>
              <a:gd name="T31" fmla="*/ 1489 h 1579"/>
              <a:gd name="T32" fmla="*/ 1850 w 1907"/>
              <a:gd name="T33" fmla="*/ 0 h 1579"/>
              <a:gd name="T34" fmla="*/ 57 w 1907"/>
              <a:gd name="T35" fmla="*/ 0 h 1579"/>
              <a:gd name="T36" fmla="*/ 0 w 1907"/>
              <a:gd name="T37" fmla="*/ 57 h 1579"/>
              <a:gd name="T38" fmla="*/ 0 w 1907"/>
              <a:gd name="T39" fmla="*/ 1264 h 1579"/>
              <a:gd name="T40" fmla="*/ 57 w 1907"/>
              <a:gd name="T41" fmla="*/ 1321 h 1579"/>
              <a:gd name="T42" fmla="*/ 1850 w 1907"/>
              <a:gd name="T43" fmla="*/ 1321 h 1579"/>
              <a:gd name="T44" fmla="*/ 1907 w 1907"/>
              <a:gd name="T45" fmla="*/ 1264 h 1579"/>
              <a:gd name="T46" fmla="*/ 1907 w 1907"/>
              <a:gd name="T47" fmla="*/ 57 h 1579"/>
              <a:gd name="T48" fmla="*/ 1850 w 1907"/>
              <a:gd name="T49" fmla="*/ 0 h 1579"/>
              <a:gd name="T50" fmla="*/ 1817 w 1907"/>
              <a:gd name="T51" fmla="*/ 1083 h 1579"/>
              <a:gd name="T52" fmla="*/ 91 w 1907"/>
              <a:gd name="T53" fmla="*/ 1083 h 1579"/>
              <a:gd name="T54" fmla="*/ 91 w 1907"/>
              <a:gd name="T55" fmla="*/ 95 h 1579"/>
              <a:gd name="T56" fmla="*/ 1817 w 1907"/>
              <a:gd name="T57" fmla="*/ 95 h 1579"/>
              <a:gd name="T58" fmla="*/ 1817 w 1907"/>
              <a:gd name="T59" fmla="*/ 1083 h 1579"/>
              <a:gd name="T60" fmla="*/ 1817 w 1907"/>
              <a:gd name="T61" fmla="*/ 1083 h 15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907" h="1579">
                <a:moveTo>
                  <a:pt x="1197" y="1489"/>
                </a:moveTo>
                <a:cubicBezTo>
                  <a:pt x="1197" y="1489"/>
                  <a:pt x="1178" y="1469"/>
                  <a:pt x="1173" y="1460"/>
                </a:cubicBezTo>
                <a:cubicBezTo>
                  <a:pt x="1168" y="1441"/>
                  <a:pt x="1168" y="1384"/>
                  <a:pt x="1168" y="1360"/>
                </a:cubicBezTo>
                <a:cubicBezTo>
                  <a:pt x="1011" y="1360"/>
                  <a:pt x="1011" y="1360"/>
                  <a:pt x="1011" y="1360"/>
                </a:cubicBezTo>
                <a:cubicBezTo>
                  <a:pt x="906" y="1360"/>
                  <a:pt x="906" y="1360"/>
                  <a:pt x="906" y="1360"/>
                </a:cubicBezTo>
                <a:cubicBezTo>
                  <a:pt x="744" y="1360"/>
                  <a:pt x="744" y="1360"/>
                  <a:pt x="744" y="1360"/>
                </a:cubicBezTo>
                <a:cubicBezTo>
                  <a:pt x="744" y="1384"/>
                  <a:pt x="749" y="1441"/>
                  <a:pt x="739" y="1460"/>
                </a:cubicBezTo>
                <a:cubicBezTo>
                  <a:pt x="734" y="1469"/>
                  <a:pt x="715" y="1489"/>
                  <a:pt x="715" y="1489"/>
                </a:cubicBezTo>
                <a:cubicBezTo>
                  <a:pt x="630" y="1565"/>
                  <a:pt x="630" y="1565"/>
                  <a:pt x="630" y="1565"/>
                </a:cubicBezTo>
                <a:cubicBezTo>
                  <a:pt x="630" y="1574"/>
                  <a:pt x="639" y="1579"/>
                  <a:pt x="644" y="1579"/>
                </a:cubicBezTo>
                <a:cubicBezTo>
                  <a:pt x="906" y="1579"/>
                  <a:pt x="906" y="1579"/>
                  <a:pt x="906" y="1579"/>
                </a:cubicBezTo>
                <a:cubicBezTo>
                  <a:pt x="1011" y="1579"/>
                  <a:pt x="1011" y="1579"/>
                  <a:pt x="1011" y="1579"/>
                </a:cubicBezTo>
                <a:cubicBezTo>
                  <a:pt x="1268" y="1579"/>
                  <a:pt x="1268" y="1579"/>
                  <a:pt x="1268" y="1579"/>
                </a:cubicBezTo>
                <a:cubicBezTo>
                  <a:pt x="1273" y="1579"/>
                  <a:pt x="1283" y="1574"/>
                  <a:pt x="1283" y="1565"/>
                </a:cubicBezTo>
                <a:cubicBezTo>
                  <a:pt x="1197" y="1489"/>
                  <a:pt x="1197" y="1489"/>
                  <a:pt x="1197" y="1489"/>
                </a:cubicBezTo>
                <a:cubicBezTo>
                  <a:pt x="1197" y="1489"/>
                  <a:pt x="1197" y="1489"/>
                  <a:pt x="1197" y="1489"/>
                </a:cubicBezTo>
                <a:close/>
                <a:moveTo>
                  <a:pt x="1850" y="0"/>
                </a:moveTo>
                <a:cubicBezTo>
                  <a:pt x="57" y="0"/>
                  <a:pt x="57" y="0"/>
                  <a:pt x="57" y="0"/>
                </a:cubicBezTo>
                <a:cubicBezTo>
                  <a:pt x="24" y="0"/>
                  <a:pt x="0" y="23"/>
                  <a:pt x="0" y="57"/>
                </a:cubicBezTo>
                <a:cubicBezTo>
                  <a:pt x="0" y="1264"/>
                  <a:pt x="0" y="1264"/>
                  <a:pt x="0" y="1264"/>
                </a:cubicBezTo>
                <a:cubicBezTo>
                  <a:pt x="0" y="1298"/>
                  <a:pt x="24" y="1321"/>
                  <a:pt x="57" y="1321"/>
                </a:cubicBezTo>
                <a:cubicBezTo>
                  <a:pt x="1850" y="1321"/>
                  <a:pt x="1850" y="1321"/>
                  <a:pt x="1850" y="1321"/>
                </a:cubicBezTo>
                <a:cubicBezTo>
                  <a:pt x="1884" y="1321"/>
                  <a:pt x="1907" y="1298"/>
                  <a:pt x="1907" y="1264"/>
                </a:cubicBezTo>
                <a:cubicBezTo>
                  <a:pt x="1907" y="57"/>
                  <a:pt x="1907" y="57"/>
                  <a:pt x="1907" y="57"/>
                </a:cubicBezTo>
                <a:cubicBezTo>
                  <a:pt x="1907" y="23"/>
                  <a:pt x="1884" y="0"/>
                  <a:pt x="1850" y="0"/>
                </a:cubicBezTo>
                <a:close/>
                <a:moveTo>
                  <a:pt x="1817" y="1083"/>
                </a:moveTo>
                <a:cubicBezTo>
                  <a:pt x="91" y="1083"/>
                  <a:pt x="91" y="1083"/>
                  <a:pt x="91" y="1083"/>
                </a:cubicBezTo>
                <a:cubicBezTo>
                  <a:pt x="91" y="95"/>
                  <a:pt x="91" y="95"/>
                  <a:pt x="91" y="95"/>
                </a:cubicBezTo>
                <a:cubicBezTo>
                  <a:pt x="1817" y="95"/>
                  <a:pt x="1817" y="95"/>
                  <a:pt x="1817" y="95"/>
                </a:cubicBezTo>
                <a:cubicBezTo>
                  <a:pt x="1817" y="1083"/>
                  <a:pt x="1817" y="1083"/>
                  <a:pt x="1817" y="1083"/>
                </a:cubicBezTo>
                <a:cubicBezTo>
                  <a:pt x="1817" y="1083"/>
                  <a:pt x="1817" y="1083"/>
                  <a:pt x="1817" y="1083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F75C00"/>
              </a:solidFill>
            </a:endParaRPr>
          </a:p>
        </p:txBody>
      </p:sp>
      <p:sp>
        <p:nvSpPr>
          <p:cNvPr id="22" name="Star"/>
          <p:cNvSpPr>
            <a:spLocks noChangeAspect="1" noEditPoints="1"/>
          </p:cNvSpPr>
          <p:nvPr/>
        </p:nvSpPr>
        <p:spPr bwMode="auto">
          <a:xfrm>
            <a:off x="4736566" y="2340610"/>
            <a:ext cx="647404" cy="619559"/>
          </a:xfrm>
          <a:custGeom>
            <a:avLst/>
            <a:gdLst>
              <a:gd name="T0" fmla="*/ 192 w 402"/>
              <a:gd name="T1" fmla="*/ 9 h 381"/>
              <a:gd name="T2" fmla="*/ 150 w 402"/>
              <a:gd name="T3" fmla="*/ 139 h 381"/>
              <a:gd name="T4" fmla="*/ 12 w 402"/>
              <a:gd name="T5" fmla="*/ 139 h 381"/>
              <a:gd name="T6" fmla="*/ 7 w 402"/>
              <a:gd name="T7" fmla="*/ 155 h 381"/>
              <a:gd name="T8" fmla="*/ 119 w 402"/>
              <a:gd name="T9" fmla="*/ 236 h 381"/>
              <a:gd name="T10" fmla="*/ 76 w 402"/>
              <a:gd name="T11" fmla="*/ 366 h 381"/>
              <a:gd name="T12" fmla="*/ 90 w 402"/>
              <a:gd name="T13" fmla="*/ 376 h 381"/>
              <a:gd name="T14" fmla="*/ 201 w 402"/>
              <a:gd name="T15" fmla="*/ 295 h 381"/>
              <a:gd name="T16" fmla="*/ 312 w 402"/>
              <a:gd name="T17" fmla="*/ 376 h 381"/>
              <a:gd name="T18" fmla="*/ 325 w 402"/>
              <a:gd name="T19" fmla="*/ 366 h 381"/>
              <a:gd name="T20" fmla="*/ 283 w 402"/>
              <a:gd name="T21" fmla="*/ 236 h 381"/>
              <a:gd name="T22" fmla="*/ 394 w 402"/>
              <a:gd name="T23" fmla="*/ 155 h 381"/>
              <a:gd name="T24" fmla="*/ 389 w 402"/>
              <a:gd name="T25" fmla="*/ 139 h 381"/>
              <a:gd name="T26" fmla="*/ 251 w 402"/>
              <a:gd name="T27" fmla="*/ 139 h 381"/>
              <a:gd name="T28" fmla="*/ 209 w 402"/>
              <a:gd name="T29" fmla="*/ 9 h 381"/>
              <a:gd name="T30" fmla="*/ 192 w 402"/>
              <a:gd name="T31" fmla="*/ 9 h 381"/>
              <a:gd name="T32" fmla="*/ 201 w 402"/>
              <a:gd name="T33" fmla="*/ 40 h 381"/>
              <a:gd name="T34" fmla="*/ 237 w 402"/>
              <a:gd name="T35" fmla="*/ 151 h 381"/>
              <a:gd name="T36" fmla="*/ 245 w 402"/>
              <a:gd name="T37" fmla="*/ 157 h 381"/>
              <a:gd name="T38" fmla="*/ 362 w 402"/>
              <a:gd name="T39" fmla="*/ 157 h 381"/>
              <a:gd name="T40" fmla="*/ 267 w 402"/>
              <a:gd name="T41" fmla="*/ 225 h 381"/>
              <a:gd name="T42" fmla="*/ 264 w 402"/>
              <a:gd name="T43" fmla="*/ 235 h 381"/>
              <a:gd name="T44" fmla="*/ 300 w 402"/>
              <a:gd name="T45" fmla="*/ 346 h 381"/>
              <a:gd name="T46" fmla="*/ 206 w 402"/>
              <a:gd name="T47" fmla="*/ 277 h 381"/>
              <a:gd name="T48" fmla="*/ 196 w 402"/>
              <a:gd name="T49" fmla="*/ 277 h 381"/>
              <a:gd name="T50" fmla="*/ 101 w 402"/>
              <a:gd name="T51" fmla="*/ 346 h 381"/>
              <a:gd name="T52" fmla="*/ 138 w 402"/>
              <a:gd name="T53" fmla="*/ 235 h 381"/>
              <a:gd name="T54" fmla="*/ 134 w 402"/>
              <a:gd name="T55" fmla="*/ 225 h 381"/>
              <a:gd name="T56" fmla="*/ 40 w 402"/>
              <a:gd name="T57" fmla="*/ 157 h 381"/>
              <a:gd name="T58" fmla="*/ 157 w 402"/>
              <a:gd name="T59" fmla="*/ 157 h 381"/>
              <a:gd name="T60" fmla="*/ 165 w 402"/>
              <a:gd name="T61" fmla="*/ 151 h 381"/>
              <a:gd name="T62" fmla="*/ 201 w 402"/>
              <a:gd name="T63" fmla="*/ 40 h 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02" h="381">
                <a:moveTo>
                  <a:pt x="192" y="9"/>
                </a:moveTo>
                <a:lnTo>
                  <a:pt x="150" y="139"/>
                </a:lnTo>
                <a:lnTo>
                  <a:pt x="12" y="139"/>
                </a:lnTo>
                <a:cubicBezTo>
                  <a:pt x="3" y="139"/>
                  <a:pt x="0" y="150"/>
                  <a:pt x="7" y="155"/>
                </a:cubicBezTo>
                <a:lnTo>
                  <a:pt x="119" y="236"/>
                </a:lnTo>
                <a:lnTo>
                  <a:pt x="76" y="366"/>
                </a:lnTo>
                <a:cubicBezTo>
                  <a:pt x="74" y="375"/>
                  <a:pt x="83" y="381"/>
                  <a:pt x="90" y="376"/>
                </a:cubicBezTo>
                <a:lnTo>
                  <a:pt x="201" y="295"/>
                </a:lnTo>
                <a:lnTo>
                  <a:pt x="312" y="376"/>
                </a:lnTo>
                <a:cubicBezTo>
                  <a:pt x="319" y="381"/>
                  <a:pt x="328" y="374"/>
                  <a:pt x="325" y="366"/>
                </a:cubicBezTo>
                <a:lnTo>
                  <a:pt x="283" y="236"/>
                </a:lnTo>
                <a:lnTo>
                  <a:pt x="394" y="155"/>
                </a:lnTo>
                <a:cubicBezTo>
                  <a:pt x="402" y="150"/>
                  <a:pt x="398" y="139"/>
                  <a:pt x="389" y="139"/>
                </a:cubicBezTo>
                <a:lnTo>
                  <a:pt x="251" y="139"/>
                </a:lnTo>
                <a:lnTo>
                  <a:pt x="209" y="9"/>
                </a:lnTo>
                <a:cubicBezTo>
                  <a:pt x="206" y="0"/>
                  <a:pt x="195" y="1"/>
                  <a:pt x="192" y="9"/>
                </a:cubicBezTo>
                <a:close/>
                <a:moveTo>
                  <a:pt x="201" y="40"/>
                </a:moveTo>
                <a:lnTo>
                  <a:pt x="237" y="151"/>
                </a:lnTo>
                <a:cubicBezTo>
                  <a:pt x="238" y="155"/>
                  <a:pt x="242" y="157"/>
                  <a:pt x="245" y="157"/>
                </a:cubicBezTo>
                <a:lnTo>
                  <a:pt x="362" y="157"/>
                </a:lnTo>
                <a:lnTo>
                  <a:pt x="267" y="225"/>
                </a:lnTo>
                <a:cubicBezTo>
                  <a:pt x="264" y="228"/>
                  <a:pt x="263" y="232"/>
                  <a:pt x="264" y="235"/>
                </a:cubicBezTo>
                <a:lnTo>
                  <a:pt x="300" y="346"/>
                </a:lnTo>
                <a:lnTo>
                  <a:pt x="206" y="277"/>
                </a:lnTo>
                <a:cubicBezTo>
                  <a:pt x="203" y="275"/>
                  <a:pt x="199" y="275"/>
                  <a:pt x="196" y="277"/>
                </a:cubicBezTo>
                <a:lnTo>
                  <a:pt x="101" y="346"/>
                </a:lnTo>
                <a:lnTo>
                  <a:pt x="138" y="235"/>
                </a:lnTo>
                <a:cubicBezTo>
                  <a:pt x="139" y="231"/>
                  <a:pt x="137" y="227"/>
                  <a:pt x="134" y="225"/>
                </a:cubicBezTo>
                <a:lnTo>
                  <a:pt x="40" y="157"/>
                </a:lnTo>
                <a:lnTo>
                  <a:pt x="157" y="157"/>
                </a:lnTo>
                <a:cubicBezTo>
                  <a:pt x="160" y="157"/>
                  <a:pt x="164" y="155"/>
                  <a:pt x="165" y="151"/>
                </a:cubicBezTo>
                <a:lnTo>
                  <a:pt x="201" y="40"/>
                </a:lnTo>
                <a:close/>
              </a:path>
            </a:pathLst>
          </a:custGeom>
          <a:solidFill>
            <a:srgbClr val="FFC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>
              <a:solidFill>
                <a:srgbClr val="26262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3" name="Freeform 55"/>
          <p:cNvSpPr>
            <a:spLocks noEditPoints="1"/>
          </p:cNvSpPr>
          <p:nvPr/>
        </p:nvSpPr>
        <p:spPr bwMode="auto">
          <a:xfrm>
            <a:off x="7995279" y="4257477"/>
            <a:ext cx="511050" cy="561126"/>
          </a:xfrm>
          <a:custGeom>
            <a:avLst/>
            <a:gdLst>
              <a:gd name="T0" fmla="*/ 275 w 579"/>
              <a:gd name="T1" fmla="*/ 343 h 665"/>
              <a:gd name="T2" fmla="*/ 263 w 579"/>
              <a:gd name="T3" fmla="*/ 336 h 665"/>
              <a:gd name="T4" fmla="*/ 263 w 579"/>
              <a:gd name="T5" fmla="*/ 336 h 665"/>
              <a:gd name="T6" fmla="*/ 0 w 579"/>
              <a:gd name="T7" fmla="*/ 184 h 665"/>
              <a:gd name="T8" fmla="*/ 0 w 579"/>
              <a:gd name="T9" fmla="*/ 184 h 665"/>
              <a:gd name="T10" fmla="*/ 0 w 579"/>
              <a:gd name="T11" fmla="*/ 248 h 665"/>
              <a:gd name="T12" fmla="*/ 0 w 579"/>
              <a:gd name="T13" fmla="*/ 297 h 665"/>
              <a:gd name="T14" fmla="*/ 0 w 579"/>
              <a:gd name="T15" fmla="*/ 489 h 665"/>
              <a:gd name="T16" fmla="*/ 0 w 579"/>
              <a:gd name="T17" fmla="*/ 503 h 665"/>
              <a:gd name="T18" fmla="*/ 0 w 579"/>
              <a:gd name="T19" fmla="*/ 503 h 665"/>
              <a:gd name="T20" fmla="*/ 11 w 579"/>
              <a:gd name="T21" fmla="*/ 510 h 665"/>
              <a:gd name="T22" fmla="*/ 277 w 579"/>
              <a:gd name="T23" fmla="*/ 663 h 665"/>
              <a:gd name="T24" fmla="*/ 277 w 579"/>
              <a:gd name="T25" fmla="*/ 663 h 665"/>
              <a:gd name="T26" fmla="*/ 277 w 579"/>
              <a:gd name="T27" fmla="*/ 663 h 665"/>
              <a:gd name="T28" fmla="*/ 277 w 579"/>
              <a:gd name="T29" fmla="*/ 504 h 665"/>
              <a:gd name="T30" fmla="*/ 277 w 579"/>
              <a:gd name="T31" fmla="*/ 354 h 665"/>
              <a:gd name="T32" fmla="*/ 277 w 579"/>
              <a:gd name="T33" fmla="*/ 354 h 665"/>
              <a:gd name="T34" fmla="*/ 277 w 579"/>
              <a:gd name="T35" fmla="*/ 354 h 665"/>
              <a:gd name="T36" fmla="*/ 278 w 579"/>
              <a:gd name="T37" fmla="*/ 344 h 665"/>
              <a:gd name="T38" fmla="*/ 278 w 579"/>
              <a:gd name="T39" fmla="*/ 344 h 665"/>
              <a:gd name="T40" fmla="*/ 278 w 579"/>
              <a:gd name="T41" fmla="*/ 344 h 665"/>
              <a:gd name="T42" fmla="*/ 275 w 579"/>
              <a:gd name="T43" fmla="*/ 343 h 665"/>
              <a:gd name="T44" fmla="*/ 578 w 579"/>
              <a:gd name="T45" fmla="*/ 183 h 665"/>
              <a:gd name="T46" fmla="*/ 486 w 579"/>
              <a:gd name="T47" fmla="*/ 237 h 665"/>
              <a:gd name="T48" fmla="*/ 314 w 579"/>
              <a:gd name="T49" fmla="*/ 337 h 665"/>
              <a:gd name="T50" fmla="*/ 303 w 579"/>
              <a:gd name="T51" fmla="*/ 344 h 665"/>
              <a:gd name="T52" fmla="*/ 303 w 579"/>
              <a:gd name="T53" fmla="*/ 344 h 665"/>
              <a:gd name="T54" fmla="*/ 303 w 579"/>
              <a:gd name="T55" fmla="*/ 352 h 665"/>
              <a:gd name="T56" fmla="*/ 303 w 579"/>
              <a:gd name="T57" fmla="*/ 357 h 665"/>
              <a:gd name="T58" fmla="*/ 302 w 579"/>
              <a:gd name="T59" fmla="*/ 662 h 665"/>
              <a:gd name="T60" fmla="*/ 302 w 579"/>
              <a:gd name="T61" fmla="*/ 662 h 665"/>
              <a:gd name="T62" fmla="*/ 302 w 579"/>
              <a:gd name="T63" fmla="*/ 665 h 665"/>
              <a:gd name="T64" fmla="*/ 302 w 579"/>
              <a:gd name="T65" fmla="*/ 665 h 665"/>
              <a:gd name="T66" fmla="*/ 579 w 579"/>
              <a:gd name="T67" fmla="*/ 504 h 665"/>
              <a:gd name="T68" fmla="*/ 579 w 579"/>
              <a:gd name="T69" fmla="*/ 503 h 665"/>
              <a:gd name="T70" fmla="*/ 579 w 579"/>
              <a:gd name="T71" fmla="*/ 489 h 665"/>
              <a:gd name="T72" fmla="*/ 579 w 579"/>
              <a:gd name="T73" fmla="*/ 183 h 665"/>
              <a:gd name="T74" fmla="*/ 578 w 579"/>
              <a:gd name="T75" fmla="*/ 183 h 665"/>
              <a:gd name="T76" fmla="*/ 568 w 579"/>
              <a:gd name="T77" fmla="*/ 162 h 665"/>
              <a:gd name="T78" fmla="*/ 568 w 579"/>
              <a:gd name="T79" fmla="*/ 162 h 665"/>
              <a:gd name="T80" fmla="*/ 301 w 579"/>
              <a:gd name="T81" fmla="*/ 8 h 665"/>
              <a:gd name="T82" fmla="*/ 289 w 579"/>
              <a:gd name="T83" fmla="*/ 1 h 665"/>
              <a:gd name="T84" fmla="*/ 288 w 579"/>
              <a:gd name="T85" fmla="*/ 0 h 665"/>
              <a:gd name="T86" fmla="*/ 11 w 579"/>
              <a:gd name="T87" fmla="*/ 161 h 665"/>
              <a:gd name="T88" fmla="*/ 13 w 579"/>
              <a:gd name="T89" fmla="*/ 163 h 665"/>
              <a:gd name="T90" fmla="*/ 13 w 579"/>
              <a:gd name="T91" fmla="*/ 163 h 665"/>
              <a:gd name="T92" fmla="*/ 276 w 579"/>
              <a:gd name="T93" fmla="*/ 315 h 665"/>
              <a:gd name="T94" fmla="*/ 288 w 579"/>
              <a:gd name="T95" fmla="*/ 321 h 665"/>
              <a:gd name="T96" fmla="*/ 288 w 579"/>
              <a:gd name="T97" fmla="*/ 321 h 665"/>
              <a:gd name="T98" fmla="*/ 291 w 579"/>
              <a:gd name="T99" fmla="*/ 323 h 665"/>
              <a:gd name="T100" fmla="*/ 291 w 579"/>
              <a:gd name="T101" fmla="*/ 323 h 665"/>
              <a:gd name="T102" fmla="*/ 291 w 579"/>
              <a:gd name="T103" fmla="*/ 323 h 665"/>
              <a:gd name="T104" fmla="*/ 291 w 579"/>
              <a:gd name="T105" fmla="*/ 323 h 665"/>
              <a:gd name="T106" fmla="*/ 291 w 579"/>
              <a:gd name="T107" fmla="*/ 323 h 665"/>
              <a:gd name="T108" fmla="*/ 300 w 579"/>
              <a:gd name="T109" fmla="*/ 318 h 665"/>
              <a:gd name="T110" fmla="*/ 534 w 579"/>
              <a:gd name="T111" fmla="*/ 182 h 665"/>
              <a:gd name="T112" fmla="*/ 568 w 579"/>
              <a:gd name="T113" fmla="*/ 162 h 6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79" h="665">
                <a:moveTo>
                  <a:pt x="275" y="343"/>
                </a:moveTo>
                <a:lnTo>
                  <a:pt x="263" y="336"/>
                </a:lnTo>
                <a:lnTo>
                  <a:pt x="263" y="336"/>
                </a:lnTo>
                <a:lnTo>
                  <a:pt x="0" y="184"/>
                </a:lnTo>
                <a:lnTo>
                  <a:pt x="0" y="184"/>
                </a:lnTo>
                <a:lnTo>
                  <a:pt x="0" y="248"/>
                </a:lnTo>
                <a:lnTo>
                  <a:pt x="0" y="297"/>
                </a:lnTo>
                <a:lnTo>
                  <a:pt x="0" y="489"/>
                </a:lnTo>
                <a:lnTo>
                  <a:pt x="0" y="503"/>
                </a:lnTo>
                <a:lnTo>
                  <a:pt x="0" y="503"/>
                </a:lnTo>
                <a:lnTo>
                  <a:pt x="11" y="510"/>
                </a:lnTo>
                <a:lnTo>
                  <a:pt x="277" y="663"/>
                </a:lnTo>
                <a:lnTo>
                  <a:pt x="277" y="663"/>
                </a:lnTo>
                <a:lnTo>
                  <a:pt x="277" y="663"/>
                </a:lnTo>
                <a:lnTo>
                  <a:pt x="277" y="504"/>
                </a:lnTo>
                <a:lnTo>
                  <a:pt x="277" y="354"/>
                </a:lnTo>
                <a:lnTo>
                  <a:pt x="277" y="354"/>
                </a:lnTo>
                <a:lnTo>
                  <a:pt x="277" y="354"/>
                </a:lnTo>
                <a:lnTo>
                  <a:pt x="278" y="344"/>
                </a:lnTo>
                <a:lnTo>
                  <a:pt x="278" y="344"/>
                </a:lnTo>
                <a:lnTo>
                  <a:pt x="278" y="344"/>
                </a:lnTo>
                <a:lnTo>
                  <a:pt x="275" y="343"/>
                </a:lnTo>
                <a:close/>
                <a:moveTo>
                  <a:pt x="578" y="183"/>
                </a:moveTo>
                <a:lnTo>
                  <a:pt x="486" y="237"/>
                </a:lnTo>
                <a:lnTo>
                  <a:pt x="314" y="337"/>
                </a:lnTo>
                <a:lnTo>
                  <a:pt x="303" y="344"/>
                </a:lnTo>
                <a:lnTo>
                  <a:pt x="303" y="344"/>
                </a:lnTo>
                <a:lnTo>
                  <a:pt x="303" y="352"/>
                </a:lnTo>
                <a:lnTo>
                  <a:pt x="303" y="357"/>
                </a:lnTo>
                <a:lnTo>
                  <a:pt x="302" y="662"/>
                </a:lnTo>
                <a:lnTo>
                  <a:pt x="302" y="662"/>
                </a:lnTo>
                <a:lnTo>
                  <a:pt x="302" y="665"/>
                </a:lnTo>
                <a:lnTo>
                  <a:pt x="302" y="665"/>
                </a:lnTo>
                <a:lnTo>
                  <a:pt x="579" y="504"/>
                </a:lnTo>
                <a:lnTo>
                  <a:pt x="579" y="503"/>
                </a:lnTo>
                <a:lnTo>
                  <a:pt x="579" y="489"/>
                </a:lnTo>
                <a:lnTo>
                  <a:pt x="579" y="183"/>
                </a:lnTo>
                <a:lnTo>
                  <a:pt x="578" y="183"/>
                </a:lnTo>
                <a:close/>
                <a:moveTo>
                  <a:pt x="568" y="162"/>
                </a:moveTo>
                <a:lnTo>
                  <a:pt x="568" y="162"/>
                </a:lnTo>
                <a:lnTo>
                  <a:pt x="301" y="8"/>
                </a:lnTo>
                <a:lnTo>
                  <a:pt x="289" y="1"/>
                </a:lnTo>
                <a:lnTo>
                  <a:pt x="288" y="0"/>
                </a:lnTo>
                <a:lnTo>
                  <a:pt x="11" y="161"/>
                </a:lnTo>
                <a:lnTo>
                  <a:pt x="13" y="163"/>
                </a:lnTo>
                <a:lnTo>
                  <a:pt x="13" y="163"/>
                </a:lnTo>
                <a:lnTo>
                  <a:pt x="276" y="315"/>
                </a:lnTo>
                <a:lnTo>
                  <a:pt x="288" y="321"/>
                </a:lnTo>
                <a:lnTo>
                  <a:pt x="288" y="321"/>
                </a:lnTo>
                <a:lnTo>
                  <a:pt x="291" y="323"/>
                </a:lnTo>
                <a:lnTo>
                  <a:pt x="291" y="323"/>
                </a:lnTo>
                <a:lnTo>
                  <a:pt x="291" y="323"/>
                </a:lnTo>
                <a:lnTo>
                  <a:pt x="291" y="323"/>
                </a:lnTo>
                <a:lnTo>
                  <a:pt x="291" y="323"/>
                </a:lnTo>
                <a:lnTo>
                  <a:pt x="300" y="318"/>
                </a:lnTo>
                <a:lnTo>
                  <a:pt x="534" y="182"/>
                </a:lnTo>
                <a:lnTo>
                  <a:pt x="568" y="16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3247" tIns="46623" rIns="93247" bIns="46623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32418"/>
            <a:endParaRPr lang="en-US" sz="1836" dirty="0">
              <a:solidFill>
                <a:srgbClr val="FFFFFF"/>
              </a:solidFill>
            </a:endParaRPr>
          </a:p>
        </p:txBody>
      </p:sp>
      <p:graphicFrame>
        <p:nvGraphicFramePr>
          <p:cNvPr id="24" name="图表 23"/>
          <p:cNvGraphicFramePr/>
          <p:nvPr>
            <p:extLst>
              <p:ext uri="{D42A27DB-BD31-4B8C-83A1-F6EECF244321}">
                <p14:modId xmlns:p14="http://schemas.microsoft.com/office/powerpoint/2010/main" val="3176779546"/>
              </p:ext>
            </p:extLst>
          </p:nvPr>
        </p:nvGraphicFramePr>
        <p:xfrm>
          <a:off x="678419" y="3090164"/>
          <a:ext cx="4104456" cy="22473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7" name="矩形 26"/>
          <p:cNvSpPr/>
          <p:nvPr/>
        </p:nvSpPr>
        <p:spPr>
          <a:xfrm>
            <a:off x="875489" y="2123536"/>
            <a:ext cx="3049260" cy="375920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 dirty="0" smtClean="0"/>
              <a:t>POWER YOUT POINT TO HERE NOW</a:t>
            </a:r>
            <a:endParaRPr lang="zh-CN" altLang="en-US" sz="1600" b="1" dirty="0"/>
          </a:p>
        </p:txBody>
      </p:sp>
      <p:sp>
        <p:nvSpPr>
          <p:cNvPr id="28" name="矩形 27"/>
          <p:cNvSpPr/>
          <p:nvPr/>
        </p:nvSpPr>
        <p:spPr>
          <a:xfrm>
            <a:off x="875489" y="2594643"/>
            <a:ext cx="2451371" cy="375920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 dirty="0" smtClean="0">
                <a:solidFill>
                  <a:schemeClr val="bg1"/>
                </a:solidFill>
              </a:rPr>
              <a:t>POINT YOUR VIEW TO THIS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9839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7">
      <a:majorFont>
        <a:latin typeface="Calibri Light"/>
        <a:ea typeface="微软雅黑"/>
        <a:cs typeface=""/>
      </a:majorFont>
      <a:minorFont>
        <a:latin typeface="Calibri Light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1347</Words>
  <Application>Microsoft Office PowerPoint</Application>
  <PresentationFormat>自定义</PresentationFormat>
  <Paragraphs>152</Paragraphs>
  <Slides>22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</cp:revision>
  <dcterms:modified xsi:type="dcterms:W3CDTF">2016-11-07T15:45:02Z</dcterms:modified>
</cp:coreProperties>
</file>