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75" r:id="rId3"/>
    <p:sldId id="260" r:id="rId4"/>
    <p:sldId id="274" r:id="rId5"/>
    <p:sldId id="262" r:id="rId6"/>
    <p:sldId id="268" r:id="rId7"/>
    <p:sldId id="263" r:id="rId8"/>
    <p:sldId id="269" r:id="rId9"/>
    <p:sldId id="270" r:id="rId10"/>
    <p:sldId id="264" r:id="rId11"/>
    <p:sldId id="272" r:id="rId12"/>
    <p:sldId id="271" r:id="rId13"/>
    <p:sldId id="267" r:id="rId14"/>
    <p:sldId id="259" r:id="rId15"/>
    <p:sldId id="27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 Light" panose="02010600030101010101" charset="-122"/>
      <p:regular r:id="rId22"/>
    </p:embeddedFont>
    <p:embeddedFont>
      <p:font typeface="等线" panose="02010600030101010101" charset="-122"/>
      <p:regular r:id="rId23"/>
      <p:bold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ＭＳ Ｐゴシック" panose="020B0600070205080204" pitchFamily="34" charset="-128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-1536" y="-7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AA-45DB-A179-66CAAAED24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C92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AA-45DB-A179-66CAAAED24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0C4D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AA-45DB-A179-66CAAAED2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578688"/>
        <c:axId val="212580224"/>
      </c:barChart>
      <c:catAx>
        <c:axId val="212578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580224"/>
        <c:crosses val="autoZero"/>
        <c:auto val="1"/>
        <c:lblAlgn val="ctr"/>
        <c:lblOffset val="100"/>
        <c:noMultiLvlLbl val="0"/>
      </c:catAx>
      <c:valAx>
        <c:axId val="21258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7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-55291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76608" y="3560512"/>
            <a:ext cx="510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6608" y="232409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64266" y="1590399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45330" y="376530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011508" y="3645897"/>
            <a:ext cx="21689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To fully realize the potential of a cloud-based architecture for applications and network functions, the underlying network </a:t>
            </a:r>
            <a:r>
              <a:rPr lang="en-US" altLang="zh-CN" sz="1100" dirty="0" smtClean="0">
                <a:solidFill>
                  <a:schemeClr val="bg1"/>
                </a:solidFill>
              </a:rPr>
              <a:t>connectivity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623062" y="3294875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Core Info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60095" y="231972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48A2A0"/>
                </a:solidFill>
                <a:latin typeface="Futura Bk BT" panose="020B0502020204020303" pitchFamily="34" charset="0"/>
              </a:rPr>
              <a:t>Core Info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67628" y="43999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48A2A0"/>
                </a:solidFill>
                <a:latin typeface="Futura Bk BT" panose="020B0502020204020303" pitchFamily="34" charset="0"/>
              </a:rPr>
              <a:t>Core Info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972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  <a:latin typeface="Futura Bk BT" panose="020B0502020204020303" pitchFamily="34" charset="0"/>
              </a:rPr>
              <a:t>Core Info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46021" y="43999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  <a:latin typeface="Futura Bk BT" panose="020B0502020204020303" pitchFamily="34" charset="0"/>
              </a:rPr>
              <a:t>Core Info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6021" y="2640996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To fully realize the potential of a cloud-based architecture for applications and network functions.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6021" y="4721224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To fully realize the potential of a cloud-based architecture for applications and network functions.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1" name="Freeform 34"/>
          <p:cNvSpPr>
            <a:spLocks/>
          </p:cNvSpPr>
          <p:nvPr/>
        </p:nvSpPr>
        <p:spPr bwMode="auto">
          <a:xfrm>
            <a:off x="8145348" y="2547985"/>
            <a:ext cx="365833" cy="339099"/>
          </a:xfrm>
          <a:custGeom>
            <a:avLst/>
            <a:gdLst>
              <a:gd name="T0" fmla="*/ 258 w 298"/>
              <a:gd name="T1" fmla="*/ 0 h 276"/>
              <a:gd name="T2" fmla="*/ 41 w 298"/>
              <a:gd name="T3" fmla="*/ 0 h 276"/>
              <a:gd name="T4" fmla="*/ 0 w 298"/>
              <a:gd name="T5" fmla="*/ 40 h 276"/>
              <a:gd name="T6" fmla="*/ 0 w 298"/>
              <a:gd name="T7" fmla="*/ 180 h 276"/>
              <a:gd name="T8" fmla="*/ 41 w 298"/>
              <a:gd name="T9" fmla="*/ 220 h 276"/>
              <a:gd name="T10" fmla="*/ 128 w 298"/>
              <a:gd name="T11" fmla="*/ 220 h 276"/>
              <a:gd name="T12" fmla="*/ 128 w 298"/>
              <a:gd name="T13" fmla="*/ 276 h 276"/>
              <a:gd name="T14" fmla="*/ 220 w 298"/>
              <a:gd name="T15" fmla="*/ 220 h 276"/>
              <a:gd name="T16" fmla="*/ 258 w 298"/>
              <a:gd name="T17" fmla="*/ 220 h 276"/>
              <a:gd name="T18" fmla="*/ 298 w 298"/>
              <a:gd name="T19" fmla="*/ 180 h 276"/>
              <a:gd name="T20" fmla="*/ 298 w 298"/>
              <a:gd name="T21" fmla="*/ 40 h 276"/>
              <a:gd name="T22" fmla="*/ 258 w 298"/>
              <a:gd name="T23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76">
                <a:moveTo>
                  <a:pt x="258" y="0"/>
                </a:move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202"/>
                  <a:pt x="19" y="220"/>
                  <a:pt x="41" y="220"/>
                </a:cubicBezTo>
                <a:cubicBezTo>
                  <a:pt x="128" y="220"/>
                  <a:pt x="128" y="220"/>
                  <a:pt x="128" y="220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58" y="220"/>
                  <a:pt x="258" y="220"/>
                  <a:pt x="258" y="220"/>
                </a:cubicBezTo>
                <a:cubicBezTo>
                  <a:pt x="280" y="220"/>
                  <a:pt x="298" y="202"/>
                  <a:pt x="298" y="180"/>
                </a:cubicBezTo>
                <a:cubicBezTo>
                  <a:pt x="298" y="40"/>
                  <a:pt x="298" y="40"/>
                  <a:pt x="298" y="40"/>
                </a:cubicBezTo>
                <a:cubicBezTo>
                  <a:pt x="298" y="18"/>
                  <a:pt x="280" y="0"/>
                  <a:pt x="258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37"/>
          <p:cNvSpPr>
            <a:spLocks noEditPoints="1"/>
          </p:cNvSpPr>
          <p:nvPr/>
        </p:nvSpPr>
        <p:spPr bwMode="auto">
          <a:xfrm>
            <a:off x="3691371" y="2564792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25759" y="4714222"/>
            <a:ext cx="240606" cy="389753"/>
            <a:chOff x="4017838" y="1656867"/>
            <a:chExt cx="799474" cy="1295054"/>
          </a:xfrm>
          <a:noFill/>
        </p:grpSpPr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4167447" y="1656867"/>
              <a:ext cx="500256" cy="846227"/>
            </a:xfrm>
            <a:custGeom>
              <a:avLst/>
              <a:gdLst>
                <a:gd name="T0" fmla="*/ 62 w 123"/>
                <a:gd name="T1" fmla="*/ 207 h 207"/>
                <a:gd name="T2" fmla="*/ 123 w 123"/>
                <a:gd name="T3" fmla="*/ 146 h 207"/>
                <a:gd name="T4" fmla="*/ 123 w 123"/>
                <a:gd name="T5" fmla="*/ 61 h 207"/>
                <a:gd name="T6" fmla="*/ 62 w 123"/>
                <a:gd name="T7" fmla="*/ 0 h 207"/>
                <a:gd name="T8" fmla="*/ 0 w 123"/>
                <a:gd name="T9" fmla="*/ 61 h 207"/>
                <a:gd name="T10" fmla="*/ 0 w 123"/>
                <a:gd name="T11" fmla="*/ 146 h 207"/>
                <a:gd name="T12" fmla="*/ 62 w 123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07">
                  <a:moveTo>
                    <a:pt x="62" y="207"/>
                  </a:moveTo>
                  <a:cubicBezTo>
                    <a:pt x="95" y="207"/>
                    <a:pt x="123" y="180"/>
                    <a:pt x="123" y="146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27"/>
                    <a:pt x="95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80"/>
                    <a:pt x="28" y="207"/>
                    <a:pt x="62" y="207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4017838" y="2152447"/>
              <a:ext cx="799474" cy="799474"/>
            </a:xfrm>
            <a:custGeom>
              <a:avLst/>
              <a:gdLst>
                <a:gd name="T0" fmla="*/ 184 w 196"/>
                <a:gd name="T1" fmla="*/ 0 h 196"/>
                <a:gd name="T2" fmla="*/ 171 w 196"/>
                <a:gd name="T3" fmla="*/ 12 h 196"/>
                <a:gd name="T4" fmla="*/ 171 w 196"/>
                <a:gd name="T5" fmla="*/ 29 h 196"/>
                <a:gd name="T6" fmla="*/ 98 w 196"/>
                <a:gd name="T7" fmla="*/ 100 h 196"/>
                <a:gd name="T8" fmla="*/ 25 w 196"/>
                <a:gd name="T9" fmla="*/ 29 h 196"/>
                <a:gd name="T10" fmla="*/ 25 w 196"/>
                <a:gd name="T11" fmla="*/ 12 h 196"/>
                <a:gd name="T12" fmla="*/ 12 w 196"/>
                <a:gd name="T13" fmla="*/ 0 h 196"/>
                <a:gd name="T14" fmla="*/ 0 w 196"/>
                <a:gd name="T15" fmla="*/ 12 h 196"/>
                <a:gd name="T16" fmla="*/ 0 w 196"/>
                <a:gd name="T17" fmla="*/ 29 h 196"/>
                <a:gd name="T18" fmla="*/ 87 w 196"/>
                <a:gd name="T19" fmla="*/ 124 h 196"/>
                <a:gd name="T20" fmla="*/ 87 w 196"/>
                <a:gd name="T21" fmla="*/ 171 h 196"/>
                <a:gd name="T22" fmla="*/ 66 w 196"/>
                <a:gd name="T23" fmla="*/ 171 h 196"/>
                <a:gd name="T24" fmla="*/ 53 w 196"/>
                <a:gd name="T25" fmla="*/ 183 h 196"/>
                <a:gd name="T26" fmla="*/ 66 w 196"/>
                <a:gd name="T27" fmla="*/ 196 h 196"/>
                <a:gd name="T28" fmla="*/ 134 w 196"/>
                <a:gd name="T29" fmla="*/ 196 h 196"/>
                <a:gd name="T30" fmla="*/ 146 w 196"/>
                <a:gd name="T31" fmla="*/ 183 h 196"/>
                <a:gd name="T32" fmla="*/ 134 w 196"/>
                <a:gd name="T33" fmla="*/ 171 h 196"/>
                <a:gd name="T34" fmla="*/ 112 w 196"/>
                <a:gd name="T35" fmla="*/ 171 h 196"/>
                <a:gd name="T36" fmla="*/ 112 w 196"/>
                <a:gd name="T37" fmla="*/ 123 h 196"/>
                <a:gd name="T38" fmla="*/ 196 w 196"/>
                <a:gd name="T39" fmla="*/ 29 h 196"/>
                <a:gd name="T40" fmla="*/ 196 w 196"/>
                <a:gd name="T41" fmla="*/ 12 h 196"/>
                <a:gd name="T42" fmla="*/ 184 w 196"/>
                <a:gd name="T4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6">
                  <a:moveTo>
                    <a:pt x="184" y="0"/>
                  </a:moveTo>
                  <a:cubicBezTo>
                    <a:pt x="177" y="0"/>
                    <a:pt x="171" y="5"/>
                    <a:pt x="171" y="12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68"/>
                    <a:pt x="139" y="100"/>
                    <a:pt x="98" y="100"/>
                  </a:cubicBezTo>
                  <a:cubicBezTo>
                    <a:pt x="58" y="100"/>
                    <a:pt x="25" y="68"/>
                    <a:pt x="25" y="2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78"/>
                    <a:pt x="38" y="118"/>
                    <a:pt x="87" y="124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59" y="171"/>
                    <a:pt x="53" y="176"/>
                    <a:pt x="53" y="183"/>
                  </a:cubicBezTo>
                  <a:cubicBezTo>
                    <a:pt x="53" y="190"/>
                    <a:pt x="59" y="196"/>
                    <a:pt x="66" y="196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41" y="196"/>
                    <a:pt x="146" y="190"/>
                    <a:pt x="146" y="183"/>
                  </a:cubicBezTo>
                  <a:cubicBezTo>
                    <a:pt x="146" y="176"/>
                    <a:pt x="141" y="171"/>
                    <a:pt x="134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60" y="116"/>
                    <a:pt x="196" y="77"/>
                    <a:pt x="196" y="2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5"/>
                    <a:pt x="191" y="0"/>
                    <a:pt x="184" y="0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 92"/>
          <p:cNvSpPr>
            <a:spLocks noEditPoints="1"/>
          </p:cNvSpPr>
          <p:nvPr/>
        </p:nvSpPr>
        <p:spPr bwMode="auto">
          <a:xfrm>
            <a:off x="8183502" y="4707058"/>
            <a:ext cx="346134" cy="346134"/>
          </a:xfrm>
          <a:custGeom>
            <a:avLst/>
            <a:gdLst>
              <a:gd name="T0" fmla="*/ 281 w 282"/>
              <a:gd name="T1" fmla="*/ 129 h 282"/>
              <a:gd name="T2" fmla="*/ 242 w 282"/>
              <a:gd name="T3" fmla="*/ 102 h 282"/>
              <a:gd name="T4" fmla="*/ 252 w 282"/>
              <a:gd name="T5" fmla="*/ 54 h 282"/>
              <a:gd name="T6" fmla="*/ 230 w 282"/>
              <a:gd name="T7" fmla="*/ 32 h 282"/>
              <a:gd name="T8" fmla="*/ 185 w 282"/>
              <a:gd name="T9" fmla="*/ 39 h 282"/>
              <a:gd name="T10" fmla="*/ 159 w 282"/>
              <a:gd name="T11" fmla="*/ 1 h 282"/>
              <a:gd name="T12" fmla="*/ 121 w 282"/>
              <a:gd name="T13" fmla="*/ 2 h 282"/>
              <a:gd name="T14" fmla="*/ 94 w 282"/>
              <a:gd name="T15" fmla="*/ 36 h 282"/>
              <a:gd name="T16" fmla="*/ 53 w 282"/>
              <a:gd name="T17" fmla="*/ 31 h 282"/>
              <a:gd name="T18" fmla="*/ 32 w 282"/>
              <a:gd name="T19" fmla="*/ 52 h 282"/>
              <a:gd name="T20" fmla="*/ 38 w 282"/>
              <a:gd name="T21" fmla="*/ 97 h 282"/>
              <a:gd name="T22" fmla="*/ 2 w 282"/>
              <a:gd name="T23" fmla="*/ 123 h 282"/>
              <a:gd name="T24" fmla="*/ 1 w 282"/>
              <a:gd name="T25" fmla="*/ 157 h 282"/>
              <a:gd name="T26" fmla="*/ 35 w 282"/>
              <a:gd name="T27" fmla="*/ 184 h 282"/>
              <a:gd name="T28" fmla="*/ 29 w 282"/>
              <a:gd name="T29" fmla="*/ 226 h 282"/>
              <a:gd name="T30" fmla="*/ 53 w 282"/>
              <a:gd name="T31" fmla="*/ 251 h 282"/>
              <a:gd name="T32" fmla="*/ 96 w 282"/>
              <a:gd name="T33" fmla="*/ 246 h 282"/>
              <a:gd name="T34" fmla="*/ 122 w 282"/>
              <a:gd name="T35" fmla="*/ 280 h 282"/>
              <a:gd name="T36" fmla="*/ 161 w 282"/>
              <a:gd name="T37" fmla="*/ 280 h 282"/>
              <a:gd name="T38" fmla="*/ 187 w 282"/>
              <a:gd name="T39" fmla="*/ 251 h 282"/>
              <a:gd name="T40" fmla="*/ 225 w 282"/>
              <a:gd name="T41" fmla="*/ 254 h 282"/>
              <a:gd name="T42" fmla="*/ 251 w 282"/>
              <a:gd name="T43" fmla="*/ 229 h 282"/>
              <a:gd name="T44" fmla="*/ 245 w 282"/>
              <a:gd name="T45" fmla="*/ 186 h 282"/>
              <a:gd name="T46" fmla="*/ 281 w 282"/>
              <a:gd name="T47" fmla="*/ 160 h 282"/>
              <a:gd name="T48" fmla="*/ 281 w 282"/>
              <a:gd name="T49" fmla="*/ 129 h 282"/>
              <a:gd name="T50" fmla="*/ 192 w 282"/>
              <a:gd name="T51" fmla="*/ 163 h 282"/>
              <a:gd name="T52" fmla="*/ 119 w 282"/>
              <a:gd name="T53" fmla="*/ 192 h 282"/>
              <a:gd name="T54" fmla="*/ 90 w 282"/>
              <a:gd name="T55" fmla="*/ 119 h 282"/>
              <a:gd name="T56" fmla="*/ 163 w 282"/>
              <a:gd name="T57" fmla="*/ 90 h 282"/>
              <a:gd name="T58" fmla="*/ 192 w 282"/>
              <a:gd name="T59" fmla="*/ 163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2" h="282">
                <a:moveTo>
                  <a:pt x="281" y="129"/>
                </a:moveTo>
                <a:cubicBezTo>
                  <a:pt x="264" y="129"/>
                  <a:pt x="248" y="118"/>
                  <a:pt x="242" y="102"/>
                </a:cubicBezTo>
                <a:cubicBezTo>
                  <a:pt x="235" y="85"/>
                  <a:pt x="240" y="66"/>
                  <a:pt x="252" y="54"/>
                </a:cubicBezTo>
                <a:cubicBezTo>
                  <a:pt x="246" y="46"/>
                  <a:pt x="238" y="39"/>
                  <a:pt x="230" y="32"/>
                </a:cubicBezTo>
                <a:cubicBezTo>
                  <a:pt x="218" y="42"/>
                  <a:pt x="201" y="46"/>
                  <a:pt x="185" y="39"/>
                </a:cubicBezTo>
                <a:cubicBezTo>
                  <a:pt x="169" y="32"/>
                  <a:pt x="160" y="17"/>
                  <a:pt x="159" y="1"/>
                </a:cubicBezTo>
                <a:cubicBezTo>
                  <a:pt x="146" y="0"/>
                  <a:pt x="133" y="0"/>
                  <a:pt x="121" y="2"/>
                </a:cubicBezTo>
                <a:cubicBezTo>
                  <a:pt x="118" y="17"/>
                  <a:pt x="109" y="30"/>
                  <a:pt x="94" y="36"/>
                </a:cubicBezTo>
                <a:cubicBezTo>
                  <a:pt x="80" y="42"/>
                  <a:pt x="64" y="39"/>
                  <a:pt x="53" y="31"/>
                </a:cubicBezTo>
                <a:cubicBezTo>
                  <a:pt x="45" y="38"/>
                  <a:pt x="38" y="45"/>
                  <a:pt x="32" y="52"/>
                </a:cubicBezTo>
                <a:cubicBezTo>
                  <a:pt x="41" y="65"/>
                  <a:pt x="44" y="81"/>
                  <a:pt x="38" y="97"/>
                </a:cubicBezTo>
                <a:cubicBezTo>
                  <a:pt x="31" y="112"/>
                  <a:pt x="17" y="121"/>
                  <a:pt x="2" y="123"/>
                </a:cubicBezTo>
                <a:cubicBezTo>
                  <a:pt x="0" y="134"/>
                  <a:pt x="0" y="146"/>
                  <a:pt x="1" y="157"/>
                </a:cubicBezTo>
                <a:cubicBezTo>
                  <a:pt x="16" y="159"/>
                  <a:pt x="29" y="169"/>
                  <a:pt x="35" y="184"/>
                </a:cubicBezTo>
                <a:cubicBezTo>
                  <a:pt x="41" y="198"/>
                  <a:pt x="38" y="214"/>
                  <a:pt x="29" y="226"/>
                </a:cubicBezTo>
                <a:cubicBezTo>
                  <a:pt x="36" y="235"/>
                  <a:pt x="44" y="244"/>
                  <a:pt x="53" y="251"/>
                </a:cubicBezTo>
                <a:cubicBezTo>
                  <a:pt x="65" y="242"/>
                  <a:pt x="81" y="240"/>
                  <a:pt x="96" y="246"/>
                </a:cubicBezTo>
                <a:cubicBezTo>
                  <a:pt x="111" y="252"/>
                  <a:pt x="120" y="266"/>
                  <a:pt x="122" y="280"/>
                </a:cubicBezTo>
                <a:cubicBezTo>
                  <a:pt x="135" y="282"/>
                  <a:pt x="148" y="282"/>
                  <a:pt x="161" y="280"/>
                </a:cubicBezTo>
                <a:cubicBezTo>
                  <a:pt x="164" y="268"/>
                  <a:pt x="173" y="257"/>
                  <a:pt x="187" y="251"/>
                </a:cubicBezTo>
                <a:cubicBezTo>
                  <a:pt x="200" y="246"/>
                  <a:pt x="213" y="248"/>
                  <a:pt x="225" y="254"/>
                </a:cubicBezTo>
                <a:cubicBezTo>
                  <a:pt x="234" y="247"/>
                  <a:pt x="243" y="239"/>
                  <a:pt x="251" y="229"/>
                </a:cubicBezTo>
                <a:cubicBezTo>
                  <a:pt x="242" y="217"/>
                  <a:pt x="239" y="201"/>
                  <a:pt x="245" y="186"/>
                </a:cubicBezTo>
                <a:cubicBezTo>
                  <a:pt x="252" y="171"/>
                  <a:pt x="266" y="161"/>
                  <a:pt x="281" y="160"/>
                </a:cubicBezTo>
                <a:cubicBezTo>
                  <a:pt x="282" y="149"/>
                  <a:pt x="282" y="139"/>
                  <a:pt x="281" y="129"/>
                </a:cubicBezTo>
                <a:close/>
                <a:moveTo>
                  <a:pt x="192" y="163"/>
                </a:moveTo>
                <a:cubicBezTo>
                  <a:pt x="180" y="191"/>
                  <a:pt x="147" y="204"/>
                  <a:pt x="119" y="192"/>
                </a:cubicBezTo>
                <a:cubicBezTo>
                  <a:pt x="91" y="180"/>
                  <a:pt x="78" y="147"/>
                  <a:pt x="90" y="119"/>
                </a:cubicBezTo>
                <a:cubicBezTo>
                  <a:pt x="102" y="91"/>
                  <a:pt x="135" y="78"/>
                  <a:pt x="163" y="90"/>
                </a:cubicBezTo>
                <a:cubicBezTo>
                  <a:pt x="191" y="102"/>
                  <a:pt x="204" y="135"/>
                  <a:pt x="192" y="16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8631" y="2640996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To fully realize the potential of a cloud-based architecture for applications and network functions.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8631" y="4721224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To fully realize the potential of a cloud-based architecture for applications and network functions.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5400000" flipV="1">
            <a:off x="5774531" y="1831912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16200000" flipH="1" flipV="1">
            <a:off x="4131468" y="1831912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 flipH="1" flipV="1">
            <a:off x="5774531" y="3487357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6200000" flipV="1">
            <a:off x="4131468" y="3487357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851926" y="3487641"/>
            <a:ext cx="484781" cy="516149"/>
            <a:chOff x="3194451" y="5048733"/>
            <a:chExt cx="484781" cy="516149"/>
          </a:xfrm>
          <a:solidFill>
            <a:srgbClr val="6C92C0"/>
          </a:solidFill>
        </p:grpSpPr>
        <p:sp>
          <p:nvSpPr>
            <p:cNvPr id="9" name="Freeform 603"/>
            <p:cNvSpPr>
              <a:spLocks/>
            </p:cNvSpPr>
            <p:nvPr/>
          </p:nvSpPr>
          <p:spPr bwMode="auto">
            <a:xfrm>
              <a:off x="3428285" y="5048733"/>
              <a:ext cx="31369" cy="71292"/>
            </a:xfrm>
            <a:custGeom>
              <a:avLst/>
              <a:gdLst>
                <a:gd name="T0" fmla="*/ 7 w 13"/>
                <a:gd name="T1" fmla="*/ 32 h 32"/>
                <a:gd name="T2" fmla="*/ 0 w 13"/>
                <a:gd name="T3" fmla="*/ 25 h 32"/>
                <a:gd name="T4" fmla="*/ 0 w 13"/>
                <a:gd name="T5" fmla="*/ 6 h 32"/>
                <a:gd name="T6" fmla="*/ 7 w 13"/>
                <a:gd name="T7" fmla="*/ 0 h 32"/>
                <a:gd name="T8" fmla="*/ 13 w 13"/>
                <a:gd name="T9" fmla="*/ 6 h 32"/>
                <a:gd name="T10" fmla="*/ 13 w 13"/>
                <a:gd name="T11" fmla="*/ 25 h 32"/>
                <a:gd name="T12" fmla="*/ 7 w 1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2">
                  <a:moveTo>
                    <a:pt x="7" y="32"/>
                  </a:moveTo>
                  <a:cubicBezTo>
                    <a:pt x="3" y="32"/>
                    <a:pt x="0" y="29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9"/>
                    <a:pt x="10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04"/>
            <p:cNvSpPr>
              <a:spLocks/>
            </p:cNvSpPr>
            <p:nvPr/>
          </p:nvSpPr>
          <p:spPr bwMode="auto">
            <a:xfrm>
              <a:off x="3311367" y="5074399"/>
              <a:ext cx="57033" cy="68439"/>
            </a:xfrm>
            <a:custGeom>
              <a:avLst/>
              <a:gdLst>
                <a:gd name="T0" fmla="*/ 17 w 24"/>
                <a:gd name="T1" fmla="*/ 30 h 30"/>
                <a:gd name="T2" fmla="*/ 12 w 24"/>
                <a:gd name="T3" fmla="*/ 27 h 30"/>
                <a:gd name="T4" fmla="*/ 2 w 24"/>
                <a:gd name="T5" fmla="*/ 10 h 30"/>
                <a:gd name="T6" fmla="*/ 4 w 24"/>
                <a:gd name="T7" fmla="*/ 1 h 30"/>
                <a:gd name="T8" fmla="*/ 12 w 24"/>
                <a:gd name="T9" fmla="*/ 4 h 30"/>
                <a:gd name="T10" fmla="*/ 22 w 24"/>
                <a:gd name="T11" fmla="*/ 21 h 30"/>
                <a:gd name="T12" fmla="*/ 20 w 24"/>
                <a:gd name="T13" fmla="*/ 29 h 30"/>
                <a:gd name="T14" fmla="*/ 17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17" y="30"/>
                  </a:moveTo>
                  <a:cubicBezTo>
                    <a:pt x="15" y="30"/>
                    <a:pt x="13" y="29"/>
                    <a:pt x="1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4" y="24"/>
                    <a:pt x="23" y="27"/>
                    <a:pt x="20" y="29"/>
                  </a:cubicBezTo>
                  <a:cubicBezTo>
                    <a:pt x="19" y="29"/>
                    <a:pt x="18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05"/>
            <p:cNvSpPr>
              <a:spLocks/>
            </p:cNvSpPr>
            <p:nvPr/>
          </p:nvSpPr>
          <p:spPr bwMode="auto">
            <a:xfrm>
              <a:off x="3228670" y="5154245"/>
              <a:ext cx="68439" cy="51330"/>
            </a:xfrm>
            <a:custGeom>
              <a:avLst/>
              <a:gdLst>
                <a:gd name="T0" fmla="*/ 23 w 30"/>
                <a:gd name="T1" fmla="*/ 23 h 23"/>
                <a:gd name="T2" fmla="*/ 20 w 30"/>
                <a:gd name="T3" fmla="*/ 22 h 23"/>
                <a:gd name="T4" fmla="*/ 4 w 30"/>
                <a:gd name="T5" fmla="*/ 12 h 23"/>
                <a:gd name="T6" fmla="*/ 1 w 30"/>
                <a:gd name="T7" fmla="*/ 4 h 23"/>
                <a:gd name="T8" fmla="*/ 10 w 30"/>
                <a:gd name="T9" fmla="*/ 2 h 23"/>
                <a:gd name="T10" fmla="*/ 27 w 30"/>
                <a:gd name="T11" fmla="*/ 12 h 23"/>
                <a:gd name="T12" fmla="*/ 29 w 30"/>
                <a:gd name="T13" fmla="*/ 20 h 23"/>
                <a:gd name="T14" fmla="*/ 23 w 3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3">
                  <a:moveTo>
                    <a:pt x="23" y="23"/>
                  </a:moveTo>
                  <a:cubicBezTo>
                    <a:pt x="22" y="23"/>
                    <a:pt x="21" y="23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3"/>
                    <a:pt x="30" y="17"/>
                    <a:pt x="29" y="20"/>
                  </a:cubicBezTo>
                  <a:cubicBezTo>
                    <a:pt x="28" y="22"/>
                    <a:pt x="26" y="23"/>
                    <a:pt x="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06"/>
            <p:cNvSpPr>
              <a:spLocks/>
            </p:cNvSpPr>
            <p:nvPr/>
          </p:nvSpPr>
          <p:spPr bwMode="auto">
            <a:xfrm>
              <a:off x="3194451" y="5271161"/>
              <a:ext cx="71292" cy="28516"/>
            </a:xfrm>
            <a:custGeom>
              <a:avLst/>
              <a:gdLst>
                <a:gd name="T0" fmla="*/ 25 w 31"/>
                <a:gd name="T1" fmla="*/ 12 h 12"/>
                <a:gd name="T2" fmla="*/ 6 w 31"/>
                <a:gd name="T3" fmla="*/ 12 h 12"/>
                <a:gd name="T4" fmla="*/ 0 w 31"/>
                <a:gd name="T5" fmla="*/ 6 h 12"/>
                <a:gd name="T6" fmla="*/ 6 w 31"/>
                <a:gd name="T7" fmla="*/ 0 h 12"/>
                <a:gd name="T8" fmla="*/ 25 w 31"/>
                <a:gd name="T9" fmla="*/ 0 h 12"/>
                <a:gd name="T10" fmla="*/ 31 w 31"/>
                <a:gd name="T11" fmla="*/ 6 h 12"/>
                <a:gd name="T12" fmla="*/ 25 w 3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08"/>
            <p:cNvSpPr>
              <a:spLocks/>
            </p:cNvSpPr>
            <p:nvPr/>
          </p:nvSpPr>
          <p:spPr bwMode="auto">
            <a:xfrm>
              <a:off x="3220116" y="5359563"/>
              <a:ext cx="68439" cy="54182"/>
            </a:xfrm>
            <a:custGeom>
              <a:avLst/>
              <a:gdLst>
                <a:gd name="T0" fmla="*/ 6 w 30"/>
                <a:gd name="T1" fmla="*/ 23 h 23"/>
                <a:gd name="T2" fmla="*/ 1 w 30"/>
                <a:gd name="T3" fmla="*/ 20 h 23"/>
                <a:gd name="T4" fmla="*/ 3 w 30"/>
                <a:gd name="T5" fmla="*/ 12 h 23"/>
                <a:gd name="T6" fmla="*/ 20 w 30"/>
                <a:gd name="T7" fmla="*/ 2 h 23"/>
                <a:gd name="T8" fmla="*/ 29 w 30"/>
                <a:gd name="T9" fmla="*/ 4 h 23"/>
                <a:gd name="T10" fmla="*/ 26 w 30"/>
                <a:gd name="T11" fmla="*/ 12 h 23"/>
                <a:gd name="T12" fmla="*/ 9 w 30"/>
                <a:gd name="T13" fmla="*/ 22 h 23"/>
                <a:gd name="T14" fmla="*/ 6 w 3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3">
                  <a:moveTo>
                    <a:pt x="6" y="23"/>
                  </a:moveTo>
                  <a:cubicBezTo>
                    <a:pt x="4" y="23"/>
                    <a:pt x="2" y="22"/>
                    <a:pt x="1" y="20"/>
                  </a:cubicBezTo>
                  <a:cubicBezTo>
                    <a:pt x="0" y="17"/>
                    <a:pt x="1" y="13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0"/>
                    <a:pt x="27" y="1"/>
                    <a:pt x="29" y="4"/>
                  </a:cubicBezTo>
                  <a:cubicBezTo>
                    <a:pt x="30" y="7"/>
                    <a:pt x="29" y="11"/>
                    <a:pt x="26" y="1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7" y="23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09"/>
            <p:cNvSpPr>
              <a:spLocks/>
            </p:cNvSpPr>
            <p:nvPr/>
          </p:nvSpPr>
          <p:spPr bwMode="auto">
            <a:xfrm>
              <a:off x="3576571" y="5373821"/>
              <a:ext cx="71292" cy="51330"/>
            </a:xfrm>
            <a:custGeom>
              <a:avLst/>
              <a:gdLst>
                <a:gd name="T0" fmla="*/ 24 w 31"/>
                <a:gd name="T1" fmla="*/ 22 h 22"/>
                <a:gd name="T2" fmla="*/ 21 w 31"/>
                <a:gd name="T3" fmla="*/ 22 h 22"/>
                <a:gd name="T4" fmla="*/ 4 w 31"/>
                <a:gd name="T5" fmla="*/ 12 h 22"/>
                <a:gd name="T6" fmla="*/ 2 w 31"/>
                <a:gd name="T7" fmla="*/ 4 h 22"/>
                <a:gd name="T8" fmla="*/ 10 w 31"/>
                <a:gd name="T9" fmla="*/ 1 h 22"/>
                <a:gd name="T10" fmla="*/ 27 w 31"/>
                <a:gd name="T11" fmla="*/ 11 h 22"/>
                <a:gd name="T12" fmla="*/ 30 w 31"/>
                <a:gd name="T13" fmla="*/ 19 h 22"/>
                <a:gd name="T14" fmla="*/ 24 w 3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2">
                  <a:moveTo>
                    <a:pt x="24" y="22"/>
                  </a:moveTo>
                  <a:cubicBezTo>
                    <a:pt x="23" y="22"/>
                    <a:pt x="22" y="22"/>
                    <a:pt x="21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4" y="1"/>
                    <a:pt x="8" y="0"/>
                    <a:pt x="10" y="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0" y="13"/>
                    <a:pt x="31" y="16"/>
                    <a:pt x="30" y="19"/>
                  </a:cubicBezTo>
                  <a:cubicBezTo>
                    <a:pt x="28" y="21"/>
                    <a:pt x="26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10"/>
            <p:cNvSpPr>
              <a:spLocks/>
            </p:cNvSpPr>
            <p:nvPr/>
          </p:nvSpPr>
          <p:spPr bwMode="auto">
            <a:xfrm>
              <a:off x="3607940" y="5285421"/>
              <a:ext cx="71292" cy="25666"/>
            </a:xfrm>
            <a:custGeom>
              <a:avLst/>
              <a:gdLst>
                <a:gd name="T0" fmla="*/ 25 w 31"/>
                <a:gd name="T1" fmla="*/ 12 h 12"/>
                <a:gd name="T2" fmla="*/ 6 w 31"/>
                <a:gd name="T3" fmla="*/ 12 h 12"/>
                <a:gd name="T4" fmla="*/ 0 w 31"/>
                <a:gd name="T5" fmla="*/ 6 h 12"/>
                <a:gd name="T6" fmla="*/ 6 w 31"/>
                <a:gd name="T7" fmla="*/ 0 h 12"/>
                <a:gd name="T8" fmla="*/ 25 w 31"/>
                <a:gd name="T9" fmla="*/ 0 h 12"/>
                <a:gd name="T10" fmla="*/ 31 w 31"/>
                <a:gd name="T11" fmla="*/ 6 h 12"/>
                <a:gd name="T12" fmla="*/ 25 w 3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1"/>
            <p:cNvSpPr>
              <a:spLocks/>
            </p:cNvSpPr>
            <p:nvPr/>
          </p:nvSpPr>
          <p:spPr bwMode="auto">
            <a:xfrm>
              <a:off x="3585127" y="5168502"/>
              <a:ext cx="68439" cy="48479"/>
            </a:xfrm>
            <a:custGeom>
              <a:avLst/>
              <a:gdLst>
                <a:gd name="T0" fmla="*/ 7 w 30"/>
                <a:gd name="T1" fmla="*/ 22 h 22"/>
                <a:gd name="T2" fmla="*/ 1 w 30"/>
                <a:gd name="T3" fmla="*/ 19 h 22"/>
                <a:gd name="T4" fmla="*/ 3 w 30"/>
                <a:gd name="T5" fmla="*/ 11 h 22"/>
                <a:gd name="T6" fmla="*/ 20 w 30"/>
                <a:gd name="T7" fmla="*/ 1 h 22"/>
                <a:gd name="T8" fmla="*/ 29 w 30"/>
                <a:gd name="T9" fmla="*/ 3 h 22"/>
                <a:gd name="T10" fmla="*/ 26 w 30"/>
                <a:gd name="T11" fmla="*/ 12 h 22"/>
                <a:gd name="T12" fmla="*/ 10 w 30"/>
                <a:gd name="T13" fmla="*/ 22 h 22"/>
                <a:gd name="T14" fmla="*/ 7 w 3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7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3"/>
                    <a:pt x="3" y="1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0"/>
                    <a:pt x="27" y="1"/>
                    <a:pt x="29" y="3"/>
                  </a:cubicBezTo>
                  <a:cubicBezTo>
                    <a:pt x="30" y="6"/>
                    <a:pt x="29" y="10"/>
                    <a:pt x="26" y="1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12"/>
            <p:cNvSpPr>
              <a:spLocks/>
            </p:cNvSpPr>
            <p:nvPr/>
          </p:nvSpPr>
          <p:spPr bwMode="auto">
            <a:xfrm>
              <a:off x="3519538" y="5080102"/>
              <a:ext cx="54182" cy="68439"/>
            </a:xfrm>
            <a:custGeom>
              <a:avLst/>
              <a:gdLst>
                <a:gd name="T0" fmla="*/ 7 w 24"/>
                <a:gd name="T1" fmla="*/ 30 h 30"/>
                <a:gd name="T2" fmla="*/ 4 w 24"/>
                <a:gd name="T3" fmla="*/ 29 h 30"/>
                <a:gd name="T4" fmla="*/ 2 w 24"/>
                <a:gd name="T5" fmla="*/ 21 h 30"/>
                <a:gd name="T6" fmla="*/ 12 w 24"/>
                <a:gd name="T7" fmla="*/ 4 h 30"/>
                <a:gd name="T8" fmla="*/ 20 w 24"/>
                <a:gd name="T9" fmla="*/ 2 h 30"/>
                <a:gd name="T10" fmla="*/ 22 w 24"/>
                <a:gd name="T11" fmla="*/ 10 h 30"/>
                <a:gd name="T12" fmla="*/ 13 w 24"/>
                <a:gd name="T13" fmla="*/ 27 h 30"/>
                <a:gd name="T14" fmla="*/ 7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7" y="30"/>
                  </a:moveTo>
                  <a:cubicBezTo>
                    <a:pt x="6" y="30"/>
                    <a:pt x="5" y="30"/>
                    <a:pt x="4" y="29"/>
                  </a:cubicBezTo>
                  <a:cubicBezTo>
                    <a:pt x="1" y="27"/>
                    <a:pt x="0" y="24"/>
                    <a:pt x="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1"/>
                    <a:pt x="17" y="0"/>
                    <a:pt x="20" y="2"/>
                  </a:cubicBezTo>
                  <a:cubicBezTo>
                    <a:pt x="23" y="3"/>
                    <a:pt x="24" y="7"/>
                    <a:pt x="22" y="1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9"/>
                    <a:pt x="9" y="30"/>
                    <a:pt x="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13"/>
            <p:cNvSpPr>
              <a:spLocks noEditPoints="1"/>
            </p:cNvSpPr>
            <p:nvPr/>
          </p:nvSpPr>
          <p:spPr bwMode="auto">
            <a:xfrm>
              <a:off x="3308516" y="5162799"/>
              <a:ext cx="259501" cy="313681"/>
            </a:xfrm>
            <a:custGeom>
              <a:avLst/>
              <a:gdLst>
                <a:gd name="T0" fmla="*/ 56 w 113"/>
                <a:gd name="T1" fmla="*/ 0 h 137"/>
                <a:gd name="T2" fmla="*/ 0 w 113"/>
                <a:gd name="T3" fmla="*/ 62 h 137"/>
                <a:gd name="T4" fmla="*/ 26 w 113"/>
                <a:gd name="T5" fmla="*/ 137 h 137"/>
                <a:gd name="T6" fmla="*/ 60 w 113"/>
                <a:gd name="T7" fmla="*/ 137 h 137"/>
                <a:gd name="T8" fmla="*/ 90 w 113"/>
                <a:gd name="T9" fmla="*/ 112 h 137"/>
                <a:gd name="T10" fmla="*/ 113 w 113"/>
                <a:gd name="T11" fmla="*/ 57 h 137"/>
                <a:gd name="T12" fmla="*/ 50 w 113"/>
                <a:gd name="T13" fmla="*/ 100 h 137"/>
                <a:gd name="T14" fmla="*/ 38 w 113"/>
                <a:gd name="T15" fmla="*/ 77 h 137"/>
                <a:gd name="T16" fmla="*/ 45 w 113"/>
                <a:gd name="T17" fmla="*/ 74 h 137"/>
                <a:gd name="T18" fmla="*/ 61 w 113"/>
                <a:gd name="T19" fmla="*/ 73 h 137"/>
                <a:gd name="T20" fmla="*/ 68 w 113"/>
                <a:gd name="T21" fmla="*/ 78 h 137"/>
                <a:gd name="T22" fmla="*/ 71 w 113"/>
                <a:gd name="T23" fmla="*/ 78 h 137"/>
                <a:gd name="T24" fmla="*/ 60 w 113"/>
                <a:gd name="T25" fmla="*/ 100 h 137"/>
                <a:gd name="T26" fmla="*/ 50 w 113"/>
                <a:gd name="T27" fmla="*/ 127 h 137"/>
                <a:gd name="T28" fmla="*/ 47 w 113"/>
                <a:gd name="T29" fmla="*/ 61 h 137"/>
                <a:gd name="T30" fmla="*/ 48 w 113"/>
                <a:gd name="T31" fmla="*/ 63 h 137"/>
                <a:gd name="T32" fmla="*/ 46 w 113"/>
                <a:gd name="T33" fmla="*/ 61 h 137"/>
                <a:gd name="T34" fmla="*/ 63 w 113"/>
                <a:gd name="T35" fmla="*/ 59 h 137"/>
                <a:gd name="T36" fmla="*/ 64 w 113"/>
                <a:gd name="T37" fmla="*/ 59 h 137"/>
                <a:gd name="T38" fmla="*/ 62 w 113"/>
                <a:gd name="T39" fmla="*/ 60 h 137"/>
                <a:gd name="T40" fmla="*/ 102 w 113"/>
                <a:gd name="T41" fmla="*/ 65 h 137"/>
                <a:gd name="T42" fmla="*/ 82 w 113"/>
                <a:gd name="T43" fmla="*/ 106 h 137"/>
                <a:gd name="T44" fmla="*/ 66 w 113"/>
                <a:gd name="T45" fmla="*/ 127 h 137"/>
                <a:gd name="T46" fmla="*/ 79 w 113"/>
                <a:gd name="T47" fmla="*/ 76 h 137"/>
                <a:gd name="T48" fmla="*/ 73 w 113"/>
                <a:gd name="T49" fmla="*/ 73 h 137"/>
                <a:gd name="T50" fmla="*/ 65 w 113"/>
                <a:gd name="T51" fmla="*/ 73 h 137"/>
                <a:gd name="T52" fmla="*/ 64 w 113"/>
                <a:gd name="T53" fmla="*/ 71 h 137"/>
                <a:gd name="T54" fmla="*/ 63 w 113"/>
                <a:gd name="T55" fmla="*/ 56 h 137"/>
                <a:gd name="T56" fmla="*/ 60 w 113"/>
                <a:gd name="T57" fmla="*/ 70 h 137"/>
                <a:gd name="T58" fmla="*/ 48 w 113"/>
                <a:gd name="T59" fmla="*/ 71 h 137"/>
                <a:gd name="T60" fmla="*/ 48 w 113"/>
                <a:gd name="T61" fmla="*/ 58 h 137"/>
                <a:gd name="T62" fmla="*/ 43 w 113"/>
                <a:gd name="T63" fmla="*/ 69 h 137"/>
                <a:gd name="T64" fmla="*/ 39 w 113"/>
                <a:gd name="T65" fmla="*/ 73 h 137"/>
                <a:gd name="T66" fmla="*/ 36 w 113"/>
                <a:gd name="T67" fmla="*/ 73 h 137"/>
                <a:gd name="T68" fmla="*/ 32 w 113"/>
                <a:gd name="T69" fmla="*/ 71 h 137"/>
                <a:gd name="T70" fmla="*/ 31 w 113"/>
                <a:gd name="T71" fmla="*/ 71 h 137"/>
                <a:gd name="T72" fmla="*/ 31 w 113"/>
                <a:gd name="T73" fmla="*/ 72 h 137"/>
                <a:gd name="T74" fmla="*/ 43 w 113"/>
                <a:gd name="T75" fmla="*/ 101 h 137"/>
                <a:gd name="T76" fmla="*/ 36 w 113"/>
                <a:gd name="T77" fmla="*/ 127 h 137"/>
                <a:gd name="T78" fmla="*/ 10 w 113"/>
                <a:gd name="T79" fmla="*/ 66 h 137"/>
                <a:gd name="T80" fmla="*/ 10 w 113"/>
                <a:gd name="T81" fmla="*/ 59 h 137"/>
                <a:gd name="T82" fmla="*/ 56 w 113"/>
                <a:gd name="T83" fmla="*/ 10 h 137"/>
                <a:gd name="T84" fmla="*/ 103 w 113"/>
                <a:gd name="T85" fmla="*/ 5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3" h="137">
                  <a:moveTo>
                    <a:pt x="113" y="57"/>
                  </a:moveTo>
                  <a:cubicBezTo>
                    <a:pt x="113" y="25"/>
                    <a:pt x="87" y="0"/>
                    <a:pt x="56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58"/>
                    <a:pt x="0" y="60"/>
                    <a:pt x="0" y="62"/>
                  </a:cubicBezTo>
                  <a:cubicBezTo>
                    <a:pt x="0" y="63"/>
                    <a:pt x="1" y="85"/>
                    <a:pt x="22" y="112"/>
                  </a:cubicBezTo>
                  <a:cubicBezTo>
                    <a:pt x="28" y="120"/>
                    <a:pt x="26" y="137"/>
                    <a:pt x="26" y="137"/>
                  </a:cubicBezTo>
                  <a:cubicBezTo>
                    <a:pt x="35" y="137"/>
                    <a:pt x="43" y="137"/>
                    <a:pt x="52" y="137"/>
                  </a:cubicBezTo>
                  <a:cubicBezTo>
                    <a:pt x="55" y="137"/>
                    <a:pt x="57" y="137"/>
                    <a:pt x="60" y="137"/>
                  </a:cubicBezTo>
                  <a:cubicBezTo>
                    <a:pt x="69" y="137"/>
                    <a:pt x="78" y="137"/>
                    <a:pt x="86" y="137"/>
                  </a:cubicBezTo>
                  <a:cubicBezTo>
                    <a:pt x="86" y="137"/>
                    <a:pt x="84" y="120"/>
                    <a:pt x="90" y="112"/>
                  </a:cubicBezTo>
                  <a:cubicBezTo>
                    <a:pt x="111" y="85"/>
                    <a:pt x="113" y="63"/>
                    <a:pt x="112" y="62"/>
                  </a:cubicBezTo>
                  <a:cubicBezTo>
                    <a:pt x="112" y="60"/>
                    <a:pt x="113" y="58"/>
                    <a:pt x="113" y="57"/>
                  </a:cubicBezTo>
                  <a:close/>
                  <a:moveTo>
                    <a:pt x="50" y="127"/>
                  </a:moveTo>
                  <a:cubicBezTo>
                    <a:pt x="50" y="100"/>
                    <a:pt x="50" y="100"/>
                    <a:pt x="50" y="100"/>
                  </a:cubicBezTo>
                  <a:cubicBezTo>
                    <a:pt x="50" y="100"/>
                    <a:pt x="49" y="99"/>
                    <a:pt x="49" y="99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9" y="77"/>
                    <a:pt x="40" y="77"/>
                    <a:pt x="40" y="77"/>
                  </a:cubicBezTo>
                  <a:cubicBezTo>
                    <a:pt x="42" y="76"/>
                    <a:pt x="44" y="75"/>
                    <a:pt x="45" y="74"/>
                  </a:cubicBezTo>
                  <a:cubicBezTo>
                    <a:pt x="47" y="76"/>
                    <a:pt x="49" y="77"/>
                    <a:pt x="52" y="77"/>
                  </a:cubicBezTo>
                  <a:cubicBezTo>
                    <a:pt x="55" y="78"/>
                    <a:pt x="58" y="77"/>
                    <a:pt x="61" y="73"/>
                  </a:cubicBezTo>
                  <a:cubicBezTo>
                    <a:pt x="61" y="74"/>
                    <a:pt x="62" y="74"/>
                    <a:pt x="62" y="75"/>
                  </a:cubicBezTo>
                  <a:cubicBezTo>
                    <a:pt x="64" y="77"/>
                    <a:pt x="66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8"/>
                    <a:pt x="70" y="78"/>
                    <a:pt x="71" y="7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100"/>
                    <a:pt x="60" y="100"/>
                  </a:cubicBezTo>
                  <a:cubicBezTo>
                    <a:pt x="60" y="127"/>
                    <a:pt x="60" y="127"/>
                    <a:pt x="60" y="127"/>
                  </a:cubicBezTo>
                  <a:lnTo>
                    <a:pt x="50" y="127"/>
                  </a:lnTo>
                  <a:close/>
                  <a:moveTo>
                    <a:pt x="46" y="61"/>
                  </a:moveTo>
                  <a:cubicBezTo>
                    <a:pt x="46" y="61"/>
                    <a:pt x="46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1"/>
                    <a:pt x="48" y="62"/>
                    <a:pt x="48" y="63"/>
                  </a:cubicBezTo>
                  <a:cubicBezTo>
                    <a:pt x="48" y="64"/>
                    <a:pt x="47" y="66"/>
                    <a:pt x="46" y="68"/>
                  </a:cubicBezTo>
                  <a:cubicBezTo>
                    <a:pt x="45" y="64"/>
                    <a:pt x="45" y="62"/>
                    <a:pt x="46" y="61"/>
                  </a:cubicBezTo>
                  <a:close/>
                  <a:moveTo>
                    <a:pt x="62" y="60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0"/>
                    <a:pt x="64" y="63"/>
                    <a:pt x="62" y="66"/>
                  </a:cubicBezTo>
                  <a:cubicBezTo>
                    <a:pt x="62" y="64"/>
                    <a:pt x="62" y="61"/>
                    <a:pt x="62" y="60"/>
                  </a:cubicBezTo>
                  <a:close/>
                  <a:moveTo>
                    <a:pt x="103" y="59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1" y="72"/>
                    <a:pt x="97" y="87"/>
                    <a:pt x="82" y="106"/>
                  </a:cubicBezTo>
                  <a:cubicBezTo>
                    <a:pt x="78" y="112"/>
                    <a:pt x="76" y="120"/>
                    <a:pt x="76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0" y="74"/>
                    <a:pt x="79" y="72"/>
                    <a:pt x="78" y="71"/>
                  </a:cubicBezTo>
                  <a:cubicBezTo>
                    <a:pt x="76" y="71"/>
                    <a:pt x="74" y="71"/>
                    <a:pt x="73" y="73"/>
                  </a:cubicBezTo>
                  <a:cubicBezTo>
                    <a:pt x="72" y="73"/>
                    <a:pt x="70" y="74"/>
                    <a:pt x="68" y="75"/>
                  </a:cubicBezTo>
                  <a:cubicBezTo>
                    <a:pt x="67" y="75"/>
                    <a:pt x="65" y="74"/>
                    <a:pt x="65" y="73"/>
                  </a:cubicBezTo>
                  <a:cubicBezTo>
                    <a:pt x="64" y="72"/>
                    <a:pt x="64" y="71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6" y="67"/>
                    <a:pt x="69" y="61"/>
                    <a:pt x="67" y="58"/>
                  </a:cubicBezTo>
                  <a:cubicBezTo>
                    <a:pt x="66" y="56"/>
                    <a:pt x="65" y="56"/>
                    <a:pt x="63" y="56"/>
                  </a:cubicBezTo>
                  <a:cubicBezTo>
                    <a:pt x="61" y="56"/>
                    <a:pt x="60" y="57"/>
                    <a:pt x="59" y="59"/>
                  </a:cubicBezTo>
                  <a:cubicBezTo>
                    <a:pt x="58" y="61"/>
                    <a:pt x="58" y="66"/>
                    <a:pt x="60" y="70"/>
                  </a:cubicBezTo>
                  <a:cubicBezTo>
                    <a:pt x="57" y="72"/>
                    <a:pt x="55" y="74"/>
                    <a:pt x="52" y="74"/>
                  </a:cubicBezTo>
                  <a:cubicBezTo>
                    <a:pt x="51" y="74"/>
                    <a:pt x="49" y="73"/>
                    <a:pt x="48" y="71"/>
                  </a:cubicBezTo>
                  <a:cubicBezTo>
                    <a:pt x="50" y="68"/>
                    <a:pt x="52" y="65"/>
                    <a:pt x="52" y="62"/>
                  </a:cubicBezTo>
                  <a:cubicBezTo>
                    <a:pt x="52" y="60"/>
                    <a:pt x="50" y="58"/>
                    <a:pt x="48" y="58"/>
                  </a:cubicBezTo>
                  <a:cubicBezTo>
                    <a:pt x="46" y="57"/>
                    <a:pt x="45" y="57"/>
                    <a:pt x="44" y="59"/>
                  </a:cubicBezTo>
                  <a:cubicBezTo>
                    <a:pt x="41" y="61"/>
                    <a:pt x="42" y="65"/>
                    <a:pt x="43" y="69"/>
                  </a:cubicBezTo>
                  <a:cubicBezTo>
                    <a:pt x="43" y="70"/>
                    <a:pt x="43" y="70"/>
                    <a:pt x="44" y="71"/>
                  </a:cubicBezTo>
                  <a:cubicBezTo>
                    <a:pt x="42" y="72"/>
                    <a:pt x="41" y="73"/>
                    <a:pt x="39" y="73"/>
                  </a:cubicBezTo>
                  <a:cubicBezTo>
                    <a:pt x="38" y="74"/>
                    <a:pt x="37" y="74"/>
                    <a:pt x="37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5" y="71"/>
                    <a:pt x="34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2"/>
                    <a:pt x="31" y="72"/>
                  </a:cubicBezTo>
                  <a:cubicBezTo>
                    <a:pt x="30" y="73"/>
                    <a:pt x="29" y="74"/>
                    <a:pt x="30" y="7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0"/>
                    <a:pt x="34" y="112"/>
                    <a:pt x="30" y="106"/>
                  </a:cubicBezTo>
                  <a:cubicBezTo>
                    <a:pt x="15" y="87"/>
                    <a:pt x="11" y="72"/>
                    <a:pt x="10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9" y="31"/>
                    <a:pt x="30" y="10"/>
                    <a:pt x="56" y="10"/>
                  </a:cubicBezTo>
                  <a:cubicBezTo>
                    <a:pt x="82" y="10"/>
                    <a:pt x="103" y="31"/>
                    <a:pt x="103" y="57"/>
                  </a:cubicBezTo>
                  <a:cubicBezTo>
                    <a:pt x="103" y="57"/>
                    <a:pt x="103" y="58"/>
                    <a:pt x="10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14"/>
            <p:cNvSpPr>
              <a:spLocks/>
            </p:cNvSpPr>
            <p:nvPr/>
          </p:nvSpPr>
          <p:spPr bwMode="auto">
            <a:xfrm>
              <a:off x="3368402" y="5487887"/>
              <a:ext cx="136879" cy="76995"/>
            </a:xfrm>
            <a:custGeom>
              <a:avLst/>
              <a:gdLst>
                <a:gd name="T0" fmla="*/ 0 w 60"/>
                <a:gd name="T1" fmla="*/ 4 h 33"/>
                <a:gd name="T2" fmla="*/ 3 w 60"/>
                <a:gd name="T3" fmla="*/ 4 h 33"/>
                <a:gd name="T4" fmla="*/ 3 w 60"/>
                <a:gd name="T5" fmla="*/ 9 h 33"/>
                <a:gd name="T6" fmla="*/ 0 w 60"/>
                <a:gd name="T7" fmla="*/ 9 h 33"/>
                <a:gd name="T8" fmla="*/ 0 w 60"/>
                <a:gd name="T9" fmla="*/ 13 h 33"/>
                <a:gd name="T10" fmla="*/ 3 w 60"/>
                <a:gd name="T11" fmla="*/ 13 h 33"/>
                <a:gd name="T12" fmla="*/ 3 w 60"/>
                <a:gd name="T13" fmla="*/ 18 h 33"/>
                <a:gd name="T14" fmla="*/ 0 w 60"/>
                <a:gd name="T15" fmla="*/ 18 h 33"/>
                <a:gd name="T16" fmla="*/ 13 w 60"/>
                <a:gd name="T17" fmla="*/ 28 h 33"/>
                <a:gd name="T18" fmla="*/ 21 w 60"/>
                <a:gd name="T19" fmla="*/ 33 h 33"/>
                <a:gd name="T20" fmla="*/ 39 w 60"/>
                <a:gd name="T21" fmla="*/ 33 h 33"/>
                <a:gd name="T22" fmla="*/ 47 w 60"/>
                <a:gd name="T23" fmla="*/ 28 h 33"/>
                <a:gd name="T24" fmla="*/ 60 w 60"/>
                <a:gd name="T25" fmla="*/ 18 h 33"/>
                <a:gd name="T26" fmla="*/ 58 w 60"/>
                <a:gd name="T27" fmla="*/ 18 h 33"/>
                <a:gd name="T28" fmla="*/ 58 w 60"/>
                <a:gd name="T29" fmla="*/ 13 h 33"/>
                <a:gd name="T30" fmla="*/ 60 w 60"/>
                <a:gd name="T31" fmla="*/ 13 h 33"/>
                <a:gd name="T32" fmla="*/ 60 w 60"/>
                <a:gd name="T33" fmla="*/ 9 h 33"/>
                <a:gd name="T34" fmla="*/ 58 w 60"/>
                <a:gd name="T35" fmla="*/ 9 h 33"/>
                <a:gd name="T36" fmla="*/ 58 w 60"/>
                <a:gd name="T37" fmla="*/ 4 h 33"/>
                <a:gd name="T38" fmla="*/ 60 w 60"/>
                <a:gd name="T39" fmla="*/ 4 h 33"/>
                <a:gd name="T40" fmla="*/ 60 w 60"/>
                <a:gd name="T41" fmla="*/ 0 h 33"/>
                <a:gd name="T42" fmla="*/ 0 w 60"/>
                <a:gd name="T43" fmla="*/ 0 h 33"/>
                <a:gd name="T44" fmla="*/ 0 w 60"/>
                <a:gd name="T45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33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3"/>
                    <a:pt x="6" y="28"/>
                    <a:pt x="13" y="28"/>
                  </a:cubicBezTo>
                  <a:cubicBezTo>
                    <a:pt x="14" y="31"/>
                    <a:pt x="17" y="33"/>
                    <a:pt x="21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6" y="31"/>
                    <a:pt x="47" y="28"/>
                  </a:cubicBezTo>
                  <a:cubicBezTo>
                    <a:pt x="54" y="28"/>
                    <a:pt x="59" y="23"/>
                    <a:pt x="60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37734" y="1963423"/>
            <a:ext cx="333375" cy="277813"/>
            <a:chOff x="3248024" y="5140991"/>
            <a:chExt cx="333375" cy="277813"/>
          </a:xfrm>
          <a:solidFill>
            <a:schemeClr val="bg1"/>
          </a:solidFill>
        </p:grpSpPr>
        <p:sp>
          <p:nvSpPr>
            <p:cNvPr id="21" name="Freeform 285"/>
            <p:cNvSpPr>
              <a:spLocks/>
            </p:cNvSpPr>
            <p:nvPr/>
          </p:nvSpPr>
          <p:spPr bwMode="auto">
            <a:xfrm>
              <a:off x="3325812" y="5179091"/>
              <a:ext cx="15875" cy="236538"/>
            </a:xfrm>
            <a:custGeom>
              <a:avLst/>
              <a:gdLst>
                <a:gd name="T0" fmla="*/ 2 w 4"/>
                <a:gd name="T1" fmla="*/ 63 h 63"/>
                <a:gd name="T2" fmla="*/ 0 w 4"/>
                <a:gd name="T3" fmla="*/ 61 h 63"/>
                <a:gd name="T4" fmla="*/ 0 w 4"/>
                <a:gd name="T5" fmla="*/ 2 h 63"/>
                <a:gd name="T6" fmla="*/ 2 w 4"/>
                <a:gd name="T7" fmla="*/ 0 h 63"/>
                <a:gd name="T8" fmla="*/ 4 w 4"/>
                <a:gd name="T9" fmla="*/ 2 h 63"/>
                <a:gd name="T10" fmla="*/ 4 w 4"/>
                <a:gd name="T11" fmla="*/ 61 h 63"/>
                <a:gd name="T12" fmla="*/ 2 w 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3">
                  <a:moveTo>
                    <a:pt x="2" y="63"/>
                  </a:moveTo>
                  <a:cubicBezTo>
                    <a:pt x="1" y="63"/>
                    <a:pt x="0" y="62"/>
                    <a:pt x="0" y="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2"/>
                    <a:pt x="4" y="63"/>
                    <a:pt x="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86"/>
            <p:cNvSpPr>
              <a:spLocks noEditPoints="1"/>
            </p:cNvSpPr>
            <p:nvPr/>
          </p:nvSpPr>
          <p:spPr bwMode="auto">
            <a:xfrm>
              <a:off x="3367087" y="5215603"/>
              <a:ext cx="165100" cy="165100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87"/>
            <p:cNvSpPr>
              <a:spLocks noEditPoints="1"/>
            </p:cNvSpPr>
            <p:nvPr/>
          </p:nvSpPr>
          <p:spPr bwMode="auto">
            <a:xfrm>
              <a:off x="3248024" y="5140991"/>
              <a:ext cx="333375" cy="277813"/>
            </a:xfrm>
            <a:custGeom>
              <a:avLst/>
              <a:gdLst>
                <a:gd name="T0" fmla="*/ 82 w 89"/>
                <a:gd name="T1" fmla="*/ 74 h 74"/>
                <a:gd name="T2" fmla="*/ 7 w 89"/>
                <a:gd name="T3" fmla="*/ 74 h 74"/>
                <a:gd name="T4" fmla="*/ 0 w 89"/>
                <a:gd name="T5" fmla="*/ 66 h 74"/>
                <a:gd name="T6" fmla="*/ 0 w 89"/>
                <a:gd name="T7" fmla="*/ 18 h 74"/>
                <a:gd name="T8" fmla="*/ 7 w 89"/>
                <a:gd name="T9" fmla="*/ 10 h 74"/>
                <a:gd name="T10" fmla="*/ 32 w 89"/>
                <a:gd name="T11" fmla="*/ 10 h 74"/>
                <a:gd name="T12" fmla="*/ 40 w 89"/>
                <a:gd name="T13" fmla="*/ 1 h 74"/>
                <a:gd name="T14" fmla="*/ 41 w 89"/>
                <a:gd name="T15" fmla="*/ 0 h 74"/>
                <a:gd name="T16" fmla="*/ 66 w 89"/>
                <a:gd name="T17" fmla="*/ 0 h 74"/>
                <a:gd name="T18" fmla="*/ 68 w 89"/>
                <a:gd name="T19" fmla="*/ 1 h 74"/>
                <a:gd name="T20" fmla="*/ 75 w 89"/>
                <a:gd name="T21" fmla="*/ 10 h 74"/>
                <a:gd name="T22" fmla="*/ 82 w 89"/>
                <a:gd name="T23" fmla="*/ 10 h 74"/>
                <a:gd name="T24" fmla="*/ 89 w 89"/>
                <a:gd name="T25" fmla="*/ 18 h 74"/>
                <a:gd name="T26" fmla="*/ 89 w 89"/>
                <a:gd name="T27" fmla="*/ 66 h 74"/>
                <a:gd name="T28" fmla="*/ 82 w 89"/>
                <a:gd name="T29" fmla="*/ 74 h 74"/>
                <a:gd name="T30" fmla="*/ 7 w 89"/>
                <a:gd name="T31" fmla="*/ 14 h 74"/>
                <a:gd name="T32" fmla="*/ 4 w 89"/>
                <a:gd name="T33" fmla="*/ 18 h 74"/>
                <a:gd name="T34" fmla="*/ 4 w 89"/>
                <a:gd name="T35" fmla="*/ 66 h 74"/>
                <a:gd name="T36" fmla="*/ 7 w 89"/>
                <a:gd name="T37" fmla="*/ 70 h 74"/>
                <a:gd name="T38" fmla="*/ 82 w 89"/>
                <a:gd name="T39" fmla="*/ 70 h 74"/>
                <a:gd name="T40" fmla="*/ 85 w 89"/>
                <a:gd name="T41" fmla="*/ 66 h 74"/>
                <a:gd name="T42" fmla="*/ 85 w 89"/>
                <a:gd name="T43" fmla="*/ 18 h 74"/>
                <a:gd name="T44" fmla="*/ 82 w 89"/>
                <a:gd name="T45" fmla="*/ 14 h 74"/>
                <a:gd name="T46" fmla="*/ 74 w 89"/>
                <a:gd name="T47" fmla="*/ 14 h 74"/>
                <a:gd name="T48" fmla="*/ 73 w 89"/>
                <a:gd name="T49" fmla="*/ 13 h 74"/>
                <a:gd name="T50" fmla="*/ 65 w 89"/>
                <a:gd name="T51" fmla="*/ 4 h 74"/>
                <a:gd name="T52" fmla="*/ 42 w 89"/>
                <a:gd name="T53" fmla="*/ 4 h 74"/>
                <a:gd name="T54" fmla="*/ 35 w 89"/>
                <a:gd name="T55" fmla="*/ 13 h 74"/>
                <a:gd name="T56" fmla="*/ 33 w 89"/>
                <a:gd name="T57" fmla="*/ 14 h 74"/>
                <a:gd name="T58" fmla="*/ 7 w 89"/>
                <a:gd name="T5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74">
                  <a:moveTo>
                    <a:pt x="82" y="74"/>
                  </a:moveTo>
                  <a:cubicBezTo>
                    <a:pt x="7" y="74"/>
                    <a:pt x="7" y="74"/>
                    <a:pt x="7" y="74"/>
                  </a:cubicBezTo>
                  <a:cubicBezTo>
                    <a:pt x="3" y="74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3" y="10"/>
                    <a:pt x="7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1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6" y="10"/>
                    <a:pt x="89" y="13"/>
                    <a:pt x="89" y="18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70"/>
                    <a:pt x="86" y="74"/>
                    <a:pt x="82" y="74"/>
                  </a:cubicBezTo>
                  <a:close/>
                  <a:moveTo>
                    <a:pt x="7" y="14"/>
                  </a:moveTo>
                  <a:cubicBezTo>
                    <a:pt x="5" y="14"/>
                    <a:pt x="4" y="16"/>
                    <a:pt x="4" y="18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8"/>
                    <a:pt x="5" y="70"/>
                    <a:pt x="7" y="70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3" y="70"/>
                    <a:pt x="85" y="68"/>
                    <a:pt x="85" y="6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6"/>
                    <a:pt x="83" y="14"/>
                    <a:pt x="82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4"/>
                    <a:pt x="34" y="14"/>
                    <a:pt x="33" y="14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08863" y="3637480"/>
            <a:ext cx="333375" cy="327025"/>
            <a:chOff x="8809037" y="4174203"/>
            <a:chExt cx="333375" cy="327025"/>
          </a:xfrm>
          <a:solidFill>
            <a:schemeClr val="bg1"/>
          </a:solidFill>
        </p:grpSpPr>
        <p:sp>
          <p:nvSpPr>
            <p:cNvPr id="25" name="Freeform 368"/>
            <p:cNvSpPr>
              <a:spLocks noEditPoints="1"/>
            </p:cNvSpPr>
            <p:nvPr/>
          </p:nvSpPr>
          <p:spPr bwMode="auto">
            <a:xfrm>
              <a:off x="8809037" y="4174203"/>
              <a:ext cx="333375" cy="327025"/>
            </a:xfrm>
            <a:custGeom>
              <a:avLst/>
              <a:gdLst>
                <a:gd name="T0" fmla="*/ 38 w 89"/>
                <a:gd name="T1" fmla="*/ 87 h 87"/>
                <a:gd name="T2" fmla="*/ 37 w 89"/>
                <a:gd name="T3" fmla="*/ 87 h 87"/>
                <a:gd name="T4" fmla="*/ 36 w 89"/>
                <a:gd name="T5" fmla="*/ 85 h 87"/>
                <a:gd name="T6" fmla="*/ 33 w 89"/>
                <a:gd name="T7" fmla="*/ 60 h 87"/>
                <a:gd name="T8" fmla="*/ 29 w 89"/>
                <a:gd name="T9" fmla="*/ 60 h 87"/>
                <a:gd name="T10" fmla="*/ 28 w 89"/>
                <a:gd name="T11" fmla="*/ 58 h 87"/>
                <a:gd name="T12" fmla="*/ 27 w 89"/>
                <a:gd name="T13" fmla="*/ 54 h 87"/>
                <a:gd name="T14" fmla="*/ 3 w 89"/>
                <a:gd name="T15" fmla="*/ 51 h 87"/>
                <a:gd name="T16" fmla="*/ 1 w 89"/>
                <a:gd name="T17" fmla="*/ 51 h 87"/>
                <a:gd name="T18" fmla="*/ 0 w 89"/>
                <a:gd name="T19" fmla="*/ 49 h 87"/>
                <a:gd name="T20" fmla="*/ 6 w 89"/>
                <a:gd name="T21" fmla="*/ 40 h 87"/>
                <a:gd name="T22" fmla="*/ 31 w 89"/>
                <a:gd name="T23" fmla="*/ 32 h 87"/>
                <a:gd name="T24" fmla="*/ 42 w 89"/>
                <a:gd name="T25" fmla="*/ 15 h 87"/>
                <a:gd name="T26" fmla="*/ 76 w 89"/>
                <a:gd name="T27" fmla="*/ 0 h 87"/>
                <a:gd name="T28" fmla="*/ 85 w 89"/>
                <a:gd name="T29" fmla="*/ 1 h 87"/>
                <a:gd name="T30" fmla="*/ 86 w 89"/>
                <a:gd name="T31" fmla="*/ 3 h 87"/>
                <a:gd name="T32" fmla="*/ 72 w 89"/>
                <a:gd name="T33" fmla="*/ 46 h 87"/>
                <a:gd name="T34" fmla="*/ 56 w 89"/>
                <a:gd name="T35" fmla="*/ 56 h 87"/>
                <a:gd name="T36" fmla="*/ 48 w 89"/>
                <a:gd name="T37" fmla="*/ 81 h 87"/>
                <a:gd name="T38" fmla="*/ 39 w 89"/>
                <a:gd name="T39" fmla="*/ 87 h 87"/>
                <a:gd name="T40" fmla="*/ 38 w 89"/>
                <a:gd name="T41" fmla="*/ 87 h 87"/>
                <a:gd name="T42" fmla="*/ 31 w 89"/>
                <a:gd name="T43" fmla="*/ 56 h 87"/>
                <a:gd name="T44" fmla="*/ 35 w 89"/>
                <a:gd name="T45" fmla="*/ 56 h 87"/>
                <a:gd name="T46" fmla="*/ 36 w 89"/>
                <a:gd name="T47" fmla="*/ 57 h 87"/>
                <a:gd name="T48" fmla="*/ 41 w 89"/>
                <a:gd name="T49" fmla="*/ 81 h 87"/>
                <a:gd name="T50" fmla="*/ 45 w 89"/>
                <a:gd name="T51" fmla="*/ 78 h 87"/>
                <a:gd name="T52" fmla="*/ 52 w 89"/>
                <a:gd name="T53" fmla="*/ 56 h 87"/>
                <a:gd name="T54" fmla="*/ 53 w 89"/>
                <a:gd name="T55" fmla="*/ 53 h 87"/>
                <a:gd name="T56" fmla="*/ 69 w 89"/>
                <a:gd name="T57" fmla="*/ 43 h 87"/>
                <a:gd name="T58" fmla="*/ 82 w 89"/>
                <a:gd name="T59" fmla="*/ 5 h 87"/>
                <a:gd name="T60" fmla="*/ 45 w 89"/>
                <a:gd name="T61" fmla="*/ 18 h 87"/>
                <a:gd name="T62" fmla="*/ 34 w 89"/>
                <a:gd name="T63" fmla="*/ 34 h 87"/>
                <a:gd name="T64" fmla="*/ 32 w 89"/>
                <a:gd name="T65" fmla="*/ 36 h 87"/>
                <a:gd name="T66" fmla="*/ 9 w 89"/>
                <a:gd name="T67" fmla="*/ 42 h 87"/>
                <a:gd name="T68" fmla="*/ 6 w 89"/>
                <a:gd name="T69" fmla="*/ 46 h 87"/>
                <a:gd name="T70" fmla="*/ 30 w 89"/>
                <a:gd name="T71" fmla="*/ 51 h 87"/>
                <a:gd name="T72" fmla="*/ 31 w 89"/>
                <a:gd name="T73" fmla="*/ 53 h 87"/>
                <a:gd name="T74" fmla="*/ 31 w 89"/>
                <a:gd name="T75" fmla="*/ 5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87">
                  <a:moveTo>
                    <a:pt x="38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6" y="86"/>
                    <a:pt x="36" y="85"/>
                    <a:pt x="36" y="85"/>
                  </a:cubicBezTo>
                  <a:cubicBezTo>
                    <a:pt x="40" y="77"/>
                    <a:pt x="38" y="67"/>
                    <a:pt x="33" y="60"/>
                  </a:cubicBezTo>
                  <a:cubicBezTo>
                    <a:pt x="32" y="60"/>
                    <a:pt x="31" y="60"/>
                    <a:pt x="29" y="60"/>
                  </a:cubicBezTo>
                  <a:cubicBezTo>
                    <a:pt x="29" y="59"/>
                    <a:pt x="28" y="59"/>
                    <a:pt x="28" y="58"/>
                  </a:cubicBezTo>
                  <a:cubicBezTo>
                    <a:pt x="28" y="57"/>
                    <a:pt x="27" y="55"/>
                    <a:pt x="27" y="54"/>
                  </a:cubicBezTo>
                  <a:cubicBezTo>
                    <a:pt x="20" y="49"/>
                    <a:pt x="11" y="48"/>
                    <a:pt x="3" y="51"/>
                  </a:cubicBezTo>
                  <a:cubicBezTo>
                    <a:pt x="2" y="52"/>
                    <a:pt x="1" y="51"/>
                    <a:pt x="1" y="51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2" y="45"/>
                    <a:pt x="4" y="42"/>
                    <a:pt x="6" y="40"/>
                  </a:cubicBezTo>
                  <a:cubicBezTo>
                    <a:pt x="13" y="33"/>
                    <a:pt x="22" y="30"/>
                    <a:pt x="31" y="32"/>
                  </a:cubicBezTo>
                  <a:cubicBezTo>
                    <a:pt x="34" y="25"/>
                    <a:pt x="37" y="20"/>
                    <a:pt x="42" y="15"/>
                  </a:cubicBezTo>
                  <a:cubicBezTo>
                    <a:pt x="51" y="6"/>
                    <a:pt x="64" y="0"/>
                    <a:pt x="76" y="0"/>
                  </a:cubicBezTo>
                  <a:cubicBezTo>
                    <a:pt x="79" y="0"/>
                    <a:pt x="82" y="1"/>
                    <a:pt x="85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18"/>
                    <a:pt x="84" y="34"/>
                    <a:pt x="72" y="46"/>
                  </a:cubicBezTo>
                  <a:cubicBezTo>
                    <a:pt x="67" y="50"/>
                    <a:pt x="62" y="54"/>
                    <a:pt x="56" y="56"/>
                  </a:cubicBezTo>
                  <a:cubicBezTo>
                    <a:pt x="57" y="66"/>
                    <a:pt x="54" y="75"/>
                    <a:pt x="48" y="81"/>
                  </a:cubicBezTo>
                  <a:cubicBezTo>
                    <a:pt x="45" y="84"/>
                    <a:pt x="42" y="86"/>
                    <a:pt x="39" y="87"/>
                  </a:cubicBezTo>
                  <a:cubicBezTo>
                    <a:pt x="39" y="87"/>
                    <a:pt x="38" y="87"/>
                    <a:pt x="38" y="87"/>
                  </a:cubicBezTo>
                  <a:close/>
                  <a:moveTo>
                    <a:pt x="31" y="56"/>
                  </a:moveTo>
                  <a:cubicBezTo>
                    <a:pt x="32" y="56"/>
                    <a:pt x="34" y="56"/>
                    <a:pt x="35" y="56"/>
                  </a:cubicBezTo>
                  <a:cubicBezTo>
                    <a:pt x="35" y="56"/>
                    <a:pt x="36" y="57"/>
                    <a:pt x="36" y="57"/>
                  </a:cubicBezTo>
                  <a:cubicBezTo>
                    <a:pt x="41" y="64"/>
                    <a:pt x="43" y="73"/>
                    <a:pt x="41" y="81"/>
                  </a:cubicBezTo>
                  <a:cubicBezTo>
                    <a:pt x="43" y="80"/>
                    <a:pt x="44" y="79"/>
                    <a:pt x="45" y="78"/>
                  </a:cubicBezTo>
                  <a:cubicBezTo>
                    <a:pt x="51" y="72"/>
                    <a:pt x="53" y="64"/>
                    <a:pt x="52" y="56"/>
                  </a:cubicBezTo>
                  <a:cubicBezTo>
                    <a:pt x="51" y="55"/>
                    <a:pt x="52" y="54"/>
                    <a:pt x="53" y="53"/>
                  </a:cubicBezTo>
                  <a:cubicBezTo>
                    <a:pt x="59" y="51"/>
                    <a:pt x="65" y="47"/>
                    <a:pt x="69" y="43"/>
                  </a:cubicBezTo>
                  <a:cubicBezTo>
                    <a:pt x="80" y="32"/>
                    <a:pt x="85" y="18"/>
                    <a:pt x="82" y="5"/>
                  </a:cubicBezTo>
                  <a:cubicBezTo>
                    <a:pt x="69" y="3"/>
                    <a:pt x="55" y="8"/>
                    <a:pt x="45" y="18"/>
                  </a:cubicBezTo>
                  <a:cubicBezTo>
                    <a:pt x="40" y="23"/>
                    <a:pt x="36" y="28"/>
                    <a:pt x="34" y="34"/>
                  </a:cubicBezTo>
                  <a:cubicBezTo>
                    <a:pt x="34" y="35"/>
                    <a:pt x="33" y="36"/>
                    <a:pt x="32" y="36"/>
                  </a:cubicBezTo>
                  <a:cubicBezTo>
                    <a:pt x="24" y="34"/>
                    <a:pt x="15" y="37"/>
                    <a:pt x="9" y="42"/>
                  </a:cubicBezTo>
                  <a:cubicBezTo>
                    <a:pt x="8" y="43"/>
                    <a:pt x="7" y="45"/>
                    <a:pt x="6" y="46"/>
                  </a:cubicBezTo>
                  <a:cubicBezTo>
                    <a:pt x="14" y="44"/>
                    <a:pt x="24" y="46"/>
                    <a:pt x="30" y="51"/>
                  </a:cubicBezTo>
                  <a:cubicBezTo>
                    <a:pt x="31" y="52"/>
                    <a:pt x="31" y="52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69"/>
            <p:cNvSpPr>
              <a:spLocks noEditPoints="1"/>
            </p:cNvSpPr>
            <p:nvPr/>
          </p:nvSpPr>
          <p:spPr bwMode="auto">
            <a:xfrm>
              <a:off x="9004300" y="4223416"/>
              <a:ext cx="77788" cy="79375"/>
            </a:xfrm>
            <a:custGeom>
              <a:avLst/>
              <a:gdLst>
                <a:gd name="T0" fmla="*/ 11 w 21"/>
                <a:gd name="T1" fmla="*/ 21 h 21"/>
                <a:gd name="T2" fmla="*/ 4 w 21"/>
                <a:gd name="T3" fmla="*/ 18 h 21"/>
                <a:gd name="T4" fmla="*/ 4 w 21"/>
                <a:gd name="T5" fmla="*/ 4 h 21"/>
                <a:gd name="T6" fmla="*/ 18 w 21"/>
                <a:gd name="T7" fmla="*/ 4 h 21"/>
                <a:gd name="T8" fmla="*/ 21 w 21"/>
                <a:gd name="T9" fmla="*/ 11 h 21"/>
                <a:gd name="T10" fmla="*/ 18 w 21"/>
                <a:gd name="T11" fmla="*/ 18 h 21"/>
                <a:gd name="T12" fmla="*/ 11 w 21"/>
                <a:gd name="T13" fmla="*/ 21 h 21"/>
                <a:gd name="T14" fmla="*/ 11 w 21"/>
                <a:gd name="T15" fmla="*/ 5 h 21"/>
                <a:gd name="T16" fmla="*/ 7 w 21"/>
                <a:gd name="T17" fmla="*/ 7 h 21"/>
                <a:gd name="T18" fmla="*/ 7 w 21"/>
                <a:gd name="T19" fmla="*/ 15 h 21"/>
                <a:gd name="T20" fmla="*/ 16 w 21"/>
                <a:gd name="T21" fmla="*/ 15 h 21"/>
                <a:gd name="T22" fmla="*/ 17 w 21"/>
                <a:gd name="T23" fmla="*/ 11 h 21"/>
                <a:gd name="T24" fmla="*/ 16 w 21"/>
                <a:gd name="T25" fmla="*/ 7 h 21"/>
                <a:gd name="T26" fmla="*/ 11 w 21"/>
                <a:gd name="T2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9" y="21"/>
                    <a:pt x="6" y="20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20" y="6"/>
                    <a:pt x="21" y="8"/>
                    <a:pt x="21" y="11"/>
                  </a:cubicBezTo>
                  <a:cubicBezTo>
                    <a:pt x="21" y="14"/>
                    <a:pt x="20" y="16"/>
                    <a:pt x="18" y="18"/>
                  </a:cubicBezTo>
                  <a:cubicBezTo>
                    <a:pt x="16" y="20"/>
                    <a:pt x="14" y="21"/>
                    <a:pt x="11" y="21"/>
                  </a:cubicBezTo>
                  <a:close/>
                  <a:moveTo>
                    <a:pt x="11" y="5"/>
                  </a:moveTo>
                  <a:cubicBezTo>
                    <a:pt x="10" y="5"/>
                    <a:pt x="8" y="6"/>
                    <a:pt x="7" y="7"/>
                  </a:cubicBezTo>
                  <a:cubicBezTo>
                    <a:pt x="5" y="9"/>
                    <a:pt x="5" y="13"/>
                    <a:pt x="7" y="15"/>
                  </a:cubicBezTo>
                  <a:cubicBezTo>
                    <a:pt x="9" y="18"/>
                    <a:pt x="13" y="18"/>
                    <a:pt x="16" y="15"/>
                  </a:cubicBezTo>
                  <a:cubicBezTo>
                    <a:pt x="17" y="14"/>
                    <a:pt x="17" y="13"/>
                    <a:pt x="17" y="11"/>
                  </a:cubicBezTo>
                  <a:cubicBezTo>
                    <a:pt x="17" y="10"/>
                    <a:pt x="17" y="8"/>
                    <a:pt x="16" y="7"/>
                  </a:cubicBezTo>
                  <a:cubicBezTo>
                    <a:pt x="14" y="6"/>
                    <a:pt x="13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70"/>
            <p:cNvSpPr>
              <a:spLocks/>
            </p:cNvSpPr>
            <p:nvPr/>
          </p:nvSpPr>
          <p:spPr bwMode="auto">
            <a:xfrm>
              <a:off x="8850312" y="4358353"/>
              <a:ext cx="101600" cy="101600"/>
            </a:xfrm>
            <a:custGeom>
              <a:avLst/>
              <a:gdLst>
                <a:gd name="T0" fmla="*/ 7 w 27"/>
                <a:gd name="T1" fmla="*/ 27 h 27"/>
                <a:gd name="T2" fmla="*/ 3 w 27"/>
                <a:gd name="T3" fmla="*/ 26 h 27"/>
                <a:gd name="T4" fmla="*/ 1 w 27"/>
                <a:gd name="T5" fmla="*/ 25 h 27"/>
                <a:gd name="T6" fmla="*/ 9 w 27"/>
                <a:gd name="T7" fmla="*/ 1 h 27"/>
                <a:gd name="T8" fmla="*/ 12 w 27"/>
                <a:gd name="T9" fmla="*/ 1 h 27"/>
                <a:gd name="T10" fmla="*/ 12 w 27"/>
                <a:gd name="T11" fmla="*/ 4 h 27"/>
                <a:gd name="T12" fmla="*/ 5 w 27"/>
                <a:gd name="T13" fmla="*/ 22 h 27"/>
                <a:gd name="T14" fmla="*/ 23 w 27"/>
                <a:gd name="T15" fmla="*/ 15 h 27"/>
                <a:gd name="T16" fmla="*/ 26 w 27"/>
                <a:gd name="T17" fmla="*/ 15 h 27"/>
                <a:gd name="T18" fmla="*/ 26 w 27"/>
                <a:gd name="T19" fmla="*/ 18 h 27"/>
                <a:gd name="T20" fmla="*/ 7 w 27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7">
                  <a:moveTo>
                    <a:pt x="7" y="27"/>
                  </a:moveTo>
                  <a:cubicBezTo>
                    <a:pt x="5" y="27"/>
                    <a:pt x="4" y="26"/>
                    <a:pt x="3" y="26"/>
                  </a:cubicBezTo>
                  <a:cubicBezTo>
                    <a:pt x="2" y="26"/>
                    <a:pt x="1" y="25"/>
                    <a:pt x="1" y="25"/>
                  </a:cubicBezTo>
                  <a:cubicBezTo>
                    <a:pt x="0" y="16"/>
                    <a:pt x="3" y="8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7" y="9"/>
                    <a:pt x="4" y="16"/>
                    <a:pt x="5" y="22"/>
                  </a:cubicBezTo>
                  <a:cubicBezTo>
                    <a:pt x="11" y="23"/>
                    <a:pt x="18" y="20"/>
                    <a:pt x="23" y="15"/>
                  </a:cubicBezTo>
                  <a:cubicBezTo>
                    <a:pt x="24" y="15"/>
                    <a:pt x="25" y="15"/>
                    <a:pt x="26" y="15"/>
                  </a:cubicBezTo>
                  <a:cubicBezTo>
                    <a:pt x="27" y="16"/>
                    <a:pt x="27" y="17"/>
                    <a:pt x="26" y="18"/>
                  </a:cubicBezTo>
                  <a:cubicBezTo>
                    <a:pt x="21" y="24"/>
                    <a:pt x="14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6232" y="3681373"/>
            <a:ext cx="317500" cy="269875"/>
            <a:chOff x="6981825" y="3264566"/>
            <a:chExt cx="317500" cy="269875"/>
          </a:xfrm>
          <a:solidFill>
            <a:schemeClr val="bg1"/>
          </a:solidFill>
        </p:grpSpPr>
        <p:sp>
          <p:nvSpPr>
            <p:cNvPr id="29" name="Freeform 64"/>
            <p:cNvSpPr>
              <a:spLocks noEditPoints="1"/>
            </p:cNvSpPr>
            <p:nvPr/>
          </p:nvSpPr>
          <p:spPr bwMode="auto">
            <a:xfrm>
              <a:off x="6981825" y="3264566"/>
              <a:ext cx="317500" cy="269875"/>
            </a:xfrm>
            <a:custGeom>
              <a:avLst/>
              <a:gdLst>
                <a:gd name="T0" fmla="*/ 19 w 85"/>
                <a:gd name="T1" fmla="*/ 72 h 72"/>
                <a:gd name="T2" fmla="*/ 18 w 85"/>
                <a:gd name="T3" fmla="*/ 72 h 72"/>
                <a:gd name="T4" fmla="*/ 17 w 85"/>
                <a:gd name="T5" fmla="*/ 70 h 72"/>
                <a:gd name="T6" fmla="*/ 17 w 85"/>
                <a:gd name="T7" fmla="*/ 57 h 72"/>
                <a:gd name="T8" fmla="*/ 6 w 85"/>
                <a:gd name="T9" fmla="*/ 57 h 72"/>
                <a:gd name="T10" fmla="*/ 0 w 85"/>
                <a:gd name="T11" fmla="*/ 51 h 72"/>
                <a:gd name="T12" fmla="*/ 0 w 85"/>
                <a:gd name="T13" fmla="*/ 6 h 72"/>
                <a:gd name="T14" fmla="*/ 6 w 85"/>
                <a:gd name="T15" fmla="*/ 0 h 72"/>
                <a:gd name="T16" fmla="*/ 79 w 85"/>
                <a:gd name="T17" fmla="*/ 0 h 72"/>
                <a:gd name="T18" fmla="*/ 85 w 85"/>
                <a:gd name="T19" fmla="*/ 6 h 72"/>
                <a:gd name="T20" fmla="*/ 85 w 85"/>
                <a:gd name="T21" fmla="*/ 51 h 72"/>
                <a:gd name="T22" fmla="*/ 79 w 85"/>
                <a:gd name="T23" fmla="*/ 57 h 72"/>
                <a:gd name="T24" fmla="*/ 39 w 85"/>
                <a:gd name="T25" fmla="*/ 57 h 72"/>
                <a:gd name="T26" fmla="*/ 20 w 85"/>
                <a:gd name="T27" fmla="*/ 72 h 72"/>
                <a:gd name="T28" fmla="*/ 19 w 85"/>
                <a:gd name="T29" fmla="*/ 72 h 72"/>
                <a:gd name="T30" fmla="*/ 6 w 85"/>
                <a:gd name="T31" fmla="*/ 4 h 72"/>
                <a:gd name="T32" fmla="*/ 4 w 85"/>
                <a:gd name="T33" fmla="*/ 6 h 72"/>
                <a:gd name="T34" fmla="*/ 4 w 85"/>
                <a:gd name="T35" fmla="*/ 51 h 72"/>
                <a:gd name="T36" fmla="*/ 6 w 85"/>
                <a:gd name="T37" fmla="*/ 53 h 72"/>
                <a:gd name="T38" fmla="*/ 19 w 85"/>
                <a:gd name="T39" fmla="*/ 53 h 72"/>
                <a:gd name="T40" fmla="*/ 21 w 85"/>
                <a:gd name="T41" fmla="*/ 55 h 72"/>
                <a:gd name="T42" fmla="*/ 21 w 85"/>
                <a:gd name="T43" fmla="*/ 66 h 72"/>
                <a:gd name="T44" fmla="*/ 37 w 85"/>
                <a:gd name="T45" fmla="*/ 53 h 72"/>
                <a:gd name="T46" fmla="*/ 38 w 85"/>
                <a:gd name="T47" fmla="*/ 53 h 72"/>
                <a:gd name="T48" fmla="*/ 79 w 85"/>
                <a:gd name="T49" fmla="*/ 53 h 72"/>
                <a:gd name="T50" fmla="*/ 81 w 85"/>
                <a:gd name="T51" fmla="*/ 51 h 72"/>
                <a:gd name="T52" fmla="*/ 81 w 85"/>
                <a:gd name="T53" fmla="*/ 6 h 72"/>
                <a:gd name="T54" fmla="*/ 79 w 85"/>
                <a:gd name="T55" fmla="*/ 4 h 72"/>
                <a:gd name="T56" fmla="*/ 6 w 85"/>
                <a:gd name="T57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2">
                  <a:moveTo>
                    <a:pt x="19" y="72"/>
                  </a:moveTo>
                  <a:cubicBezTo>
                    <a:pt x="19" y="72"/>
                    <a:pt x="18" y="72"/>
                    <a:pt x="18" y="72"/>
                  </a:cubicBezTo>
                  <a:cubicBezTo>
                    <a:pt x="17" y="71"/>
                    <a:pt x="17" y="71"/>
                    <a:pt x="17" y="70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5" y="3"/>
                    <a:pt x="85" y="6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4"/>
                    <a:pt x="82" y="57"/>
                    <a:pt x="7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19" y="72"/>
                    <a:pt x="19" y="7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3"/>
                    <a:pt x="6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0" y="53"/>
                    <a:pt x="21" y="54"/>
                    <a:pt x="21" y="55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8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2"/>
                    <a:pt x="81" y="51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4"/>
                    <a:pt x="79" y="4"/>
                  </a:cubicBezTo>
                  <a:cubicBezTo>
                    <a:pt x="6" y="4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/>
            <p:cNvSpPr>
              <a:spLocks/>
            </p:cNvSpPr>
            <p:nvPr/>
          </p:nvSpPr>
          <p:spPr bwMode="auto">
            <a:xfrm>
              <a:off x="7051675" y="3339178"/>
              <a:ext cx="184150" cy="15875"/>
            </a:xfrm>
            <a:custGeom>
              <a:avLst/>
              <a:gdLst>
                <a:gd name="T0" fmla="*/ 47 w 49"/>
                <a:gd name="T1" fmla="*/ 4 h 4"/>
                <a:gd name="T2" fmla="*/ 2 w 49"/>
                <a:gd name="T3" fmla="*/ 4 h 4"/>
                <a:gd name="T4" fmla="*/ 0 w 49"/>
                <a:gd name="T5" fmla="*/ 2 h 4"/>
                <a:gd name="T6" fmla="*/ 2 w 49"/>
                <a:gd name="T7" fmla="*/ 0 h 4"/>
                <a:gd name="T8" fmla="*/ 47 w 49"/>
                <a:gd name="T9" fmla="*/ 0 h 4"/>
                <a:gd name="T10" fmla="*/ 49 w 49"/>
                <a:gd name="T11" fmla="*/ 2 h 4"/>
                <a:gd name="T12" fmla="*/ 47 w 4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3"/>
                    <a:pt x="48" y="4"/>
                    <a:pt x="4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/>
            <p:cNvSpPr>
              <a:spLocks/>
            </p:cNvSpPr>
            <p:nvPr/>
          </p:nvSpPr>
          <p:spPr bwMode="auto">
            <a:xfrm>
              <a:off x="7051675" y="3385216"/>
              <a:ext cx="184150" cy="14288"/>
            </a:xfrm>
            <a:custGeom>
              <a:avLst/>
              <a:gdLst>
                <a:gd name="T0" fmla="*/ 47 w 49"/>
                <a:gd name="T1" fmla="*/ 4 h 4"/>
                <a:gd name="T2" fmla="*/ 2 w 49"/>
                <a:gd name="T3" fmla="*/ 4 h 4"/>
                <a:gd name="T4" fmla="*/ 0 w 49"/>
                <a:gd name="T5" fmla="*/ 2 h 4"/>
                <a:gd name="T6" fmla="*/ 2 w 49"/>
                <a:gd name="T7" fmla="*/ 0 h 4"/>
                <a:gd name="T8" fmla="*/ 47 w 49"/>
                <a:gd name="T9" fmla="*/ 0 h 4"/>
                <a:gd name="T10" fmla="*/ 49 w 49"/>
                <a:gd name="T11" fmla="*/ 2 h 4"/>
                <a:gd name="T12" fmla="*/ 47 w 4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3"/>
                    <a:pt x="48" y="4"/>
                    <a:pt x="4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96248" y="5311333"/>
            <a:ext cx="404813" cy="331788"/>
            <a:chOff x="5075237" y="5114003"/>
            <a:chExt cx="404813" cy="331788"/>
          </a:xfrm>
          <a:solidFill>
            <a:schemeClr val="bg1"/>
          </a:solidFill>
        </p:grpSpPr>
        <p:sp>
          <p:nvSpPr>
            <p:cNvPr id="33" name="Freeform 345"/>
            <p:cNvSpPr>
              <a:spLocks noEditPoints="1"/>
            </p:cNvSpPr>
            <p:nvPr/>
          </p:nvSpPr>
          <p:spPr bwMode="auto">
            <a:xfrm>
              <a:off x="5075237" y="5121941"/>
              <a:ext cx="190500" cy="104775"/>
            </a:xfrm>
            <a:custGeom>
              <a:avLst/>
              <a:gdLst>
                <a:gd name="T0" fmla="*/ 14 w 51"/>
                <a:gd name="T1" fmla="*/ 28 h 28"/>
                <a:gd name="T2" fmla="*/ 13 w 51"/>
                <a:gd name="T3" fmla="*/ 28 h 28"/>
                <a:gd name="T4" fmla="*/ 1 w 51"/>
                <a:gd name="T5" fmla="*/ 17 h 28"/>
                <a:gd name="T6" fmla="*/ 0 w 51"/>
                <a:gd name="T7" fmla="*/ 15 h 28"/>
                <a:gd name="T8" fmla="*/ 2 w 51"/>
                <a:gd name="T9" fmla="*/ 14 h 28"/>
                <a:gd name="T10" fmla="*/ 36 w 51"/>
                <a:gd name="T11" fmla="*/ 0 h 28"/>
                <a:gd name="T12" fmla="*/ 38 w 51"/>
                <a:gd name="T13" fmla="*/ 0 h 28"/>
                <a:gd name="T14" fmla="*/ 51 w 51"/>
                <a:gd name="T15" fmla="*/ 11 h 28"/>
                <a:gd name="T16" fmla="*/ 51 w 51"/>
                <a:gd name="T17" fmla="*/ 13 h 28"/>
                <a:gd name="T18" fmla="*/ 50 w 51"/>
                <a:gd name="T19" fmla="*/ 14 h 28"/>
                <a:gd name="T20" fmla="*/ 15 w 51"/>
                <a:gd name="T21" fmla="*/ 28 h 28"/>
                <a:gd name="T22" fmla="*/ 14 w 51"/>
                <a:gd name="T23" fmla="*/ 28 h 28"/>
                <a:gd name="T24" fmla="*/ 6 w 51"/>
                <a:gd name="T25" fmla="*/ 16 h 28"/>
                <a:gd name="T26" fmla="*/ 15 w 51"/>
                <a:gd name="T27" fmla="*/ 24 h 28"/>
                <a:gd name="T28" fmla="*/ 45 w 51"/>
                <a:gd name="T29" fmla="*/ 12 h 28"/>
                <a:gd name="T30" fmla="*/ 37 w 51"/>
                <a:gd name="T31" fmla="*/ 4 h 28"/>
                <a:gd name="T32" fmla="*/ 6 w 51"/>
                <a:gd name="T3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8">
                  <a:moveTo>
                    <a:pt x="14" y="28"/>
                  </a:moveTo>
                  <a:cubicBezTo>
                    <a:pt x="14" y="28"/>
                    <a:pt x="14" y="28"/>
                    <a:pt x="13" y="2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2"/>
                    <a:pt x="51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lose/>
                  <a:moveTo>
                    <a:pt x="6" y="16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6" y="16"/>
                    <a:pt x="6" y="16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6"/>
            <p:cNvSpPr>
              <a:spLocks/>
            </p:cNvSpPr>
            <p:nvPr/>
          </p:nvSpPr>
          <p:spPr bwMode="auto">
            <a:xfrm>
              <a:off x="5251450" y="5283866"/>
              <a:ext cx="168275" cy="161925"/>
            </a:xfrm>
            <a:custGeom>
              <a:avLst/>
              <a:gdLst>
                <a:gd name="T0" fmla="*/ 2 w 45"/>
                <a:gd name="T1" fmla="*/ 43 h 43"/>
                <a:gd name="T2" fmla="*/ 0 w 45"/>
                <a:gd name="T3" fmla="*/ 42 h 43"/>
                <a:gd name="T4" fmla="*/ 0 w 45"/>
                <a:gd name="T5" fmla="*/ 41 h 43"/>
                <a:gd name="T6" fmla="*/ 0 w 45"/>
                <a:gd name="T7" fmla="*/ 2 h 43"/>
                <a:gd name="T8" fmla="*/ 2 w 45"/>
                <a:gd name="T9" fmla="*/ 0 h 43"/>
                <a:gd name="T10" fmla="*/ 4 w 45"/>
                <a:gd name="T11" fmla="*/ 2 h 43"/>
                <a:gd name="T12" fmla="*/ 4 w 45"/>
                <a:gd name="T13" fmla="*/ 38 h 43"/>
                <a:gd name="T14" fmla="*/ 41 w 45"/>
                <a:gd name="T15" fmla="*/ 26 h 43"/>
                <a:gd name="T16" fmla="*/ 41 w 45"/>
                <a:gd name="T17" fmla="*/ 7 h 43"/>
                <a:gd name="T18" fmla="*/ 43 w 45"/>
                <a:gd name="T19" fmla="*/ 5 h 43"/>
                <a:gd name="T20" fmla="*/ 45 w 45"/>
                <a:gd name="T21" fmla="*/ 7 h 43"/>
                <a:gd name="T22" fmla="*/ 45 w 45"/>
                <a:gd name="T23" fmla="*/ 27 h 43"/>
                <a:gd name="T24" fmla="*/ 44 w 45"/>
                <a:gd name="T25" fmla="*/ 29 h 43"/>
                <a:gd name="T26" fmla="*/ 2 w 45"/>
                <a:gd name="T27" fmla="*/ 43 h 43"/>
                <a:gd name="T28" fmla="*/ 2 w 45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2" y="43"/>
                  </a:moveTo>
                  <a:cubicBezTo>
                    <a:pt x="1" y="43"/>
                    <a:pt x="1" y="43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6"/>
                    <a:pt x="42" y="5"/>
                    <a:pt x="43" y="5"/>
                  </a:cubicBezTo>
                  <a:cubicBezTo>
                    <a:pt x="44" y="5"/>
                    <a:pt x="45" y="6"/>
                    <a:pt x="45" y="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4" y="2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7"/>
            <p:cNvSpPr>
              <a:spLocks noEditPoints="1"/>
            </p:cNvSpPr>
            <p:nvPr/>
          </p:nvSpPr>
          <p:spPr bwMode="auto">
            <a:xfrm>
              <a:off x="5287962" y="5223541"/>
              <a:ext cx="192088" cy="109538"/>
            </a:xfrm>
            <a:custGeom>
              <a:avLst/>
              <a:gdLst>
                <a:gd name="T0" fmla="*/ 14 w 51"/>
                <a:gd name="T1" fmla="*/ 29 h 29"/>
                <a:gd name="T2" fmla="*/ 13 w 51"/>
                <a:gd name="T3" fmla="*/ 28 h 29"/>
                <a:gd name="T4" fmla="*/ 1 w 51"/>
                <a:gd name="T5" fmla="*/ 18 h 29"/>
                <a:gd name="T6" fmla="*/ 0 w 51"/>
                <a:gd name="T7" fmla="*/ 16 h 29"/>
                <a:gd name="T8" fmla="*/ 1 w 51"/>
                <a:gd name="T9" fmla="*/ 14 h 29"/>
                <a:gd name="T10" fmla="*/ 36 w 51"/>
                <a:gd name="T11" fmla="*/ 1 h 29"/>
                <a:gd name="T12" fmla="*/ 38 w 51"/>
                <a:gd name="T13" fmla="*/ 1 h 29"/>
                <a:gd name="T14" fmla="*/ 50 w 51"/>
                <a:gd name="T15" fmla="*/ 11 h 29"/>
                <a:gd name="T16" fmla="*/ 51 w 51"/>
                <a:gd name="T17" fmla="*/ 13 h 29"/>
                <a:gd name="T18" fmla="*/ 50 w 51"/>
                <a:gd name="T19" fmla="*/ 15 h 29"/>
                <a:gd name="T20" fmla="*/ 15 w 51"/>
                <a:gd name="T21" fmla="*/ 29 h 29"/>
                <a:gd name="T22" fmla="*/ 14 w 51"/>
                <a:gd name="T23" fmla="*/ 29 h 29"/>
                <a:gd name="T24" fmla="*/ 6 w 51"/>
                <a:gd name="T25" fmla="*/ 17 h 29"/>
                <a:gd name="T26" fmla="*/ 15 w 51"/>
                <a:gd name="T27" fmla="*/ 25 h 29"/>
                <a:gd name="T28" fmla="*/ 45 w 51"/>
                <a:gd name="T29" fmla="*/ 12 h 29"/>
                <a:gd name="T30" fmla="*/ 36 w 51"/>
                <a:gd name="T31" fmla="*/ 5 h 29"/>
                <a:gd name="T32" fmla="*/ 6 w 51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14" y="29"/>
                  </a:moveTo>
                  <a:cubicBezTo>
                    <a:pt x="14" y="29"/>
                    <a:pt x="13" y="29"/>
                    <a:pt x="13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lose/>
                  <a:moveTo>
                    <a:pt x="6" y="17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8"/>
            <p:cNvSpPr>
              <a:spLocks noEditPoints="1"/>
            </p:cNvSpPr>
            <p:nvPr/>
          </p:nvSpPr>
          <p:spPr bwMode="auto">
            <a:xfrm>
              <a:off x="5273675" y="5114003"/>
              <a:ext cx="192088" cy="109538"/>
            </a:xfrm>
            <a:custGeom>
              <a:avLst/>
              <a:gdLst>
                <a:gd name="T0" fmla="*/ 37 w 51"/>
                <a:gd name="T1" fmla="*/ 29 h 29"/>
                <a:gd name="T2" fmla="*/ 37 w 51"/>
                <a:gd name="T3" fmla="*/ 29 h 29"/>
                <a:gd name="T4" fmla="*/ 2 w 51"/>
                <a:gd name="T5" fmla="*/ 15 h 29"/>
                <a:gd name="T6" fmla="*/ 0 w 51"/>
                <a:gd name="T7" fmla="*/ 14 h 29"/>
                <a:gd name="T8" fmla="*/ 1 w 51"/>
                <a:gd name="T9" fmla="*/ 12 h 29"/>
                <a:gd name="T10" fmla="*/ 13 w 51"/>
                <a:gd name="T11" fmla="*/ 0 h 29"/>
                <a:gd name="T12" fmla="*/ 15 w 51"/>
                <a:gd name="T13" fmla="*/ 0 h 29"/>
                <a:gd name="T14" fmla="*/ 50 w 51"/>
                <a:gd name="T15" fmla="*/ 14 h 29"/>
                <a:gd name="T16" fmla="*/ 51 w 51"/>
                <a:gd name="T17" fmla="*/ 15 h 29"/>
                <a:gd name="T18" fmla="*/ 51 w 51"/>
                <a:gd name="T19" fmla="*/ 17 h 29"/>
                <a:gd name="T20" fmla="*/ 39 w 51"/>
                <a:gd name="T21" fmla="*/ 29 h 29"/>
                <a:gd name="T22" fmla="*/ 37 w 51"/>
                <a:gd name="T23" fmla="*/ 29 h 29"/>
                <a:gd name="T24" fmla="*/ 6 w 51"/>
                <a:gd name="T25" fmla="*/ 13 h 29"/>
                <a:gd name="T26" fmla="*/ 37 w 51"/>
                <a:gd name="T27" fmla="*/ 25 h 29"/>
                <a:gd name="T28" fmla="*/ 46 w 51"/>
                <a:gd name="T29" fmla="*/ 17 h 29"/>
                <a:gd name="T30" fmla="*/ 15 w 51"/>
                <a:gd name="T31" fmla="*/ 4 h 29"/>
                <a:gd name="T32" fmla="*/ 6 w 51"/>
                <a:gd name="T3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3"/>
                    <a:pt x="1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5"/>
                    <a:pt x="51" y="15"/>
                  </a:cubicBezTo>
                  <a:cubicBezTo>
                    <a:pt x="51" y="16"/>
                    <a:pt x="51" y="17"/>
                    <a:pt x="51" y="17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7" y="29"/>
                  </a:cubicBezTo>
                  <a:close/>
                  <a:moveTo>
                    <a:pt x="6" y="13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9"/>
            <p:cNvSpPr>
              <a:spLocks/>
            </p:cNvSpPr>
            <p:nvPr/>
          </p:nvSpPr>
          <p:spPr bwMode="auto">
            <a:xfrm>
              <a:off x="5127625" y="5306091"/>
              <a:ext cx="134938" cy="139700"/>
            </a:xfrm>
            <a:custGeom>
              <a:avLst/>
              <a:gdLst>
                <a:gd name="T0" fmla="*/ 34 w 36"/>
                <a:gd name="T1" fmla="*/ 37 h 37"/>
                <a:gd name="T2" fmla="*/ 33 w 36"/>
                <a:gd name="T3" fmla="*/ 37 h 37"/>
                <a:gd name="T4" fmla="*/ 1 w 36"/>
                <a:gd name="T5" fmla="*/ 23 h 37"/>
                <a:gd name="T6" fmla="*/ 0 w 36"/>
                <a:gd name="T7" fmla="*/ 21 h 37"/>
                <a:gd name="T8" fmla="*/ 0 w 36"/>
                <a:gd name="T9" fmla="*/ 2 h 37"/>
                <a:gd name="T10" fmla="*/ 2 w 36"/>
                <a:gd name="T11" fmla="*/ 0 h 37"/>
                <a:gd name="T12" fmla="*/ 4 w 36"/>
                <a:gd name="T13" fmla="*/ 2 h 37"/>
                <a:gd name="T14" fmla="*/ 4 w 36"/>
                <a:gd name="T15" fmla="*/ 20 h 37"/>
                <a:gd name="T16" fmla="*/ 35 w 36"/>
                <a:gd name="T17" fmla="*/ 33 h 37"/>
                <a:gd name="T18" fmla="*/ 36 w 36"/>
                <a:gd name="T19" fmla="*/ 35 h 37"/>
                <a:gd name="T20" fmla="*/ 34 w 3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7">
                  <a:moveTo>
                    <a:pt x="34" y="37"/>
                  </a:moveTo>
                  <a:cubicBezTo>
                    <a:pt x="34" y="37"/>
                    <a:pt x="33" y="37"/>
                    <a:pt x="33" y="3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6" y="34"/>
                    <a:pt x="36" y="35"/>
                  </a:cubicBezTo>
                  <a:cubicBezTo>
                    <a:pt x="35" y="36"/>
                    <a:pt x="35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0"/>
            <p:cNvSpPr>
              <a:spLocks noEditPoints="1"/>
            </p:cNvSpPr>
            <p:nvPr/>
          </p:nvSpPr>
          <p:spPr bwMode="auto">
            <a:xfrm>
              <a:off x="5075237" y="5226716"/>
              <a:ext cx="190500" cy="112713"/>
            </a:xfrm>
            <a:custGeom>
              <a:avLst/>
              <a:gdLst>
                <a:gd name="T0" fmla="*/ 37 w 51"/>
                <a:gd name="T1" fmla="*/ 30 h 30"/>
                <a:gd name="T2" fmla="*/ 36 w 51"/>
                <a:gd name="T3" fmla="*/ 30 h 30"/>
                <a:gd name="T4" fmla="*/ 1 w 51"/>
                <a:gd name="T5" fmla="*/ 16 h 30"/>
                <a:gd name="T6" fmla="*/ 0 w 51"/>
                <a:gd name="T7" fmla="*/ 15 h 30"/>
                <a:gd name="T8" fmla="*/ 0 w 51"/>
                <a:gd name="T9" fmla="*/ 13 h 30"/>
                <a:gd name="T10" fmla="*/ 12 w 51"/>
                <a:gd name="T11" fmla="*/ 1 h 30"/>
                <a:gd name="T12" fmla="*/ 14 w 51"/>
                <a:gd name="T13" fmla="*/ 1 h 30"/>
                <a:gd name="T14" fmla="*/ 49 w 51"/>
                <a:gd name="T15" fmla="*/ 15 h 30"/>
                <a:gd name="T16" fmla="*/ 51 w 51"/>
                <a:gd name="T17" fmla="*/ 16 h 30"/>
                <a:gd name="T18" fmla="*/ 50 w 51"/>
                <a:gd name="T19" fmla="*/ 18 h 30"/>
                <a:gd name="T20" fmla="*/ 38 w 51"/>
                <a:gd name="T21" fmla="*/ 30 h 30"/>
                <a:gd name="T22" fmla="*/ 37 w 51"/>
                <a:gd name="T23" fmla="*/ 30 h 30"/>
                <a:gd name="T24" fmla="*/ 5 w 51"/>
                <a:gd name="T25" fmla="*/ 13 h 30"/>
                <a:gd name="T26" fmla="*/ 36 w 51"/>
                <a:gd name="T27" fmla="*/ 26 h 30"/>
                <a:gd name="T28" fmla="*/ 45 w 51"/>
                <a:gd name="T29" fmla="*/ 17 h 30"/>
                <a:gd name="T30" fmla="*/ 14 w 51"/>
                <a:gd name="T31" fmla="*/ 5 h 30"/>
                <a:gd name="T32" fmla="*/ 5 w 51"/>
                <a:gd name="T3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30"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0"/>
                    <a:pt x="14" y="1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5"/>
                    <a:pt x="51" y="16"/>
                  </a:cubicBezTo>
                  <a:cubicBezTo>
                    <a:pt x="51" y="17"/>
                    <a:pt x="50" y="17"/>
                    <a:pt x="50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7" y="30"/>
                    <a:pt x="37" y="30"/>
                  </a:cubicBezTo>
                  <a:close/>
                  <a:moveTo>
                    <a:pt x="5" y="13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31067" y="1415905"/>
            <a:ext cx="4622666" cy="837385"/>
            <a:chOff x="6876583" y="1387676"/>
            <a:chExt cx="4622666" cy="837385"/>
          </a:xfrm>
        </p:grpSpPr>
        <p:sp>
          <p:nvSpPr>
            <p:cNvPr id="40" name="矩形 39"/>
            <p:cNvSpPr/>
            <p:nvPr/>
          </p:nvSpPr>
          <p:spPr>
            <a:xfrm>
              <a:off x="8168475" y="1394064"/>
              <a:ext cx="3330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rgbClr val="4D402B"/>
                  </a:solidFill>
                </a:rPr>
                <a:t>To fully realize the potential of a cloud-based architecture for applications and network functions</a:t>
              </a:r>
              <a:r>
                <a:rPr lang="en-US" altLang="zh-CN" sz="1200" dirty="0">
                  <a:solidFill>
                    <a:srgbClr val="4D402B"/>
                  </a:solidFill>
                </a:rPr>
                <a:t>. </a:t>
              </a:r>
              <a:r>
                <a:rPr lang="en-US" altLang="zh-CN" sz="1200" dirty="0" smtClean="0">
                  <a:solidFill>
                    <a:srgbClr val="4D402B"/>
                  </a:solidFill>
                </a:rPr>
                <a:t>A </a:t>
              </a:r>
              <a:r>
                <a:rPr lang="en-US" altLang="zh-CN" sz="1200" dirty="0">
                  <a:solidFill>
                    <a:srgbClr val="4D402B"/>
                  </a:solidFill>
                </a:rPr>
                <a:t>cloud-based architecture for applications and network functions. </a:t>
              </a:r>
              <a:endParaRPr lang="zh-CN" altLang="en-US" sz="12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876583" y="1387676"/>
              <a:ext cx="1455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48A2A0"/>
                  </a:solidFill>
                </a:rPr>
                <a:t>CONSULTING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00293" y="5887707"/>
            <a:ext cx="4441976" cy="837385"/>
            <a:chOff x="3545809" y="1387676"/>
            <a:chExt cx="4441976" cy="837385"/>
          </a:xfrm>
        </p:grpSpPr>
        <p:sp>
          <p:nvSpPr>
            <p:cNvPr id="43" name="矩形 42"/>
            <p:cNvSpPr/>
            <p:nvPr/>
          </p:nvSpPr>
          <p:spPr>
            <a:xfrm>
              <a:off x="3545809" y="1394064"/>
              <a:ext cx="3330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rgbClr val="4D402B"/>
                  </a:solidFill>
                </a:rPr>
                <a:t>To fully realize the potential of a cloud-based architecture for applications and network functions</a:t>
              </a:r>
              <a:r>
                <a:rPr lang="en-US" altLang="zh-CN" sz="1200" dirty="0">
                  <a:solidFill>
                    <a:srgbClr val="4D402B"/>
                  </a:solidFill>
                </a:rPr>
                <a:t>. </a:t>
              </a:r>
              <a:r>
                <a:rPr lang="en-US" altLang="zh-CN" sz="1200" dirty="0" smtClean="0">
                  <a:solidFill>
                    <a:srgbClr val="4D402B"/>
                  </a:solidFill>
                </a:rPr>
                <a:t>A </a:t>
              </a:r>
              <a:r>
                <a:rPr lang="en-US" altLang="zh-CN" sz="1200" dirty="0">
                  <a:solidFill>
                    <a:srgbClr val="4D402B"/>
                  </a:solidFill>
                </a:rPr>
                <a:t>cloud-based architecture for applications and network functions. </a:t>
              </a:r>
              <a:endParaRPr lang="zh-CN" altLang="en-US" sz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876583" y="1387676"/>
              <a:ext cx="1111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48A2A0"/>
                  </a:solidFill>
                </a:rPr>
                <a:t>BUSINESS</a:t>
              </a:r>
              <a:endParaRPr lang="en-US" altLang="zh-CN" sz="1600" b="1" dirty="0">
                <a:solidFill>
                  <a:srgbClr val="48A2A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172145" y="3441024"/>
            <a:ext cx="3330774" cy="1186071"/>
            <a:chOff x="6876583" y="1387676"/>
            <a:chExt cx="3330774" cy="1186071"/>
          </a:xfrm>
        </p:grpSpPr>
        <p:sp>
          <p:nvSpPr>
            <p:cNvPr id="46" name="矩形 45"/>
            <p:cNvSpPr/>
            <p:nvPr/>
          </p:nvSpPr>
          <p:spPr>
            <a:xfrm>
              <a:off x="6876583" y="1742750"/>
              <a:ext cx="3330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rgbClr val="4D402B"/>
                  </a:solidFill>
                </a:rPr>
                <a:t>To fully realize the potential of a cloud-based architecture for applications and network functions</a:t>
              </a:r>
              <a:r>
                <a:rPr lang="en-US" altLang="zh-CN" sz="1200" dirty="0">
                  <a:solidFill>
                    <a:srgbClr val="4D402B"/>
                  </a:solidFill>
                </a:rPr>
                <a:t>. </a:t>
              </a:r>
              <a:r>
                <a:rPr lang="en-US" altLang="zh-CN" sz="1200" dirty="0" smtClean="0">
                  <a:solidFill>
                    <a:srgbClr val="4D402B"/>
                  </a:solidFill>
                </a:rPr>
                <a:t>A </a:t>
              </a:r>
              <a:r>
                <a:rPr lang="en-US" altLang="zh-CN" sz="1200" dirty="0">
                  <a:solidFill>
                    <a:srgbClr val="4D402B"/>
                  </a:solidFill>
                </a:rPr>
                <a:t>cloud-based architecture for applications and network functions. </a:t>
              </a:r>
              <a:endParaRPr lang="zh-CN" altLang="en-US" sz="12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876583" y="1387676"/>
              <a:ext cx="909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48A2A0"/>
                  </a:solidFill>
                </a:rPr>
                <a:t>DESIGN</a:t>
              </a:r>
              <a:endParaRPr lang="en-US" altLang="zh-CN" sz="1600" b="1" dirty="0">
                <a:solidFill>
                  <a:srgbClr val="48A2A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5079" y="3445768"/>
            <a:ext cx="3330774" cy="1186071"/>
            <a:chOff x="6876583" y="1387676"/>
            <a:chExt cx="3330774" cy="1186071"/>
          </a:xfrm>
        </p:grpSpPr>
        <p:sp>
          <p:nvSpPr>
            <p:cNvPr id="49" name="矩形 48"/>
            <p:cNvSpPr/>
            <p:nvPr/>
          </p:nvSpPr>
          <p:spPr>
            <a:xfrm>
              <a:off x="6876583" y="1742750"/>
              <a:ext cx="3330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rgbClr val="4D402B"/>
                  </a:solidFill>
                </a:rPr>
                <a:t>To fully realize the potential of a cloud-based architecture for applications and network functions</a:t>
              </a:r>
              <a:r>
                <a:rPr lang="en-US" altLang="zh-CN" sz="1200" dirty="0">
                  <a:solidFill>
                    <a:srgbClr val="4D402B"/>
                  </a:solidFill>
                </a:rPr>
                <a:t>. </a:t>
              </a:r>
              <a:r>
                <a:rPr lang="en-US" altLang="zh-CN" sz="1200" dirty="0" smtClean="0">
                  <a:solidFill>
                    <a:srgbClr val="4D402B"/>
                  </a:solidFill>
                </a:rPr>
                <a:t>A </a:t>
              </a:r>
              <a:r>
                <a:rPr lang="en-US" altLang="zh-CN" sz="1200" dirty="0">
                  <a:solidFill>
                    <a:srgbClr val="4D402B"/>
                  </a:solidFill>
                </a:rPr>
                <a:t>cloud-based architecture for applications and network functions. </a:t>
              </a:r>
              <a:endParaRPr lang="zh-CN" altLang="en-US" sz="12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751509" y="1387676"/>
              <a:ext cx="1455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rgbClr val="48A2A0"/>
                  </a:solidFill>
                </a:rPr>
                <a:t>CONSULTING</a:t>
              </a:r>
            </a:p>
          </p:txBody>
        </p:sp>
      </p:grpSp>
      <p:sp>
        <p:nvSpPr>
          <p:cNvPr id="51" name="椭圆 50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>
          <a:xfrm>
            <a:off x="514350" y="1543050"/>
            <a:ext cx="3562350" cy="2686050"/>
          </a:xfrm>
          <a:prstGeom prst="rect">
            <a:avLst/>
          </a:prstGeom>
        </p:spPr>
      </p:pic>
      <p:pic>
        <p:nvPicPr>
          <p:cNvPr id="3" name="图片占位符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>
          <a:xfrm>
            <a:off x="4314825" y="1543050"/>
            <a:ext cx="3562350" cy="2686050"/>
          </a:xfrm>
          <a:prstGeom prst="rect">
            <a:avLst/>
          </a:prstGeom>
        </p:spPr>
      </p:pic>
      <p:pic>
        <p:nvPicPr>
          <p:cNvPr id="4" name="图片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" r="5809"/>
          <a:stretch>
            <a:fillRect/>
          </a:stretch>
        </p:blipFill>
        <p:spPr>
          <a:xfrm>
            <a:off x="8115300" y="1543050"/>
            <a:ext cx="3562350" cy="2686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150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Tagline Here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56769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Tagline Here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54974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Tagline Here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350" y="4593074"/>
            <a:ext cx="35623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rgbClr val="4D402B"/>
                </a:solidFill>
              </a:rPr>
              <a:t>To fully realize the potential of a cloud-based architecture 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rgbClr val="4D402B"/>
                </a:solidFill>
              </a:rPr>
              <a:t>for applications and network functions</a:t>
            </a:r>
            <a:r>
              <a:rPr lang="en-US" altLang="zh-CN" sz="1400" dirty="0">
                <a:solidFill>
                  <a:srgbClr val="4D402B"/>
                </a:solidFill>
              </a:rPr>
              <a:t>. </a:t>
            </a:r>
            <a:endParaRPr lang="en-US" altLang="zh-CN" sz="1400" dirty="0" smtClean="0">
              <a:solidFill>
                <a:srgbClr val="4D402B"/>
              </a:solidFill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rgbClr val="4D402B"/>
                </a:solidFill>
              </a:rPr>
              <a:t>A </a:t>
            </a:r>
            <a:r>
              <a:rPr lang="en-US" altLang="zh-CN" sz="1400" dirty="0">
                <a:solidFill>
                  <a:srgbClr val="4D402B"/>
                </a:solidFill>
              </a:rPr>
              <a:t>cloud-based architecture for </a:t>
            </a:r>
            <a:r>
              <a:rPr lang="en-US" altLang="zh-CN" sz="1400" dirty="0" smtClean="0">
                <a:solidFill>
                  <a:srgbClr val="4D402B"/>
                </a:solidFill>
              </a:rPr>
              <a:t>applications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rgbClr val="4D402B"/>
                </a:solidFill>
              </a:rPr>
              <a:t>network </a:t>
            </a:r>
            <a:r>
              <a:rPr lang="en-US" altLang="zh-CN" sz="1400" dirty="0">
                <a:solidFill>
                  <a:srgbClr val="4D402B"/>
                </a:solidFill>
              </a:rPr>
              <a:t>functions. </a:t>
            </a:r>
            <a:r>
              <a:rPr lang="en-US" altLang="zh-CN" sz="1400" dirty="0" smtClean="0">
                <a:solidFill>
                  <a:srgbClr val="4D402B"/>
                </a:solidFill>
              </a:rPr>
              <a:t>To fully realize the potential network.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314825" y="4593074"/>
            <a:ext cx="35623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To fully realize the potential of a cloud-based architecture 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for applications and network functions. 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A cloud-based architecture for applications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network functions. To fully realize the potential network.</a:t>
            </a:r>
            <a:endParaRPr lang="zh-CN" altLang="en-US" sz="1400" dirty="0">
              <a:solidFill>
                <a:srgbClr val="4D402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15300" y="4593074"/>
            <a:ext cx="35623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To fully realize the potential of a cloud-based architecture 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for applications and network functions. 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A cloud-based architecture for applications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</a:rPr>
              <a:t>network functions. To fully realize the potential network.</a:t>
            </a:r>
            <a:endParaRPr lang="zh-CN" altLang="en-US" sz="1400" dirty="0">
              <a:solidFill>
                <a:srgbClr val="4D402B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98645" y="1979868"/>
            <a:ext cx="6394710" cy="3150959"/>
            <a:chOff x="714375" y="785813"/>
            <a:chExt cx="7767638" cy="3827463"/>
          </a:xfrm>
          <a:solidFill>
            <a:srgbClr val="DFC7AB"/>
          </a:solidFill>
        </p:grpSpPr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Freeform 124"/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159250" y="2241551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158"/>
            <p:cNvSpPr>
              <a:spLocks/>
            </p:cNvSpPr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Freeform 159"/>
            <p:cNvSpPr>
              <a:spLocks/>
            </p:cNvSpPr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Freeform 160"/>
            <p:cNvSpPr>
              <a:spLocks/>
            </p:cNvSpPr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Freeform 161"/>
            <p:cNvSpPr>
              <a:spLocks/>
            </p:cNvSpPr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Freeform 162"/>
            <p:cNvSpPr>
              <a:spLocks/>
            </p:cNvSpPr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Freeform 166"/>
            <p:cNvSpPr>
              <a:spLocks/>
            </p:cNvSpPr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Freeform 167"/>
            <p:cNvSpPr>
              <a:spLocks/>
            </p:cNvSpPr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Freeform 169"/>
            <p:cNvSpPr>
              <a:spLocks/>
            </p:cNvSpPr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Freeform 170"/>
            <p:cNvSpPr>
              <a:spLocks/>
            </p:cNvSpPr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Freeform 173"/>
            <p:cNvSpPr>
              <a:spLocks/>
            </p:cNvSpPr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5" name="Freeform 2860"/>
          <p:cNvSpPr>
            <a:spLocks noEditPoints="1"/>
          </p:cNvSpPr>
          <p:nvPr/>
        </p:nvSpPr>
        <p:spPr bwMode="auto">
          <a:xfrm>
            <a:off x="3866525" y="2975388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6" name="Freeform 2860"/>
          <p:cNvSpPr>
            <a:spLocks noEditPoints="1"/>
          </p:cNvSpPr>
          <p:nvPr/>
        </p:nvSpPr>
        <p:spPr bwMode="auto">
          <a:xfrm>
            <a:off x="7931945" y="3126044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Freeform 2860"/>
          <p:cNvSpPr>
            <a:spLocks noEditPoints="1"/>
          </p:cNvSpPr>
          <p:nvPr/>
        </p:nvSpPr>
        <p:spPr bwMode="auto">
          <a:xfrm>
            <a:off x="7698462" y="339080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Freeform 2860"/>
          <p:cNvSpPr>
            <a:spLocks noEditPoints="1"/>
          </p:cNvSpPr>
          <p:nvPr/>
        </p:nvSpPr>
        <p:spPr bwMode="auto">
          <a:xfrm>
            <a:off x="6286465" y="264831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Freeform 2860"/>
          <p:cNvSpPr>
            <a:spLocks noEditPoints="1"/>
          </p:cNvSpPr>
          <p:nvPr/>
        </p:nvSpPr>
        <p:spPr bwMode="auto">
          <a:xfrm>
            <a:off x="5808869" y="290272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Freeform 2860"/>
          <p:cNvSpPr>
            <a:spLocks noEditPoints="1"/>
          </p:cNvSpPr>
          <p:nvPr/>
        </p:nvSpPr>
        <p:spPr bwMode="auto">
          <a:xfrm>
            <a:off x="5106783" y="381834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Freeform 2860"/>
          <p:cNvSpPr>
            <a:spLocks noEditPoints="1"/>
          </p:cNvSpPr>
          <p:nvPr/>
        </p:nvSpPr>
        <p:spPr bwMode="auto">
          <a:xfrm>
            <a:off x="4680730" y="427445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643565" y="5614434"/>
            <a:ext cx="5683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fully realize the potential of a cloud-based architecture for applications and network functions, the underlying network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connectivity.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8420100" y="0"/>
            <a:ext cx="3771900" cy="4800600"/>
          </a:xfrm>
          <a:custGeom>
            <a:avLst/>
            <a:gdLst>
              <a:gd name="connsiteX0" fmla="*/ 1243439 w 3771900"/>
              <a:gd name="connsiteY0" fmla="*/ 0 h 4800600"/>
              <a:gd name="connsiteX1" fmla="*/ 3771900 w 3771900"/>
              <a:gd name="connsiteY1" fmla="*/ 0 h 4800600"/>
              <a:gd name="connsiteX2" fmla="*/ 3771900 w 3771900"/>
              <a:gd name="connsiteY2" fmla="*/ 4513835 h 4800600"/>
              <a:gd name="connsiteX3" fmla="*/ 3599256 w 3771900"/>
              <a:gd name="connsiteY3" fmla="*/ 4597002 h 4800600"/>
              <a:gd name="connsiteX4" fmla="*/ 2590800 w 3771900"/>
              <a:gd name="connsiteY4" fmla="*/ 4800600 h 4800600"/>
              <a:gd name="connsiteX5" fmla="*/ 0 w 3771900"/>
              <a:gd name="connsiteY5" fmla="*/ 2209800 h 4800600"/>
              <a:gd name="connsiteX6" fmla="*/ 1142259 w 3771900"/>
              <a:gd name="connsiteY6" fmla="*/ 61468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1900" h="4800600">
                <a:moveTo>
                  <a:pt x="1243439" y="0"/>
                </a:moveTo>
                <a:lnTo>
                  <a:pt x="3771900" y="0"/>
                </a:lnTo>
                <a:lnTo>
                  <a:pt x="3771900" y="4513835"/>
                </a:lnTo>
                <a:lnTo>
                  <a:pt x="3599256" y="4597002"/>
                </a:lnTo>
                <a:cubicBezTo>
                  <a:pt x="3289297" y="4728104"/>
                  <a:pt x="2948515" y="4800600"/>
                  <a:pt x="2590800" y="4800600"/>
                </a:cubicBezTo>
                <a:cubicBezTo>
                  <a:pt x="1159941" y="4800600"/>
                  <a:pt x="0" y="3640659"/>
                  <a:pt x="0" y="2209800"/>
                </a:cubicBezTo>
                <a:cubicBezTo>
                  <a:pt x="0" y="1315513"/>
                  <a:pt x="453102" y="527054"/>
                  <a:pt x="1142259" y="61468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0" y="0"/>
            <a:ext cx="11811000" cy="6858000"/>
          </a:xfrm>
          <a:custGeom>
            <a:avLst/>
            <a:gdLst>
              <a:gd name="connsiteX0" fmla="*/ 2255173 w 11811000"/>
              <a:gd name="connsiteY0" fmla="*/ 0 h 6858000"/>
              <a:gd name="connsiteX1" fmla="*/ 6888827 w 11811000"/>
              <a:gd name="connsiteY1" fmla="*/ 0 h 6858000"/>
              <a:gd name="connsiteX2" fmla="*/ 7061011 w 11811000"/>
              <a:gd name="connsiteY2" fmla="*/ 58261 h 6858000"/>
              <a:gd name="connsiteX3" fmla="*/ 11811000 w 11811000"/>
              <a:gd name="connsiteY3" fmla="*/ 6858000 h 6858000"/>
              <a:gd name="connsiteX4" fmla="*/ 0 w 11811000"/>
              <a:gd name="connsiteY4" fmla="*/ 6858000 h 6858000"/>
              <a:gd name="connsiteX5" fmla="*/ 0 w 11811000"/>
              <a:gd name="connsiteY5" fmla="*/ 1246358 h 6858000"/>
              <a:gd name="connsiteX6" fmla="*/ 240791 w 11811000"/>
              <a:gd name="connsiteY6" fmla="*/ 1057133 h 6858000"/>
              <a:gd name="connsiteX7" fmla="*/ 2082989 w 11811000"/>
              <a:gd name="connsiteY7" fmla="*/ 582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1000" h="6858000">
                <a:moveTo>
                  <a:pt x="2255173" y="0"/>
                </a:moveTo>
                <a:lnTo>
                  <a:pt x="6888827" y="0"/>
                </a:lnTo>
                <a:lnTo>
                  <a:pt x="7061011" y="58261"/>
                </a:lnTo>
                <a:cubicBezTo>
                  <a:pt x="9832844" y="1073165"/>
                  <a:pt x="11811000" y="3734571"/>
                  <a:pt x="11811000" y="6858000"/>
                </a:cubicBezTo>
                <a:lnTo>
                  <a:pt x="0" y="6858000"/>
                </a:lnTo>
                <a:lnTo>
                  <a:pt x="0" y="1246358"/>
                </a:lnTo>
                <a:lnTo>
                  <a:pt x="240791" y="1057133"/>
                </a:lnTo>
                <a:cubicBezTo>
                  <a:pt x="798225" y="640253"/>
                  <a:pt x="1417749" y="301838"/>
                  <a:pt x="2082989" y="58261"/>
                </a:cubicBez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23653618"/>
              </p:ext>
            </p:extLst>
          </p:nvPr>
        </p:nvGraphicFramePr>
        <p:xfrm>
          <a:off x="1735786" y="1627150"/>
          <a:ext cx="5405549" cy="36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1406571" y="5476848"/>
            <a:ext cx="633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The underlying network connectivity infrastructure needs to respond to change requests with the same agility. </a:t>
            </a:r>
            <a:r>
              <a:rPr lang="en-US" altLang="zh-CN" sz="1200" dirty="0">
                <a:solidFill>
                  <a:schemeClr val="bg1"/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ipsum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2"/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2"/>
                </a:solidFill>
              </a:rPr>
              <a:t>amet</a:t>
            </a:r>
            <a:r>
              <a:rPr lang="en-US" altLang="zh-CN" sz="1100" dirty="0">
                <a:solidFill>
                  <a:schemeClr val="bg2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2"/>
                </a:solidFill>
              </a:rPr>
              <a:t>kolor</a:t>
            </a:r>
            <a:endParaRPr lang="zh-CN" alt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339590" y="6337419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http://www.pptstore.net/author/jiangjie/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64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64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787269"/>
            <a:ext cx="2016104" cy="64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055229" y="448736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four</a:t>
            </a:r>
            <a:endParaRPr lang="zh-CN" altLang="en-US" dirty="0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99273" y="4812354"/>
            <a:ext cx="2016104" cy="64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Lorem ipsum dolor sit </a:t>
            </a:r>
            <a:r>
              <a:rPr lang="en-US" altLang="zh-CN" sz="1200" dirty="0" err="1"/>
              <a:t>amet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kolor</a:t>
            </a:r>
            <a:r>
              <a:rPr lang="en-US" altLang="zh-CN" sz="1200" dirty="0"/>
              <a:t> that </a:t>
            </a:r>
            <a:r>
              <a:rPr lang="en-US" altLang="zh-CN" sz="1200" dirty="0" err="1"/>
              <a:t>suum</a:t>
            </a:r>
            <a:r>
              <a:rPr lang="en-US" altLang="zh-CN" sz="1200" dirty="0"/>
              <a:t> at </a:t>
            </a:r>
            <a:r>
              <a:rPr lang="en-US" altLang="zh-CN" sz="1200" dirty="0" err="1"/>
              <a:t>si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mement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bereh</a:t>
            </a:r>
            <a:r>
              <a:rPr lang="en-US" altLang="zh-CN" sz="1200" dirty="0"/>
              <a:t> that </a:t>
            </a:r>
            <a:r>
              <a:rPr lang="en-US" altLang="zh-CN" sz="1200" dirty="0" err="1"/>
              <a:t>keu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ubat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jeurawat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bak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talak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licen</a:t>
            </a:r>
            <a:r>
              <a:rPr lang="en-US" altLang="zh-CN" sz="1200" dirty="0"/>
              <a:t> Lorem ipsum dolor sit </a:t>
            </a:r>
            <a:r>
              <a:rPr lang="en-US" altLang="zh-CN" sz="1200" dirty="0" err="1"/>
              <a:t>amet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kolor</a:t>
            </a:r>
            <a:r>
              <a:rPr lang="en-US" altLang="zh-CN" sz="1200" dirty="0"/>
              <a:t> that </a:t>
            </a:r>
            <a:r>
              <a:rPr lang="en-US" altLang="zh-CN" sz="1200" dirty="0" err="1"/>
              <a:t>suum</a:t>
            </a:r>
            <a:r>
              <a:rPr lang="en-US" altLang="zh-CN" sz="1200" dirty="0"/>
              <a:t> at </a:t>
            </a:r>
            <a:r>
              <a:rPr lang="en-US" altLang="zh-CN" sz="1200" dirty="0" err="1"/>
              <a:t>si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mement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Lorem </a:t>
            </a:r>
            <a:r>
              <a:rPr lang="en-US" altLang="zh-CN" sz="2000" b="1" dirty="0" smtClean="0"/>
              <a:t>ipsum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536" y="2516724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keu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ubat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jeurawat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talak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licen</a:t>
            </a:r>
            <a:r>
              <a:rPr lang="en-US" altLang="zh-CN" sz="1200" dirty="0">
                <a:solidFill>
                  <a:schemeClr val="bg1"/>
                </a:solidFill>
              </a:rPr>
              <a:t> 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that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ipsum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9967" y="2516724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keu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ubat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jeurawat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talak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licen</a:t>
            </a:r>
            <a:r>
              <a:rPr lang="en-US" altLang="zh-CN" sz="1200" dirty="0">
                <a:solidFill>
                  <a:schemeClr val="bg1"/>
                </a:solidFill>
              </a:rPr>
              <a:t> 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that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ipsum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444118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keu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ubat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jeurawat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talak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licen</a:t>
            </a:r>
            <a:r>
              <a:rPr lang="en-US" altLang="zh-CN" sz="1200" dirty="0">
                <a:solidFill>
                  <a:schemeClr val="bg1"/>
                </a:solidFill>
              </a:rPr>
              <a:t> 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that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ipsum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9967" y="4444118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keu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ubat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jeurawat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talak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licen</a:t>
            </a:r>
            <a:r>
              <a:rPr lang="en-US" altLang="zh-CN" sz="1200" dirty="0">
                <a:solidFill>
                  <a:schemeClr val="bg1"/>
                </a:solidFill>
              </a:rPr>
              <a:t> 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kolor</a:t>
            </a:r>
            <a:r>
              <a:rPr lang="en-US" altLang="zh-CN" sz="1200" dirty="0">
                <a:solidFill>
                  <a:schemeClr val="bg1"/>
                </a:solidFill>
              </a:rPr>
              <a:t> that </a:t>
            </a:r>
            <a:r>
              <a:rPr lang="en-US" altLang="zh-CN" sz="1200" dirty="0" err="1">
                <a:solidFill>
                  <a:schemeClr val="bg1"/>
                </a:solidFill>
              </a:rPr>
              <a:t>suum</a:t>
            </a:r>
            <a:r>
              <a:rPr lang="en-US" altLang="zh-CN" sz="1200" dirty="0">
                <a:solidFill>
                  <a:schemeClr val="bg1"/>
                </a:solidFill>
              </a:rPr>
              <a:t> at </a:t>
            </a:r>
            <a:r>
              <a:rPr lang="en-US" altLang="zh-CN" sz="1200" dirty="0" err="1">
                <a:solidFill>
                  <a:schemeClr val="bg1"/>
                </a:solidFill>
              </a:rPr>
              <a:t>si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mement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bereh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that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ipsum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75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07532" y="2286001"/>
            <a:ext cx="25738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69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Keywords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0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keu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ubat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jeurawat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talak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licen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46029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02932" y="2286001"/>
            <a:ext cx="201732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323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Keywords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244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keu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ubat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jeurawat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talak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licen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81983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198332" y="2286001"/>
            <a:ext cx="1244251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277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Keywords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198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keu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ubat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jeurawat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talak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licen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10075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007532" y="4478379"/>
            <a:ext cx="194049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69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Keywords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90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keu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ubat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jeurawat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talak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licen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46029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602932" y="4478379"/>
            <a:ext cx="14930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323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Keywords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244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keu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ubat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jeurawat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talak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licen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81983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198332" y="4478379"/>
            <a:ext cx="1977111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277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Keywords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198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Lorem ipsum dolor sit </a:t>
            </a:r>
            <a:r>
              <a:rPr lang="en-US" altLang="zh-CN" sz="1200" dirty="0" err="1" smtClean="0"/>
              <a:t>amet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kolor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suum</a:t>
            </a:r>
            <a:r>
              <a:rPr lang="en-US" altLang="zh-CN" sz="1200" dirty="0" smtClean="0"/>
              <a:t> at </a:t>
            </a:r>
            <a:r>
              <a:rPr lang="en-US" altLang="zh-CN" sz="1200" dirty="0" err="1" smtClean="0"/>
              <a:t>si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mement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bereh</a:t>
            </a:r>
            <a:r>
              <a:rPr lang="en-US" altLang="zh-CN" sz="1200" dirty="0" smtClean="0"/>
              <a:t> that </a:t>
            </a:r>
            <a:r>
              <a:rPr lang="en-US" altLang="zh-CN" sz="1200" dirty="0" err="1" smtClean="0"/>
              <a:t>keu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ubat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jeurawat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talak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licen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950765" y="230922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96%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16865" y="230922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76%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44731" y="2309225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48%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84583" y="4500203"/>
            <a:ext cx="566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50684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56%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575943">
            <a:off x="5141605" y="1850968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26468" y="1925580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0710830">
            <a:off x="6898807" y="2688896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68437" y="2701871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9955273">
            <a:off x="6489437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537379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77424">
            <a:off x="5766723" y="4628518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749387" y="4586973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9158480">
            <a:off x="4248036" y="3902563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20309320">
            <a:off x="4350811" y="3875934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729922">
            <a:off x="3956629" y="2626124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4017972" y="2804153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11371" y="213114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64567" y="291948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19207" y="42035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88011" y="490142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9791" y="435257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01150" y="31063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50258" y="156794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48A2A0"/>
                </a:solidFill>
              </a:rPr>
              <a:t>Work Attention</a:t>
            </a:r>
            <a:endParaRPr lang="zh-CN" altLang="en-US" sz="1400" b="1" dirty="0">
              <a:solidFill>
                <a:srgbClr val="48A2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09663" y="1813940"/>
            <a:ext cx="218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</a:t>
            </a:r>
            <a:r>
              <a:rPr lang="en-US" altLang="zh-CN" sz="1200" dirty="0" smtClean="0">
                <a:solidFill>
                  <a:srgbClr val="4D402B"/>
                </a:solidFill>
              </a:rPr>
              <a:t>architecture.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861396" y="2935858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Business Consulting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73461" y="3192453"/>
            <a:ext cx="218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</a:t>
            </a:r>
            <a:r>
              <a:rPr lang="en-US" altLang="zh-CN" sz="1200" dirty="0" smtClean="0">
                <a:solidFill>
                  <a:srgbClr val="4D402B"/>
                </a:solidFill>
              </a:rPr>
              <a:t>architecture.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008431" y="4341257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Team Work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944029" y="4583406"/>
            <a:ext cx="218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</a:t>
            </a:r>
            <a:r>
              <a:rPr lang="en-US" altLang="zh-CN" sz="1200" dirty="0" smtClean="0">
                <a:solidFill>
                  <a:srgbClr val="4D402B"/>
                </a:solidFill>
              </a:rPr>
              <a:t>architecture.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8842" y="2628323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Marketing Plan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317424" y="2901817"/>
            <a:ext cx="218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</a:t>
            </a:r>
            <a:r>
              <a:rPr lang="en-US" altLang="zh-CN" sz="1200" dirty="0" smtClean="0">
                <a:solidFill>
                  <a:srgbClr val="4D402B"/>
                </a:solidFill>
              </a:rPr>
              <a:t>architecture.</a:t>
            </a:r>
            <a:endParaRPr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285892" y="421077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Social Network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17423" y="4473931"/>
            <a:ext cx="218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</a:t>
            </a:r>
            <a:r>
              <a:rPr lang="en-US" altLang="zh-CN" sz="1200" dirty="0" smtClean="0">
                <a:solidFill>
                  <a:srgbClr val="4D402B"/>
                </a:solidFill>
              </a:rPr>
              <a:t>architecture.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191934" y="5508116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Project Strategy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219844" y="5776853"/>
            <a:ext cx="218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</a:t>
            </a:r>
            <a:r>
              <a:rPr lang="en-US" altLang="zh-CN" sz="1200" dirty="0" smtClean="0">
                <a:solidFill>
                  <a:srgbClr val="4D402B"/>
                </a:solidFill>
              </a:rPr>
              <a:t>architecture.</a:t>
            </a:r>
            <a:endParaRPr lang="zh-CN" altLang="en-US" sz="1200" dirty="0"/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椭圆 2"/>
          <p:cNvSpPr/>
          <p:nvPr/>
        </p:nvSpPr>
        <p:spPr>
          <a:xfrm>
            <a:off x="1253765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774837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V="1">
            <a:off x="1348033" y="233616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0869105" y="3987538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53868" y="2284502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The beginning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3868" y="2599641"/>
            <a:ext cx="2112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437" y="2284502"/>
            <a:ext cx="248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New office in </a:t>
            </a:r>
            <a:r>
              <a:rPr lang="en-US" altLang="zh-CN" dirty="0" err="1" smtClean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ShangHai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6437" y="2599641"/>
            <a:ext cx="2112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9006" y="2284502"/>
            <a:ext cx="223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Website of the year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9006" y="2599641"/>
            <a:ext cx="2112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308" y="4177976"/>
            <a:ext cx="23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First product launch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84308" y="4493115"/>
            <a:ext cx="2112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6000" y="4177976"/>
            <a:ext cx="23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100+ employees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96000" y="4493115"/>
            <a:ext cx="2112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18119" y="4177976"/>
            <a:ext cx="21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Star award 2014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18119" y="4493115"/>
            <a:ext cx="2112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4228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C92C0"/>
                </a:solidFill>
              </a:rPr>
              <a:t>1998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93377" y="49652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C92C0"/>
                </a:solidFill>
              </a:rPr>
              <a:t>2002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86195" y="49652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C92C0"/>
                </a:solidFill>
              </a:rPr>
              <a:t>2010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95374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C92C0"/>
                </a:solidFill>
              </a:rPr>
              <a:t>2008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49821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C92C0"/>
                </a:solidFill>
              </a:rPr>
              <a:t>2012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63373" y="4925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6C92C0"/>
                </a:solidFill>
              </a:rPr>
              <a:t>2015</a:t>
            </a:r>
            <a:endParaRPr lang="zh-CN" altLang="en-US" dirty="0">
              <a:solidFill>
                <a:srgbClr val="6C92C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16029" y="205051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48955" y="361573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architecture for applications and network functions.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148955" y="316739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48A2A0"/>
                </a:solidFill>
              </a:rPr>
              <a:t>2015</a:t>
            </a:r>
            <a:endParaRPr lang="zh-CN" altLang="en-US" sz="2800" dirty="0">
              <a:solidFill>
                <a:srgbClr val="48A2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6315" y="361573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architecture for applications and network functions.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156315" y="316739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2014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48955" y="480445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architecture for applications and network functions.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148955" y="43561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2013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156315" y="480445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</a:rPr>
              <a:t>To fully realize the potential of a cloud-based architecture for applications and network functions.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156315" y="43561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/>
              <a:t>2012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159115" y="2542609"/>
            <a:ext cx="5016885" cy="40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dirty="0">
                <a:solidFill>
                  <a:srgbClr val="4D402B"/>
                </a:solidFill>
              </a:rPr>
              <a:t>To fully realize the potential of a cloud-based architecture for applications and network </a:t>
            </a:r>
            <a:r>
              <a:rPr lang="en-US" altLang="zh-CN" sz="1400" dirty="0" smtClean="0">
                <a:solidFill>
                  <a:srgbClr val="4D402B"/>
                </a:solidFill>
              </a:rPr>
              <a:t>functions.</a:t>
            </a:r>
            <a:endParaRPr lang="zh-CN" altLang="en-US" sz="1400" dirty="0"/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272790" y="3177540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80110" y="154686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493306" y="1842135"/>
            <a:ext cx="2335743" cy="2252424"/>
            <a:chOff x="4865156" y="794385"/>
            <a:chExt cx="2335743" cy="2252424"/>
          </a:xfrm>
        </p:grpSpPr>
        <p:sp>
          <p:nvSpPr>
            <p:cNvPr id="6" name="文本框 5"/>
            <p:cNvSpPr txBox="1"/>
            <p:nvPr/>
          </p:nvSpPr>
          <p:spPr>
            <a:xfrm>
              <a:off x="5191369" y="794385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j-lt"/>
                </a:rPr>
                <a:t>OPTION 1</a:t>
              </a:r>
              <a:endParaRPr lang="zh-CN" alt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65157" y="1126629"/>
              <a:ext cx="1947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+mj-lt"/>
                </a:rPr>
                <a:t>$5000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65156" y="1877258"/>
              <a:ext cx="233574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To fully realize the potential of a cloud-based architecture for applications and network functions</a:t>
              </a:r>
              <a:r>
                <a:rPr lang="en-US" altLang="zh-CN" sz="1400" dirty="0">
                  <a:solidFill>
                    <a:schemeClr val="bg1"/>
                  </a:solidFill>
                </a:rPr>
                <a:t>. 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36456" y="3560088"/>
            <a:ext cx="2335743" cy="2252424"/>
            <a:chOff x="4865156" y="794385"/>
            <a:chExt cx="2335743" cy="2252424"/>
          </a:xfrm>
        </p:grpSpPr>
        <p:sp>
          <p:nvSpPr>
            <p:cNvPr id="10" name="文本框 9"/>
            <p:cNvSpPr txBox="1"/>
            <p:nvPr/>
          </p:nvSpPr>
          <p:spPr>
            <a:xfrm>
              <a:off x="5191369" y="794385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j-lt"/>
                </a:rPr>
                <a:t>OPTION 1</a:t>
              </a:r>
              <a:endParaRPr lang="zh-CN" alt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65157" y="1126629"/>
              <a:ext cx="1947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+mj-lt"/>
                </a:rPr>
                <a:t>$5000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65156" y="1877258"/>
              <a:ext cx="233574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To fully realize the potential of a cloud-based architecture for applications and network functions</a:t>
              </a:r>
              <a:r>
                <a:rPr lang="en-US" altLang="zh-CN" sz="1400" dirty="0">
                  <a:solidFill>
                    <a:schemeClr val="bg1"/>
                  </a:solidFill>
                </a:rPr>
                <a:t>. 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955647" y="2066657"/>
            <a:ext cx="15744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</a:t>
            </a:r>
          </a:p>
          <a:p>
            <a:pPr algn="r"/>
            <a:r>
              <a:rPr lang="en-US" altLang="zh-CN" dirty="0" smtClean="0">
                <a:solidFill>
                  <a:srgbClr val="48A2A0"/>
                </a:solidFill>
                <a:latin typeface="+mj-lt"/>
              </a:rPr>
              <a:t>COMPANY</a:t>
            </a:r>
          </a:p>
          <a:p>
            <a:pPr algn="r"/>
            <a:r>
              <a:rPr lang="en-US" altLang="zh-CN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 Tagline Here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30117" y="1957799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88511" y="2083237"/>
            <a:ext cx="2595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fully realize the potential of a cloud-based architecture for applications and network functions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55647" y="3531140"/>
            <a:ext cx="15744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</a:t>
            </a:r>
          </a:p>
          <a:p>
            <a:pPr algn="r"/>
            <a:r>
              <a:rPr lang="en-US" altLang="zh-CN" dirty="0" smtClean="0">
                <a:solidFill>
                  <a:srgbClr val="48A2A0"/>
                </a:solidFill>
                <a:latin typeface="+mj-lt"/>
              </a:rPr>
              <a:t>COMPANY</a:t>
            </a:r>
          </a:p>
          <a:p>
            <a:pPr algn="r"/>
            <a:r>
              <a:rPr lang="en-US" altLang="zh-CN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Tagline Here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530117" y="3422282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88511" y="3547720"/>
            <a:ext cx="2595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fully realize the potential of a cloud-based architecture for applications and network functions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55647" y="4848715"/>
            <a:ext cx="15744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</a:t>
            </a:r>
          </a:p>
          <a:p>
            <a:pPr algn="r"/>
            <a:r>
              <a:rPr lang="en-US" altLang="zh-CN" dirty="0" smtClean="0">
                <a:solidFill>
                  <a:srgbClr val="48A2A0"/>
                </a:solidFill>
                <a:latin typeface="+mj-lt"/>
              </a:rPr>
              <a:t>COMPANY</a:t>
            </a:r>
          </a:p>
          <a:p>
            <a:pPr algn="r"/>
            <a:r>
              <a:rPr lang="en-US" altLang="zh-CN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Tagline Here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530117" y="4739857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88511" y="4865295"/>
            <a:ext cx="2595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fully realize the potential of a cloud-based architecture for applications and network functions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1173</Words>
  <Application>Microsoft Office PowerPoint</Application>
  <PresentationFormat>自定义</PresentationFormat>
  <Paragraphs>167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Futura Bk BT</vt:lpstr>
      <vt:lpstr>Calibri</vt:lpstr>
      <vt:lpstr>等线 Light</vt:lpstr>
      <vt:lpstr>Adobe 仿宋 Std R</vt:lpstr>
      <vt:lpstr>等线</vt:lpstr>
      <vt:lpstr>Gotham Rounded Medium</vt:lpstr>
      <vt:lpstr>Wingdings</vt:lpstr>
      <vt:lpstr>Calibri Light</vt:lpstr>
      <vt:lpstr>微软雅黑</vt:lpstr>
      <vt:lpstr>ＭＳ Ｐゴシック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Administrator</cp:lastModifiedBy>
  <cp:revision>33</cp:revision>
  <dcterms:created xsi:type="dcterms:W3CDTF">2016-01-19T08:46:18Z</dcterms:created>
  <dcterms:modified xsi:type="dcterms:W3CDTF">2016-11-07T15:44:14Z</dcterms:modified>
</cp:coreProperties>
</file>